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5544800" cy="100584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zel, Heather" initials="HA" lastIdx="2" clrIdx="0">
    <p:extLst>
      <p:ext uri="{19B8F6BF-5375-455C-9EA6-DF929625EA0E}">
        <p15:presenceInfo xmlns:p15="http://schemas.microsoft.com/office/powerpoint/2012/main" userId="Aczel, Heather" providerId="None"/>
      </p:ext>
    </p:extLst>
  </p:cmAuthor>
  <p:cmAuthor id="2" name="Weltman, Linda" initials="WL" lastIdx="1" clrIdx="1">
    <p:extLst>
      <p:ext uri="{19B8F6BF-5375-455C-9EA6-DF929625EA0E}">
        <p15:presenceInfo xmlns:p15="http://schemas.microsoft.com/office/powerpoint/2012/main" userId="S::lwf@ornl.gov::a3b65035-a217-4de4-af66-2d7307fe5e6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7030A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056765-D1F8-4DB1-AB05-14CA212867CE}" v="1" dt="2025-10-06T18:53:57.88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 autoAdjust="0"/>
    <p:restoredTop sz="95984" autoAdjust="0"/>
  </p:normalViewPr>
  <p:slideViewPr>
    <p:cSldViewPr>
      <p:cViewPr varScale="1">
        <p:scale>
          <a:sx n="81" d="100"/>
          <a:sy n="81" d="100"/>
        </p:scale>
        <p:origin x="71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ossley, Sarah" userId="78c34715-0242-4ef6-b323-8964ca3a3aa6" providerId="ADAL" clId="{DD056765-D1F8-4DB1-AB05-14CA212867CE}"/>
    <pc:docChg chg="custSel delSld modSld">
      <pc:chgData name="Crossley, Sarah" userId="78c34715-0242-4ef6-b323-8964ca3a3aa6" providerId="ADAL" clId="{DD056765-D1F8-4DB1-AB05-14CA212867CE}" dt="2025-10-06T18:54:09.770" v="37" actId="2696"/>
      <pc:docMkLst>
        <pc:docMk/>
      </pc:docMkLst>
      <pc:sldChg chg="modSp mod">
        <pc:chgData name="Crossley, Sarah" userId="78c34715-0242-4ef6-b323-8964ca3a3aa6" providerId="ADAL" clId="{DD056765-D1F8-4DB1-AB05-14CA212867CE}" dt="2025-10-06T18:53:46.526" v="33" actId="20577"/>
        <pc:sldMkLst>
          <pc:docMk/>
          <pc:sldMk cId="1554441715" sldId="257"/>
        </pc:sldMkLst>
        <pc:spChg chg="mod">
          <ac:chgData name="Crossley, Sarah" userId="78c34715-0242-4ef6-b323-8964ca3a3aa6" providerId="ADAL" clId="{DD056765-D1F8-4DB1-AB05-14CA212867CE}" dt="2025-10-06T18:53:18.805" v="25" actId="20577"/>
          <ac:spMkLst>
            <pc:docMk/>
            <pc:sldMk cId="1554441715" sldId="257"/>
            <ac:spMk id="7" creationId="{AFBDCF29-9502-503A-F912-EC9D857C03A6}"/>
          </ac:spMkLst>
        </pc:spChg>
        <pc:spChg chg="mod">
          <ac:chgData name="Crossley, Sarah" userId="78c34715-0242-4ef6-b323-8964ca3a3aa6" providerId="ADAL" clId="{DD056765-D1F8-4DB1-AB05-14CA212867CE}" dt="2025-10-06T18:52:22.486" v="3" actId="20577"/>
          <ac:spMkLst>
            <pc:docMk/>
            <pc:sldMk cId="1554441715" sldId="257"/>
            <ac:spMk id="23" creationId="{91C51B28-18B0-A7AF-419A-1FC2AB94E7B5}"/>
          </ac:spMkLst>
        </pc:spChg>
        <pc:spChg chg="mod">
          <ac:chgData name="Crossley, Sarah" userId="78c34715-0242-4ef6-b323-8964ca3a3aa6" providerId="ADAL" clId="{DD056765-D1F8-4DB1-AB05-14CA212867CE}" dt="2025-10-06T18:52:59.354" v="14" actId="20577"/>
          <ac:spMkLst>
            <pc:docMk/>
            <pc:sldMk cId="1554441715" sldId="257"/>
            <ac:spMk id="27" creationId="{3A89E74A-6103-ED83-13E8-21CCBFFEB6A5}"/>
          </ac:spMkLst>
        </pc:spChg>
        <pc:spChg chg="mod">
          <ac:chgData name="Crossley, Sarah" userId="78c34715-0242-4ef6-b323-8964ca3a3aa6" providerId="ADAL" clId="{DD056765-D1F8-4DB1-AB05-14CA212867CE}" dt="2025-10-06T18:53:16.413" v="24" actId="20577"/>
          <ac:spMkLst>
            <pc:docMk/>
            <pc:sldMk cId="1554441715" sldId="257"/>
            <ac:spMk id="33" creationId="{00000000-0000-0000-0000-000000000000}"/>
          </ac:spMkLst>
        </pc:spChg>
        <pc:spChg chg="mod">
          <ac:chgData name="Crossley, Sarah" userId="78c34715-0242-4ef6-b323-8964ca3a3aa6" providerId="ADAL" clId="{DD056765-D1F8-4DB1-AB05-14CA212867CE}" dt="2025-10-06T18:53:11.710" v="22" actId="20577"/>
          <ac:spMkLst>
            <pc:docMk/>
            <pc:sldMk cId="1554441715" sldId="257"/>
            <ac:spMk id="74" creationId="{E2996336-5086-42A7-87DC-91E95A7DACA9}"/>
          </ac:spMkLst>
        </pc:spChg>
        <pc:spChg chg="mod">
          <ac:chgData name="Crossley, Sarah" userId="78c34715-0242-4ef6-b323-8964ca3a3aa6" providerId="ADAL" clId="{DD056765-D1F8-4DB1-AB05-14CA212867CE}" dt="2025-10-06T18:53:28.615" v="30" actId="20577"/>
          <ac:spMkLst>
            <pc:docMk/>
            <pc:sldMk cId="1554441715" sldId="257"/>
            <ac:spMk id="81" creationId="{045E59CF-F033-4464-A23F-46483356BADF}"/>
          </ac:spMkLst>
        </pc:spChg>
        <pc:spChg chg="mod">
          <ac:chgData name="Crossley, Sarah" userId="78c34715-0242-4ef6-b323-8964ca3a3aa6" providerId="ADAL" clId="{DD056765-D1F8-4DB1-AB05-14CA212867CE}" dt="2025-10-06T18:53:46.526" v="33" actId="20577"/>
          <ac:spMkLst>
            <pc:docMk/>
            <pc:sldMk cId="1554441715" sldId="257"/>
            <ac:spMk id="86" creationId="{C013C189-F5A9-46DF-B760-B112DDB1A82B}"/>
          </ac:spMkLst>
        </pc:spChg>
        <pc:spChg chg="mod">
          <ac:chgData name="Crossley, Sarah" userId="78c34715-0242-4ef6-b323-8964ca3a3aa6" providerId="ADAL" clId="{DD056765-D1F8-4DB1-AB05-14CA212867CE}" dt="2025-10-06T18:52:34.301" v="11" actId="20577"/>
          <ac:spMkLst>
            <pc:docMk/>
            <pc:sldMk cId="1554441715" sldId="257"/>
            <ac:spMk id="106" creationId="{F7D401AA-9A49-4E11-BFC4-466FCCB32ED6}"/>
          </ac:spMkLst>
        </pc:spChg>
        <pc:spChg chg="mod">
          <ac:chgData name="Crossley, Sarah" userId="78c34715-0242-4ef6-b323-8964ca3a3aa6" providerId="ADAL" clId="{DD056765-D1F8-4DB1-AB05-14CA212867CE}" dt="2025-10-06T18:52:51.100" v="13" actId="20577"/>
          <ac:spMkLst>
            <pc:docMk/>
            <pc:sldMk cId="1554441715" sldId="257"/>
            <ac:spMk id="108" creationId="{8E655867-2CB0-4458-B214-E39E5ED53E86}"/>
          </ac:spMkLst>
        </pc:spChg>
        <pc:spChg chg="mod">
          <ac:chgData name="Crossley, Sarah" userId="78c34715-0242-4ef6-b323-8964ca3a3aa6" providerId="ADAL" clId="{DD056765-D1F8-4DB1-AB05-14CA212867CE}" dt="2025-10-06T18:52:10.134" v="1" actId="20577"/>
          <ac:spMkLst>
            <pc:docMk/>
            <pc:sldMk cId="1554441715" sldId="257"/>
            <ac:spMk id="114" creationId="{0C4EAA9E-E9F1-4552-B620-9882D755EDD7}"/>
          </ac:spMkLst>
        </pc:spChg>
        <pc:spChg chg="mod">
          <ac:chgData name="Crossley, Sarah" userId="78c34715-0242-4ef6-b323-8964ca3a3aa6" providerId="ADAL" clId="{DD056765-D1F8-4DB1-AB05-14CA212867CE}" dt="2025-10-06T18:52:12.556" v="2" actId="20577"/>
          <ac:spMkLst>
            <pc:docMk/>
            <pc:sldMk cId="1554441715" sldId="257"/>
            <ac:spMk id="115" creationId="{D71C6FF7-89B1-42CF-8C16-DF886BEAA6C7}"/>
          </ac:spMkLst>
        </pc:spChg>
        <pc:spChg chg="mod">
          <ac:chgData name="Crossley, Sarah" userId="78c34715-0242-4ef6-b323-8964ca3a3aa6" providerId="ADAL" clId="{DD056765-D1F8-4DB1-AB05-14CA212867CE}" dt="2025-10-06T18:53:02.909" v="15" actId="20577"/>
          <ac:spMkLst>
            <pc:docMk/>
            <pc:sldMk cId="1554441715" sldId="257"/>
            <ac:spMk id="123" creationId="{170DD49C-2BD4-4BB3-AFE7-2365B9D05F3C}"/>
          </ac:spMkLst>
        </pc:spChg>
        <pc:spChg chg="mod">
          <ac:chgData name="Crossley, Sarah" userId="78c34715-0242-4ef6-b323-8964ca3a3aa6" providerId="ADAL" clId="{DD056765-D1F8-4DB1-AB05-14CA212867CE}" dt="2025-10-06T18:52:43.840" v="12" actId="20577"/>
          <ac:spMkLst>
            <pc:docMk/>
            <pc:sldMk cId="1554441715" sldId="257"/>
            <ac:spMk id="126" creationId="{A8286FE2-A2EB-4F3B-A291-C442BB23AF23}"/>
          </ac:spMkLst>
        </pc:spChg>
        <pc:spChg chg="mod">
          <ac:chgData name="Crossley, Sarah" userId="78c34715-0242-4ef6-b323-8964ca3a3aa6" providerId="ADAL" clId="{DD056765-D1F8-4DB1-AB05-14CA212867CE}" dt="2025-10-06T18:53:41.868" v="32" actId="20577"/>
          <ac:spMkLst>
            <pc:docMk/>
            <pc:sldMk cId="1554441715" sldId="257"/>
            <ac:spMk id="135" creationId="{4694911A-99D9-42DD-B16C-7579312AC88B}"/>
          </ac:spMkLst>
        </pc:spChg>
      </pc:sldChg>
      <pc:sldChg chg="delSp modSp del mod">
        <pc:chgData name="Crossley, Sarah" userId="78c34715-0242-4ef6-b323-8964ca3a3aa6" providerId="ADAL" clId="{DD056765-D1F8-4DB1-AB05-14CA212867CE}" dt="2025-10-06T18:54:09.770" v="37" actId="2696"/>
        <pc:sldMkLst>
          <pc:docMk/>
          <pc:sldMk cId="283993800" sldId="258"/>
        </pc:sldMkLst>
        <pc:spChg chg="del mod">
          <ac:chgData name="Crossley, Sarah" userId="78c34715-0242-4ef6-b323-8964ca3a3aa6" providerId="ADAL" clId="{DD056765-D1F8-4DB1-AB05-14CA212867CE}" dt="2025-10-06T18:54:00.018" v="36" actId="478"/>
          <ac:spMkLst>
            <pc:docMk/>
            <pc:sldMk cId="283993800" sldId="258"/>
            <ac:spMk id="5" creationId="{0959A11A-48C8-4E44-8930-98BFF4F6E10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7A0105-BBFD-465E-9C12-F509294B89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250" cy="351848"/>
          </a:xfrm>
          <a:prstGeom prst="rect">
            <a:avLst/>
          </a:prstGeom>
        </p:spPr>
        <p:txBody>
          <a:bodyPr vert="horz" lIns="58222" tIns="29111" rIns="58222" bIns="29111" rtlCol="0"/>
          <a:lstStyle>
            <a:lvl1pPr algn="l">
              <a:defRPr sz="8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CE48DD-2028-458A-AE03-B474538DAE2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6251" y="0"/>
            <a:ext cx="4028250" cy="351848"/>
          </a:xfrm>
          <a:prstGeom prst="rect">
            <a:avLst/>
          </a:prstGeom>
        </p:spPr>
        <p:txBody>
          <a:bodyPr vert="horz" lIns="58222" tIns="29111" rIns="58222" bIns="29111" rtlCol="0"/>
          <a:lstStyle>
            <a:lvl1pPr algn="r">
              <a:defRPr sz="800"/>
            </a:lvl1pPr>
          </a:lstStyle>
          <a:p>
            <a:fld id="{E77BE23B-7D11-4B4E-A72E-D72017F93349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E4E66C-FFE7-4482-A488-6C7F17BDE70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658553"/>
            <a:ext cx="4028250" cy="351848"/>
          </a:xfrm>
          <a:prstGeom prst="rect">
            <a:avLst/>
          </a:prstGeom>
        </p:spPr>
        <p:txBody>
          <a:bodyPr vert="horz" lIns="58222" tIns="29111" rIns="58222" bIns="29111" rtlCol="0" anchor="b"/>
          <a:lstStyle>
            <a:lvl1pPr algn="l">
              <a:defRPr sz="8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5B7106-F509-428C-92D7-9B69062365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6251" y="6658553"/>
            <a:ext cx="4028250" cy="351848"/>
          </a:xfrm>
          <a:prstGeom prst="rect">
            <a:avLst/>
          </a:prstGeom>
        </p:spPr>
        <p:txBody>
          <a:bodyPr vert="horz" lIns="58222" tIns="29111" rIns="58222" bIns="29111" rtlCol="0" anchor="b"/>
          <a:lstStyle>
            <a:lvl1pPr algn="r">
              <a:defRPr sz="800"/>
            </a:lvl1pPr>
          </a:lstStyle>
          <a:p>
            <a:fld id="{449441EB-92F3-47DC-8F5E-D51320212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0179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8250" cy="351848"/>
          </a:xfrm>
          <a:prstGeom prst="rect">
            <a:avLst/>
          </a:prstGeom>
        </p:spPr>
        <p:txBody>
          <a:bodyPr vert="horz" lIns="58222" tIns="29111" rIns="58222" bIns="29111" rtlCol="0"/>
          <a:lstStyle>
            <a:lvl1pPr algn="l">
              <a:defRPr sz="8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6251" y="0"/>
            <a:ext cx="4028250" cy="351848"/>
          </a:xfrm>
          <a:prstGeom prst="rect">
            <a:avLst/>
          </a:prstGeom>
        </p:spPr>
        <p:txBody>
          <a:bodyPr vert="horz" lIns="58222" tIns="29111" rIns="58222" bIns="29111" rtlCol="0"/>
          <a:lstStyle>
            <a:lvl1pPr algn="r">
              <a:defRPr sz="800"/>
            </a:lvl1pPr>
          </a:lstStyle>
          <a:p>
            <a:fld id="{65770658-6ABB-4589-BCCD-EBFA2F3B340E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20988" y="876300"/>
            <a:ext cx="365442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58222" tIns="29111" rIns="58222" bIns="291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451" y="3373534"/>
            <a:ext cx="7437500" cy="2760566"/>
          </a:xfrm>
          <a:prstGeom prst="rect">
            <a:avLst/>
          </a:prstGeom>
        </p:spPr>
        <p:txBody>
          <a:bodyPr vert="horz" lIns="58222" tIns="29111" rIns="58222" bIns="2911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553"/>
            <a:ext cx="4028250" cy="351848"/>
          </a:xfrm>
          <a:prstGeom prst="rect">
            <a:avLst/>
          </a:prstGeom>
        </p:spPr>
        <p:txBody>
          <a:bodyPr vert="horz" lIns="58222" tIns="29111" rIns="58222" bIns="29111" rtlCol="0" anchor="b"/>
          <a:lstStyle>
            <a:lvl1pPr algn="l">
              <a:defRPr sz="8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6251" y="6658553"/>
            <a:ext cx="4028250" cy="351848"/>
          </a:xfrm>
          <a:prstGeom prst="rect">
            <a:avLst/>
          </a:prstGeom>
        </p:spPr>
        <p:txBody>
          <a:bodyPr vert="horz" lIns="58222" tIns="29111" rIns="58222" bIns="29111" rtlCol="0" anchor="b"/>
          <a:lstStyle>
            <a:lvl1pPr algn="r">
              <a:defRPr sz="800"/>
            </a:lvl1pPr>
          </a:lstStyle>
          <a:p>
            <a:fld id="{0919A9D6-BD6A-4F31-9FA5-2D9C21A90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4809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162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65860" y="3118104"/>
            <a:ext cx="1321308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331720" y="5632704"/>
            <a:ext cx="1088136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77240" y="2313432"/>
            <a:ext cx="6761988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8005572" y="2313432"/>
            <a:ext cx="6761988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59536" y="1787651"/>
            <a:ext cx="115822" cy="11734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77240" y="402336"/>
            <a:ext cx="1399032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77240" y="2313432"/>
            <a:ext cx="1399032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285232" y="9354312"/>
            <a:ext cx="4974336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77240" y="9354312"/>
            <a:ext cx="3575304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192256" y="9354312"/>
            <a:ext cx="3575304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3B6F518C-CE5D-46E6-B5BD-0B6DD8F7862A}"/>
              </a:ext>
            </a:extLst>
          </p:cNvPr>
          <p:cNvCxnSpPr>
            <a:cxnSpLocks/>
          </p:cNvCxnSpPr>
          <p:nvPr/>
        </p:nvCxnSpPr>
        <p:spPr>
          <a:xfrm>
            <a:off x="13557776" y="3469180"/>
            <a:ext cx="0" cy="14512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2080DCC-2AC2-31BA-E91C-3882020F1F5E}"/>
              </a:ext>
            </a:extLst>
          </p:cNvPr>
          <p:cNvCxnSpPr>
            <a:cxnSpLocks/>
          </p:cNvCxnSpPr>
          <p:nvPr/>
        </p:nvCxnSpPr>
        <p:spPr>
          <a:xfrm flipH="1">
            <a:off x="13163313" y="7227063"/>
            <a:ext cx="38291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BD213862-5CC4-4900-92B8-6213FD8E20FA}"/>
              </a:ext>
            </a:extLst>
          </p:cNvPr>
          <p:cNvCxnSpPr>
            <a:cxnSpLocks/>
          </p:cNvCxnSpPr>
          <p:nvPr/>
        </p:nvCxnSpPr>
        <p:spPr>
          <a:xfrm flipH="1">
            <a:off x="9654933" y="3408128"/>
            <a:ext cx="1" cy="225336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1F9EC399-5A27-EA4C-8217-6E2B656EF75E}"/>
              </a:ext>
            </a:extLst>
          </p:cNvPr>
          <p:cNvCxnSpPr>
            <a:cxnSpLocks/>
          </p:cNvCxnSpPr>
          <p:nvPr/>
        </p:nvCxnSpPr>
        <p:spPr>
          <a:xfrm>
            <a:off x="9647170" y="3661045"/>
            <a:ext cx="7763" cy="5374403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E102A47-D21C-DEE2-E6A3-264E1ACD2128}"/>
              </a:ext>
            </a:extLst>
          </p:cNvPr>
          <p:cNvCxnSpPr>
            <a:cxnSpLocks/>
          </p:cNvCxnSpPr>
          <p:nvPr/>
        </p:nvCxnSpPr>
        <p:spPr>
          <a:xfrm>
            <a:off x="9654933" y="9035448"/>
            <a:ext cx="2199559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93E7A5B-4486-49AD-6F50-1C3F179BD562}"/>
              </a:ext>
            </a:extLst>
          </p:cNvPr>
          <p:cNvCxnSpPr>
            <a:cxnSpLocks/>
          </p:cNvCxnSpPr>
          <p:nvPr/>
        </p:nvCxnSpPr>
        <p:spPr>
          <a:xfrm>
            <a:off x="5915185" y="8360519"/>
            <a:ext cx="1487341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6082CC1-D542-EC6B-E4D1-34AD4A2419CF}"/>
              </a:ext>
            </a:extLst>
          </p:cNvPr>
          <p:cNvCxnSpPr>
            <a:cxnSpLocks/>
          </p:cNvCxnSpPr>
          <p:nvPr/>
        </p:nvCxnSpPr>
        <p:spPr>
          <a:xfrm flipH="1">
            <a:off x="1943898" y="9905019"/>
            <a:ext cx="5088125" cy="453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6130A1A-88A6-3FAB-83AE-49E9BC3164E6}"/>
              </a:ext>
            </a:extLst>
          </p:cNvPr>
          <p:cNvCxnSpPr>
            <a:cxnSpLocks/>
          </p:cNvCxnSpPr>
          <p:nvPr/>
        </p:nvCxnSpPr>
        <p:spPr>
          <a:xfrm flipH="1">
            <a:off x="1068397" y="6093823"/>
            <a:ext cx="875501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86FB8733-18E0-4864-8205-9BFF7BB519FA}"/>
              </a:ext>
            </a:extLst>
          </p:cNvPr>
          <p:cNvCxnSpPr/>
          <p:nvPr/>
        </p:nvCxnSpPr>
        <p:spPr>
          <a:xfrm>
            <a:off x="5927460" y="3449742"/>
            <a:ext cx="0" cy="176584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2536DF4A-DBC1-464E-81E8-0C9186BB14CA}"/>
              </a:ext>
            </a:extLst>
          </p:cNvPr>
          <p:cNvCxnSpPr>
            <a:cxnSpLocks/>
          </p:cNvCxnSpPr>
          <p:nvPr/>
        </p:nvCxnSpPr>
        <p:spPr>
          <a:xfrm>
            <a:off x="8077200" y="1515735"/>
            <a:ext cx="0" cy="10620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7B11CF6-3B99-DBE9-232D-09C9CF24B52B}"/>
              </a:ext>
            </a:extLst>
          </p:cNvPr>
          <p:cNvCxnSpPr>
            <a:cxnSpLocks/>
          </p:cNvCxnSpPr>
          <p:nvPr/>
        </p:nvCxnSpPr>
        <p:spPr>
          <a:xfrm flipV="1">
            <a:off x="5221197" y="9575077"/>
            <a:ext cx="0" cy="320316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0C22133F-2871-BC44-A851-10419B975AD0}"/>
              </a:ext>
            </a:extLst>
          </p:cNvPr>
          <p:cNvCxnSpPr>
            <a:cxnSpLocks/>
          </p:cNvCxnSpPr>
          <p:nvPr/>
        </p:nvCxnSpPr>
        <p:spPr>
          <a:xfrm>
            <a:off x="5682832" y="6858000"/>
            <a:ext cx="244628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9004D25A-FD0F-405F-9341-EFAF97C093A6}"/>
              </a:ext>
            </a:extLst>
          </p:cNvPr>
          <p:cNvCxnSpPr>
            <a:cxnSpLocks/>
          </p:cNvCxnSpPr>
          <p:nvPr/>
        </p:nvCxnSpPr>
        <p:spPr>
          <a:xfrm flipH="1">
            <a:off x="4940490" y="3614307"/>
            <a:ext cx="6666" cy="534612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00394652-6AC0-4BC2-A6FB-1C31B4441F2E}"/>
              </a:ext>
            </a:extLst>
          </p:cNvPr>
          <p:cNvCxnSpPr>
            <a:cxnSpLocks/>
          </p:cNvCxnSpPr>
          <p:nvPr/>
        </p:nvCxnSpPr>
        <p:spPr>
          <a:xfrm>
            <a:off x="6874967" y="3629358"/>
            <a:ext cx="0" cy="216711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9BDE522-394D-4286-9C58-AA64BC19CFA2}"/>
              </a:ext>
            </a:extLst>
          </p:cNvPr>
          <p:cNvCxnSpPr>
            <a:cxnSpLocks/>
          </p:cNvCxnSpPr>
          <p:nvPr/>
        </p:nvCxnSpPr>
        <p:spPr>
          <a:xfrm>
            <a:off x="10685922" y="3635426"/>
            <a:ext cx="0" cy="210643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3004D46-5959-4EAF-A96B-45E49AB4EF97}"/>
              </a:ext>
            </a:extLst>
          </p:cNvPr>
          <p:cNvCxnSpPr>
            <a:cxnSpLocks/>
          </p:cNvCxnSpPr>
          <p:nvPr/>
        </p:nvCxnSpPr>
        <p:spPr>
          <a:xfrm>
            <a:off x="8686800" y="3633088"/>
            <a:ext cx="0" cy="20925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E3FD70FD-0EA2-416F-9264-910D7022327C}"/>
              </a:ext>
            </a:extLst>
          </p:cNvPr>
          <p:cNvCxnSpPr>
            <a:cxnSpLocks/>
          </p:cNvCxnSpPr>
          <p:nvPr/>
        </p:nvCxnSpPr>
        <p:spPr>
          <a:xfrm>
            <a:off x="14484016" y="3612914"/>
            <a:ext cx="0" cy="21064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6D032D12-9D18-4048-9F29-01491F135939}"/>
              </a:ext>
            </a:extLst>
          </p:cNvPr>
          <p:cNvCxnSpPr>
            <a:cxnSpLocks/>
          </p:cNvCxnSpPr>
          <p:nvPr/>
        </p:nvCxnSpPr>
        <p:spPr>
          <a:xfrm>
            <a:off x="12573000" y="3614307"/>
            <a:ext cx="0" cy="20925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C8BA1A74-7856-5947-9A72-5A18D45E801F}"/>
              </a:ext>
            </a:extLst>
          </p:cNvPr>
          <p:cNvCxnSpPr>
            <a:cxnSpLocks/>
          </p:cNvCxnSpPr>
          <p:nvPr/>
        </p:nvCxnSpPr>
        <p:spPr>
          <a:xfrm>
            <a:off x="9464871" y="6955070"/>
            <a:ext cx="473032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8CDAB613-4442-4475-B44A-F470633CEB36}"/>
              </a:ext>
            </a:extLst>
          </p:cNvPr>
          <p:cNvCxnSpPr>
            <a:cxnSpLocks/>
          </p:cNvCxnSpPr>
          <p:nvPr/>
        </p:nvCxnSpPr>
        <p:spPr>
          <a:xfrm flipH="1">
            <a:off x="5915185" y="3612914"/>
            <a:ext cx="12275" cy="4747159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E18B35EE-E79F-C94D-98C0-69811DC9CE6B}"/>
              </a:ext>
            </a:extLst>
          </p:cNvPr>
          <p:cNvCxnSpPr>
            <a:cxnSpLocks/>
          </p:cNvCxnSpPr>
          <p:nvPr/>
        </p:nvCxnSpPr>
        <p:spPr>
          <a:xfrm flipV="1">
            <a:off x="4923903" y="1293709"/>
            <a:ext cx="595814" cy="16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91987928-9F06-484A-8636-009283A14172}"/>
              </a:ext>
            </a:extLst>
          </p:cNvPr>
          <p:cNvCxnSpPr>
            <a:cxnSpLocks/>
          </p:cNvCxnSpPr>
          <p:nvPr/>
        </p:nvCxnSpPr>
        <p:spPr>
          <a:xfrm>
            <a:off x="9664090" y="2590800"/>
            <a:ext cx="0" cy="2909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2BC15D2E-3F6E-476C-9E68-B111214FDD61}"/>
              </a:ext>
            </a:extLst>
          </p:cNvPr>
          <p:cNvCxnSpPr>
            <a:cxnSpLocks/>
          </p:cNvCxnSpPr>
          <p:nvPr/>
        </p:nvCxnSpPr>
        <p:spPr>
          <a:xfrm>
            <a:off x="5943600" y="2590800"/>
            <a:ext cx="0" cy="2909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52606438-D386-42AC-8C3D-B9781E807DC2}"/>
              </a:ext>
            </a:extLst>
          </p:cNvPr>
          <p:cNvCxnSpPr>
            <a:cxnSpLocks/>
          </p:cNvCxnSpPr>
          <p:nvPr/>
        </p:nvCxnSpPr>
        <p:spPr>
          <a:xfrm>
            <a:off x="1954149" y="2590800"/>
            <a:ext cx="0" cy="33970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AE80DCB-FB56-4A4A-BA80-B7D29E0BFBBB}"/>
              </a:ext>
            </a:extLst>
          </p:cNvPr>
          <p:cNvCxnSpPr>
            <a:cxnSpLocks/>
          </p:cNvCxnSpPr>
          <p:nvPr/>
        </p:nvCxnSpPr>
        <p:spPr>
          <a:xfrm flipH="1">
            <a:off x="13535672" y="8566041"/>
            <a:ext cx="38291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827CD56E-091E-4024-A087-D7016945C913}"/>
              </a:ext>
            </a:extLst>
          </p:cNvPr>
          <p:cNvCxnSpPr>
            <a:cxnSpLocks/>
          </p:cNvCxnSpPr>
          <p:nvPr/>
        </p:nvCxnSpPr>
        <p:spPr>
          <a:xfrm flipH="1">
            <a:off x="1068398" y="7734526"/>
            <a:ext cx="875501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bject 2"/>
          <p:cNvSpPr txBox="1"/>
          <p:nvPr/>
        </p:nvSpPr>
        <p:spPr>
          <a:xfrm>
            <a:off x="5090053" y="53060"/>
            <a:ext cx="6689177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000" b="1" spc="-5" dirty="0">
                <a:latin typeface="Arial"/>
                <a:cs typeface="Arial"/>
              </a:rPr>
              <a:t>National Center for Computational Sciences </a:t>
            </a:r>
            <a:r>
              <a:rPr sz="2000" b="1" spc="-10" dirty="0">
                <a:latin typeface="Arial"/>
                <a:cs typeface="Arial"/>
              </a:rPr>
              <a:t>Division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868557" y="3761710"/>
            <a:ext cx="1564490" cy="2123658"/>
          </a:xfrm>
          <a:prstGeom prst="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pPr marR="220345"/>
            <a:r>
              <a:rPr lang="en-US" sz="1000" b="1" spc="-5" dirty="0">
                <a:latin typeface="Arial"/>
                <a:cs typeface="Arial"/>
              </a:rPr>
              <a:t>Algorithms &amp; Performance Analysis</a:t>
            </a:r>
            <a:endParaRPr sz="1000" b="1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Phil Roth</a:t>
            </a:r>
            <a:endParaRPr sz="1000" b="1" dirty="0">
              <a:latin typeface="Arial"/>
              <a:cs typeface="Arial"/>
            </a:endParaRPr>
          </a:p>
          <a:p>
            <a:endParaRPr lang="en-US" sz="600" spc="-5" dirty="0">
              <a:latin typeface="Arial"/>
              <a:cs typeface="Arial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Wael Elwasif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Antigoni Georgiadou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Jakub Kurzak</a:t>
            </a:r>
            <a:endParaRPr lang="en-US" sz="1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Jeff Larkin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Timothy Mattox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Arnold Tharrington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Trey White</a:t>
            </a:r>
          </a:p>
        </p:txBody>
      </p:sp>
      <p:sp>
        <p:nvSpPr>
          <p:cNvPr id="34" name="object 34"/>
          <p:cNvSpPr txBox="1"/>
          <p:nvPr/>
        </p:nvSpPr>
        <p:spPr>
          <a:xfrm>
            <a:off x="9829800" y="6705100"/>
            <a:ext cx="1835660" cy="2277547"/>
          </a:xfrm>
          <a:prstGeom prst="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000" b="1" spc="-3" dirty="0">
                <a:latin typeface="Arial"/>
                <a:cs typeface="Arial"/>
              </a:rPr>
              <a:t>Advanced Computing for Life Science &amp; Engineering</a:t>
            </a:r>
            <a:endParaRPr sz="1000" b="1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Matt Norman</a:t>
            </a: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endParaRPr lang="en-US" sz="600" dirty="0">
              <a:latin typeface="Arial"/>
              <a:cs typeface="Arial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Dilip Asthagiri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Mark Berrill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Chao Lu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Kalyan Gottiparthi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Nicholson Koukpaizan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Isaac Lyngaas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Murali Meena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Nasik Nafi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Van Ngo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Stephen Nichols</a:t>
            </a:r>
          </a:p>
        </p:txBody>
      </p: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8DD20F0A-433F-4A88-9CDE-434B4D8A8D49}"/>
              </a:ext>
            </a:extLst>
          </p:cNvPr>
          <p:cNvGrpSpPr/>
          <p:nvPr/>
        </p:nvGrpSpPr>
        <p:grpSpPr>
          <a:xfrm>
            <a:off x="5519717" y="842952"/>
            <a:ext cx="5170170" cy="952500"/>
            <a:chOff x="5181600" y="1114426"/>
            <a:chExt cx="5170170" cy="952500"/>
          </a:xfrm>
          <a:solidFill>
            <a:schemeClr val="bg1"/>
          </a:solidFill>
        </p:grpSpPr>
        <p:sp>
          <p:nvSpPr>
            <p:cNvPr id="9" name="object 9"/>
            <p:cNvSpPr/>
            <p:nvPr/>
          </p:nvSpPr>
          <p:spPr>
            <a:xfrm>
              <a:off x="5181600" y="1114426"/>
              <a:ext cx="5170170" cy="952500"/>
            </a:xfrm>
            <a:custGeom>
              <a:avLst/>
              <a:gdLst/>
              <a:ahLst/>
              <a:cxnLst/>
              <a:rect l="l" t="t" r="r" b="b"/>
              <a:pathLst>
                <a:path w="5170170" h="952500">
                  <a:moveTo>
                    <a:pt x="0" y="0"/>
                  </a:moveTo>
                  <a:lnTo>
                    <a:pt x="5169819" y="0"/>
                  </a:lnTo>
                  <a:lnTo>
                    <a:pt x="5169819" y="952014"/>
                  </a:lnTo>
                  <a:lnTo>
                    <a:pt x="0" y="95201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285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 txBox="1"/>
            <p:nvPr/>
          </p:nvSpPr>
          <p:spPr>
            <a:xfrm>
              <a:off x="5904123" y="1355169"/>
              <a:ext cx="3935187" cy="461665"/>
            </a:xfrm>
            <a:prstGeom prst="rect">
              <a:avLst/>
            </a:prstGeom>
            <a:grpFill/>
          </p:spPr>
          <p:txBody>
            <a:bodyPr vert="horz" wrap="square" lIns="0" tIns="12700" rIns="0" bIns="0" rtlCol="0">
              <a:spAutoFit/>
            </a:bodyPr>
            <a:lstStyle/>
            <a:p>
              <a:pPr algn="ctr">
                <a:lnSpc>
                  <a:spcPts val="1415"/>
                </a:lnSpc>
                <a:spcBef>
                  <a:spcPts val="100"/>
                </a:spcBef>
                <a:spcAft>
                  <a:spcPts val="600"/>
                </a:spcAft>
              </a:pPr>
              <a:r>
                <a:rPr lang="en-US" sz="1600" b="1" spc="-5" dirty="0">
                  <a:latin typeface="Arial"/>
                  <a:cs typeface="Arial"/>
                </a:rPr>
                <a:t>Arjun Shankar</a:t>
              </a:r>
              <a:r>
                <a:rPr sz="1600" b="1" spc="-5" dirty="0">
                  <a:latin typeface="Arial"/>
                  <a:cs typeface="Arial"/>
                </a:rPr>
                <a:t>,</a:t>
              </a:r>
              <a:r>
                <a:rPr sz="1600" b="1" spc="15" dirty="0">
                  <a:latin typeface="Arial"/>
                  <a:cs typeface="Arial"/>
                </a:rPr>
                <a:t> </a:t>
              </a:r>
              <a:r>
                <a:rPr sz="1600" b="1" spc="-5" dirty="0">
                  <a:latin typeface="Arial"/>
                  <a:cs typeface="Arial"/>
                </a:rPr>
                <a:t>Director</a:t>
              </a:r>
              <a:r>
                <a:rPr lang="en-US" sz="1600" b="1" spc="-5" dirty="0">
                  <a:latin typeface="Arial"/>
                  <a:cs typeface="Arial"/>
                </a:rPr>
                <a:t> </a:t>
              </a:r>
            </a:p>
            <a:p>
              <a:pPr algn="ctr">
                <a:lnSpc>
                  <a:spcPts val="1415"/>
                </a:lnSpc>
                <a:spcBef>
                  <a:spcPts val="100"/>
                </a:spcBef>
                <a:spcAft>
                  <a:spcPts val="600"/>
                </a:spcAft>
              </a:pPr>
              <a:r>
                <a:rPr lang="en-US" sz="1400" spc="-65" dirty="0">
                  <a:latin typeface="Arial"/>
                  <a:cs typeface="Arial"/>
                </a:rPr>
                <a:t>Sarah Crossley</a:t>
              </a:r>
              <a:r>
                <a:rPr sz="1400" spc="-5" dirty="0">
                  <a:latin typeface="Arial"/>
                  <a:cs typeface="Arial"/>
                </a:rPr>
                <a:t>, Division Administrative</a:t>
              </a:r>
              <a:r>
                <a:rPr sz="1400" spc="-45" dirty="0">
                  <a:latin typeface="Arial"/>
                  <a:cs typeface="Arial"/>
                </a:rPr>
                <a:t> </a:t>
              </a:r>
              <a:r>
                <a:rPr sz="1400" spc="-5" dirty="0">
                  <a:latin typeface="Arial"/>
                  <a:cs typeface="Arial"/>
                </a:rPr>
                <a:t>Assistant</a:t>
              </a:r>
              <a:endParaRPr sz="1400" dirty="0">
                <a:latin typeface="Arial"/>
                <a:cs typeface="Arial"/>
              </a:endParaRPr>
            </a:p>
          </p:txBody>
        </p:sp>
      </p:grpSp>
      <p:sp>
        <p:nvSpPr>
          <p:cNvPr id="75" name="object 13">
            <a:extLst>
              <a:ext uri="{FF2B5EF4-FFF2-40B4-BE49-F238E27FC236}">
                <a16:creationId xmlns:a16="http://schemas.microsoft.com/office/drawing/2014/main" id="{922E990F-30E5-4B52-B3E6-050EFFD5C4E2}"/>
              </a:ext>
            </a:extLst>
          </p:cNvPr>
          <p:cNvSpPr/>
          <p:nvPr/>
        </p:nvSpPr>
        <p:spPr>
          <a:xfrm>
            <a:off x="4495799" y="2724063"/>
            <a:ext cx="2743200" cy="758094"/>
          </a:xfrm>
          <a:custGeom>
            <a:avLst/>
            <a:gdLst/>
            <a:ahLst/>
            <a:cxnLst/>
            <a:rect l="l" t="t" r="r" b="b"/>
            <a:pathLst>
              <a:path w="1657350" h="2642870">
                <a:moveTo>
                  <a:pt x="0" y="0"/>
                </a:moveTo>
                <a:lnTo>
                  <a:pt x="1657265" y="0"/>
                </a:lnTo>
                <a:lnTo>
                  <a:pt x="1657265" y="2642713"/>
                </a:lnTo>
                <a:lnTo>
                  <a:pt x="0" y="264271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rgbClr val="008000"/>
            </a:solidFill>
          </a:ln>
        </p:spPr>
        <p:txBody>
          <a:bodyPr wrap="square" lIns="0" tIns="0" rIns="0" bIns="0" rtlCol="0"/>
          <a:lstStyle/>
          <a:p>
            <a:endParaRPr sz="2000">
              <a:solidFill>
                <a:schemeClr val="bg1"/>
              </a:solidFill>
            </a:endParaRPr>
          </a:p>
        </p:txBody>
      </p:sp>
      <p:sp>
        <p:nvSpPr>
          <p:cNvPr id="77" name="object 14">
            <a:extLst>
              <a:ext uri="{FF2B5EF4-FFF2-40B4-BE49-F238E27FC236}">
                <a16:creationId xmlns:a16="http://schemas.microsoft.com/office/drawing/2014/main" id="{F9FDECA0-A772-4721-BF14-DB31AF5D2BA4}"/>
              </a:ext>
            </a:extLst>
          </p:cNvPr>
          <p:cNvSpPr txBox="1"/>
          <p:nvPr/>
        </p:nvSpPr>
        <p:spPr>
          <a:xfrm>
            <a:off x="4628515" y="2766121"/>
            <a:ext cx="2503809" cy="666849"/>
          </a:xfrm>
          <a:prstGeom prst="rect">
            <a:avLst/>
          </a:prstGeom>
          <a:noFill/>
          <a:ln w="28575"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n-US" sz="1200" b="1" spc="-5" dirty="0">
                <a:latin typeface="Arial"/>
                <a:cs typeface="Arial"/>
              </a:rPr>
              <a:t>HPC Operations</a:t>
            </a:r>
            <a:endParaRPr sz="1200" dirty="0">
              <a:latin typeface="Arial"/>
              <a:cs typeface="Arial"/>
            </a:endParaRPr>
          </a:p>
          <a:p>
            <a:pPr algn="ctr"/>
            <a:r>
              <a:rPr lang="en-US" sz="1050" dirty="0">
                <a:latin typeface="Arial"/>
                <a:cs typeface="Arial"/>
              </a:rPr>
              <a:t>Veronica Melesse Vergara</a:t>
            </a:r>
            <a:r>
              <a:rPr sz="1050" spc="-5" dirty="0">
                <a:latin typeface="Arial"/>
                <a:cs typeface="Arial"/>
              </a:rPr>
              <a:t>, </a:t>
            </a:r>
            <a:r>
              <a:rPr lang="en-US" sz="1050" spc="-5" dirty="0">
                <a:latin typeface="Arial"/>
                <a:cs typeface="Arial"/>
              </a:rPr>
              <a:t>Section Head</a:t>
            </a:r>
          </a:p>
          <a:p>
            <a:pPr algn="ctr"/>
            <a:r>
              <a:rPr lang="en-US" sz="1000" spc="-5" dirty="0">
                <a:latin typeface="Arial"/>
                <a:cs typeface="Arial"/>
              </a:rPr>
              <a:t>Sonya Mowery, Admin. Asst.</a:t>
            </a:r>
          </a:p>
          <a:p>
            <a:pPr algn="ctr"/>
            <a:r>
              <a:rPr lang="en-US" sz="1000" spc="-5" dirty="0">
                <a:latin typeface="Arial"/>
                <a:cs typeface="Arial"/>
              </a:rPr>
              <a:t>Haley Calbaugh, Admin Asst.</a:t>
            </a:r>
            <a:endParaRPr lang="en-US" sz="1000" dirty="0">
              <a:latin typeface="Arial"/>
              <a:cs typeface="Arial"/>
            </a:endParaRP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78F1EBF9-CB19-4849-A9CF-01D31DE6175C}"/>
              </a:ext>
            </a:extLst>
          </p:cNvPr>
          <p:cNvCxnSpPr>
            <a:cxnSpLocks/>
          </p:cNvCxnSpPr>
          <p:nvPr/>
        </p:nvCxnSpPr>
        <p:spPr>
          <a:xfrm flipV="1">
            <a:off x="10674113" y="1311775"/>
            <a:ext cx="822794" cy="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DFE28EF-A669-4B8A-9536-3C129769ED1C}"/>
              </a:ext>
            </a:extLst>
          </p:cNvPr>
          <p:cNvGrpSpPr/>
          <p:nvPr/>
        </p:nvGrpSpPr>
        <p:grpSpPr>
          <a:xfrm>
            <a:off x="572299" y="2740313"/>
            <a:ext cx="2743200" cy="843201"/>
            <a:chOff x="663230" y="2546231"/>
            <a:chExt cx="2384770" cy="843201"/>
          </a:xfrm>
        </p:grpSpPr>
        <p:sp>
          <p:nvSpPr>
            <p:cNvPr id="13" name="object 13"/>
            <p:cNvSpPr/>
            <p:nvPr/>
          </p:nvSpPr>
          <p:spPr>
            <a:xfrm>
              <a:off x="663230" y="2546231"/>
              <a:ext cx="2384770" cy="721360"/>
            </a:xfrm>
            <a:custGeom>
              <a:avLst/>
              <a:gdLst/>
              <a:ahLst/>
              <a:cxnLst/>
              <a:rect l="l" t="t" r="r" b="b"/>
              <a:pathLst>
                <a:path w="1657350" h="2642870">
                  <a:moveTo>
                    <a:pt x="0" y="0"/>
                  </a:moveTo>
                  <a:lnTo>
                    <a:pt x="1657265" y="0"/>
                  </a:lnTo>
                  <a:lnTo>
                    <a:pt x="1657265" y="2642713"/>
                  </a:lnTo>
                  <a:lnTo>
                    <a:pt x="0" y="2642713"/>
                  </a:lnTo>
                  <a:lnTo>
                    <a:pt x="0" y="0"/>
                  </a:lnTo>
                  <a:close/>
                </a:path>
              </a:pathLst>
            </a:cu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endParaRPr sz="2000"/>
            </a:p>
          </p:txBody>
        </p:sp>
        <p:sp>
          <p:nvSpPr>
            <p:cNvPr id="79" name="object 14">
              <a:extLst>
                <a:ext uri="{FF2B5EF4-FFF2-40B4-BE49-F238E27FC236}">
                  <a16:creationId xmlns:a16="http://schemas.microsoft.com/office/drawing/2014/main" id="{9A8BA621-F8C9-41FF-8796-B833112569A8}"/>
                </a:ext>
              </a:extLst>
            </p:cNvPr>
            <p:cNvSpPr txBox="1"/>
            <p:nvPr/>
          </p:nvSpPr>
          <p:spPr>
            <a:xfrm>
              <a:off x="912871" y="2568694"/>
              <a:ext cx="1970740" cy="820738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algn="ctr"/>
              <a:r>
                <a:rPr lang="en-US" sz="1200" b="1" dirty="0">
                  <a:latin typeface="Arial"/>
                  <a:cs typeface="Arial"/>
                </a:rPr>
                <a:t>HPC Systems</a:t>
              </a:r>
              <a:endParaRPr sz="1200" b="1" dirty="0">
                <a:latin typeface="Arial"/>
                <a:cs typeface="Arial"/>
              </a:endParaRPr>
            </a:p>
            <a:p>
              <a:pPr algn="ctr"/>
              <a:r>
                <a:rPr lang="en-US" sz="1050" spc="-5" dirty="0">
                  <a:latin typeface="Arial"/>
                  <a:cs typeface="Arial"/>
                </a:rPr>
                <a:t>Kevin Thach</a:t>
              </a:r>
              <a:r>
                <a:rPr sz="1050" spc="-5" dirty="0">
                  <a:latin typeface="Arial"/>
                  <a:cs typeface="Arial"/>
                </a:rPr>
                <a:t>, </a:t>
              </a:r>
              <a:r>
                <a:rPr lang="en-US" sz="1050" spc="-5" dirty="0">
                  <a:latin typeface="Arial"/>
                  <a:cs typeface="Arial"/>
                </a:rPr>
                <a:t>Section Head</a:t>
              </a:r>
            </a:p>
            <a:p>
              <a:pPr algn="ctr"/>
              <a:r>
                <a:rPr lang="en-US" sz="1000" spc="-5" dirty="0">
                  <a:latin typeface="Arial"/>
                  <a:cs typeface="Arial"/>
                </a:rPr>
                <a:t>Sherry Chandler, Admin. Asst.</a:t>
              </a:r>
            </a:p>
            <a:p>
              <a:pPr algn="ctr"/>
              <a:r>
                <a:rPr lang="en-US" sz="1000" spc="-5" dirty="0">
                  <a:latin typeface="Arial"/>
                  <a:cs typeface="Arial"/>
                </a:rPr>
                <a:t>Jonathan </a:t>
              </a:r>
              <a:r>
                <a:rPr lang="en-US" sz="1000" spc="-5" dirty="0" err="1">
                  <a:latin typeface="Arial"/>
                  <a:cs typeface="Arial"/>
                </a:rPr>
                <a:t>Purda</a:t>
              </a:r>
              <a:r>
                <a:rPr lang="en-US" sz="1000" spc="-5" dirty="0">
                  <a:latin typeface="Arial"/>
                  <a:cs typeface="Arial"/>
                </a:rPr>
                <a:t>, Admin Asst.</a:t>
              </a:r>
            </a:p>
            <a:p>
              <a:pPr algn="ctr"/>
              <a:endParaRPr lang="en-US" sz="1000" spc="-5" dirty="0">
                <a:latin typeface="Arial"/>
                <a:cs typeface="Arial"/>
              </a:endParaRPr>
            </a:p>
          </p:txBody>
        </p:sp>
      </p:grp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A8894005-EBD9-4B9E-B4D8-B8DB45269EBF}"/>
              </a:ext>
            </a:extLst>
          </p:cNvPr>
          <p:cNvCxnSpPr>
            <a:cxnSpLocks/>
          </p:cNvCxnSpPr>
          <p:nvPr/>
        </p:nvCxnSpPr>
        <p:spPr>
          <a:xfrm flipV="1">
            <a:off x="914400" y="3640578"/>
            <a:ext cx="2010054" cy="8499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207B6423-2419-4F36-825F-0F6892D12E93}"/>
              </a:ext>
            </a:extLst>
          </p:cNvPr>
          <p:cNvCxnSpPr>
            <a:cxnSpLocks/>
          </p:cNvCxnSpPr>
          <p:nvPr/>
        </p:nvCxnSpPr>
        <p:spPr>
          <a:xfrm>
            <a:off x="4955405" y="3618124"/>
            <a:ext cx="1919562" cy="1936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9B54EBA5-566E-4EA5-B2C0-476258151D6A}"/>
              </a:ext>
            </a:extLst>
          </p:cNvPr>
          <p:cNvCxnSpPr>
            <a:cxnSpLocks/>
          </p:cNvCxnSpPr>
          <p:nvPr/>
        </p:nvCxnSpPr>
        <p:spPr>
          <a:xfrm>
            <a:off x="8686800" y="3639435"/>
            <a:ext cx="1999122" cy="4365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2005F338-C696-4FEA-89A1-F61710004252}"/>
              </a:ext>
            </a:extLst>
          </p:cNvPr>
          <p:cNvCxnSpPr>
            <a:cxnSpLocks/>
          </p:cNvCxnSpPr>
          <p:nvPr/>
        </p:nvCxnSpPr>
        <p:spPr>
          <a:xfrm>
            <a:off x="914400" y="3639435"/>
            <a:ext cx="0" cy="32466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D5656E98-44ED-435C-9F9A-90491CB4B4ED}"/>
              </a:ext>
            </a:extLst>
          </p:cNvPr>
          <p:cNvCxnSpPr>
            <a:cxnSpLocks/>
          </p:cNvCxnSpPr>
          <p:nvPr/>
        </p:nvCxnSpPr>
        <p:spPr>
          <a:xfrm>
            <a:off x="2924455" y="3634041"/>
            <a:ext cx="723" cy="774794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object 11">
            <a:extLst>
              <a:ext uri="{FF2B5EF4-FFF2-40B4-BE49-F238E27FC236}">
                <a16:creationId xmlns:a16="http://schemas.microsoft.com/office/drawing/2014/main" id="{4694911A-99D9-42DD-B16C-7579312AC88B}"/>
              </a:ext>
            </a:extLst>
          </p:cNvPr>
          <p:cNvSpPr txBox="1"/>
          <p:nvPr/>
        </p:nvSpPr>
        <p:spPr>
          <a:xfrm>
            <a:off x="11818613" y="7682558"/>
            <a:ext cx="1564490" cy="2323713"/>
          </a:xfrm>
          <a:prstGeom prst="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r>
              <a:rPr lang="en-US" sz="1000" b="1" spc="-3" dirty="0">
                <a:latin typeface="Arial"/>
                <a:cs typeface="Arial"/>
              </a:rPr>
              <a:t>Advanced Computing for Nuclear, Particle, &amp; Astrophysics</a:t>
            </a: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r>
              <a:rPr lang="en-US" sz="1000" b="1" spc="-3" dirty="0">
                <a:latin typeface="Arial"/>
                <a:cs typeface="Arial"/>
              </a:rPr>
              <a:t>Reuben Budiardja </a:t>
            </a:r>
          </a:p>
          <a:p>
            <a:endParaRPr lang="en-US" sz="600" b="1" dirty="0">
              <a:latin typeface="Arial"/>
              <a:cs typeface="Arial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Tor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Djaerv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Margot Fitz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Axen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Steve Fromm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Austin Harris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Matthias Heinz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Gustav Jansen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Vassilios Mewes</a:t>
            </a:r>
            <a:endParaRPr lang="en-US" sz="1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Henry Monge Camacho</a:t>
            </a:r>
          </a:p>
        </p:txBody>
      </p:sp>
      <p:sp>
        <p:nvSpPr>
          <p:cNvPr id="126" name="object 11">
            <a:extLst>
              <a:ext uri="{FF2B5EF4-FFF2-40B4-BE49-F238E27FC236}">
                <a16:creationId xmlns:a16="http://schemas.microsoft.com/office/drawing/2014/main" id="{A8286FE2-A2EB-4F3B-A291-C442BB23AF23}"/>
              </a:ext>
            </a:extLst>
          </p:cNvPr>
          <p:cNvSpPr txBox="1"/>
          <p:nvPr/>
        </p:nvSpPr>
        <p:spPr>
          <a:xfrm>
            <a:off x="4143315" y="6057942"/>
            <a:ext cx="1624024" cy="2616101"/>
          </a:xfrm>
          <a:prstGeom prst="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r>
              <a:rPr lang="en-US" sz="1000" b="1" spc="-3" dirty="0">
                <a:latin typeface="Arial"/>
                <a:cs typeface="Arial"/>
              </a:rPr>
              <a:t>Software Services Development</a:t>
            </a:r>
            <a:endParaRPr sz="1000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r>
              <a:rPr lang="en-US" sz="1000" b="1" spc="-3" dirty="0">
                <a:latin typeface="Arial"/>
                <a:cs typeface="Arial"/>
              </a:rPr>
              <a:t>Veronica Melesse Vergara (Interim)</a:t>
            </a:r>
            <a:endParaRPr lang="en-US" sz="1000" b="1" spc="-5" dirty="0">
              <a:latin typeface="Arial"/>
              <a:cs typeface="Arial"/>
            </a:endParaRPr>
          </a:p>
          <a:p>
            <a:endParaRPr lang="en-US" sz="600" b="1" dirty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Aaron Barlow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Paul Bryant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Kita Cranfill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James Davis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Micah DePetro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Eben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Fluto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Alan Longcoy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Suzanne Prentice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AJ Ruckman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Zayn Severance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Scott Simmerman</a:t>
            </a:r>
          </a:p>
        </p:txBody>
      </p:sp>
      <p:sp>
        <p:nvSpPr>
          <p:cNvPr id="81" name="object 11">
            <a:extLst>
              <a:ext uri="{FF2B5EF4-FFF2-40B4-BE49-F238E27FC236}">
                <a16:creationId xmlns:a16="http://schemas.microsoft.com/office/drawing/2014/main" id="{045E59CF-F033-4464-A23F-46483356BADF}"/>
              </a:ext>
            </a:extLst>
          </p:cNvPr>
          <p:cNvSpPr txBox="1"/>
          <p:nvPr/>
        </p:nvSpPr>
        <p:spPr>
          <a:xfrm>
            <a:off x="9829800" y="3752313"/>
            <a:ext cx="1837944" cy="2893100"/>
          </a:xfrm>
          <a:prstGeom prst="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r>
              <a:rPr lang="en-US" sz="1000" b="1" spc="-3" dirty="0">
                <a:latin typeface="Arial"/>
                <a:cs typeface="Arial"/>
              </a:rPr>
              <a:t>Advanced Computing for Chemistry &amp; Materials</a:t>
            </a:r>
            <a:endParaRPr sz="1000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Dmytro Bykov </a:t>
            </a:r>
            <a:endParaRPr lang="en-US" sz="1000" spc="-5" dirty="0">
              <a:latin typeface="Arial"/>
              <a:cs typeface="Arial"/>
            </a:endParaRPr>
          </a:p>
          <a:p>
            <a:endParaRPr lang="en-US" sz="600" spc="-3" dirty="0">
              <a:latin typeface="Arial"/>
              <a:cs typeface="Arial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Maria Batool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Khadiza Begam</a:t>
            </a:r>
          </a:p>
          <a:p>
            <a:pPr eaLnBrk="0" hangingPunct="0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Ana De Carvalho Vicente </a:t>
            </a:r>
          </a:p>
          <a:p>
            <a:pPr eaLnBrk="0" hangingPunct="0"/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  Da Cunha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Spancer Dong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Markus Eisenbach</a:t>
            </a:r>
            <a:endParaRPr lang="en-US" sz="1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Swarnava Ghosh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Jens Glaser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Shahriar Khan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Richard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Messerly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Bharath Raghavan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David Rogers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Tanvir Sohail</a:t>
            </a:r>
          </a:p>
        </p:txBody>
      </p:sp>
      <p:sp>
        <p:nvSpPr>
          <p:cNvPr id="86" name="object 39">
            <a:extLst>
              <a:ext uri="{FF2B5EF4-FFF2-40B4-BE49-F238E27FC236}">
                <a16:creationId xmlns:a16="http://schemas.microsoft.com/office/drawing/2014/main" id="{C013C189-F5A9-46DF-B760-B112DDB1A82B}"/>
              </a:ext>
            </a:extLst>
          </p:cNvPr>
          <p:cNvSpPr txBox="1"/>
          <p:nvPr/>
        </p:nvSpPr>
        <p:spPr>
          <a:xfrm>
            <a:off x="13748240" y="3733800"/>
            <a:ext cx="1536031" cy="3354765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r>
              <a:rPr lang="en-US" sz="1000" b="1" spc="-5" dirty="0">
                <a:latin typeface="Arial"/>
                <a:cs typeface="Arial"/>
              </a:rPr>
              <a:t>Analytics and AI Methods at Scale </a:t>
            </a:r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r>
              <a:rPr lang="en-US" sz="1000" b="1" dirty="0">
                <a:latin typeface="Arial"/>
                <a:cs typeface="Arial"/>
              </a:rPr>
              <a:t>Feiyi Wang</a:t>
            </a:r>
          </a:p>
          <a:p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Wesley Brewer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Sajal Dash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Tirthankar Ghosal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Emily Herron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Jesse Hines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Aditya Kashi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Vanessa Lama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Hao Lu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Matthias Maiterth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Mike Matheson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Ahmad Maroof Karimi 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Emin Orhan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Woong Shin</a:t>
            </a:r>
            <a:endParaRPr lang="en-US" sz="1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Aris Tsaris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Sahil Tyagi 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Junqi Yin</a:t>
            </a:r>
          </a:p>
        </p:txBody>
      </p:sp>
      <p:sp>
        <p:nvSpPr>
          <p:cNvPr id="87" name="object 31">
            <a:extLst>
              <a:ext uri="{FF2B5EF4-FFF2-40B4-BE49-F238E27FC236}">
                <a16:creationId xmlns:a16="http://schemas.microsoft.com/office/drawing/2014/main" id="{56195919-6821-42FA-9137-79180E125F33}"/>
              </a:ext>
            </a:extLst>
          </p:cNvPr>
          <p:cNvSpPr txBox="1"/>
          <p:nvPr/>
        </p:nvSpPr>
        <p:spPr>
          <a:xfrm>
            <a:off x="11854492" y="3748018"/>
            <a:ext cx="1536032" cy="3046988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000" b="1" spc="-5" dirty="0">
                <a:latin typeface="Arial"/>
                <a:cs typeface="Arial"/>
              </a:rPr>
              <a:t>Technology Integration</a:t>
            </a:r>
            <a:endParaRPr lang="en-US" sz="1000" b="1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Chris Zimmer</a:t>
            </a:r>
          </a:p>
          <a:p>
            <a:endParaRPr lang="en-US" sz="600" b="1" spc="-5" dirty="0">
              <a:latin typeface="Arial"/>
              <a:cs typeface="Arial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Mike Brim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Chris Brumgard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Anjus George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Mitch Griffith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Samuel Herts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Awais Khan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Jack Lange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Ross Miller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Clara Nguyen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Bran Radovanovic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James Simmons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Brian Smith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Lawrence Sorrillo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Vicky White</a:t>
            </a:r>
            <a:endParaRPr lang="en-US" sz="1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D65EF61C-D082-4058-AE5A-B4B2E431310E}"/>
              </a:ext>
            </a:extLst>
          </p:cNvPr>
          <p:cNvCxnSpPr>
            <a:cxnSpLocks/>
          </p:cNvCxnSpPr>
          <p:nvPr/>
        </p:nvCxnSpPr>
        <p:spPr>
          <a:xfrm flipV="1">
            <a:off x="1961362" y="2577825"/>
            <a:ext cx="11604151" cy="155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42566C8E-632C-4814-9529-138A1F1AD591}"/>
              </a:ext>
            </a:extLst>
          </p:cNvPr>
          <p:cNvCxnSpPr>
            <a:cxnSpLocks/>
          </p:cNvCxnSpPr>
          <p:nvPr/>
        </p:nvCxnSpPr>
        <p:spPr>
          <a:xfrm>
            <a:off x="13559771" y="2582520"/>
            <a:ext cx="0" cy="2653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object 13">
            <a:extLst>
              <a:ext uri="{FF2B5EF4-FFF2-40B4-BE49-F238E27FC236}">
                <a16:creationId xmlns:a16="http://schemas.microsoft.com/office/drawing/2014/main" id="{AA973FBE-6FBE-44B8-9F6E-E0887806907B}"/>
              </a:ext>
            </a:extLst>
          </p:cNvPr>
          <p:cNvSpPr/>
          <p:nvPr/>
        </p:nvSpPr>
        <p:spPr>
          <a:xfrm>
            <a:off x="8292490" y="2697693"/>
            <a:ext cx="2743200" cy="817483"/>
          </a:xfrm>
          <a:custGeom>
            <a:avLst/>
            <a:gdLst/>
            <a:ahLst/>
            <a:cxnLst/>
            <a:rect l="l" t="t" r="r" b="b"/>
            <a:pathLst>
              <a:path w="1657350" h="2642870">
                <a:moveTo>
                  <a:pt x="0" y="0"/>
                </a:moveTo>
                <a:lnTo>
                  <a:pt x="1657265" y="0"/>
                </a:lnTo>
                <a:lnTo>
                  <a:pt x="1657265" y="2642713"/>
                </a:lnTo>
                <a:lnTo>
                  <a:pt x="0" y="264271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8575">
            <a:solidFill>
              <a:srgbClr val="7030A0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71" name="object 14">
            <a:extLst>
              <a:ext uri="{FF2B5EF4-FFF2-40B4-BE49-F238E27FC236}">
                <a16:creationId xmlns:a16="http://schemas.microsoft.com/office/drawing/2014/main" id="{FF5745D6-A106-4A93-8ADB-787E19901FDB}"/>
              </a:ext>
            </a:extLst>
          </p:cNvPr>
          <p:cNvSpPr txBox="1"/>
          <p:nvPr/>
        </p:nvSpPr>
        <p:spPr>
          <a:xfrm>
            <a:off x="8453691" y="2766120"/>
            <a:ext cx="2503809" cy="666849"/>
          </a:xfrm>
          <a:prstGeom prst="rect">
            <a:avLst/>
          </a:prstGeom>
          <a:noFill/>
        </p:spPr>
        <p:txBody>
          <a:bodyPr vert="horz" wrap="square" lIns="0" tIns="12700" rIns="0" bIns="0" rtlCol="0" anchor="t">
            <a:spAutoFit/>
          </a:bodyPr>
          <a:lstStyle/>
          <a:p>
            <a:pPr algn="ctr"/>
            <a:r>
              <a:rPr lang="en-US" sz="1200" b="1" spc="-5" dirty="0">
                <a:latin typeface="Arial"/>
                <a:cs typeface="Arial"/>
              </a:rPr>
              <a:t>Science Engagement</a:t>
            </a:r>
            <a:endParaRPr sz="1200" dirty="0">
              <a:latin typeface="Arial"/>
              <a:cs typeface="Arial"/>
            </a:endParaRPr>
          </a:p>
          <a:p>
            <a:pPr algn="ctr"/>
            <a:r>
              <a:rPr lang="en-US" sz="1050" dirty="0">
                <a:latin typeface="Arial"/>
                <a:cs typeface="Arial"/>
              </a:rPr>
              <a:t>Thomas Beck</a:t>
            </a:r>
            <a:r>
              <a:rPr sz="1050" spc="-5" dirty="0">
                <a:latin typeface="Arial"/>
                <a:cs typeface="Arial"/>
              </a:rPr>
              <a:t>, </a:t>
            </a:r>
            <a:r>
              <a:rPr lang="en-US" sz="1050" spc="-5" dirty="0">
                <a:latin typeface="Arial"/>
                <a:cs typeface="Arial"/>
              </a:rPr>
              <a:t>Section Head</a:t>
            </a:r>
          </a:p>
          <a:p>
            <a:pPr algn="ctr"/>
            <a:r>
              <a:rPr lang="en-US" sz="1000" spc="-5" dirty="0">
                <a:latin typeface="Arial"/>
                <a:cs typeface="Arial"/>
              </a:rPr>
              <a:t>Myranda White, Admin Asst.</a:t>
            </a:r>
          </a:p>
          <a:p>
            <a:pPr algn="ctr"/>
            <a:r>
              <a:rPr lang="en-US" sz="1000" spc="-5" dirty="0">
                <a:latin typeface="Arial"/>
                <a:cs typeface="Arial"/>
              </a:rPr>
              <a:t>Brooke Frost, Admin Asst.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09AA01-EFC3-404E-BB8B-B5FA5682D832}"/>
              </a:ext>
            </a:extLst>
          </p:cNvPr>
          <p:cNvSpPr/>
          <p:nvPr/>
        </p:nvSpPr>
        <p:spPr>
          <a:xfrm>
            <a:off x="11460858" y="721690"/>
            <a:ext cx="3892407" cy="126188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91440" bIns="91440">
            <a:spAutoFit/>
          </a:bodyPr>
          <a:lstStyle/>
          <a:p>
            <a:pPr marL="45720" lvl="0"/>
            <a:r>
              <a:rPr lang="en-US" sz="1000" b="1" spc="-10" dirty="0">
                <a:solidFill>
                  <a:prstClr val="black"/>
                </a:solidFill>
                <a:latin typeface="Arial"/>
                <a:cs typeface="Arial"/>
              </a:rPr>
              <a:t>ESH/Safety Officer</a:t>
            </a:r>
            <a:r>
              <a:rPr lang="en-US" sz="1000" spc="-10" dirty="0">
                <a:solidFill>
                  <a:prstClr val="black"/>
                </a:solidFill>
                <a:latin typeface="Arial"/>
                <a:cs typeface="Arial"/>
              </a:rPr>
              <a:t>: Paul Abston</a:t>
            </a:r>
          </a:p>
          <a:p>
            <a:pPr marL="45720"/>
            <a:r>
              <a:rPr lang="en-US" sz="1000" b="1" spc="-10" dirty="0">
                <a:solidFill>
                  <a:prstClr val="black"/>
                </a:solidFill>
                <a:latin typeface="Arial"/>
                <a:cs typeface="Arial"/>
              </a:rPr>
              <a:t>Chief Technology Officer: </a:t>
            </a:r>
            <a:r>
              <a:rPr lang="en-US" sz="1000" spc="-10" dirty="0">
                <a:solidFill>
                  <a:prstClr val="black"/>
                </a:solidFill>
                <a:latin typeface="Arial"/>
                <a:cs typeface="Arial"/>
              </a:rPr>
              <a:t>Scott Atchley</a:t>
            </a:r>
            <a:endParaRPr lang="en-US" sz="10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45720" lvl="0"/>
            <a:r>
              <a:rPr lang="en-US" sz="1000" b="1" spc="-10" dirty="0">
                <a:solidFill>
                  <a:prstClr val="black"/>
                </a:solidFill>
                <a:latin typeface="Arial"/>
                <a:cs typeface="Arial"/>
              </a:rPr>
              <a:t>Industrial Partnerships: </a:t>
            </a:r>
            <a:r>
              <a:rPr lang="en-US" sz="1000" spc="-10" dirty="0">
                <a:solidFill>
                  <a:prstClr val="black"/>
                </a:solidFill>
                <a:latin typeface="Arial"/>
                <a:cs typeface="Arial"/>
              </a:rPr>
              <a:t>Suzy Tichenor</a:t>
            </a:r>
          </a:p>
          <a:p>
            <a:pPr marL="45720" marR="561340"/>
            <a:r>
              <a:rPr lang="en-US" sz="1000" b="1" spc="-5" dirty="0">
                <a:solidFill>
                  <a:prstClr val="black"/>
                </a:solidFill>
                <a:latin typeface="Arial"/>
                <a:cs typeface="Arial"/>
              </a:rPr>
              <a:t>Finance </a:t>
            </a:r>
            <a:r>
              <a:rPr lang="en-US" sz="1000" b="1" spc="-10" dirty="0">
                <a:solidFill>
                  <a:prstClr val="black"/>
                </a:solidFill>
                <a:latin typeface="Arial"/>
                <a:cs typeface="Arial"/>
              </a:rPr>
              <a:t>Officer</a:t>
            </a:r>
            <a:r>
              <a:rPr lang="en-US" sz="1000" spc="-10" dirty="0">
                <a:solidFill>
                  <a:prstClr val="black"/>
                </a:solidFill>
                <a:latin typeface="Arial"/>
                <a:cs typeface="Arial"/>
              </a:rPr>
              <a:t>: </a:t>
            </a:r>
            <a:r>
              <a:rPr lang="en-US" sz="1000" spc="-5" dirty="0">
                <a:solidFill>
                  <a:prstClr val="black"/>
                </a:solidFill>
                <a:latin typeface="Arial"/>
                <a:cs typeface="Arial"/>
              </a:rPr>
              <a:t>Jessica Sampsel</a:t>
            </a:r>
            <a:endParaRPr lang="en-US" sz="1000" b="1" spc="-5" dirty="0">
              <a:solidFill>
                <a:prstClr val="black"/>
              </a:solidFill>
              <a:latin typeface="Arial"/>
              <a:cs typeface="Arial"/>
            </a:endParaRPr>
          </a:p>
          <a:p>
            <a:pPr marL="45720" marR="561340" lvl="0"/>
            <a:r>
              <a:rPr lang="en-US" sz="1000" b="1" spc="-5" dirty="0">
                <a:solidFill>
                  <a:prstClr val="black"/>
                </a:solidFill>
                <a:latin typeface="Arial"/>
                <a:cs typeface="Arial"/>
              </a:rPr>
              <a:t>Human </a:t>
            </a:r>
            <a:r>
              <a:rPr lang="en-US" sz="1000" b="1" spc="-10" dirty="0">
                <a:solidFill>
                  <a:prstClr val="black"/>
                </a:solidFill>
                <a:latin typeface="Arial"/>
                <a:cs typeface="Arial"/>
              </a:rPr>
              <a:t>Resources</a:t>
            </a:r>
            <a:r>
              <a:rPr lang="en-US" sz="1000" spc="-10" dirty="0">
                <a:solidFill>
                  <a:prstClr val="black"/>
                </a:solidFill>
                <a:latin typeface="Arial"/>
                <a:cs typeface="Arial"/>
              </a:rPr>
              <a:t>: Rachel Clauss</a:t>
            </a:r>
            <a:endParaRPr lang="en-US" sz="1000" spc="-5" dirty="0">
              <a:solidFill>
                <a:prstClr val="black"/>
              </a:solidFill>
              <a:latin typeface="Arial"/>
              <a:cs typeface="Arial"/>
            </a:endParaRPr>
          </a:p>
          <a:p>
            <a:pPr marL="45720" marR="561340" lvl="0"/>
            <a:r>
              <a:rPr lang="en-US" sz="1000" b="1" spc="-10" dirty="0">
                <a:solidFill>
                  <a:prstClr val="black"/>
                </a:solidFill>
                <a:latin typeface="Arial"/>
                <a:cs typeface="Arial"/>
              </a:rPr>
              <a:t>Recruiter</a:t>
            </a:r>
            <a:r>
              <a:rPr lang="en-US" sz="1000" spc="-10" dirty="0">
                <a:solidFill>
                  <a:prstClr val="black"/>
                </a:solidFill>
                <a:latin typeface="Arial"/>
                <a:cs typeface="Arial"/>
              </a:rPr>
              <a:t>: Claire Jollay </a:t>
            </a:r>
            <a:endParaRPr lang="en-US" sz="10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45720" lvl="0"/>
            <a:r>
              <a:rPr lang="en-US" sz="1000" b="1" spc="-10" dirty="0">
                <a:solidFill>
                  <a:prstClr val="black"/>
                </a:solidFill>
                <a:latin typeface="Arial"/>
                <a:cs typeface="Arial"/>
              </a:rPr>
              <a:t>Distinguished Research Scientist</a:t>
            </a:r>
            <a:r>
              <a:rPr lang="en-US" sz="1000" spc="-10" dirty="0">
                <a:solidFill>
                  <a:prstClr val="black"/>
                </a:solidFill>
                <a:latin typeface="Arial"/>
                <a:cs typeface="Arial"/>
              </a:rPr>
              <a:t>: Tjerk Straatsma</a:t>
            </a:r>
          </a:p>
        </p:txBody>
      </p:sp>
      <p:sp>
        <p:nvSpPr>
          <p:cNvPr id="106" name="object 19">
            <a:extLst>
              <a:ext uri="{FF2B5EF4-FFF2-40B4-BE49-F238E27FC236}">
                <a16:creationId xmlns:a16="http://schemas.microsoft.com/office/drawing/2014/main" id="{F7D401AA-9A49-4E11-BFC4-466FCCB32ED6}"/>
              </a:ext>
            </a:extLst>
          </p:cNvPr>
          <p:cNvSpPr txBox="1"/>
          <p:nvPr/>
        </p:nvSpPr>
        <p:spPr>
          <a:xfrm>
            <a:off x="94586" y="7162800"/>
            <a:ext cx="1589909" cy="2446824"/>
          </a:xfrm>
          <a:prstGeom prst="rect">
            <a:avLst/>
          </a:prstGeom>
          <a:solidFill>
            <a:schemeClr val="bg1"/>
          </a:solidFill>
          <a:ln w="19050">
            <a:solidFill>
              <a:srgbClr val="0070C0"/>
            </a:solidFill>
          </a:ln>
        </p:spPr>
        <p:txBody>
          <a:bodyPr vert="horz" wrap="square" lIns="91440" tIns="91440" rIns="91440" bIns="0" rtlCol="0">
            <a:spAutoFit/>
          </a:bodyPr>
          <a:lstStyle/>
          <a:p>
            <a:pPr marR="5080"/>
            <a:r>
              <a:rPr lang="en-US" sz="1000" b="1" spc="-10" dirty="0">
                <a:latin typeface="Arial"/>
                <a:cs typeface="Arial"/>
              </a:rPr>
              <a:t>HPC Scalable Systems</a:t>
            </a:r>
            <a:endParaRPr sz="1000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r>
              <a:rPr lang="en-US" sz="1000" b="1" spc="-10" dirty="0">
                <a:latin typeface="Arial"/>
                <a:cs typeface="Arial"/>
              </a:rPr>
              <a:t>Paul Peltz</a:t>
            </a:r>
            <a:endParaRPr lang="en-US" sz="1000" b="1" dirty="0">
              <a:latin typeface="Arial"/>
              <a:cs typeface="Arial"/>
            </a:endParaRPr>
          </a:p>
          <a:p>
            <a:endParaRPr lang="en-US" sz="300" spc="-5" dirty="0">
              <a:latin typeface="Arial"/>
              <a:cs typeface="Arial"/>
            </a:endParaRPr>
          </a:p>
          <a:p>
            <a:r>
              <a:rPr lang="en-US" sz="1000" spc="-7" dirty="0">
                <a:latin typeface="Arial"/>
                <a:cs typeface="Arial"/>
              </a:rPr>
              <a:t>Jeff Becklehimer</a:t>
            </a:r>
            <a:endParaRPr lang="en-US" sz="1000" spc="-7" baseline="30000" dirty="0">
              <a:latin typeface="Arial"/>
              <a:cs typeface="Arial"/>
            </a:endParaRPr>
          </a:p>
          <a:p>
            <a:r>
              <a:rPr lang="en-US" sz="1000" spc="-7" dirty="0">
                <a:latin typeface="Arial"/>
                <a:cs typeface="Arial"/>
              </a:rPr>
              <a:t>Daniel Blanchat</a:t>
            </a:r>
            <a:endParaRPr lang="en-US" sz="1000" spc="-7" baseline="30000" dirty="0">
              <a:latin typeface="Arial"/>
              <a:cs typeface="Arial"/>
            </a:endParaRPr>
          </a:p>
          <a:p>
            <a:r>
              <a:rPr lang="en-US" sz="1000" spc="-7" dirty="0">
                <a:latin typeface="Arial"/>
                <a:cs typeface="Arial"/>
              </a:rPr>
              <a:t>Jeff Evanko</a:t>
            </a:r>
            <a:endParaRPr lang="en-US" sz="1000" spc="-7" baseline="30000" dirty="0">
              <a:latin typeface="Arial"/>
              <a:cs typeface="Arial"/>
            </a:endParaRPr>
          </a:p>
          <a:p>
            <a:r>
              <a:rPr lang="en-US" sz="1000" spc="-7" dirty="0">
                <a:latin typeface="Arial"/>
                <a:cs typeface="Arial"/>
              </a:rPr>
              <a:t>Matt Ezell</a:t>
            </a:r>
            <a:endParaRPr lang="en-US" sz="1000" spc="-7" baseline="30000" dirty="0">
              <a:latin typeface="Arial"/>
              <a:cs typeface="Arial"/>
            </a:endParaRPr>
          </a:p>
          <a:p>
            <a:r>
              <a:rPr lang="en-US" sz="1000" spc="-7" dirty="0">
                <a:latin typeface="Arial"/>
                <a:cs typeface="Arial"/>
              </a:rPr>
              <a:t>David Garman</a:t>
            </a:r>
          </a:p>
          <a:p>
            <a:r>
              <a:rPr lang="en-US" sz="1000" spc="-7" dirty="0">
                <a:latin typeface="Arial"/>
                <a:cs typeface="Arial"/>
              </a:rPr>
              <a:t>Dave Londo</a:t>
            </a:r>
            <a:endParaRPr lang="en-US" sz="1000" spc="-7" baseline="30000" dirty="0">
              <a:latin typeface="Arial"/>
              <a:cs typeface="Arial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Jim Moroney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Larry Orcutt</a:t>
            </a:r>
            <a:endParaRPr lang="en-US" sz="1000" spc="-7" dirty="0">
              <a:latin typeface="Arial"/>
              <a:cs typeface="Arial"/>
            </a:endParaRPr>
          </a:p>
          <a:p>
            <a:r>
              <a:rPr lang="en-US" sz="1000" spc="-7" dirty="0">
                <a:latin typeface="Arial"/>
                <a:cs typeface="Arial"/>
              </a:rPr>
              <a:t>Jason Renner</a:t>
            </a:r>
            <a:endParaRPr lang="en-US" sz="1000" spc="-7" baseline="30000" dirty="0">
              <a:latin typeface="Arial"/>
              <a:cs typeface="Arial"/>
            </a:endParaRPr>
          </a:p>
          <a:p>
            <a:r>
              <a:rPr lang="en-US" sz="1000" spc="-7" dirty="0">
                <a:latin typeface="Arial"/>
                <a:cs typeface="Arial"/>
              </a:rPr>
              <a:t>Blake Tennessen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spc="-7" dirty="0">
                <a:latin typeface="Arial"/>
                <a:cs typeface="Arial"/>
              </a:rPr>
              <a:t>Jordan Webb</a:t>
            </a:r>
          </a:p>
          <a:p>
            <a:r>
              <a:rPr lang="en-US" sz="1000" spc="-7" dirty="0">
                <a:latin typeface="Arial"/>
                <a:cs typeface="Arial"/>
              </a:rPr>
              <a:t>Cathy Willis</a:t>
            </a:r>
            <a:endParaRPr sz="1000" spc="-7" baseline="30000" dirty="0">
              <a:latin typeface="Arial"/>
              <a:cs typeface="Arial"/>
            </a:endParaRP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574FCEBC-BB5B-4660-A1F5-AC74635EEBE2}"/>
              </a:ext>
            </a:extLst>
          </p:cNvPr>
          <p:cNvCxnSpPr>
            <a:cxnSpLocks/>
          </p:cNvCxnSpPr>
          <p:nvPr/>
        </p:nvCxnSpPr>
        <p:spPr>
          <a:xfrm flipH="1">
            <a:off x="1943899" y="3452774"/>
            <a:ext cx="2838" cy="18666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3E248E06-A7F0-4B15-9A1E-E097E0023B2D}"/>
              </a:ext>
            </a:extLst>
          </p:cNvPr>
          <p:cNvGrpSpPr/>
          <p:nvPr/>
        </p:nvGrpSpPr>
        <p:grpSpPr>
          <a:xfrm>
            <a:off x="12186700" y="2695874"/>
            <a:ext cx="2743200" cy="791754"/>
            <a:chOff x="12186700" y="2844033"/>
            <a:chExt cx="2743200" cy="791754"/>
          </a:xfrm>
          <a:solidFill>
            <a:schemeClr val="bg1"/>
          </a:solidFill>
        </p:grpSpPr>
        <p:sp>
          <p:nvSpPr>
            <p:cNvPr id="85" name="object 13">
              <a:extLst>
                <a:ext uri="{FF2B5EF4-FFF2-40B4-BE49-F238E27FC236}">
                  <a16:creationId xmlns:a16="http://schemas.microsoft.com/office/drawing/2014/main" id="{2A6C769D-81BE-4399-88C5-5F3DCDB097D6}"/>
                </a:ext>
              </a:extLst>
            </p:cNvPr>
            <p:cNvSpPr/>
            <p:nvPr/>
          </p:nvSpPr>
          <p:spPr>
            <a:xfrm>
              <a:off x="12186700" y="2844033"/>
              <a:ext cx="2743200" cy="791754"/>
            </a:xfrm>
            <a:custGeom>
              <a:avLst/>
              <a:gdLst/>
              <a:ahLst/>
              <a:cxnLst/>
              <a:rect l="l" t="t" r="r" b="b"/>
              <a:pathLst>
                <a:path w="1657350" h="2642870">
                  <a:moveTo>
                    <a:pt x="0" y="0"/>
                  </a:moveTo>
                  <a:lnTo>
                    <a:pt x="1657265" y="0"/>
                  </a:lnTo>
                  <a:lnTo>
                    <a:pt x="1657265" y="2642713"/>
                  </a:lnTo>
                  <a:lnTo>
                    <a:pt x="0" y="264271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2857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 sz="2000"/>
            </a:p>
          </p:txBody>
        </p:sp>
        <p:sp>
          <p:nvSpPr>
            <p:cNvPr id="92" name="object 14">
              <a:extLst>
                <a:ext uri="{FF2B5EF4-FFF2-40B4-BE49-F238E27FC236}">
                  <a16:creationId xmlns:a16="http://schemas.microsoft.com/office/drawing/2014/main" id="{E39FFDEE-171D-4B76-B4BE-8DE0BFD5E869}"/>
                </a:ext>
              </a:extLst>
            </p:cNvPr>
            <p:cNvSpPr txBox="1"/>
            <p:nvPr/>
          </p:nvSpPr>
          <p:spPr>
            <a:xfrm>
              <a:off x="12294323" y="2909397"/>
              <a:ext cx="2503809" cy="666849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0" tIns="12700" rIns="0" bIns="0" rtlCol="0">
              <a:spAutoFit/>
            </a:bodyPr>
            <a:lstStyle/>
            <a:p>
              <a:pPr algn="ctr"/>
              <a:r>
                <a:rPr lang="en-US" sz="1200" b="1" spc="-5" dirty="0">
                  <a:latin typeface="Arial"/>
                  <a:cs typeface="Arial"/>
                </a:rPr>
                <a:t>Advanced Technologies</a:t>
              </a:r>
              <a:endParaRPr sz="1200" dirty="0">
                <a:latin typeface="Arial"/>
                <a:cs typeface="Arial"/>
              </a:endParaRPr>
            </a:p>
            <a:p>
              <a:pPr algn="ctr"/>
              <a:r>
                <a:rPr lang="en-US" sz="1050" spc="-5" dirty="0">
                  <a:latin typeface="Arial"/>
                  <a:cs typeface="Arial"/>
                </a:rPr>
                <a:t>Sarp Oral</a:t>
              </a:r>
              <a:r>
                <a:rPr sz="1050" spc="-5" dirty="0">
                  <a:latin typeface="Arial"/>
                  <a:cs typeface="Arial"/>
                </a:rPr>
                <a:t>, </a:t>
              </a:r>
              <a:r>
                <a:rPr lang="en-US" sz="1050" spc="-5" dirty="0">
                  <a:latin typeface="Arial"/>
                  <a:cs typeface="Arial"/>
                </a:rPr>
                <a:t>Section Head </a:t>
              </a:r>
            </a:p>
            <a:p>
              <a:pPr algn="ctr"/>
              <a:r>
                <a:rPr lang="en-US" sz="1000" spc="-5" dirty="0">
                  <a:latin typeface="Arial"/>
                  <a:cs typeface="Arial"/>
                </a:rPr>
                <a:t>Sarah York, Admin Asst.</a:t>
              </a:r>
            </a:p>
            <a:p>
              <a:pPr algn="ctr"/>
              <a:r>
                <a:rPr lang="en-US" sz="1000" spc="-5" dirty="0">
                  <a:latin typeface="Arial"/>
                  <a:cs typeface="Arial"/>
                </a:rPr>
                <a:t>Jessica Whitt, Admin Asst.</a:t>
              </a:r>
            </a:p>
          </p:txBody>
        </p:sp>
      </p:grp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4EE697AB-9A44-4327-AC02-B75A8886418B}"/>
              </a:ext>
            </a:extLst>
          </p:cNvPr>
          <p:cNvCxnSpPr>
            <a:cxnSpLocks/>
          </p:cNvCxnSpPr>
          <p:nvPr/>
        </p:nvCxnSpPr>
        <p:spPr>
          <a:xfrm flipV="1">
            <a:off x="12573000" y="3612914"/>
            <a:ext cx="1911016" cy="714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07C7DFEC-6D53-4E8D-B1F7-222F00B9A035}"/>
              </a:ext>
            </a:extLst>
          </p:cNvPr>
          <p:cNvCxnSpPr>
            <a:cxnSpLocks/>
          </p:cNvCxnSpPr>
          <p:nvPr/>
        </p:nvCxnSpPr>
        <p:spPr>
          <a:xfrm flipH="1">
            <a:off x="13535672" y="3613492"/>
            <a:ext cx="21112" cy="4960662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9" name="TextBox 118">
            <a:extLst>
              <a:ext uri="{FF2B5EF4-FFF2-40B4-BE49-F238E27FC236}">
                <a16:creationId xmlns:a16="http://schemas.microsoft.com/office/drawing/2014/main" id="{B4A49AD7-1D2C-46FA-BF38-9151363FCA53}"/>
              </a:ext>
            </a:extLst>
          </p:cNvPr>
          <p:cNvSpPr txBox="1"/>
          <p:nvPr/>
        </p:nvSpPr>
        <p:spPr>
          <a:xfrm>
            <a:off x="14249401" y="9735235"/>
            <a:ext cx="1251999" cy="323165"/>
          </a:xfrm>
          <a:prstGeom prst="rect">
            <a:avLst/>
          </a:prstGeom>
          <a:ln w="12700">
            <a:noFill/>
          </a:ln>
        </p:spPr>
        <p:txBody>
          <a:bodyPr vert="horz" wrap="square" lIns="91440" tIns="91440" rIns="91440" bIns="91440" rtlCol="0">
            <a:spAutoFit/>
          </a:bodyPr>
          <a:lstStyle/>
          <a:p>
            <a:pPr marR="5080" algn="l"/>
            <a:r>
              <a:rPr lang="en-US" sz="900" b="1" spc="-10" dirty="0">
                <a:latin typeface="Arial"/>
                <a:cs typeface="Arial"/>
              </a:rPr>
              <a:t>Revised 10/2/2025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0A7D343C-0AD4-4A1B-8244-F0431109824A}"/>
              </a:ext>
            </a:extLst>
          </p:cNvPr>
          <p:cNvGrpSpPr/>
          <p:nvPr/>
        </p:nvGrpSpPr>
        <p:grpSpPr>
          <a:xfrm>
            <a:off x="104320" y="532061"/>
            <a:ext cx="5666549" cy="1943268"/>
            <a:chOff x="191241" y="106617"/>
            <a:chExt cx="5500938" cy="1346431"/>
          </a:xfrm>
        </p:grpSpPr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0C4EAA9E-E9F1-4552-B620-9882D755EDD7}"/>
                </a:ext>
              </a:extLst>
            </p:cNvPr>
            <p:cNvSpPr/>
            <p:nvPr/>
          </p:nvSpPr>
          <p:spPr>
            <a:xfrm>
              <a:off x="191241" y="106617"/>
              <a:ext cx="5124170" cy="131148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tIns="91440" bIns="91440">
              <a:spAutoFit/>
            </a:bodyPr>
            <a:lstStyle/>
            <a:p>
              <a:pPr marL="45720" lvl="0" algn="ctr"/>
              <a:r>
                <a:rPr lang="en-US" sz="1100" b="1" spc="-10" dirty="0">
                  <a:solidFill>
                    <a:prstClr val="black"/>
                  </a:solidFill>
                  <a:latin typeface="Arial"/>
                  <a:cs typeface="Arial"/>
                </a:rPr>
                <a:t>Oak Ridge Leadership Computing Facility (OLCF)</a:t>
              </a:r>
            </a:p>
            <a:p>
              <a:pPr marL="45720" lvl="0"/>
              <a:endParaRPr lang="en-US" sz="1000" b="1" spc="-10" dirty="0">
                <a:solidFill>
                  <a:prstClr val="black"/>
                </a:solidFill>
                <a:latin typeface="Arial"/>
                <a:cs typeface="Arial"/>
              </a:endParaRPr>
            </a:p>
            <a:p>
              <a:pPr marL="45720" lvl="0"/>
              <a:endParaRPr lang="en-US" sz="1000" b="1" spc="-10" dirty="0">
                <a:solidFill>
                  <a:prstClr val="black"/>
                </a:solidFill>
                <a:latin typeface="Arial"/>
                <a:cs typeface="Arial"/>
              </a:endParaRPr>
            </a:p>
            <a:p>
              <a:pPr marL="45720" lvl="0"/>
              <a:endParaRPr lang="en-US" sz="1000" b="1" spc="-10" dirty="0">
                <a:solidFill>
                  <a:prstClr val="black"/>
                </a:solidFill>
                <a:latin typeface="Arial"/>
                <a:cs typeface="Arial"/>
              </a:endParaRPr>
            </a:p>
            <a:p>
              <a:pPr marL="45720" lvl="0"/>
              <a:endParaRPr lang="en-US" sz="1000" b="1" spc="-10" dirty="0">
                <a:solidFill>
                  <a:prstClr val="black"/>
                </a:solidFill>
                <a:latin typeface="Arial"/>
                <a:cs typeface="Arial"/>
              </a:endParaRPr>
            </a:p>
            <a:p>
              <a:pPr marL="45720" lvl="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OLCF-5 Project Director: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Al Geist</a:t>
              </a:r>
            </a:p>
            <a:p>
              <a:pPr marL="45720" lvl="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OLCF-6 Project Director: 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Matt Sieger</a:t>
              </a:r>
            </a:p>
            <a:p>
              <a:pPr marL="45720" lvl="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OLCF-6 Deputy Project Director: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Dustin Leverman</a:t>
              </a:r>
            </a:p>
            <a:p>
              <a:pPr marL="4572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Lead Project Analyst: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Erin Ainsworth</a:t>
              </a:r>
            </a:p>
            <a:p>
              <a:pPr marL="4572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Project Controls Specialist:</a:t>
              </a:r>
              <a:r>
                <a:rPr lang="en-US" sz="1000" spc="-10" baseline="30000" dirty="0">
                  <a:solidFill>
                    <a:prstClr val="black"/>
                  </a:solidFill>
                  <a:latin typeface="Arial"/>
                  <a:cs typeface="Arial"/>
                </a:rPr>
                <a:t>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Alexa Naranjo</a:t>
              </a:r>
              <a:endParaRPr lang="en-US" sz="1000" b="1" spc="-10" baseline="30000" dirty="0">
                <a:solidFill>
                  <a:prstClr val="black"/>
                </a:solidFill>
                <a:latin typeface="Arial"/>
                <a:cs typeface="Arial"/>
              </a:endParaRPr>
            </a:p>
            <a:p>
              <a:pPr marL="4572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OLCF Finance Specialist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– David Langley</a:t>
              </a:r>
              <a:endParaRPr lang="en-US" sz="1000" b="1" spc="-10" dirty="0">
                <a:solidFill>
                  <a:prstClr val="black"/>
                </a:solidFill>
                <a:latin typeface="Arial"/>
                <a:cs typeface="Arial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D71C6FF7-89B1-42CF-8C16-DF886BEAA6C7}"/>
                </a:ext>
              </a:extLst>
            </p:cNvPr>
            <p:cNvSpPr txBox="1"/>
            <p:nvPr/>
          </p:nvSpPr>
          <p:spPr>
            <a:xfrm>
              <a:off x="3048889" y="685351"/>
              <a:ext cx="2643290" cy="767697"/>
            </a:xfrm>
            <a:prstGeom prst="rect">
              <a:avLst/>
            </a:prstGeom>
            <a:ln w="12700">
              <a:noFill/>
            </a:ln>
          </p:spPr>
          <p:txBody>
            <a:bodyPr vert="horz" wrap="square" lIns="91440" tIns="91440" rIns="91440" bIns="91440" rtlCol="0">
              <a:spAutoFit/>
            </a:bodyPr>
            <a:lstStyle/>
            <a:p>
              <a:pPr marL="45720" lvl="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Data Center: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Paul Abston</a:t>
              </a:r>
            </a:p>
            <a:p>
              <a:pPr marL="45720" lvl="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Facility Upgrades: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 David Grant</a:t>
              </a:r>
            </a:p>
            <a:p>
              <a:pPr marL="4572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Risk Management: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Bill Renaud</a:t>
              </a:r>
            </a:p>
            <a:p>
              <a:pPr marL="4572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Programming Environment &amp;</a:t>
              </a:r>
            </a:p>
            <a:p>
              <a:pPr marL="45720"/>
              <a:r>
                <a:rPr lang="en-US" sz="1000" b="1" spc="-10" dirty="0">
                  <a:solidFill>
                    <a:prstClr val="black"/>
                  </a:solidFill>
                  <a:latin typeface="Arial"/>
                  <a:cs typeface="Arial"/>
                </a:rPr>
                <a:t>Tools: </a:t>
              </a:r>
              <a:r>
                <a:rPr lang="en-US" sz="1000" spc="-10" dirty="0">
                  <a:solidFill>
                    <a:prstClr val="black"/>
                  </a:solidFill>
                  <a:latin typeface="Arial"/>
                  <a:cs typeface="Arial"/>
                </a:rPr>
                <a:t>David Bernholdt</a:t>
              </a:r>
              <a:endParaRPr lang="en-US" sz="1000" spc="-10" baseline="30000" dirty="0">
                <a:solidFill>
                  <a:prstClr val="black"/>
                </a:solidFill>
                <a:latin typeface="Arial"/>
                <a:cs typeface="Arial"/>
              </a:endParaRPr>
            </a:p>
            <a:p>
              <a:pPr marL="45720"/>
              <a:endParaRPr lang="en-US" sz="1000" spc="-10" dirty="0">
                <a:solidFill>
                  <a:prstClr val="black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16" name="TextBox 115">
            <a:extLst>
              <a:ext uri="{FF2B5EF4-FFF2-40B4-BE49-F238E27FC236}">
                <a16:creationId xmlns:a16="http://schemas.microsoft.com/office/drawing/2014/main" id="{A8AD0174-248C-4702-97EF-E3DBEB61AC20}"/>
              </a:ext>
            </a:extLst>
          </p:cNvPr>
          <p:cNvSpPr txBox="1"/>
          <p:nvPr/>
        </p:nvSpPr>
        <p:spPr>
          <a:xfrm>
            <a:off x="933798" y="773920"/>
            <a:ext cx="3701243" cy="492443"/>
          </a:xfrm>
          <a:prstGeom prst="rect">
            <a:avLst/>
          </a:prstGeom>
          <a:ln w="12700">
            <a:noFill/>
          </a:ln>
        </p:spPr>
        <p:txBody>
          <a:bodyPr vert="horz" wrap="square" lIns="91440" tIns="91440" rIns="91440" bIns="91440" rtlCol="0">
            <a:spAutoFit/>
          </a:bodyPr>
          <a:lstStyle/>
          <a:p>
            <a:pPr marL="45720" lvl="0" algn="ctr"/>
            <a:r>
              <a:rPr lang="en-US" sz="1000" b="1" spc="-10" dirty="0">
                <a:solidFill>
                  <a:prstClr val="black"/>
                </a:solidFill>
                <a:latin typeface="Arial"/>
                <a:cs typeface="Arial"/>
              </a:rPr>
              <a:t>Program Director: </a:t>
            </a:r>
            <a:r>
              <a:rPr lang="en-US" sz="1000" spc="-10" dirty="0">
                <a:solidFill>
                  <a:prstClr val="black"/>
                </a:solidFill>
                <a:latin typeface="Arial"/>
                <a:cs typeface="Arial"/>
              </a:rPr>
              <a:t>Ashley Barker</a:t>
            </a:r>
          </a:p>
          <a:p>
            <a:pPr marL="45720" lvl="0" algn="ctr"/>
            <a:r>
              <a:rPr lang="en-US" sz="1000" b="1" spc="-10" dirty="0">
                <a:solidFill>
                  <a:prstClr val="black"/>
                </a:solidFill>
                <a:latin typeface="Arial"/>
                <a:cs typeface="Arial"/>
              </a:rPr>
              <a:t>Director of Science: </a:t>
            </a:r>
            <a:r>
              <a:rPr lang="en-US" sz="1000" spc="-10" dirty="0">
                <a:solidFill>
                  <a:prstClr val="black"/>
                </a:solidFill>
                <a:latin typeface="Arial"/>
                <a:cs typeface="Arial"/>
              </a:rPr>
              <a:t>Bronson Messer</a:t>
            </a:r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A8C22E60-A0E8-F645-91A2-665E6DEEAB6F}"/>
              </a:ext>
            </a:extLst>
          </p:cNvPr>
          <p:cNvCxnSpPr>
            <a:cxnSpLocks/>
          </p:cNvCxnSpPr>
          <p:nvPr/>
        </p:nvCxnSpPr>
        <p:spPr>
          <a:xfrm>
            <a:off x="5915185" y="7303923"/>
            <a:ext cx="327055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object 17">
            <a:extLst>
              <a:ext uri="{FF2B5EF4-FFF2-40B4-BE49-F238E27FC236}">
                <a16:creationId xmlns:a16="http://schemas.microsoft.com/office/drawing/2014/main" id="{9418FCDE-7BAF-4BF2-B6E8-A7C7AB6CD1B9}"/>
              </a:ext>
            </a:extLst>
          </p:cNvPr>
          <p:cNvSpPr txBox="1"/>
          <p:nvPr/>
        </p:nvSpPr>
        <p:spPr>
          <a:xfrm>
            <a:off x="104320" y="3767529"/>
            <a:ext cx="1591056" cy="1554272"/>
          </a:xfrm>
          <a:prstGeom prst="rect">
            <a:avLst/>
          </a:prstGeom>
          <a:solidFill>
            <a:schemeClr val="bg1"/>
          </a:solidFill>
          <a:ln w="19050">
            <a:solidFill>
              <a:srgbClr val="0070C0"/>
            </a:solidFill>
          </a:ln>
        </p:spPr>
        <p:txBody>
          <a:bodyPr vert="horz" wrap="square" lIns="91440" tIns="91440" rIns="91440" bIns="0" rtlCol="0">
            <a:spAutoFit/>
          </a:bodyPr>
          <a:lstStyle/>
          <a:p>
            <a:r>
              <a:rPr lang="en-US" sz="1000" b="1" spc="-15" dirty="0">
                <a:latin typeface="Arial"/>
                <a:cs typeface="Arial"/>
              </a:rPr>
              <a:t>HPC Infrastructure </a:t>
            </a:r>
            <a:endParaRPr sz="1000" dirty="0">
              <a:latin typeface="Arial"/>
              <a:cs typeface="Arial"/>
            </a:endParaRPr>
          </a:p>
          <a:p>
            <a:r>
              <a:rPr sz="1000" b="1" spc="-10" dirty="0">
                <a:latin typeface="Arial"/>
                <a:cs typeface="Arial"/>
              </a:rPr>
              <a:t>Group</a:t>
            </a:r>
            <a:r>
              <a:rPr sz="1000" b="1" spc="-150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Leader</a:t>
            </a:r>
            <a:r>
              <a:rPr lang="en-US" sz="1000" b="1" spc="-5" dirty="0">
                <a:latin typeface="Arial"/>
                <a:cs typeface="Arial"/>
              </a:rPr>
              <a:t>: </a:t>
            </a:r>
            <a:r>
              <a:rPr lang="en-US" sz="1000" b="1" spc="-5">
                <a:latin typeface="Arial"/>
                <a:cs typeface="Arial"/>
              </a:rPr>
              <a:t>Kevin Masteller</a:t>
            </a:r>
            <a:endParaRPr lang="en-US" sz="1000" b="1" dirty="0">
              <a:latin typeface="Arial"/>
              <a:cs typeface="Arial"/>
            </a:endParaRPr>
          </a:p>
          <a:p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Blake Breeden</a:t>
            </a:r>
          </a:p>
          <a:p>
            <a:r>
              <a:rPr lang="en-US" sz="1000" spc="-7" dirty="0">
                <a:latin typeface="Arial"/>
                <a:cs typeface="Arial"/>
              </a:rPr>
              <a:t>Nicholas Csercsevits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Dylan Deming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Chris King</a:t>
            </a:r>
          </a:p>
          <a:p>
            <a:r>
              <a:rPr lang="en-US" sz="1000" spc="-7" dirty="0">
                <a:latin typeface="Arial"/>
                <a:cs typeface="Arial"/>
              </a:rPr>
              <a:t>Richard Ray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Nathan Zingg</a:t>
            </a:r>
          </a:p>
        </p:txBody>
      </p:sp>
      <p:sp>
        <p:nvSpPr>
          <p:cNvPr id="90" name="object 28">
            <a:extLst>
              <a:ext uri="{FF2B5EF4-FFF2-40B4-BE49-F238E27FC236}">
                <a16:creationId xmlns:a16="http://schemas.microsoft.com/office/drawing/2014/main" id="{E0E094A3-AD26-46E6-9096-B095A306EC96}"/>
              </a:ext>
            </a:extLst>
          </p:cNvPr>
          <p:cNvSpPr txBox="1"/>
          <p:nvPr/>
        </p:nvSpPr>
        <p:spPr>
          <a:xfrm>
            <a:off x="2109776" y="3736545"/>
            <a:ext cx="1589909" cy="2092881"/>
          </a:xfrm>
          <a:prstGeom prst="rect">
            <a:avLst/>
          </a:prstGeom>
          <a:solidFill>
            <a:schemeClr val="bg1"/>
          </a:solidFill>
          <a:ln w="19050">
            <a:solidFill>
              <a:srgbClr val="0070C0"/>
            </a:solidFill>
          </a:ln>
        </p:spPr>
        <p:txBody>
          <a:bodyPr vert="horz" wrap="square" lIns="91440" tIns="91440" rIns="91440" bIns="0" rtlCol="0">
            <a:spAutoFit/>
          </a:bodyPr>
          <a:lstStyle/>
          <a:p>
            <a:r>
              <a:rPr lang="en-US" sz="1000" b="1" spc="-5" dirty="0">
                <a:latin typeface="Arial"/>
                <a:cs typeface="Arial"/>
              </a:rPr>
              <a:t>HPC Infrastructure Operations</a:t>
            </a:r>
            <a:endParaRPr lang="en-US" sz="1000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r>
              <a:rPr lang="en-US" sz="1000" b="1" spc="-10" dirty="0">
                <a:latin typeface="Arial"/>
                <a:cs typeface="Arial"/>
              </a:rPr>
              <a:t>Paul Abston</a:t>
            </a:r>
            <a:endParaRPr lang="en-US" sz="1000" b="1" dirty="0">
              <a:latin typeface="Arial"/>
              <a:cs typeface="Arial"/>
            </a:endParaRPr>
          </a:p>
          <a:p>
            <a:endParaRPr lang="en-US" sz="600" spc="-3" dirty="0">
              <a:latin typeface="Arial"/>
              <a:cs typeface="Arial"/>
            </a:endParaRPr>
          </a:p>
          <a:p>
            <a:r>
              <a:rPr lang="en-US" sz="1000" spc="-7" dirty="0">
                <a:latin typeface="Arial"/>
                <a:cs typeface="Arial"/>
              </a:rPr>
              <a:t>Aaron Adkisson</a:t>
            </a:r>
          </a:p>
          <a:p>
            <a:r>
              <a:rPr lang="en-US" sz="1000" spc="-7" dirty="0">
                <a:latin typeface="Arial"/>
                <a:cs typeface="Arial"/>
              </a:rPr>
              <a:t>Jack Breazeale</a:t>
            </a:r>
          </a:p>
          <a:p>
            <a:r>
              <a:rPr lang="en-US" sz="1000" spc="-7" dirty="0">
                <a:latin typeface="Arial"/>
                <a:cs typeface="Arial"/>
              </a:rPr>
              <a:t>Conner Cunningham</a:t>
            </a:r>
          </a:p>
          <a:p>
            <a:r>
              <a:rPr lang="en-US" sz="1000" spc="-7" dirty="0">
                <a:latin typeface="Arial"/>
                <a:cs typeface="Arial"/>
              </a:rPr>
              <a:t>Cindy Leach</a:t>
            </a:r>
          </a:p>
          <a:p>
            <a:r>
              <a:rPr lang="en-US" sz="1000" spc="-7" dirty="0">
                <a:latin typeface="Arial"/>
                <a:cs typeface="Arial"/>
              </a:rPr>
              <a:t>George Phipps</a:t>
            </a:r>
          </a:p>
          <a:p>
            <a:r>
              <a:rPr lang="en-US" sz="1000" spc="-7" dirty="0">
                <a:latin typeface="Arial"/>
                <a:cs typeface="Arial"/>
              </a:rPr>
              <a:t>Cliff Richards</a:t>
            </a:r>
          </a:p>
          <a:p>
            <a:r>
              <a:rPr lang="en-US" sz="1000" spc="-7" dirty="0">
                <a:latin typeface="Arial"/>
                <a:cs typeface="Arial"/>
              </a:rPr>
              <a:t>Teresa Wilson</a:t>
            </a:r>
          </a:p>
          <a:p>
            <a:r>
              <a:rPr lang="en-US" sz="1000" spc="-7" dirty="0">
                <a:latin typeface="Arial"/>
                <a:cs typeface="Arial"/>
              </a:rPr>
              <a:t>Curtis Wyatt</a:t>
            </a:r>
            <a:endParaRPr lang="en-US" sz="1000" dirty="0">
              <a:latin typeface="Arial"/>
              <a:cs typeface="Arial"/>
            </a:endParaRPr>
          </a:p>
        </p:txBody>
      </p:sp>
      <p:sp>
        <p:nvSpPr>
          <p:cNvPr id="74" name="object 11">
            <a:extLst>
              <a:ext uri="{FF2B5EF4-FFF2-40B4-BE49-F238E27FC236}">
                <a16:creationId xmlns:a16="http://schemas.microsoft.com/office/drawing/2014/main" id="{E2996336-5086-42A7-87DC-91E95A7DACA9}"/>
              </a:ext>
            </a:extLst>
          </p:cNvPr>
          <p:cNvSpPr txBox="1"/>
          <p:nvPr/>
        </p:nvSpPr>
        <p:spPr>
          <a:xfrm>
            <a:off x="6117789" y="3754356"/>
            <a:ext cx="1499616" cy="2477601"/>
          </a:xfrm>
          <a:prstGeom prst="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txBody>
          <a:bodyPr vert="horz" wrap="square" lIns="91440" tIns="91440" rIns="91440" bIns="0" rtlCol="0">
            <a:spAutoFit/>
          </a:bodyPr>
          <a:lstStyle/>
          <a:p>
            <a:r>
              <a:rPr lang="en-US" sz="1000" b="1" spc="-3" dirty="0">
                <a:latin typeface="Arial"/>
                <a:cs typeface="Arial"/>
              </a:rPr>
              <a:t>User Access, Outreach, &amp; Communications</a:t>
            </a:r>
            <a:endParaRPr sz="1000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r>
              <a:rPr lang="en-US" sz="1000" b="1" spc="-3" dirty="0">
                <a:latin typeface="Arial"/>
                <a:cs typeface="Arial"/>
              </a:rPr>
              <a:t>Katie Bethea</a:t>
            </a:r>
            <a:endParaRPr lang="en-US" sz="1000" b="1" spc="-5" dirty="0">
              <a:latin typeface="Arial"/>
              <a:cs typeface="Arial"/>
            </a:endParaRPr>
          </a:p>
          <a:p>
            <a:endParaRPr lang="en-US" sz="900" baseline="30000" dirty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Misty Abston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Mackenzie Boyd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Josh Cunningham</a:t>
            </a:r>
            <a:endParaRPr lang="en-US" sz="1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Brian Gajus</a:t>
            </a:r>
            <a:endParaRPr lang="en-US" sz="1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Angela Gosnell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Cara Kennedy</a:t>
            </a:r>
            <a:endParaRPr lang="en-US" sz="1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Matt Lakin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Sheila Moore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Jeremy Rumsey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Jason Smith</a:t>
            </a:r>
            <a:endParaRPr lang="en-US" sz="10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Coury Turczyn</a:t>
            </a:r>
            <a:r>
              <a:rPr lang="en-US" sz="1000" baseline="30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9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object 11">
            <a:extLst>
              <a:ext uri="{FF2B5EF4-FFF2-40B4-BE49-F238E27FC236}">
                <a16:creationId xmlns:a16="http://schemas.microsoft.com/office/drawing/2014/main" id="{170DD49C-2BD4-4BB3-AFE7-2365B9D05F3C}"/>
              </a:ext>
            </a:extLst>
          </p:cNvPr>
          <p:cNvSpPr txBox="1"/>
          <p:nvPr/>
        </p:nvSpPr>
        <p:spPr>
          <a:xfrm>
            <a:off x="6111596" y="6449927"/>
            <a:ext cx="1499064" cy="1415772"/>
          </a:xfrm>
          <a:prstGeom prst="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r>
              <a:rPr lang="en-US" sz="1000" b="1" spc="-3" dirty="0">
                <a:latin typeface="Arial"/>
                <a:cs typeface="Arial"/>
              </a:rPr>
              <a:t>User Assistance</a:t>
            </a:r>
            <a:endParaRPr sz="1000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r>
              <a:rPr lang="en-US" sz="1000" b="1" dirty="0">
                <a:latin typeface="Arial"/>
                <a:cs typeface="Arial"/>
              </a:rPr>
              <a:t>Chris Fuson</a:t>
            </a:r>
            <a:endParaRPr lang="en-US" sz="1000" b="1" spc="-5" dirty="0">
              <a:latin typeface="Arial"/>
              <a:cs typeface="Arial"/>
            </a:endParaRPr>
          </a:p>
          <a:p>
            <a:endParaRPr lang="en-US" sz="500" b="1" dirty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Subil Abraham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Logan Gillum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Suzanne Parete-Koon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Bill Renaud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Michael Sandoval</a:t>
            </a:r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28D595F7-C82B-4EB5-8B8D-A0700E8CB888}"/>
              </a:ext>
            </a:extLst>
          </p:cNvPr>
          <p:cNvCxnSpPr>
            <a:cxnSpLocks/>
          </p:cNvCxnSpPr>
          <p:nvPr/>
        </p:nvCxnSpPr>
        <p:spPr>
          <a:xfrm>
            <a:off x="1943899" y="3639435"/>
            <a:ext cx="8581" cy="6342765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362EBF0A-D46C-4E24-AB08-E0B6C6BDD3C1}"/>
              </a:ext>
            </a:extLst>
          </p:cNvPr>
          <p:cNvCxnSpPr>
            <a:cxnSpLocks/>
          </p:cNvCxnSpPr>
          <p:nvPr/>
        </p:nvCxnSpPr>
        <p:spPr>
          <a:xfrm flipH="1">
            <a:off x="1943899" y="6928566"/>
            <a:ext cx="875501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1112CBD1-9143-48F7-8B29-E6C54A96E5A1}"/>
              </a:ext>
            </a:extLst>
          </p:cNvPr>
          <p:cNvCxnSpPr>
            <a:cxnSpLocks/>
          </p:cNvCxnSpPr>
          <p:nvPr/>
        </p:nvCxnSpPr>
        <p:spPr>
          <a:xfrm flipH="1">
            <a:off x="1943899" y="8994516"/>
            <a:ext cx="1027901" cy="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bject 19">
            <a:extLst>
              <a:ext uri="{FF2B5EF4-FFF2-40B4-BE49-F238E27FC236}">
                <a16:creationId xmlns:a16="http://schemas.microsoft.com/office/drawing/2014/main" id="{726DF8DD-6FC1-46AD-90E0-AB58BF2F5B10}"/>
              </a:ext>
            </a:extLst>
          </p:cNvPr>
          <p:cNvSpPr txBox="1"/>
          <p:nvPr/>
        </p:nvSpPr>
        <p:spPr>
          <a:xfrm>
            <a:off x="2112811" y="5984319"/>
            <a:ext cx="1591056" cy="2031325"/>
          </a:xfrm>
          <a:prstGeom prst="rect">
            <a:avLst/>
          </a:prstGeom>
          <a:solidFill>
            <a:schemeClr val="bg1"/>
          </a:solidFill>
          <a:ln w="19050">
            <a:solidFill>
              <a:srgbClr val="0070C0"/>
            </a:solidFill>
          </a:ln>
        </p:spPr>
        <p:txBody>
          <a:bodyPr vert="horz" wrap="square" lIns="91440" tIns="91440" rIns="91440" bIns="0" rtlCol="0">
            <a:spAutoFit/>
          </a:bodyPr>
          <a:lstStyle/>
          <a:p>
            <a:pPr marR="5080"/>
            <a:r>
              <a:rPr lang="en-US" sz="1000" b="1" spc="-10" dirty="0">
                <a:latin typeface="Arial"/>
                <a:cs typeface="Arial"/>
              </a:rPr>
              <a:t>HPC Storage &amp; Archive</a:t>
            </a:r>
          </a:p>
          <a:p>
            <a:pPr marR="5080"/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Jesse Hanley (Interim)</a:t>
            </a:r>
            <a:endParaRPr lang="en-US" sz="1000" b="1" dirty="0">
              <a:latin typeface="Arial"/>
              <a:cs typeface="Arial"/>
            </a:endParaRPr>
          </a:p>
          <a:p>
            <a:endParaRPr lang="en-US" sz="600" spc="-7" dirty="0">
              <a:latin typeface="Arial"/>
              <a:cs typeface="Arial"/>
            </a:endParaRPr>
          </a:p>
          <a:p>
            <a:r>
              <a:rPr lang="en-US" sz="1000" spc="-7" dirty="0">
                <a:latin typeface="Arial"/>
                <a:cs typeface="Arial"/>
              </a:rPr>
              <a:t>Ethan Frenza</a:t>
            </a:r>
          </a:p>
          <a:p>
            <a:r>
              <a:rPr lang="en-US" sz="1000" spc="-7" dirty="0">
                <a:latin typeface="Arial"/>
                <a:cs typeface="Arial"/>
              </a:rPr>
              <a:t>Gregg Gawinski</a:t>
            </a:r>
          </a:p>
          <a:p>
            <a:r>
              <a:rPr lang="en-US" sz="1000" spc="-7" dirty="0">
                <a:latin typeface="Arial"/>
                <a:cs typeface="Arial"/>
              </a:rPr>
              <a:t>Brad Gipson</a:t>
            </a:r>
          </a:p>
          <a:p>
            <a:r>
              <a:rPr lang="en-US" sz="1000" spc="-7" dirty="0">
                <a:latin typeface="Arial"/>
                <a:cs typeface="Arial"/>
              </a:rPr>
              <a:t>Jesse Hanley</a:t>
            </a:r>
          </a:p>
          <a:p>
            <a:r>
              <a:rPr lang="en-US" sz="1000" spc="-7" dirty="0">
                <a:latin typeface="Arial"/>
                <a:cs typeface="Arial"/>
              </a:rPr>
              <a:t>Gina Jaklic</a:t>
            </a:r>
          </a:p>
          <a:p>
            <a:r>
              <a:rPr lang="en-US" sz="1000" spc="-7" dirty="0">
                <a:latin typeface="Arial"/>
                <a:cs typeface="Arial"/>
              </a:rPr>
              <a:t>Evan MacIntosh</a:t>
            </a:r>
          </a:p>
          <a:p>
            <a:r>
              <a:rPr lang="en-US" sz="1000" spc="-7" dirty="0">
                <a:latin typeface="Arial"/>
                <a:cs typeface="Arial"/>
              </a:rPr>
              <a:t>Brenna Miller</a:t>
            </a:r>
          </a:p>
          <a:p>
            <a:r>
              <a:rPr lang="en-US" sz="1000" spc="-7" dirty="0">
                <a:latin typeface="Arial"/>
                <a:cs typeface="Arial"/>
              </a:rPr>
              <a:t>Jeffrey Taylor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Jake Wynne</a:t>
            </a:r>
          </a:p>
        </p:txBody>
      </p:sp>
      <p:sp>
        <p:nvSpPr>
          <p:cNvPr id="36" name="object 36"/>
          <p:cNvSpPr txBox="1"/>
          <p:nvPr/>
        </p:nvSpPr>
        <p:spPr>
          <a:xfrm>
            <a:off x="7226327" y="7754106"/>
            <a:ext cx="2238178" cy="1228541"/>
          </a:xfrm>
          <a:prstGeom prst="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000" b="1" spc="-5" dirty="0">
                <a:latin typeface="Arial"/>
                <a:cs typeface="Arial"/>
              </a:rPr>
              <a:t>Data and Platform Services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000" b="1" spc="-5" dirty="0">
                <a:latin typeface="Arial"/>
                <a:cs typeface="Arial"/>
              </a:rPr>
              <a:t>Gr</a:t>
            </a:r>
            <a:r>
              <a:rPr lang="en-US" sz="1000" b="1" spc="-10" dirty="0">
                <a:latin typeface="Arial"/>
                <a:cs typeface="Arial"/>
              </a:rPr>
              <a:t>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</a:t>
            </a:r>
            <a:r>
              <a:rPr lang="en-US" sz="1000" b="1" spc="-3" dirty="0">
                <a:latin typeface="Arial"/>
                <a:cs typeface="Arial"/>
              </a:rPr>
              <a:t>Rajesh Kalyanam</a:t>
            </a:r>
            <a:endParaRPr lang="en-US" sz="1000" b="1" spc="-5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endParaRPr lang="en-US" sz="600" dirty="0">
              <a:latin typeface="Arial"/>
              <a:cs typeface="Arial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Meghan Berry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Joshua Brown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Kellan Leland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Blake Nedved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631BA57-684D-11EF-6A00-9FEF8145C147}"/>
              </a:ext>
            </a:extLst>
          </p:cNvPr>
          <p:cNvGrpSpPr/>
          <p:nvPr/>
        </p:nvGrpSpPr>
        <p:grpSpPr>
          <a:xfrm>
            <a:off x="1799854" y="8202256"/>
            <a:ext cx="2467346" cy="1769715"/>
            <a:chOff x="3804872" y="7806652"/>
            <a:chExt cx="2467346" cy="1769715"/>
          </a:xfrm>
        </p:grpSpPr>
        <p:sp>
          <p:nvSpPr>
            <p:cNvPr id="89" name="object 19">
              <a:extLst>
                <a:ext uri="{FF2B5EF4-FFF2-40B4-BE49-F238E27FC236}">
                  <a16:creationId xmlns:a16="http://schemas.microsoft.com/office/drawing/2014/main" id="{D88C41E0-07FD-4B50-8E29-66B48E6BDF51}"/>
                </a:ext>
              </a:extLst>
            </p:cNvPr>
            <p:cNvSpPr txBox="1"/>
            <p:nvPr/>
          </p:nvSpPr>
          <p:spPr>
            <a:xfrm>
              <a:off x="3804872" y="7806652"/>
              <a:ext cx="2289274" cy="176971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txBody>
            <a:bodyPr vert="horz" wrap="square" lIns="91440" tIns="91440" rIns="91440" bIns="91440" rtlCol="0">
              <a:spAutoFit/>
            </a:bodyPr>
            <a:lstStyle/>
            <a:p>
              <a:pPr marR="5080"/>
              <a:r>
                <a:rPr lang="en-US" sz="1000" b="1" spc="-10" dirty="0">
                  <a:latin typeface="Arial"/>
                  <a:cs typeface="Arial"/>
                </a:rPr>
                <a:t>HPC Cyber Security &amp; Information Engineering</a:t>
              </a:r>
              <a:endParaRPr sz="1000" dirty="0">
                <a:latin typeface="Arial"/>
                <a:cs typeface="Arial"/>
              </a:endParaRPr>
            </a:p>
            <a:p>
              <a:r>
                <a:rPr lang="en-US" sz="1000" b="1" spc="-10" dirty="0">
                  <a:latin typeface="Arial"/>
                  <a:cs typeface="Arial"/>
                </a:rPr>
                <a:t>Group</a:t>
              </a:r>
              <a:r>
                <a:rPr lang="en-US" sz="1000" b="1" spc="-150" dirty="0">
                  <a:latin typeface="Arial"/>
                  <a:cs typeface="Arial"/>
                </a:rPr>
                <a:t> </a:t>
              </a:r>
              <a:r>
                <a:rPr lang="en-US" sz="1000" b="1" spc="-5" dirty="0">
                  <a:latin typeface="Arial"/>
                  <a:cs typeface="Arial"/>
                </a:rPr>
                <a:t>Leader: Ryan Adamson</a:t>
              </a:r>
              <a:endParaRPr lang="en-US" sz="1000" b="1" baseline="27777" dirty="0">
                <a:latin typeface="Arial"/>
                <a:cs typeface="Arial"/>
              </a:endParaRPr>
            </a:p>
            <a:p>
              <a:endParaRPr lang="en-US" sz="3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Carl Bai</a:t>
              </a:r>
            </a:p>
            <a:p>
              <a:r>
                <a:rPr lang="en-US" sz="1000" spc="-7" dirty="0">
                  <a:latin typeface="Arial"/>
                  <a:cs typeface="Arial"/>
                </a:rPr>
                <a:t>Jakob Becklehimer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Leah Huk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Ryan Jaklic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Rob Jones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Jacob Latham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Corwin Lester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2214182-087F-4174-B63D-F8FFC19C3ECA}"/>
                </a:ext>
              </a:extLst>
            </p:cNvPr>
            <p:cNvSpPr txBox="1"/>
            <p:nvPr/>
          </p:nvSpPr>
          <p:spPr>
            <a:xfrm>
              <a:off x="4998012" y="8290831"/>
              <a:ext cx="1274206" cy="954107"/>
            </a:xfrm>
            <a:prstGeom prst="rect">
              <a:avLst/>
            </a:prstGeom>
            <a:ln w="12700">
              <a:noFill/>
            </a:ln>
          </p:spPr>
          <p:txBody>
            <a:bodyPr vert="horz" wrap="square" lIns="91440" tIns="91440" rIns="91440" bIns="91440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James Morgan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Tim Osborne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Rachel Palumbo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Tori Robinson</a:t>
              </a:r>
            </a:p>
            <a:p>
              <a:r>
                <a:rPr lang="en-US" sz="1000" spc="-10" dirty="0">
                  <a:latin typeface="Arial" panose="020B0604020202020204" pitchFamily="34" charset="0"/>
                  <a:cs typeface="Arial" panose="020B0604020202020204" pitchFamily="34" charset="0"/>
                </a:rPr>
                <a:t>Jake Utley</a:t>
              </a:r>
              <a:endParaRPr lang="en-US" sz="900" spc="-10" dirty="0">
                <a:latin typeface="Arial"/>
                <a:cs typeface="Arial"/>
              </a:endParaRPr>
            </a:p>
          </p:txBody>
        </p:sp>
      </p:grpSp>
      <p:sp>
        <p:nvSpPr>
          <p:cNvPr id="124" name="object 11">
            <a:extLst>
              <a:ext uri="{FF2B5EF4-FFF2-40B4-BE49-F238E27FC236}">
                <a16:creationId xmlns:a16="http://schemas.microsoft.com/office/drawing/2014/main" id="{794C0076-C9DC-4661-B376-B4DB1F4808EC}"/>
              </a:ext>
            </a:extLst>
          </p:cNvPr>
          <p:cNvSpPr txBox="1"/>
          <p:nvPr/>
        </p:nvSpPr>
        <p:spPr>
          <a:xfrm>
            <a:off x="4148227" y="3733800"/>
            <a:ext cx="1619111" cy="2283702"/>
          </a:xfrm>
          <a:prstGeom prst="rect">
            <a:avLst/>
          </a:prstGeom>
          <a:solidFill>
            <a:schemeClr val="bg1"/>
          </a:solidFill>
          <a:ln w="19050">
            <a:solidFill>
              <a:srgbClr val="008000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r>
              <a:rPr lang="en-US" sz="1000" b="1" spc="-3" dirty="0">
                <a:latin typeface="Arial"/>
                <a:cs typeface="Arial"/>
              </a:rPr>
              <a:t>System Acceptance &amp; User Environment</a:t>
            </a: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Fernando</a:t>
            </a:r>
            <a:r>
              <a:rPr lang="en-US" sz="1000" b="1" dirty="0">
                <a:latin typeface="Arial"/>
                <a:cs typeface="Arial"/>
              </a:rPr>
              <a:t> Posada Correa</a:t>
            </a:r>
            <a:endParaRPr lang="en-US" sz="500" baseline="30000" dirty="0">
              <a:latin typeface="Arial"/>
              <a:cs typeface="Arial"/>
            </a:endParaRPr>
          </a:p>
          <a:p>
            <a:pPr>
              <a:lnSpc>
                <a:spcPct val="90000"/>
              </a:lnSpc>
            </a:pP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William Castillo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Dan Dietz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Thomas Fillers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Nick Hagerty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John Holman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Elijah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MacCarthy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Togo Odbadrakh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Asa Rentschler</a:t>
            </a:r>
          </a:p>
          <a:p>
            <a:pPr>
              <a:lnSpc>
                <a:spcPct val="90000"/>
              </a:lnSpc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Asim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YarKhan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object 36">
            <a:extLst>
              <a:ext uri="{FF2B5EF4-FFF2-40B4-BE49-F238E27FC236}">
                <a16:creationId xmlns:a16="http://schemas.microsoft.com/office/drawing/2014/main" id="{AC6EA796-9879-313F-F2C8-F9B5196CE5FD}"/>
              </a:ext>
            </a:extLst>
          </p:cNvPr>
          <p:cNvSpPr txBox="1"/>
          <p:nvPr/>
        </p:nvSpPr>
        <p:spPr>
          <a:xfrm>
            <a:off x="13729121" y="7413457"/>
            <a:ext cx="1536032" cy="2139047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000" b="1" spc="-5" dirty="0">
                <a:latin typeface="Arial"/>
                <a:cs typeface="Arial"/>
              </a:rPr>
              <a:t>Workflows &amp; Ecosystem Services</a:t>
            </a:r>
            <a:endParaRPr sz="1000" b="1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Rafael Ferreira Da Silva</a:t>
            </a: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endParaRPr lang="en-US" sz="600" dirty="0">
              <a:latin typeface="Arial"/>
              <a:cs typeface="Arial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Valentine Anantharaj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Brian Etz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Ketan Maheshwari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Daniel Rosendo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Renan Santos Souza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Tyler Skluzacek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Sean Wilkinson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Patrick Widener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703940A-6D7E-4C2D-1625-919945F7CD1E}"/>
              </a:ext>
            </a:extLst>
          </p:cNvPr>
          <p:cNvGrpSpPr/>
          <p:nvPr/>
        </p:nvGrpSpPr>
        <p:grpSpPr>
          <a:xfrm>
            <a:off x="4251621" y="8548913"/>
            <a:ext cx="2597317" cy="1347904"/>
            <a:chOff x="5976965" y="8432006"/>
            <a:chExt cx="2597317" cy="1347904"/>
          </a:xfrm>
        </p:grpSpPr>
        <p:sp>
          <p:nvSpPr>
            <p:cNvPr id="108" name="object 19">
              <a:extLst>
                <a:ext uri="{FF2B5EF4-FFF2-40B4-BE49-F238E27FC236}">
                  <a16:creationId xmlns:a16="http://schemas.microsoft.com/office/drawing/2014/main" id="{8E655867-2CB0-4458-B214-E39E5ED53E86}"/>
                </a:ext>
              </a:extLst>
            </p:cNvPr>
            <p:cNvSpPr txBox="1"/>
            <p:nvPr/>
          </p:nvSpPr>
          <p:spPr>
            <a:xfrm>
              <a:off x="5976965" y="8432006"/>
              <a:ext cx="2457491" cy="124649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txBody>
            <a:bodyPr vert="horz" wrap="square" lIns="91440" tIns="91440" rIns="91440" bIns="0" rtlCol="0">
              <a:spAutoFit/>
            </a:bodyPr>
            <a:lstStyle/>
            <a:p>
              <a:pPr marR="5080"/>
              <a:r>
                <a:rPr lang="en-US" sz="1000" b="1" spc="-10" dirty="0">
                  <a:latin typeface="Arial"/>
                  <a:cs typeface="Arial"/>
                </a:rPr>
                <a:t>HPC Clusters</a:t>
              </a:r>
              <a:endParaRPr sz="1000" dirty="0">
                <a:latin typeface="Arial"/>
                <a:cs typeface="Arial"/>
              </a:endParaRPr>
            </a:p>
            <a:p>
              <a:r>
                <a:rPr lang="en-US" sz="1000" b="1" spc="-10" dirty="0">
                  <a:latin typeface="Arial"/>
                  <a:cs typeface="Arial"/>
                </a:rPr>
                <a:t>Group</a:t>
              </a:r>
              <a:r>
                <a:rPr lang="en-US" sz="1000" b="1" spc="-150" dirty="0">
                  <a:latin typeface="Arial"/>
                  <a:cs typeface="Arial"/>
                </a:rPr>
                <a:t> </a:t>
              </a:r>
              <a:r>
                <a:rPr lang="en-US" sz="1000" b="1" spc="-5" dirty="0">
                  <a:latin typeface="Arial"/>
                  <a:cs typeface="Arial"/>
                </a:rPr>
                <a:t>Leader: Elton Cranfill</a:t>
              </a:r>
              <a:endParaRPr lang="en-US" sz="1000" b="1" baseline="27777" dirty="0">
                <a:latin typeface="Arial"/>
                <a:cs typeface="Arial"/>
              </a:endParaRPr>
            </a:p>
            <a:p>
              <a:endParaRPr lang="en-US" sz="5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Bradley Adcock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Aaron Blair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Chris Clotfelter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Aaron Haun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Daniel Ross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D29A171-C963-0D87-7DAC-2E82F743D4A3}"/>
                </a:ext>
              </a:extLst>
            </p:cNvPr>
            <p:cNvSpPr txBox="1"/>
            <p:nvPr/>
          </p:nvSpPr>
          <p:spPr>
            <a:xfrm>
              <a:off x="7099447" y="8825803"/>
              <a:ext cx="1474835" cy="954107"/>
            </a:xfrm>
            <a:prstGeom prst="rect">
              <a:avLst/>
            </a:prstGeom>
            <a:ln w="12700">
              <a:noFill/>
            </a:ln>
          </p:spPr>
          <p:txBody>
            <a:bodyPr vert="horz" wrap="square" lIns="91440" tIns="91440" rIns="91440" bIns="91440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Sergey Shpanskiy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Joshua Smith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Benjamin Taylor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Norman Weathers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Kevin Ying</a:t>
              </a:r>
              <a:endParaRPr lang="en-US" sz="900" b="1" spc="-10" dirty="0">
                <a:latin typeface="Arial"/>
                <a:cs typeface="Arial"/>
              </a:endParaRPr>
            </a:p>
          </p:txBody>
        </p:sp>
      </p:grpSp>
      <p:sp>
        <p:nvSpPr>
          <p:cNvPr id="5" name="object 36">
            <a:extLst>
              <a:ext uri="{FF2B5EF4-FFF2-40B4-BE49-F238E27FC236}">
                <a16:creationId xmlns:a16="http://schemas.microsoft.com/office/drawing/2014/main" id="{4D682BAA-18AE-CC5D-CA63-57ACDB368622}"/>
              </a:ext>
            </a:extLst>
          </p:cNvPr>
          <p:cNvSpPr txBox="1"/>
          <p:nvPr/>
        </p:nvSpPr>
        <p:spPr>
          <a:xfrm>
            <a:off x="11854492" y="6969411"/>
            <a:ext cx="1536032" cy="646331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Scientific Data Stewardship Lead - Olga Kuchar</a:t>
            </a:r>
          </a:p>
        </p:txBody>
      </p:sp>
      <p:sp>
        <p:nvSpPr>
          <p:cNvPr id="7" name="object 34">
            <a:extLst>
              <a:ext uri="{FF2B5EF4-FFF2-40B4-BE49-F238E27FC236}">
                <a16:creationId xmlns:a16="http://schemas.microsoft.com/office/drawing/2014/main" id="{AFBDCF29-9502-503A-F912-EC9D857C03A6}"/>
              </a:ext>
            </a:extLst>
          </p:cNvPr>
          <p:cNvSpPr txBox="1"/>
          <p:nvPr/>
        </p:nvSpPr>
        <p:spPr>
          <a:xfrm>
            <a:off x="7872905" y="5820510"/>
            <a:ext cx="1591600" cy="1862048"/>
          </a:xfrm>
          <a:prstGeom prst="rect">
            <a:avLst/>
          </a:prstGeom>
          <a:solidFill>
            <a:schemeClr val="bg1"/>
          </a:solidFill>
          <a:ln w="19050">
            <a:solidFill>
              <a:srgbClr val="7030A0"/>
            </a:solidFill>
          </a:ln>
        </p:spPr>
        <p:txBody>
          <a:bodyPr vert="horz" wrap="square" lIns="91440" tIns="91440" rIns="91440" bIns="9144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1000" b="1" spc="-3" dirty="0">
                <a:latin typeface="Arial"/>
                <a:cs typeface="Arial"/>
              </a:rPr>
              <a:t>Quantum HPC</a:t>
            </a:r>
            <a:endParaRPr sz="1000" b="1" dirty="0">
              <a:latin typeface="Arial"/>
              <a:cs typeface="Arial"/>
            </a:endParaRPr>
          </a:p>
          <a:p>
            <a:r>
              <a:rPr lang="en-US" sz="1000" b="1" spc="-10" dirty="0">
                <a:latin typeface="Arial"/>
                <a:cs typeface="Arial"/>
              </a:rPr>
              <a:t>Group</a:t>
            </a:r>
            <a:r>
              <a:rPr lang="en-US" sz="1000" b="1" spc="-150" dirty="0">
                <a:latin typeface="Arial"/>
                <a:cs typeface="Arial"/>
              </a:rPr>
              <a:t> </a:t>
            </a:r>
            <a:r>
              <a:rPr lang="en-US" sz="1000" b="1" spc="-5" dirty="0">
                <a:latin typeface="Arial"/>
                <a:cs typeface="Arial"/>
              </a:rPr>
              <a:t>Leader: Tom Beck (Interim)</a:t>
            </a:r>
          </a:p>
          <a:p>
            <a:endParaRPr lang="en-US" sz="600" b="1" spc="-5" dirty="0">
              <a:latin typeface="Arial"/>
              <a:cs typeface="Arial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Tono Coello Perez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Alessandro Baroni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Peter Groszkowski</a:t>
            </a:r>
          </a:p>
          <a:p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Seongmin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Kim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Ryan Landfield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Amir Shehata</a:t>
            </a:r>
          </a:p>
          <a:p>
            <a:pPr eaLnBrk="0" hangingPunct="0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In-Saeng Suh</a:t>
            </a:r>
          </a:p>
        </p:txBody>
      </p:sp>
      <p:sp>
        <p:nvSpPr>
          <p:cNvPr id="23" name="object 17">
            <a:extLst>
              <a:ext uri="{FF2B5EF4-FFF2-40B4-BE49-F238E27FC236}">
                <a16:creationId xmlns:a16="http://schemas.microsoft.com/office/drawing/2014/main" id="{91C51B28-18B0-A7AF-419A-1FC2AB94E7B5}"/>
              </a:ext>
            </a:extLst>
          </p:cNvPr>
          <p:cNvSpPr txBox="1"/>
          <p:nvPr/>
        </p:nvSpPr>
        <p:spPr>
          <a:xfrm>
            <a:off x="101509" y="5378440"/>
            <a:ext cx="1591056" cy="1708160"/>
          </a:xfrm>
          <a:prstGeom prst="rect">
            <a:avLst/>
          </a:prstGeom>
          <a:solidFill>
            <a:schemeClr val="bg1"/>
          </a:solidFill>
          <a:ln w="19050">
            <a:solidFill>
              <a:srgbClr val="0070C0"/>
            </a:solidFill>
          </a:ln>
        </p:spPr>
        <p:txBody>
          <a:bodyPr vert="horz" wrap="square" lIns="91440" tIns="91440" rIns="91440" bIns="0" rtlCol="0" anchor="t">
            <a:spAutoFit/>
          </a:bodyPr>
          <a:lstStyle/>
          <a:p>
            <a:r>
              <a:rPr lang="en-US" sz="1000" b="1" spc="-15" dirty="0">
                <a:latin typeface="Arial"/>
                <a:cs typeface="Arial"/>
              </a:rPr>
              <a:t>HPC Platforms</a:t>
            </a:r>
            <a:endParaRPr sz="1000" dirty="0">
              <a:latin typeface="Arial"/>
              <a:cs typeface="Arial"/>
            </a:endParaRPr>
          </a:p>
          <a:p>
            <a:r>
              <a:rPr sz="1000" b="1" spc="-10" dirty="0">
                <a:latin typeface="Arial"/>
                <a:cs typeface="Arial"/>
              </a:rPr>
              <a:t>Group</a:t>
            </a:r>
            <a:r>
              <a:rPr sz="1000" b="1" spc="-150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Leader</a:t>
            </a:r>
            <a:r>
              <a:rPr lang="en-US" sz="1000" b="1" spc="-5" dirty="0">
                <a:latin typeface="Arial"/>
                <a:cs typeface="Arial"/>
              </a:rPr>
              <a:t>: Zach Mayes (Interim)</a:t>
            </a:r>
            <a:endParaRPr lang="en-US" sz="1000" b="1" dirty="0">
              <a:latin typeface="Arial"/>
              <a:cs typeface="Arial"/>
            </a:endParaRPr>
          </a:p>
          <a:p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/>
                <a:cs typeface="Arial"/>
              </a:rPr>
              <a:t>Zachary Butler</a:t>
            </a:r>
            <a:endParaRPr lang="en-US" sz="1000" dirty="0">
              <a:ea typeface="+mn-lt"/>
              <a:cs typeface="+mn-lt"/>
            </a:endParaRPr>
          </a:p>
          <a:p>
            <a:r>
              <a:rPr lang="en-US" sz="1000" dirty="0">
                <a:latin typeface="Arial"/>
                <a:cs typeface="Arial"/>
              </a:rPr>
              <a:t>Alex Franklin</a:t>
            </a:r>
            <a:r>
              <a:rPr lang="en-US" sz="1000" baseline="30000" dirty="0">
                <a:latin typeface="Arial"/>
                <a:cs typeface="Arial"/>
              </a:rPr>
              <a:t>	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Steven Lu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Scottie Marlow</a:t>
            </a:r>
          </a:p>
          <a:p>
            <a:r>
              <a:rPr lang="en-US" sz="1000" spc="-7" dirty="0">
                <a:latin typeface="Arial"/>
                <a:cs typeface="Arial"/>
              </a:rPr>
              <a:t>Jonny McCormick</a:t>
            </a:r>
          </a:p>
          <a:p>
            <a:r>
              <a:rPr lang="en-US" sz="1000" spc="-7" dirty="0">
                <a:latin typeface="Arial"/>
                <a:cs typeface="Arial"/>
              </a:rPr>
              <a:t>Ethan O’Dell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Michael Tharp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A89E74A-6103-ED83-13E8-21CCBFFEB6A5}"/>
              </a:ext>
            </a:extLst>
          </p:cNvPr>
          <p:cNvSpPr txBox="1"/>
          <p:nvPr/>
        </p:nvSpPr>
        <p:spPr>
          <a:xfrm>
            <a:off x="8189751" y="8180530"/>
            <a:ext cx="1474835" cy="938719"/>
          </a:xfrm>
          <a:prstGeom prst="rect">
            <a:avLst/>
          </a:prstGeom>
          <a:ln w="12700">
            <a:noFill/>
          </a:ln>
        </p:spPr>
        <p:txBody>
          <a:bodyPr vert="horz" wrap="square" lIns="91440" tIns="91440" rIns="91440" bIns="91440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Aaron Perez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Tony Ramirez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Tatiyanna Singleton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Spencer Ward</a:t>
            </a:r>
          </a:p>
          <a:p>
            <a:endParaRPr lang="en-US" sz="900" b="1" spc="-10" dirty="0">
              <a:latin typeface="Arial"/>
              <a:cs typeface="Arial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99DF44E-51B8-7784-E050-AD77347AD8EB}"/>
              </a:ext>
            </a:extLst>
          </p:cNvPr>
          <p:cNvGrpSpPr/>
          <p:nvPr/>
        </p:nvGrpSpPr>
        <p:grpSpPr>
          <a:xfrm>
            <a:off x="6620100" y="9072725"/>
            <a:ext cx="3434877" cy="1033478"/>
            <a:chOff x="6699723" y="9101122"/>
            <a:chExt cx="3434877" cy="1033478"/>
          </a:xfrm>
        </p:grpSpPr>
        <p:sp>
          <p:nvSpPr>
            <p:cNvPr id="8" name="object 17">
              <a:extLst>
                <a:ext uri="{FF2B5EF4-FFF2-40B4-BE49-F238E27FC236}">
                  <a16:creationId xmlns:a16="http://schemas.microsoft.com/office/drawing/2014/main" id="{8532DA21-D2C5-0109-B028-6825928C2C75}"/>
                </a:ext>
              </a:extLst>
            </p:cNvPr>
            <p:cNvSpPr txBox="1"/>
            <p:nvPr/>
          </p:nvSpPr>
          <p:spPr>
            <a:xfrm>
              <a:off x="6699723" y="9101122"/>
              <a:ext cx="3130077" cy="93871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txBody>
            <a:bodyPr vert="horz" wrap="square" lIns="91440" tIns="91440" rIns="91440" bIns="0" rtlCol="0">
              <a:spAutoFit/>
            </a:bodyPr>
            <a:lstStyle/>
            <a:p>
              <a:r>
                <a:rPr lang="en-US" sz="1000" b="1" spc="-15" dirty="0">
                  <a:latin typeface="Arial"/>
                  <a:cs typeface="Arial"/>
                </a:rPr>
                <a:t>HPC Networking</a:t>
              </a:r>
              <a:endParaRPr sz="1000" dirty="0">
                <a:latin typeface="Arial"/>
                <a:cs typeface="Arial"/>
              </a:endParaRPr>
            </a:p>
            <a:p>
              <a:r>
                <a:rPr sz="1000" b="1" spc="-10" dirty="0">
                  <a:latin typeface="Arial"/>
                  <a:cs typeface="Arial"/>
                </a:rPr>
                <a:t>Group</a:t>
              </a:r>
              <a:r>
                <a:rPr sz="1000" b="1" spc="-150" dirty="0">
                  <a:latin typeface="Arial"/>
                  <a:cs typeface="Arial"/>
                </a:rPr>
                <a:t> </a:t>
              </a:r>
              <a:r>
                <a:rPr sz="1000" b="1" spc="-5" dirty="0">
                  <a:latin typeface="Arial"/>
                  <a:cs typeface="Arial"/>
                </a:rPr>
                <a:t>Leader</a:t>
              </a:r>
              <a:r>
                <a:rPr lang="en-US" sz="1000" b="1" spc="-5" dirty="0">
                  <a:latin typeface="Arial"/>
                  <a:cs typeface="Arial"/>
                </a:rPr>
                <a:t>: Travis Croxdale</a:t>
              </a:r>
              <a:endParaRPr lang="en-US" sz="1000" b="1" dirty="0">
                <a:latin typeface="Arial"/>
                <a:cs typeface="Arial"/>
              </a:endParaRPr>
            </a:p>
            <a:p>
              <a:endParaRPr lang="en-US" sz="5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Jordan Brown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Jason Bullen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Ahmed Naseem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BF15BC1-F3FD-2DAC-D0F9-5C6A1167448E}"/>
                </a:ext>
              </a:extLst>
            </p:cNvPr>
            <p:cNvSpPr txBox="1"/>
            <p:nvPr/>
          </p:nvSpPr>
          <p:spPr>
            <a:xfrm>
              <a:off x="7681815" y="9488269"/>
              <a:ext cx="1474835" cy="646331"/>
            </a:xfrm>
            <a:prstGeom prst="rect">
              <a:avLst/>
            </a:prstGeom>
            <a:ln w="12700">
              <a:noFill/>
            </a:ln>
          </p:spPr>
          <p:txBody>
            <a:bodyPr vert="horz" wrap="square" lIns="91440" tIns="91440" rIns="91440" bIns="91440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Thomas Nelson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Daniel Pelfrey</a:t>
              </a:r>
            </a:p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Benny Sparks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F8DDBF56-7E65-E109-AD88-0CBEA7E9EDF2}"/>
                </a:ext>
              </a:extLst>
            </p:cNvPr>
            <p:cNvSpPr txBox="1"/>
            <p:nvPr/>
          </p:nvSpPr>
          <p:spPr>
            <a:xfrm>
              <a:off x="8659765" y="9492607"/>
              <a:ext cx="1474835" cy="338554"/>
            </a:xfrm>
            <a:prstGeom prst="rect">
              <a:avLst/>
            </a:prstGeom>
            <a:ln w="12700">
              <a:noFill/>
            </a:ln>
          </p:spPr>
          <p:txBody>
            <a:bodyPr vert="horz" wrap="square" lIns="91440" tIns="91440" rIns="91440" bIns="91440" rtlCol="0">
              <a:spAutoFit/>
            </a:bodyPr>
            <a:lstStyle/>
            <a:p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Christian Wilsey</a:t>
              </a:r>
              <a:endParaRPr lang="en-US" sz="900" b="1" spc="-10" dirty="0"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4441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rgbClr val="000000"/>
          </a:solidFill>
        </a:ln>
      </a:spPr>
      <a:bodyPr wrap="square" lIns="0" tIns="0" rIns="0" bIns="0" rtlCol="0"/>
      <a:lstStyle>
        <a:defPPr algn="l">
          <a:defRPr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ln w="12700">
          <a:solidFill>
            <a:schemeClr val="tx1"/>
          </a:solidFill>
        </a:ln>
      </a:spPr>
      <a:bodyPr vert="horz" wrap="square" lIns="91440" tIns="91440" rIns="91440" bIns="91440" rtlCol="0">
        <a:spAutoFit/>
      </a:bodyPr>
      <a:lstStyle>
        <a:defPPr marR="5080" algn="l">
          <a:defRPr sz="900" b="1" spc="-10" dirty="0">
            <a:latin typeface="Arial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D857776B906744A6C0B59F8E59AB1C" ma:contentTypeVersion="12" ma:contentTypeDescription="Create a new document." ma:contentTypeScope="" ma:versionID="75bba745d1a83a9123137d518695590a">
  <xsd:schema xmlns:xsd="http://www.w3.org/2001/XMLSchema" xmlns:xs="http://www.w3.org/2001/XMLSchema" xmlns:p="http://schemas.microsoft.com/office/2006/metadata/properties" xmlns:ns3="e72db4a7-89da-4507-8627-cef95eeaeb65" xmlns:ns4="ee4cbaa4-e6f5-4cce-8469-d8061f22c87d" targetNamespace="http://schemas.microsoft.com/office/2006/metadata/properties" ma:root="true" ma:fieldsID="595cebcefe5cd398a317a79725a69cca" ns3:_="" ns4:_="">
    <xsd:import namespace="e72db4a7-89da-4507-8627-cef95eeaeb65"/>
    <xsd:import namespace="ee4cbaa4-e6f5-4cce-8469-d8061f22c87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2db4a7-89da-4507-8627-cef95eeaeb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4cbaa4-e6f5-4cce-8469-d8061f22c87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6BA10BA-658A-4F90-80BC-86C52A30AE8B}">
  <ds:schemaRefs>
    <ds:schemaRef ds:uri="http://purl.org/dc/terms/"/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documentManagement/types"/>
    <ds:schemaRef ds:uri="e72db4a7-89da-4507-8627-cef95eeaeb65"/>
    <ds:schemaRef ds:uri="http://schemas.openxmlformats.org/package/2006/metadata/core-properties"/>
    <ds:schemaRef ds:uri="ee4cbaa4-e6f5-4cce-8469-d8061f22c87d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15D743E0-3370-4153-A3AD-3208B0C905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8AF6A64-6BE8-4CEF-AFEA-8D39B87663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2db4a7-89da-4507-8627-cef95eeaeb65"/>
    <ds:schemaRef ds:uri="ee4cbaa4-e6f5-4cce-8469-d8061f22c8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b3dbd43-4c4b-4544-9f8a-0553f9f5f25e}" enabled="0" method="" siteId="{db3dbd43-4c4b-4544-9f8a-0553f9f5f25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40167</TotalTime>
  <Words>831</Words>
  <Application>Microsoft Office PowerPoint</Application>
  <PresentationFormat>Custom</PresentationFormat>
  <Paragraphs>306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Hurt, Teresa L.</dc:creator>
  <cp:lastModifiedBy>Crossley, Sarah</cp:lastModifiedBy>
  <cp:revision>320</cp:revision>
  <cp:lastPrinted>2025-04-04T14:29:21Z</cp:lastPrinted>
  <dcterms:created xsi:type="dcterms:W3CDTF">2020-04-29T16:20:11Z</dcterms:created>
  <dcterms:modified xsi:type="dcterms:W3CDTF">2025-10-06T18:54:17Z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0x01010010D857776B906744A6C0B59F8E59AB1C</vt:lpwstr>
  </property>
</Properties>
</file>