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5544800" cy="100584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1275C4B-E2CF-DC5C-6123-D9FE10564330}" name="Crossley, Sarah" initials="SC" userId="S::s42@ornl.gov::78c34715-0242-4ef6-b323-8964ca3a3aa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zel, Heather" initials="HA" lastIdx="2" clrIdx="0">
    <p:extLst>
      <p:ext uri="{19B8F6BF-5375-455C-9EA6-DF929625EA0E}">
        <p15:presenceInfo xmlns:p15="http://schemas.microsoft.com/office/powerpoint/2012/main" userId="Aczel, Heather" providerId="None"/>
      </p:ext>
    </p:extLst>
  </p:cmAuthor>
  <p:cmAuthor id="2" name="Weltman, Linda" initials="WL" lastIdx="1" clrIdx="1">
    <p:extLst>
      <p:ext uri="{19B8F6BF-5375-455C-9EA6-DF929625EA0E}">
        <p15:presenceInfo xmlns:p15="http://schemas.microsoft.com/office/powerpoint/2012/main" userId="S::lwf@ornl.gov::a3b65035-a217-4de4-af66-2d7307fe5e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78"/>
    <a:srgbClr val="EBEB9E"/>
    <a:srgbClr val="CCFFCC"/>
    <a:srgbClr val="00800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6B504-9EAF-44CE-A802-2584768D7A6F}" v="1" dt="2026-03-05T14:31:50.40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1497" autoAdjust="0"/>
  </p:normalViewPr>
  <p:slideViewPr>
    <p:cSldViewPr>
      <p:cViewPr varScale="1">
        <p:scale>
          <a:sx n="76" d="100"/>
          <a:sy n="76" d="100"/>
        </p:scale>
        <p:origin x="157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sley, Sarah" userId="78c34715-0242-4ef6-b323-8964ca3a3aa6" providerId="ADAL" clId="{274C82FB-BCF4-4F5F-88F2-25F45074CB0D}"/>
    <pc:docChg chg="modSld">
      <pc:chgData name="Crossley, Sarah" userId="78c34715-0242-4ef6-b323-8964ca3a3aa6" providerId="ADAL" clId="{274C82FB-BCF4-4F5F-88F2-25F45074CB0D}" dt="2026-03-20T13:04:06.647" v="257" actId="14100"/>
      <pc:docMkLst>
        <pc:docMk/>
      </pc:docMkLst>
      <pc:sldChg chg="modSp mod">
        <pc:chgData name="Crossley, Sarah" userId="78c34715-0242-4ef6-b323-8964ca3a3aa6" providerId="ADAL" clId="{274C82FB-BCF4-4F5F-88F2-25F45074CB0D}" dt="2026-03-20T13:04:06.647" v="257" actId="14100"/>
        <pc:sldMkLst>
          <pc:docMk/>
          <pc:sldMk cId="3551644805" sldId="260"/>
        </pc:sldMkLst>
        <pc:spChg chg="mod">
          <ac:chgData name="Crossley, Sarah" userId="78c34715-0242-4ef6-b323-8964ca3a3aa6" providerId="ADAL" clId="{274C82FB-BCF4-4F5F-88F2-25F45074CB0D}" dt="2026-03-05T19:42:34.831" v="158" actId="1076"/>
          <ac:spMkLst>
            <pc:docMk/>
            <pc:sldMk cId="3551644805" sldId="260"/>
            <ac:spMk id="5" creationId="{01C50381-1DD2-AB0D-2A46-921E8A292801}"/>
          </ac:spMkLst>
        </pc:spChg>
        <pc:spChg chg="mod">
          <ac:chgData name="Crossley, Sarah" userId="78c34715-0242-4ef6-b323-8964ca3a3aa6" providerId="ADAL" clId="{274C82FB-BCF4-4F5F-88F2-25F45074CB0D}" dt="2026-03-09T19:30:42.058" v="169" actId="13926"/>
          <ac:spMkLst>
            <pc:docMk/>
            <pc:sldMk cId="3551644805" sldId="260"/>
            <ac:spMk id="6" creationId="{94ACB4D0-F6ED-76F1-2668-3C38334FC41A}"/>
          </ac:spMkLst>
        </pc:spChg>
        <pc:spChg chg="mod">
          <ac:chgData name="Crossley, Sarah" userId="78c34715-0242-4ef6-b323-8964ca3a3aa6" providerId="ADAL" clId="{274C82FB-BCF4-4F5F-88F2-25F45074CB0D}" dt="2026-03-05T18:27:06.929" v="152" actId="1076"/>
          <ac:spMkLst>
            <pc:docMk/>
            <pc:sldMk cId="3551644805" sldId="260"/>
            <ac:spMk id="8" creationId="{707B011B-B216-8EF9-874F-56909B3C97E7}"/>
          </ac:spMkLst>
        </pc:spChg>
        <pc:spChg chg="mod">
          <ac:chgData name="Crossley, Sarah" userId="78c34715-0242-4ef6-b323-8964ca3a3aa6" providerId="ADAL" clId="{274C82FB-BCF4-4F5F-88F2-25F45074CB0D}" dt="2026-03-05T19:42:41.487" v="159" actId="1076"/>
          <ac:spMkLst>
            <pc:docMk/>
            <pc:sldMk cId="3551644805" sldId="260"/>
            <ac:spMk id="12" creationId="{0F7D9FFD-2EEA-BF3F-FD24-4A79A5EBC273}"/>
          </ac:spMkLst>
        </pc:spChg>
        <pc:spChg chg="mod">
          <ac:chgData name="Crossley, Sarah" userId="78c34715-0242-4ef6-b323-8964ca3a3aa6" providerId="ADAL" clId="{274C82FB-BCF4-4F5F-88F2-25F45074CB0D}" dt="2026-03-05T19:43:57.379" v="167" actId="1076"/>
          <ac:spMkLst>
            <pc:docMk/>
            <pc:sldMk cId="3551644805" sldId="260"/>
            <ac:spMk id="23" creationId="{0879B5B9-C88A-0BAD-4399-5567E96CD1A5}"/>
          </ac:spMkLst>
        </pc:spChg>
        <pc:spChg chg="mod">
          <ac:chgData name="Crossley, Sarah" userId="78c34715-0242-4ef6-b323-8964ca3a3aa6" providerId="ADAL" clId="{274C82FB-BCF4-4F5F-88F2-25F45074CB0D}" dt="2026-03-12T14:40:31.357" v="246" actId="2"/>
          <ac:spMkLst>
            <pc:docMk/>
            <pc:sldMk cId="3551644805" sldId="260"/>
            <ac:spMk id="74" creationId="{99EE8827-8754-81BC-8DA8-22B8C07B0EDB}"/>
          </ac:spMkLst>
        </pc:spChg>
        <pc:spChg chg="mod">
          <ac:chgData name="Crossley, Sarah" userId="78c34715-0242-4ef6-b323-8964ca3a3aa6" providerId="ADAL" clId="{274C82FB-BCF4-4F5F-88F2-25F45074CB0D}" dt="2026-03-09T19:30:47.366" v="170" actId="13926"/>
          <ac:spMkLst>
            <pc:docMk/>
            <pc:sldMk cId="3551644805" sldId="260"/>
            <ac:spMk id="76" creationId="{1316002D-D776-96F7-6AAC-DB9C72127C81}"/>
          </ac:spMkLst>
        </pc:spChg>
        <pc:spChg chg="mod">
          <ac:chgData name="Crossley, Sarah" userId="78c34715-0242-4ef6-b323-8964ca3a3aa6" providerId="ADAL" clId="{274C82FB-BCF4-4F5F-88F2-25F45074CB0D}" dt="2026-03-05T18:00:25.493" v="143" actId="1076"/>
          <ac:spMkLst>
            <pc:docMk/>
            <pc:sldMk cId="3551644805" sldId="260"/>
            <ac:spMk id="78" creationId="{1444538B-448D-3E8E-08E4-8AF4C5D7CF27}"/>
          </ac:spMkLst>
        </pc:spChg>
        <pc:spChg chg="mod">
          <ac:chgData name="Crossley, Sarah" userId="78c34715-0242-4ef6-b323-8964ca3a3aa6" providerId="ADAL" clId="{274C82FB-BCF4-4F5F-88F2-25F45074CB0D}" dt="2026-03-20T13:04:01.227" v="256" actId="14100"/>
          <ac:spMkLst>
            <pc:docMk/>
            <pc:sldMk cId="3551644805" sldId="260"/>
            <ac:spMk id="80" creationId="{79C5B8C2-8F1F-588E-310F-B0F936AC5247}"/>
          </ac:spMkLst>
        </pc:spChg>
        <pc:spChg chg="mod">
          <ac:chgData name="Crossley, Sarah" userId="78c34715-0242-4ef6-b323-8964ca3a3aa6" providerId="ADAL" clId="{274C82FB-BCF4-4F5F-88F2-25F45074CB0D}" dt="2026-03-12T14:39:54.194" v="245" actId="20577"/>
          <ac:spMkLst>
            <pc:docMk/>
            <pc:sldMk cId="3551644805" sldId="260"/>
            <ac:spMk id="85" creationId="{B410ED08-EC54-8816-AB6E-A1638B1B4543}"/>
          </ac:spMkLst>
        </pc:spChg>
        <pc:spChg chg="mod">
          <ac:chgData name="Crossley, Sarah" userId="78c34715-0242-4ef6-b323-8964ca3a3aa6" providerId="ADAL" clId="{274C82FB-BCF4-4F5F-88F2-25F45074CB0D}" dt="2026-03-05T19:43:19.085" v="161" actId="1076"/>
          <ac:spMkLst>
            <pc:docMk/>
            <pc:sldMk cId="3551644805" sldId="260"/>
            <ac:spMk id="89" creationId="{1BD435C7-700C-177D-F6D4-CFD0CA834069}"/>
          </ac:spMkLst>
        </pc:spChg>
        <pc:spChg chg="mod">
          <ac:chgData name="Crossley, Sarah" userId="78c34715-0242-4ef6-b323-8964ca3a3aa6" providerId="ADAL" clId="{274C82FB-BCF4-4F5F-88F2-25F45074CB0D}" dt="2026-03-05T14:33:25.881" v="78" actId="20577"/>
          <ac:spMkLst>
            <pc:docMk/>
            <pc:sldMk cId="3551644805" sldId="260"/>
            <ac:spMk id="90" creationId="{C3CC3583-1051-3133-1746-07173D777605}"/>
          </ac:spMkLst>
        </pc:spChg>
        <pc:spChg chg="mod">
          <ac:chgData name="Crossley, Sarah" userId="78c34715-0242-4ef6-b323-8964ca3a3aa6" providerId="ADAL" clId="{274C82FB-BCF4-4F5F-88F2-25F45074CB0D}" dt="2026-03-05T18:01:33.849" v="144" actId="1076"/>
          <ac:spMkLst>
            <pc:docMk/>
            <pc:sldMk cId="3551644805" sldId="260"/>
            <ac:spMk id="106" creationId="{13370E8D-A1C6-3B6A-E01E-113D9CF709CB}"/>
          </ac:spMkLst>
        </pc:spChg>
        <pc:spChg chg="mod">
          <ac:chgData name="Crossley, Sarah" userId="78c34715-0242-4ef6-b323-8964ca3a3aa6" providerId="ADAL" clId="{274C82FB-BCF4-4F5F-88F2-25F45074CB0D}" dt="2026-03-20T13:04:06.647" v="257" actId="14100"/>
          <ac:spMkLst>
            <pc:docMk/>
            <pc:sldMk cId="3551644805" sldId="260"/>
            <ac:spMk id="108" creationId="{B0BC4A3C-98B4-D516-C16F-BFFE42847183}"/>
          </ac:spMkLst>
        </pc:spChg>
        <pc:spChg chg="mod">
          <ac:chgData name="Crossley, Sarah" userId="78c34715-0242-4ef6-b323-8964ca3a3aa6" providerId="ADAL" clId="{274C82FB-BCF4-4F5F-88F2-25F45074CB0D}" dt="2026-03-12T14:43:15.970" v="251" actId="20577"/>
          <ac:spMkLst>
            <pc:docMk/>
            <pc:sldMk cId="3551644805" sldId="260"/>
            <ac:spMk id="114" creationId="{4C6EA24E-E4BB-159F-C7E9-931F3B17851C}"/>
          </ac:spMkLst>
        </pc:spChg>
        <pc:spChg chg="mod">
          <ac:chgData name="Crossley, Sarah" userId="78c34715-0242-4ef6-b323-8964ca3a3aa6" providerId="ADAL" clId="{274C82FB-BCF4-4F5F-88F2-25F45074CB0D}" dt="2026-03-12T14:39:24.455" v="225" actId="1076"/>
          <ac:spMkLst>
            <pc:docMk/>
            <pc:sldMk cId="3551644805" sldId="260"/>
            <ac:spMk id="115" creationId="{752A69F7-190B-72C2-0597-3C6681CF900B}"/>
          </ac:spMkLst>
        </pc:spChg>
        <pc:spChg chg="mod">
          <ac:chgData name="Crossley, Sarah" userId="78c34715-0242-4ef6-b323-8964ca3a3aa6" providerId="ADAL" clId="{274C82FB-BCF4-4F5F-88F2-25F45074CB0D}" dt="2026-03-12T15:06:39.527" v="255" actId="20577"/>
          <ac:spMkLst>
            <pc:docMk/>
            <pc:sldMk cId="3551644805" sldId="260"/>
            <ac:spMk id="119" creationId="{2AD44D7E-CB20-3334-981F-916631E12AD1}"/>
          </ac:spMkLst>
        </pc:spChg>
        <pc:spChg chg="mod">
          <ac:chgData name="Crossley, Sarah" userId="78c34715-0242-4ef6-b323-8964ca3a3aa6" providerId="ADAL" clId="{274C82FB-BCF4-4F5F-88F2-25F45074CB0D}" dt="2026-03-12T14:40:44.906" v="249" actId="2"/>
          <ac:spMkLst>
            <pc:docMk/>
            <pc:sldMk cId="3551644805" sldId="260"/>
            <ac:spMk id="123" creationId="{D6A3589E-0F9B-C447-3CBE-A555E358104A}"/>
          </ac:spMkLst>
        </pc:spChg>
        <pc:spChg chg="mod">
          <ac:chgData name="Crossley, Sarah" userId="78c34715-0242-4ef6-b323-8964ca3a3aa6" providerId="ADAL" clId="{274C82FB-BCF4-4F5F-88F2-25F45074CB0D}" dt="2026-03-05T19:42:08.940" v="155" actId="1076"/>
          <ac:spMkLst>
            <pc:docMk/>
            <pc:sldMk cId="3551644805" sldId="260"/>
            <ac:spMk id="126" creationId="{997D67FE-F4A7-B058-E8D2-6C432BEDCC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7A0105-BBFD-465E-9C12-F509294B89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E48DD-2028-458A-AE03-B474538DAE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625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r">
              <a:defRPr sz="800"/>
            </a:lvl1pPr>
          </a:lstStyle>
          <a:p>
            <a:fld id="{E77BE23B-7D11-4B4E-A72E-D72017F93349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4E66C-FFE7-4482-A488-6C7F17BDE7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5B7106-F509-428C-92D7-9B6906236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625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r">
              <a:defRPr sz="800"/>
            </a:lvl1pPr>
          </a:lstStyle>
          <a:p>
            <a:fld id="{449441EB-92F3-47DC-8F5E-D513202123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17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25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r">
              <a:defRPr sz="800"/>
            </a:lvl1pPr>
          </a:lstStyle>
          <a:p>
            <a:fld id="{65770658-6ABB-4589-BCCD-EBFA2F3B340E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20988" y="876300"/>
            <a:ext cx="36544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8222" tIns="29111" rIns="58222" bIns="2911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451" y="3373534"/>
            <a:ext cx="7437500" cy="2760566"/>
          </a:xfrm>
          <a:prstGeom prst="rect">
            <a:avLst/>
          </a:prstGeom>
        </p:spPr>
        <p:txBody>
          <a:bodyPr vert="horz" lIns="58222" tIns="29111" rIns="58222" bIns="29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25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r">
              <a:defRPr sz="800"/>
            </a:lvl1pPr>
          </a:lstStyle>
          <a:p>
            <a:fld id="{0919A9D6-BD6A-4F31-9FA5-2D9C21A904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809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997A8-BF70-3E74-04C9-AFFF03BBD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26605E-4BDD-7DC6-38B1-530AB95795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49EADD-E48E-9624-5CA7-FAA98D944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258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65860" y="3118104"/>
            <a:ext cx="1321308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31720" y="5632704"/>
            <a:ext cx="1088136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77240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005572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59536" y="1787651"/>
            <a:ext cx="115822" cy="1173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7240" y="402336"/>
            <a:ext cx="1399032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7240" y="2313432"/>
            <a:ext cx="1399032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92256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C651B-5BE9-59C8-7EC4-5E42F796B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9F930F39-1961-EE43-3351-668CD4F24D09}"/>
              </a:ext>
            </a:extLst>
          </p:cNvPr>
          <p:cNvCxnSpPr>
            <a:cxnSpLocks/>
          </p:cNvCxnSpPr>
          <p:nvPr/>
        </p:nvCxnSpPr>
        <p:spPr>
          <a:xfrm>
            <a:off x="8077200" y="1524000"/>
            <a:ext cx="0" cy="10620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1D120AD-41F6-920C-84A2-2AEB3A3F08CC}"/>
              </a:ext>
            </a:extLst>
          </p:cNvPr>
          <p:cNvCxnSpPr>
            <a:cxnSpLocks/>
          </p:cNvCxnSpPr>
          <p:nvPr/>
        </p:nvCxnSpPr>
        <p:spPr>
          <a:xfrm flipV="1">
            <a:off x="4923903" y="1293709"/>
            <a:ext cx="595814" cy="1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734777A5-BBCE-31DA-FD6B-DC0A9C7F2B33}"/>
              </a:ext>
            </a:extLst>
          </p:cNvPr>
          <p:cNvCxnSpPr>
            <a:cxnSpLocks/>
          </p:cNvCxnSpPr>
          <p:nvPr/>
        </p:nvCxnSpPr>
        <p:spPr>
          <a:xfrm>
            <a:off x="9664090" y="2577825"/>
            <a:ext cx="0" cy="227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A51A7B1-7CB3-632E-5D64-3D72219EC6CC}"/>
              </a:ext>
            </a:extLst>
          </p:cNvPr>
          <p:cNvCxnSpPr>
            <a:cxnSpLocks/>
          </p:cNvCxnSpPr>
          <p:nvPr/>
        </p:nvCxnSpPr>
        <p:spPr>
          <a:xfrm>
            <a:off x="5943600" y="2590800"/>
            <a:ext cx="0" cy="29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6D4D0A41-024A-D3AD-5F80-AF619F1E7D31}"/>
              </a:ext>
            </a:extLst>
          </p:cNvPr>
          <p:cNvCxnSpPr>
            <a:cxnSpLocks/>
          </p:cNvCxnSpPr>
          <p:nvPr/>
        </p:nvCxnSpPr>
        <p:spPr>
          <a:xfrm>
            <a:off x="1954149" y="2590800"/>
            <a:ext cx="0" cy="339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bject 2">
            <a:extLst>
              <a:ext uri="{FF2B5EF4-FFF2-40B4-BE49-F238E27FC236}">
                <a16:creationId xmlns:a16="http://schemas.microsoft.com/office/drawing/2014/main" id="{304E9388-CD37-C3CA-EC87-388A1BB44C67}"/>
              </a:ext>
            </a:extLst>
          </p:cNvPr>
          <p:cNvSpPr txBox="1"/>
          <p:nvPr/>
        </p:nvSpPr>
        <p:spPr>
          <a:xfrm>
            <a:off x="5090053" y="53060"/>
            <a:ext cx="668917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spc="-5" dirty="0">
                <a:latin typeface="Arial"/>
                <a:cs typeface="Arial"/>
              </a:rPr>
              <a:t>National Center for Computational Sciences </a:t>
            </a:r>
            <a:r>
              <a:rPr sz="2000" b="1" spc="-10" dirty="0">
                <a:latin typeface="Arial"/>
                <a:cs typeface="Arial"/>
              </a:rPr>
              <a:t>Division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CAD631E6-F77F-0357-5355-BFC6CAF4B6B0}"/>
              </a:ext>
            </a:extLst>
          </p:cNvPr>
          <p:cNvSpPr txBox="1"/>
          <p:nvPr/>
        </p:nvSpPr>
        <p:spPr>
          <a:xfrm>
            <a:off x="7961018" y="3555690"/>
            <a:ext cx="1728575" cy="19697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pPr marR="220345"/>
            <a:r>
              <a:rPr lang="en-US" sz="1000" b="1" spc="-5" dirty="0">
                <a:latin typeface="Arial"/>
                <a:cs typeface="Arial"/>
              </a:rPr>
              <a:t>Algorithms &amp; Performance Analysis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Phil Roth</a:t>
            </a:r>
            <a:endParaRPr sz="1000" b="1" dirty="0">
              <a:latin typeface="Arial"/>
              <a:cs typeface="Arial"/>
            </a:endParaRPr>
          </a:p>
          <a:p>
            <a:endParaRPr lang="en-US" sz="600" spc="-5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Wael Elwasif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Antigoni Georgiadou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Jakub Kurzak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Jeff Larkin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Timothy Mattox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Arnold Tharrington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Trey White</a:t>
            </a: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04D83622-C844-B4D4-0302-AC1AFCF765BE}"/>
              </a:ext>
            </a:extLst>
          </p:cNvPr>
          <p:cNvSpPr txBox="1"/>
          <p:nvPr/>
        </p:nvSpPr>
        <p:spPr>
          <a:xfrm>
            <a:off x="9700709" y="5972066"/>
            <a:ext cx="1773098" cy="25853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3" dirty="0">
                <a:latin typeface="Arial"/>
                <a:cs typeface="Arial"/>
              </a:rPr>
              <a:t>Advanced Computing for Life Science &amp; Engineering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Matt Norman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Dilip Asthagiri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Mark Berrill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Chao Lu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Kalyan Gottiparthi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Nicholson Koukpaizan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Isaac Lyngaas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Murali Meena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Nasik Nafi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Van Ngo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Stephen Nichols</a:t>
            </a: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EFB0798D-94ED-96EF-5659-179374F0A6AC}"/>
              </a:ext>
            </a:extLst>
          </p:cNvPr>
          <p:cNvSpPr/>
          <p:nvPr/>
        </p:nvSpPr>
        <p:spPr>
          <a:xfrm>
            <a:off x="5519717" y="842952"/>
            <a:ext cx="5170170" cy="952500"/>
          </a:xfrm>
          <a:custGeom>
            <a:avLst/>
            <a:gdLst/>
            <a:ahLst/>
            <a:cxnLst/>
            <a:rect l="l" t="t" r="r" b="b"/>
            <a:pathLst>
              <a:path w="5170170" h="952500">
                <a:moveTo>
                  <a:pt x="0" y="0"/>
                </a:moveTo>
                <a:lnTo>
                  <a:pt x="5169819" y="0"/>
                </a:lnTo>
                <a:lnTo>
                  <a:pt x="5169819" y="952014"/>
                </a:lnTo>
                <a:lnTo>
                  <a:pt x="0" y="952014"/>
                </a:lnTo>
                <a:lnTo>
                  <a:pt x="0" y="0"/>
                </a:lnTo>
                <a:close/>
              </a:path>
            </a:pathLst>
          </a:custGeom>
          <a:solidFill>
            <a:srgbClr val="FFFD78"/>
          </a:solidFill>
          <a:ln w="28575">
            <a:solidFill>
              <a:srgbClr val="000000"/>
            </a:solidFill>
          </a:ln>
        </p:spPr>
        <p:txBody>
          <a:bodyPr wrap="square" lIns="0" tIns="0" rIns="0" bIns="0" rtlCol="0" anchor="ctr"/>
          <a:lstStyle/>
          <a:p>
            <a:pPr algn="ctr">
              <a:lnSpc>
                <a:spcPts val="1415"/>
              </a:lnSpc>
              <a:spcBef>
                <a:spcPts val="100"/>
              </a:spcBef>
              <a:spcAft>
                <a:spcPts val="600"/>
              </a:spcAft>
            </a:pPr>
            <a:r>
              <a:rPr lang="en-US" sz="1600" b="1" spc="-5" dirty="0">
                <a:latin typeface="Arial"/>
                <a:cs typeface="Arial"/>
              </a:rPr>
              <a:t>Arjun Shankar,</a:t>
            </a:r>
            <a:r>
              <a:rPr lang="en-US" sz="1600" b="1" spc="15" dirty="0">
                <a:latin typeface="Arial"/>
                <a:cs typeface="Arial"/>
              </a:rPr>
              <a:t> </a:t>
            </a:r>
            <a:r>
              <a:rPr lang="en-US" sz="1600" b="1" spc="-5" dirty="0">
                <a:latin typeface="Arial"/>
                <a:cs typeface="Arial"/>
              </a:rPr>
              <a:t>Director </a:t>
            </a:r>
          </a:p>
          <a:p>
            <a:pPr algn="ctr">
              <a:lnSpc>
                <a:spcPts val="1415"/>
              </a:lnSpc>
              <a:spcBef>
                <a:spcPts val="100"/>
              </a:spcBef>
              <a:spcAft>
                <a:spcPts val="600"/>
              </a:spcAft>
            </a:pPr>
            <a:r>
              <a:rPr lang="en-US" sz="1400" spc="-65" dirty="0">
                <a:latin typeface="Arial"/>
                <a:cs typeface="Arial"/>
              </a:rPr>
              <a:t>Sarah Crossley</a:t>
            </a:r>
            <a:r>
              <a:rPr lang="en-US" sz="1400" spc="-5" dirty="0">
                <a:latin typeface="Arial"/>
                <a:cs typeface="Arial"/>
              </a:rPr>
              <a:t>, Division Administrative</a:t>
            </a:r>
            <a:r>
              <a:rPr lang="en-US" sz="1400" spc="-45" dirty="0">
                <a:latin typeface="Arial"/>
                <a:cs typeface="Arial"/>
              </a:rPr>
              <a:t> </a:t>
            </a:r>
            <a:r>
              <a:rPr lang="en-US" sz="1400" spc="-5" dirty="0">
                <a:latin typeface="Arial"/>
                <a:cs typeface="Arial"/>
              </a:rPr>
              <a:t>Assistant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75" name="object 13">
            <a:extLst>
              <a:ext uri="{FF2B5EF4-FFF2-40B4-BE49-F238E27FC236}">
                <a16:creationId xmlns:a16="http://schemas.microsoft.com/office/drawing/2014/main" id="{8C58019C-18F1-55C0-4983-B0BCD64F6566}"/>
              </a:ext>
            </a:extLst>
          </p:cNvPr>
          <p:cNvSpPr/>
          <p:nvPr/>
        </p:nvSpPr>
        <p:spPr>
          <a:xfrm>
            <a:off x="4465773" y="2743200"/>
            <a:ext cx="2743200" cy="721360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1200" b="1" spc="-5" dirty="0">
                <a:latin typeface="Arial"/>
                <a:cs typeface="Arial"/>
              </a:rPr>
              <a:t>HPC Operations</a:t>
            </a:r>
            <a:endParaRPr lang="en-US" sz="1200" dirty="0">
              <a:latin typeface="Arial"/>
              <a:cs typeface="Arial"/>
            </a:endParaRPr>
          </a:p>
          <a:p>
            <a:pPr algn="ctr"/>
            <a:r>
              <a:rPr lang="en-US" sz="1050" dirty="0">
                <a:latin typeface="Arial"/>
                <a:cs typeface="Arial"/>
              </a:rPr>
              <a:t>Verónica Melesse Vergara</a:t>
            </a:r>
            <a:r>
              <a:rPr lang="en-US" sz="1050" spc="-5" dirty="0">
                <a:latin typeface="Arial"/>
                <a:cs typeface="Arial"/>
              </a:rPr>
              <a:t>, Section Head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Sonya Mowery, Admin.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Haley Calbaugh, Admin Asst.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E1031F3-B489-3708-8FCA-B8320605AFB2}"/>
              </a:ext>
            </a:extLst>
          </p:cNvPr>
          <p:cNvCxnSpPr>
            <a:cxnSpLocks/>
          </p:cNvCxnSpPr>
          <p:nvPr/>
        </p:nvCxnSpPr>
        <p:spPr>
          <a:xfrm flipV="1">
            <a:off x="10674113" y="1311775"/>
            <a:ext cx="822794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ject 13">
            <a:extLst>
              <a:ext uri="{FF2B5EF4-FFF2-40B4-BE49-F238E27FC236}">
                <a16:creationId xmlns:a16="http://schemas.microsoft.com/office/drawing/2014/main" id="{EDECEAD0-C893-F6AA-3EAB-ECF59D2559F4}"/>
              </a:ext>
            </a:extLst>
          </p:cNvPr>
          <p:cNvSpPr/>
          <p:nvPr/>
        </p:nvSpPr>
        <p:spPr>
          <a:xfrm>
            <a:off x="595595" y="2743200"/>
            <a:ext cx="2743200" cy="721360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lang="en-US" sz="1200" b="1" dirty="0">
                <a:latin typeface="Arial"/>
                <a:cs typeface="Arial"/>
              </a:rPr>
              <a:t>HPC Systems</a:t>
            </a:r>
          </a:p>
          <a:p>
            <a:pPr algn="ctr"/>
            <a:r>
              <a:rPr lang="en-US" sz="1050" spc="-5" dirty="0">
                <a:latin typeface="Arial"/>
                <a:cs typeface="Arial"/>
              </a:rPr>
              <a:t>Kevin Thach, Section Head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Sherry Chandler, Admin.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Jonathan Purda, Admin Asst.</a:t>
            </a:r>
            <a:endParaRPr sz="1000" dirty="0"/>
          </a:p>
        </p:txBody>
      </p:sp>
      <p:sp>
        <p:nvSpPr>
          <p:cNvPr id="135" name="object 11">
            <a:extLst>
              <a:ext uri="{FF2B5EF4-FFF2-40B4-BE49-F238E27FC236}">
                <a16:creationId xmlns:a16="http://schemas.microsoft.com/office/drawing/2014/main" id="{96B1B161-C440-AC82-6559-E003B7BE75C2}"/>
              </a:ext>
            </a:extLst>
          </p:cNvPr>
          <p:cNvSpPr txBox="1"/>
          <p:nvPr/>
        </p:nvSpPr>
        <p:spPr>
          <a:xfrm>
            <a:off x="7959130" y="7386713"/>
            <a:ext cx="1728575" cy="21236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Advanced Computing for Nuclear, Particle, &amp; Astrophysics</a:t>
            </a: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3" dirty="0">
                <a:latin typeface="Arial"/>
                <a:cs typeface="Arial"/>
              </a:rPr>
              <a:t>Reuben Budiardja </a:t>
            </a:r>
          </a:p>
          <a:p>
            <a:endParaRPr lang="en-US" sz="600" b="1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/>
                <a:cs typeface="Arial"/>
              </a:rPr>
              <a:t>Margot Fitz Axen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Steve Fromm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Austin Harris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Matthias Heinz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Gustav Jansen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Vassilios Mewes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Henry Monge Camacho</a:t>
            </a:r>
          </a:p>
        </p:txBody>
      </p:sp>
      <p:sp>
        <p:nvSpPr>
          <p:cNvPr id="126" name="object 11">
            <a:extLst>
              <a:ext uri="{FF2B5EF4-FFF2-40B4-BE49-F238E27FC236}">
                <a16:creationId xmlns:a16="http://schemas.microsoft.com/office/drawing/2014/main" id="{997D67FE-F4A7-B058-E8D2-6C432BEDCC36}"/>
              </a:ext>
            </a:extLst>
          </p:cNvPr>
          <p:cNvSpPr txBox="1"/>
          <p:nvPr/>
        </p:nvSpPr>
        <p:spPr>
          <a:xfrm>
            <a:off x="5988514" y="6026111"/>
            <a:ext cx="1598435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Software Services Development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3" dirty="0">
                <a:latin typeface="Arial"/>
                <a:cs typeface="Arial"/>
              </a:rPr>
              <a:t>Veronica Melesse Vergara (Interim)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6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Aaron Barlow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Paul Bryant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Kita Cranfill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James Davis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Micah DePetro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Eben Fluto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Alan Longcoy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Suzanne Prentice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AJ Ruckman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Scott Simmerman</a:t>
            </a:r>
          </a:p>
        </p:txBody>
      </p:sp>
      <p:sp>
        <p:nvSpPr>
          <p:cNvPr id="81" name="object 11">
            <a:extLst>
              <a:ext uri="{FF2B5EF4-FFF2-40B4-BE49-F238E27FC236}">
                <a16:creationId xmlns:a16="http://schemas.microsoft.com/office/drawing/2014/main" id="{02A38F02-8669-2903-6B82-9F2A6FC545C3}"/>
              </a:ext>
            </a:extLst>
          </p:cNvPr>
          <p:cNvSpPr txBox="1"/>
          <p:nvPr/>
        </p:nvSpPr>
        <p:spPr>
          <a:xfrm>
            <a:off x="9691479" y="3563898"/>
            <a:ext cx="1773098" cy="24314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Advanced Computing for Chemistry &amp; Materials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Dmytro Bykov </a:t>
            </a:r>
            <a:endParaRPr lang="en-US" sz="1000" spc="-5" dirty="0">
              <a:latin typeface="Arial"/>
              <a:cs typeface="Arial"/>
            </a:endParaRPr>
          </a:p>
          <a:p>
            <a:endParaRPr lang="en-US" sz="600" spc="-3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Khadiza Begam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Ana Da Cunha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/>
                <a:cs typeface="Arial"/>
              </a:rPr>
              <a:t>Spancer Dong</a:t>
            </a:r>
            <a:r>
              <a:rPr lang="en-US" sz="1000" baseline="30000" dirty="0">
                <a:latin typeface="Arial"/>
                <a:cs typeface="Arial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Markus Eisenbach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Swarnava Ghosh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Jens Glaser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Shahriar Khan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/>
                <a:cs typeface="Arial"/>
              </a:rPr>
              <a:t>Richard Messerly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David Rogers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Tanvir Sohail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object 39">
            <a:extLst>
              <a:ext uri="{FF2B5EF4-FFF2-40B4-BE49-F238E27FC236}">
                <a16:creationId xmlns:a16="http://schemas.microsoft.com/office/drawing/2014/main" id="{63D177E5-9CD2-D445-24E5-FE908DA440C6}"/>
              </a:ext>
            </a:extLst>
          </p:cNvPr>
          <p:cNvSpPr txBox="1"/>
          <p:nvPr/>
        </p:nvSpPr>
        <p:spPr>
          <a:xfrm>
            <a:off x="13577729" y="3554298"/>
            <a:ext cx="1688468" cy="28931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r>
              <a:rPr lang="en-US" sz="1000" b="1" spc="-5" dirty="0">
                <a:latin typeface="Arial"/>
                <a:cs typeface="Arial"/>
              </a:rPr>
              <a:t>Analytics and AI Methods at Scale </a:t>
            </a:r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dirty="0">
                <a:latin typeface="Arial"/>
                <a:cs typeface="Arial"/>
              </a:rPr>
              <a:t>Feiyi Wang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Sajal Dash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Emily Herron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Jesse Hines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Aditya Kashi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Vanessa Lama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Hao Lu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Mike Matheson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Ahmad Maroof Karimi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Emin Orhan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Woong Shin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Aris Tsaris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Sahil Tyagi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Junqi Yin</a:t>
            </a:r>
          </a:p>
        </p:txBody>
      </p:sp>
      <p:sp>
        <p:nvSpPr>
          <p:cNvPr id="87" name="object 31">
            <a:extLst>
              <a:ext uri="{FF2B5EF4-FFF2-40B4-BE49-F238E27FC236}">
                <a16:creationId xmlns:a16="http://schemas.microsoft.com/office/drawing/2014/main" id="{E9F13F91-4C4F-0383-92BC-D0E21393770F}"/>
              </a:ext>
            </a:extLst>
          </p:cNvPr>
          <p:cNvSpPr txBox="1"/>
          <p:nvPr/>
        </p:nvSpPr>
        <p:spPr>
          <a:xfrm>
            <a:off x="11889260" y="3554298"/>
            <a:ext cx="1688469" cy="27392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Technology Integration</a:t>
            </a:r>
            <a:endParaRPr lang="en-US"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Chris Zimmer</a:t>
            </a:r>
          </a:p>
          <a:p>
            <a:endParaRPr lang="en-US" sz="600" b="1" spc="-5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Mike Brim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Chris Brumgard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Anjus George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Mitch Griffith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Samuel Herts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Awais Khan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Jack Lange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Ross Miller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Clara Nguyen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Bran Radovanovic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James Simmons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Smith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Lawrence Sorrillo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4E6FE63-F30C-5DD1-E218-A4313429112C}"/>
              </a:ext>
            </a:extLst>
          </p:cNvPr>
          <p:cNvCxnSpPr>
            <a:cxnSpLocks/>
          </p:cNvCxnSpPr>
          <p:nvPr/>
        </p:nvCxnSpPr>
        <p:spPr>
          <a:xfrm flipV="1">
            <a:off x="1961362" y="2577825"/>
            <a:ext cx="11604151" cy="15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1F5667E3-132F-8EF8-04C4-6C80A8EFFCFE}"/>
              </a:ext>
            </a:extLst>
          </p:cNvPr>
          <p:cNvCxnSpPr>
            <a:cxnSpLocks/>
          </p:cNvCxnSpPr>
          <p:nvPr/>
        </p:nvCxnSpPr>
        <p:spPr>
          <a:xfrm>
            <a:off x="13559771" y="2582520"/>
            <a:ext cx="0" cy="2653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bject 13">
            <a:extLst>
              <a:ext uri="{FF2B5EF4-FFF2-40B4-BE49-F238E27FC236}">
                <a16:creationId xmlns:a16="http://schemas.microsoft.com/office/drawing/2014/main" id="{1316002D-D776-96F7-6AAC-DB9C72127C81}"/>
              </a:ext>
            </a:extLst>
          </p:cNvPr>
          <p:cNvSpPr/>
          <p:nvPr/>
        </p:nvSpPr>
        <p:spPr>
          <a:xfrm>
            <a:off x="8335951" y="2743200"/>
            <a:ext cx="2743200" cy="733775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1200" b="1" spc="-5" dirty="0">
                <a:latin typeface="Arial"/>
                <a:cs typeface="Arial"/>
              </a:rPr>
              <a:t>Science Engagement</a:t>
            </a:r>
            <a:endParaRPr lang="en-US" sz="1200" dirty="0">
              <a:latin typeface="Arial"/>
              <a:cs typeface="Arial"/>
            </a:endParaRPr>
          </a:p>
          <a:p>
            <a:pPr algn="ctr"/>
            <a:r>
              <a:rPr lang="en-US" sz="1050" dirty="0">
                <a:latin typeface="Arial"/>
                <a:cs typeface="Arial"/>
              </a:rPr>
              <a:t>Thomas Beck</a:t>
            </a:r>
            <a:r>
              <a:rPr lang="en-US" sz="1050" spc="-5" dirty="0">
                <a:latin typeface="Arial"/>
                <a:cs typeface="Arial"/>
              </a:rPr>
              <a:t>, Section Head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Myranda White, Admin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Pending, Admin Asst.</a:t>
            </a:r>
            <a:endParaRPr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ACB4D0-F6ED-76F1-2668-3C38334FC41A}"/>
              </a:ext>
            </a:extLst>
          </p:cNvPr>
          <p:cNvSpPr/>
          <p:nvPr/>
        </p:nvSpPr>
        <p:spPr>
          <a:xfrm>
            <a:off x="11460858" y="721690"/>
            <a:ext cx="3892407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91440" bIns="91440">
            <a:spAutoFit/>
          </a:bodyPr>
          <a:lstStyle/>
          <a:p>
            <a:pPr marL="4572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ESH/Safety Officer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Paul Abston</a:t>
            </a:r>
          </a:p>
          <a:p>
            <a:pPr marL="4572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Chief Technology Officer: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Scott Atchley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Industrial Partnerships: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Suzy Tichenor</a:t>
            </a:r>
          </a:p>
          <a:p>
            <a:pPr marL="45720" marR="561340"/>
            <a:r>
              <a:rPr lang="en-US" sz="1000" b="1" spc="-5" dirty="0">
                <a:solidFill>
                  <a:prstClr val="black"/>
                </a:solidFill>
                <a:latin typeface="Arial"/>
                <a:cs typeface="Arial"/>
              </a:rPr>
              <a:t>Finance </a:t>
            </a:r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Officer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</a:t>
            </a:r>
            <a:r>
              <a:rPr lang="en-US" sz="1000" spc="-5" dirty="0">
                <a:solidFill>
                  <a:prstClr val="black"/>
                </a:solidFill>
                <a:latin typeface="Arial"/>
                <a:cs typeface="Arial"/>
              </a:rPr>
              <a:t>Cole McGee</a:t>
            </a:r>
            <a:endParaRPr lang="en-US" sz="1000" b="1" spc="-5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marR="561340" lvl="0"/>
            <a:r>
              <a:rPr lang="en-US" sz="1000" b="1" spc="-5" dirty="0">
                <a:solidFill>
                  <a:prstClr val="black"/>
                </a:solidFill>
                <a:latin typeface="Arial"/>
                <a:cs typeface="Arial"/>
              </a:rPr>
              <a:t>Human </a:t>
            </a:r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Resources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Rachel Clauss</a:t>
            </a:r>
            <a:endParaRPr lang="en-US" sz="1000" spc="-5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marR="56134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Recruiter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Claire Jollay 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06" name="object 19">
            <a:extLst>
              <a:ext uri="{FF2B5EF4-FFF2-40B4-BE49-F238E27FC236}">
                <a16:creationId xmlns:a16="http://schemas.microsoft.com/office/drawing/2014/main" id="{13370E8D-A1C6-3B6A-E01E-113D9CF709CB}"/>
              </a:ext>
            </a:extLst>
          </p:cNvPr>
          <p:cNvSpPr txBox="1"/>
          <p:nvPr/>
        </p:nvSpPr>
        <p:spPr>
          <a:xfrm>
            <a:off x="250372" y="6817432"/>
            <a:ext cx="1630052" cy="15850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pPr marR="5080"/>
            <a:r>
              <a:rPr lang="en-US" sz="800" b="1" spc="-10" dirty="0">
                <a:latin typeface="Arial"/>
                <a:cs typeface="Arial"/>
              </a:rPr>
              <a:t>HPC Scalable Systems</a:t>
            </a:r>
            <a:endParaRPr sz="800" dirty="0">
              <a:latin typeface="Arial"/>
              <a:cs typeface="Arial"/>
            </a:endParaRPr>
          </a:p>
          <a:p>
            <a:r>
              <a:rPr lang="en-US" sz="800" b="1" spc="-10" dirty="0">
                <a:latin typeface="Arial"/>
                <a:cs typeface="Arial"/>
              </a:rPr>
              <a:t>Group</a:t>
            </a:r>
            <a:r>
              <a:rPr lang="en-US" sz="800" b="1" spc="-150" dirty="0">
                <a:latin typeface="Arial"/>
                <a:cs typeface="Arial"/>
              </a:rPr>
              <a:t> </a:t>
            </a:r>
            <a:r>
              <a:rPr lang="en-US" sz="800" b="1" spc="-5" dirty="0">
                <a:latin typeface="Arial"/>
                <a:cs typeface="Arial"/>
              </a:rPr>
              <a:t>Leader: </a:t>
            </a:r>
            <a:br>
              <a:rPr lang="en-US" sz="800" b="1" spc="-5" dirty="0">
                <a:latin typeface="Arial"/>
                <a:cs typeface="Arial"/>
              </a:rPr>
            </a:br>
            <a:r>
              <a:rPr lang="en-US" sz="800" b="1" spc="-10" dirty="0">
                <a:latin typeface="Arial"/>
                <a:cs typeface="Arial"/>
              </a:rPr>
              <a:t>Paul Peltz</a:t>
            </a:r>
            <a:endParaRPr lang="en-US" sz="800" b="1" dirty="0">
              <a:latin typeface="Arial"/>
              <a:cs typeface="Arial"/>
            </a:endParaRPr>
          </a:p>
          <a:p>
            <a:endParaRPr lang="en-US" sz="100" spc="-5" dirty="0">
              <a:latin typeface="Arial"/>
              <a:cs typeface="Arial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Aaron Blair</a:t>
            </a:r>
          </a:p>
          <a:p>
            <a:r>
              <a:rPr lang="en-US" sz="800" spc="-7" dirty="0">
                <a:latin typeface="Arial"/>
                <a:cs typeface="Arial"/>
              </a:rPr>
              <a:t>Matt Ezell</a:t>
            </a:r>
            <a:endParaRPr lang="en-US" sz="800" spc="-7" baseline="30000" dirty="0">
              <a:latin typeface="Arial"/>
              <a:cs typeface="Arial"/>
            </a:endParaRPr>
          </a:p>
          <a:p>
            <a:r>
              <a:rPr lang="en-US" sz="800" spc="-7" dirty="0">
                <a:latin typeface="Arial"/>
                <a:cs typeface="Arial"/>
              </a:rPr>
              <a:t>Kurt Maier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Ben Ray</a:t>
            </a:r>
            <a:endParaRPr lang="en-US" sz="800" spc="-7" dirty="0">
              <a:latin typeface="Arial"/>
              <a:cs typeface="Arial"/>
            </a:endParaRPr>
          </a:p>
          <a:p>
            <a:r>
              <a:rPr lang="en-US" sz="800" spc="-7" dirty="0">
                <a:latin typeface="Arial"/>
                <a:cs typeface="Arial"/>
              </a:rPr>
              <a:t>Jason Renner</a:t>
            </a:r>
            <a:endParaRPr lang="en-US" sz="800" spc="-7" baseline="30000" dirty="0">
              <a:latin typeface="Arial"/>
              <a:cs typeface="Arial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Daniel Ross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Sergey Shpanskiy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Ben Taylor</a:t>
            </a:r>
          </a:p>
          <a:p>
            <a:r>
              <a:rPr lang="en-US" sz="800" spc="-7" dirty="0">
                <a:latin typeface="Arial"/>
                <a:cs typeface="Arial"/>
              </a:rPr>
              <a:t>Jordan Webb</a:t>
            </a:r>
          </a:p>
        </p:txBody>
      </p:sp>
      <p:sp>
        <p:nvSpPr>
          <p:cNvPr id="85" name="object 13">
            <a:extLst>
              <a:ext uri="{FF2B5EF4-FFF2-40B4-BE49-F238E27FC236}">
                <a16:creationId xmlns:a16="http://schemas.microsoft.com/office/drawing/2014/main" id="{B410ED08-EC54-8816-AB6E-A1638B1B4543}"/>
              </a:ext>
            </a:extLst>
          </p:cNvPr>
          <p:cNvSpPr/>
          <p:nvPr/>
        </p:nvSpPr>
        <p:spPr>
          <a:xfrm>
            <a:off x="12206129" y="2743200"/>
            <a:ext cx="2743200" cy="725980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1200" b="1" spc="-5" dirty="0">
                <a:latin typeface="Arial"/>
                <a:cs typeface="Arial"/>
              </a:rPr>
              <a:t>Advanced Technologies</a:t>
            </a:r>
            <a:endParaRPr lang="en-US" sz="1200" dirty="0">
              <a:latin typeface="Arial"/>
              <a:cs typeface="Arial"/>
            </a:endParaRPr>
          </a:p>
          <a:p>
            <a:pPr algn="ctr"/>
            <a:r>
              <a:rPr lang="en-US" sz="1050" spc="-5" dirty="0">
                <a:latin typeface="Arial"/>
                <a:cs typeface="Arial"/>
              </a:rPr>
              <a:t>Sarp Oral, Section Head 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Sarah York, Admin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Pending, Admin Asst.</a:t>
            </a:r>
            <a:endParaRPr sz="10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AD44D7E-CB20-3334-981F-916631E12AD1}"/>
              </a:ext>
            </a:extLst>
          </p:cNvPr>
          <p:cNvSpPr txBox="1"/>
          <p:nvPr/>
        </p:nvSpPr>
        <p:spPr>
          <a:xfrm>
            <a:off x="14230005" y="62928"/>
            <a:ext cx="1251999" cy="32316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pPr marR="5080" algn="l"/>
            <a:r>
              <a:rPr lang="en-US" sz="900" b="1" spc="-10" dirty="0">
                <a:latin typeface="Arial"/>
                <a:cs typeface="Arial"/>
              </a:rPr>
              <a:t>Revised 3/12/2026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4F3CCBE-42E0-A615-E916-13AFDD1B3058}"/>
              </a:ext>
            </a:extLst>
          </p:cNvPr>
          <p:cNvGrpSpPr/>
          <p:nvPr/>
        </p:nvGrpSpPr>
        <p:grpSpPr>
          <a:xfrm>
            <a:off x="104320" y="532061"/>
            <a:ext cx="5987190" cy="1892906"/>
            <a:chOff x="191241" y="106617"/>
            <a:chExt cx="5812208" cy="1311537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4C6EA24E-E4BB-159F-C7E9-931F3B17851C}"/>
                </a:ext>
              </a:extLst>
            </p:cNvPr>
            <p:cNvSpPr/>
            <p:nvPr/>
          </p:nvSpPr>
          <p:spPr>
            <a:xfrm>
              <a:off x="191241" y="106617"/>
              <a:ext cx="5124170" cy="13114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tIns="91440" bIns="91440">
              <a:spAutoFit/>
            </a:bodyPr>
            <a:lstStyle/>
            <a:p>
              <a:pPr marL="45720" lvl="0" algn="ctr"/>
              <a:r>
                <a:rPr lang="en-US" sz="1100" b="1" spc="-10" dirty="0">
                  <a:solidFill>
                    <a:prstClr val="black"/>
                  </a:solidFill>
                  <a:latin typeface="Arial"/>
                  <a:cs typeface="Arial"/>
                </a:rPr>
                <a:t>Oak Ridge Leadership Computing Facility (OLCF)</a:t>
              </a: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OLCF-5 Project Director: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Al Geist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OLCF-6 Project Director: 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Matt Sieger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OLCF-6 Deputy Project Director: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Ashley Barker (Interim)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Lead Project Analyst: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Erin Ainsworth</a:t>
              </a:r>
              <a:r>
                <a:rPr lang="en-US" sz="1000" spc="-10" baseline="30000" dirty="0">
                  <a:solidFill>
                    <a:prstClr val="black"/>
                  </a:solidFill>
                  <a:latin typeface="Arial"/>
                  <a:cs typeface="Arial"/>
                </a:rPr>
                <a:t>4</a:t>
              </a:r>
              <a:endParaRPr lang="en-US" sz="1000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Project Controls Specialist:</a:t>
              </a:r>
              <a:r>
                <a:rPr lang="en-US" sz="1000" spc="-10" baseline="30000" dirty="0">
                  <a:solidFill>
                    <a:prstClr val="black"/>
                  </a:solidFill>
                  <a:latin typeface="Arial"/>
                  <a:cs typeface="Arial"/>
                </a:rPr>
                <a:t>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Alexa Naranjo</a:t>
              </a:r>
              <a:r>
                <a:rPr lang="en-US" sz="1000" b="1" spc="-10" baseline="30000" dirty="0">
                  <a:solidFill>
                    <a:prstClr val="black"/>
                  </a:solidFill>
                  <a:latin typeface="Arial"/>
                  <a:cs typeface="Arial"/>
                </a:rPr>
                <a:t>4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 Finance Specialist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– Pending</a:t>
              </a:r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752A69F7-190B-72C2-0597-3C6681CF900B}"/>
                </a:ext>
              </a:extLst>
            </p:cNvPr>
            <p:cNvSpPr txBox="1"/>
            <p:nvPr/>
          </p:nvSpPr>
          <p:spPr>
            <a:xfrm>
              <a:off x="3360159" y="650457"/>
              <a:ext cx="2643290" cy="767697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Data Center: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Paul Abston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Facility Upgrades: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 David Grant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Risk Management: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Bill Renaud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Programming Environment &amp;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Tools: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David Bernholdt</a:t>
              </a:r>
              <a:r>
                <a:rPr lang="en-US" sz="1000" spc="-10" baseline="30000" dirty="0">
                  <a:solidFill>
                    <a:prstClr val="black"/>
                  </a:solidFill>
                  <a:latin typeface="Arial"/>
                  <a:cs typeface="Arial"/>
                </a:rPr>
                <a:t>4</a:t>
              </a:r>
            </a:p>
            <a:p>
              <a:pPr marL="45720"/>
              <a:endParaRPr lang="en-US" sz="1000" spc="-10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16" name="TextBox 115">
            <a:extLst>
              <a:ext uri="{FF2B5EF4-FFF2-40B4-BE49-F238E27FC236}">
                <a16:creationId xmlns:a16="http://schemas.microsoft.com/office/drawing/2014/main" id="{03CF2808-4756-FD18-E848-C0E084BF5587}"/>
              </a:ext>
            </a:extLst>
          </p:cNvPr>
          <p:cNvSpPr txBox="1"/>
          <p:nvPr/>
        </p:nvSpPr>
        <p:spPr>
          <a:xfrm>
            <a:off x="933798" y="773920"/>
            <a:ext cx="3701243" cy="492443"/>
          </a:xfrm>
          <a:prstGeom prst="rect">
            <a:avLst/>
          </a:prstGeom>
          <a:ln w="12700">
            <a:noFill/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45720" lvl="0" algn="ctr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Program Director: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Ashley Barker</a:t>
            </a:r>
          </a:p>
          <a:p>
            <a:pPr marL="45720" lvl="0" algn="ctr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Director of Science: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Bronson Messer</a:t>
            </a:r>
          </a:p>
        </p:txBody>
      </p:sp>
      <p:sp>
        <p:nvSpPr>
          <p:cNvPr id="80" name="object 17">
            <a:extLst>
              <a:ext uri="{FF2B5EF4-FFF2-40B4-BE49-F238E27FC236}">
                <a16:creationId xmlns:a16="http://schemas.microsoft.com/office/drawing/2014/main" id="{79C5B8C2-8F1F-588E-310F-B0F936AC5247}"/>
              </a:ext>
            </a:extLst>
          </p:cNvPr>
          <p:cNvSpPr txBox="1"/>
          <p:nvPr/>
        </p:nvSpPr>
        <p:spPr>
          <a:xfrm>
            <a:off x="240416" y="3563898"/>
            <a:ext cx="1648968" cy="13696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r>
              <a:rPr lang="en-US" sz="800" b="1" spc="-15" dirty="0">
                <a:latin typeface="Arial"/>
                <a:cs typeface="Arial"/>
              </a:rPr>
              <a:t>HPC Infrastructure </a:t>
            </a:r>
            <a:endParaRPr sz="800" dirty="0">
              <a:latin typeface="Arial"/>
              <a:cs typeface="Arial"/>
            </a:endParaRPr>
          </a:p>
          <a:p>
            <a:r>
              <a:rPr sz="800" b="1" spc="-10" dirty="0">
                <a:latin typeface="Arial"/>
                <a:cs typeface="Arial"/>
              </a:rPr>
              <a:t>Group</a:t>
            </a:r>
            <a:r>
              <a:rPr sz="800" b="1" spc="-15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Leader</a:t>
            </a:r>
            <a:r>
              <a:rPr lang="en-US" sz="800" b="1" spc="-5" dirty="0">
                <a:latin typeface="Arial"/>
                <a:cs typeface="Arial"/>
              </a:rPr>
              <a:t>: Kevin Masteller</a:t>
            </a:r>
            <a:endParaRPr lang="en-US" sz="800" b="1" dirty="0">
              <a:latin typeface="Arial"/>
              <a:cs typeface="Arial"/>
            </a:endParaRP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Blake Breeden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Michael Campfield</a:t>
            </a:r>
          </a:p>
          <a:p>
            <a:r>
              <a:rPr lang="en-US" sz="800" spc="-7" dirty="0">
                <a:latin typeface="Arial"/>
                <a:cs typeface="Arial"/>
              </a:rPr>
              <a:t>Nicholas Csercsevits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Chris King</a:t>
            </a:r>
          </a:p>
          <a:p>
            <a:r>
              <a:rPr lang="en-US" sz="800" spc="-7" dirty="0">
                <a:latin typeface="Arial"/>
                <a:cs typeface="Arial"/>
              </a:rPr>
              <a:t>Richard Ray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Clifford Richards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Frank Slezak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Nathan Zingg</a:t>
            </a:r>
          </a:p>
        </p:txBody>
      </p:sp>
      <p:sp>
        <p:nvSpPr>
          <p:cNvPr id="90" name="object 28">
            <a:extLst>
              <a:ext uri="{FF2B5EF4-FFF2-40B4-BE49-F238E27FC236}">
                <a16:creationId xmlns:a16="http://schemas.microsoft.com/office/drawing/2014/main" id="{C3CC3583-1051-3133-1746-07173D777605}"/>
              </a:ext>
            </a:extLst>
          </p:cNvPr>
          <p:cNvSpPr txBox="1"/>
          <p:nvPr/>
        </p:nvSpPr>
        <p:spPr>
          <a:xfrm>
            <a:off x="1918146" y="3554694"/>
            <a:ext cx="1726216" cy="12618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r>
              <a:rPr lang="en-US" sz="800" b="1" spc="-5" dirty="0">
                <a:latin typeface="Arial"/>
                <a:cs typeface="Arial"/>
              </a:rPr>
              <a:t>HPC Infrastructure Operations</a:t>
            </a:r>
            <a:endParaRPr lang="en-US" sz="800" dirty="0">
              <a:latin typeface="Arial"/>
              <a:cs typeface="Arial"/>
            </a:endParaRPr>
          </a:p>
          <a:p>
            <a:r>
              <a:rPr lang="en-US" sz="800" b="1" spc="-10" dirty="0">
                <a:latin typeface="Arial"/>
                <a:cs typeface="Arial"/>
              </a:rPr>
              <a:t>Group</a:t>
            </a:r>
            <a:r>
              <a:rPr lang="en-US" sz="800" b="1" spc="-150" dirty="0">
                <a:latin typeface="Arial"/>
                <a:cs typeface="Arial"/>
              </a:rPr>
              <a:t> </a:t>
            </a:r>
            <a:r>
              <a:rPr lang="en-US" sz="800" b="1" spc="-5" dirty="0">
                <a:latin typeface="Arial"/>
                <a:cs typeface="Arial"/>
              </a:rPr>
              <a:t>Leader: </a:t>
            </a:r>
            <a:r>
              <a:rPr lang="en-US" sz="800" b="1" spc="-10" dirty="0">
                <a:latin typeface="Arial"/>
                <a:cs typeface="Arial"/>
              </a:rPr>
              <a:t>Paul Abston</a:t>
            </a:r>
            <a:endParaRPr lang="en-US" sz="800" b="1" dirty="0">
              <a:latin typeface="Arial"/>
              <a:cs typeface="Arial"/>
            </a:endParaRPr>
          </a:p>
          <a:p>
            <a:endParaRPr lang="en-US" sz="400" spc="-3" dirty="0">
              <a:latin typeface="Arial"/>
              <a:cs typeface="Arial"/>
            </a:endParaRPr>
          </a:p>
          <a:p>
            <a:r>
              <a:rPr lang="en-US" sz="800" spc="-7" dirty="0">
                <a:latin typeface="Arial"/>
                <a:cs typeface="Arial"/>
              </a:rPr>
              <a:t>Aaron Adkisson</a:t>
            </a:r>
          </a:p>
          <a:p>
            <a:r>
              <a:rPr lang="en-US" sz="800" spc="-7" dirty="0">
                <a:latin typeface="Arial"/>
                <a:cs typeface="Arial"/>
              </a:rPr>
              <a:t>Jack Breazeale</a:t>
            </a:r>
          </a:p>
          <a:p>
            <a:r>
              <a:rPr lang="en-US" sz="800" spc="-7" dirty="0">
                <a:latin typeface="Arial"/>
                <a:cs typeface="Arial"/>
              </a:rPr>
              <a:t>Conner Cunningham</a:t>
            </a:r>
          </a:p>
          <a:p>
            <a:r>
              <a:rPr lang="en-US" sz="800" spc="-7" dirty="0">
                <a:latin typeface="Arial"/>
                <a:cs typeface="Arial"/>
              </a:rPr>
              <a:t>Cindy Leach</a:t>
            </a:r>
          </a:p>
          <a:p>
            <a:r>
              <a:rPr lang="en-US" sz="800" spc="-7" dirty="0">
                <a:latin typeface="Arial"/>
                <a:cs typeface="Arial"/>
              </a:rPr>
              <a:t>George Phipps</a:t>
            </a:r>
          </a:p>
          <a:p>
            <a:r>
              <a:rPr lang="en-US" sz="800" spc="-7" dirty="0">
                <a:latin typeface="Arial"/>
                <a:cs typeface="Arial"/>
              </a:rPr>
              <a:t>Teresa Wilson</a:t>
            </a:r>
          </a:p>
          <a:p>
            <a:r>
              <a:rPr lang="en-US" sz="800" spc="-7" dirty="0">
                <a:latin typeface="Arial"/>
                <a:cs typeface="Arial"/>
              </a:rPr>
              <a:t>Curtis Wyatt</a:t>
            </a:r>
            <a:endParaRPr lang="en-US" sz="800" dirty="0">
              <a:latin typeface="Arial"/>
              <a:cs typeface="Arial"/>
            </a:endParaRPr>
          </a:p>
        </p:txBody>
      </p:sp>
      <p:sp>
        <p:nvSpPr>
          <p:cNvPr id="74" name="object 11">
            <a:extLst>
              <a:ext uri="{FF2B5EF4-FFF2-40B4-BE49-F238E27FC236}">
                <a16:creationId xmlns:a16="http://schemas.microsoft.com/office/drawing/2014/main" id="{99EE8827-8754-81BC-8DA8-22B8C07B0EDB}"/>
              </a:ext>
            </a:extLst>
          </p:cNvPr>
          <p:cNvSpPr txBox="1"/>
          <p:nvPr/>
        </p:nvSpPr>
        <p:spPr>
          <a:xfrm>
            <a:off x="5984923" y="3563898"/>
            <a:ext cx="1605619" cy="24622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User Access, Outreach, &amp; Communications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3" dirty="0">
                <a:latin typeface="Arial"/>
                <a:cs typeface="Arial"/>
              </a:rPr>
              <a:t>Katie Bethea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900" baseline="300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Misty Abston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Stephanie Berlin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Mackenzie Boyd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/>
                <a:cs typeface="Arial"/>
              </a:rPr>
              <a:t>Josh Cunningham</a:t>
            </a:r>
            <a:r>
              <a:rPr lang="en-US" sz="1000" baseline="30000" dirty="0">
                <a:latin typeface="Arial"/>
                <a:cs typeface="Arial"/>
              </a:rPr>
              <a:t>G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Gajus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Angela Gosnell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Stacey Johnson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Cara Kennedy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Matt Lakin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Sheila Moore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Jeremy Rumsey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Coury Turczyn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en-US" sz="9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bject 11">
            <a:extLst>
              <a:ext uri="{FF2B5EF4-FFF2-40B4-BE49-F238E27FC236}">
                <a16:creationId xmlns:a16="http://schemas.microsoft.com/office/drawing/2014/main" id="{D6A3589E-0F9B-C447-3CBE-A555E358104A}"/>
              </a:ext>
            </a:extLst>
          </p:cNvPr>
          <p:cNvSpPr txBox="1"/>
          <p:nvPr/>
        </p:nvSpPr>
        <p:spPr>
          <a:xfrm>
            <a:off x="4064279" y="5670262"/>
            <a:ext cx="1902005" cy="16773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User Assistance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dirty="0">
                <a:latin typeface="Arial"/>
                <a:cs typeface="Arial"/>
              </a:rPr>
              <a:t>Chris Fuson</a:t>
            </a:r>
            <a:r>
              <a:rPr lang="en-US" sz="1000" baseline="30000" dirty="0">
                <a:latin typeface="Arial"/>
                <a:cs typeface="Arial"/>
              </a:rPr>
              <a:t>F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5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Subil Abraham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Logan Gillum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Jazlyn Ilamni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Suzanne Parete-Koon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Tony Ramirez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Bill Renaud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Michael Sandoval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Jordan Winetrout</a:t>
            </a:r>
          </a:p>
        </p:txBody>
      </p:sp>
      <p:sp>
        <p:nvSpPr>
          <p:cNvPr id="78" name="object 19">
            <a:extLst>
              <a:ext uri="{FF2B5EF4-FFF2-40B4-BE49-F238E27FC236}">
                <a16:creationId xmlns:a16="http://schemas.microsoft.com/office/drawing/2014/main" id="{1444538B-448D-3E8E-08E4-8AF4C5D7CF27}"/>
              </a:ext>
            </a:extLst>
          </p:cNvPr>
          <p:cNvSpPr txBox="1"/>
          <p:nvPr/>
        </p:nvSpPr>
        <p:spPr>
          <a:xfrm>
            <a:off x="240415" y="4923903"/>
            <a:ext cx="1633652" cy="18774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pPr marR="5080"/>
            <a:r>
              <a:rPr lang="en-US" sz="800" b="1" spc="-10" dirty="0">
                <a:latin typeface="Arial"/>
                <a:cs typeface="Arial"/>
              </a:rPr>
              <a:t>HPC Storage &amp; Archive</a:t>
            </a:r>
          </a:p>
          <a:p>
            <a:pPr marR="5080"/>
            <a:r>
              <a:rPr lang="en-US" sz="800" b="1" spc="-10" dirty="0">
                <a:latin typeface="Arial"/>
                <a:cs typeface="Arial"/>
              </a:rPr>
              <a:t>Group</a:t>
            </a:r>
            <a:r>
              <a:rPr lang="en-US" sz="800" b="1" spc="-150" dirty="0">
                <a:latin typeface="Arial"/>
                <a:cs typeface="Arial"/>
              </a:rPr>
              <a:t> </a:t>
            </a:r>
            <a:r>
              <a:rPr lang="en-US" sz="800" b="1" spc="-5" dirty="0">
                <a:latin typeface="Arial"/>
                <a:cs typeface="Arial"/>
              </a:rPr>
              <a:t>Leader: </a:t>
            </a:r>
            <a:br>
              <a:rPr lang="en-US" sz="800" b="1" spc="-5" dirty="0">
                <a:latin typeface="Arial"/>
                <a:cs typeface="Arial"/>
              </a:rPr>
            </a:br>
            <a:r>
              <a:rPr lang="en-US" sz="800" b="1" spc="-5" dirty="0">
                <a:latin typeface="Arial"/>
                <a:cs typeface="Arial"/>
              </a:rPr>
              <a:t>Jesse Hanley (Interim)</a:t>
            </a:r>
            <a:endParaRPr lang="en-US" sz="800" b="1" dirty="0">
              <a:latin typeface="Arial"/>
              <a:cs typeface="Arial"/>
            </a:endParaRPr>
          </a:p>
          <a:p>
            <a:endParaRPr lang="en-US" sz="400" spc="-7" dirty="0">
              <a:latin typeface="Arial"/>
              <a:cs typeface="Arial"/>
            </a:endParaRPr>
          </a:p>
          <a:p>
            <a:r>
              <a:rPr lang="en-US" sz="800" spc="-7" dirty="0">
                <a:latin typeface="Arial"/>
                <a:cs typeface="Arial"/>
              </a:rPr>
              <a:t>Ethan Frenza</a:t>
            </a:r>
          </a:p>
          <a:p>
            <a:r>
              <a:rPr lang="en-US" sz="800" spc="-7" dirty="0">
                <a:latin typeface="Arial"/>
                <a:cs typeface="Arial"/>
              </a:rPr>
              <a:t>Gregg Gawinski</a:t>
            </a:r>
          </a:p>
          <a:p>
            <a:r>
              <a:rPr lang="en-US" sz="800" spc="-7" dirty="0">
                <a:latin typeface="Arial"/>
                <a:cs typeface="Arial"/>
              </a:rPr>
              <a:t>Brad Gipson</a:t>
            </a:r>
          </a:p>
          <a:p>
            <a:r>
              <a:rPr lang="en-US" sz="800" spc="-7" dirty="0">
                <a:latin typeface="Arial"/>
                <a:cs typeface="Arial"/>
              </a:rPr>
              <a:t>Jesse Hanley</a:t>
            </a:r>
          </a:p>
          <a:p>
            <a:r>
              <a:rPr lang="en-US" sz="800" spc="-7" dirty="0">
                <a:latin typeface="Arial"/>
                <a:cs typeface="Arial"/>
              </a:rPr>
              <a:t>Gina Jaklic</a:t>
            </a:r>
          </a:p>
          <a:p>
            <a:r>
              <a:rPr lang="en-US" sz="800" spc="-7" dirty="0">
                <a:latin typeface="Arial"/>
                <a:cs typeface="Arial"/>
              </a:rPr>
              <a:t>Evan MacIntosh</a:t>
            </a:r>
          </a:p>
          <a:p>
            <a:r>
              <a:rPr lang="en-US" sz="800" spc="-7" dirty="0">
                <a:latin typeface="Arial"/>
                <a:cs typeface="Arial"/>
              </a:rPr>
              <a:t>Brenna Miller</a:t>
            </a:r>
          </a:p>
          <a:p>
            <a:r>
              <a:rPr lang="en-US" sz="800" spc="-7" dirty="0">
                <a:latin typeface="Arial"/>
                <a:cs typeface="Arial"/>
              </a:rPr>
              <a:t>Rick Mohr</a:t>
            </a:r>
          </a:p>
          <a:p>
            <a:r>
              <a:rPr lang="en-US" sz="800" spc="-7" dirty="0">
                <a:latin typeface="Arial"/>
                <a:cs typeface="Arial"/>
              </a:rPr>
              <a:t>Jeffrey Taylor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Norman Weathers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Jake Wynne</a:t>
            </a: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088EB68D-B0C9-3342-D034-6A8B9729DA65}"/>
              </a:ext>
            </a:extLst>
          </p:cNvPr>
          <p:cNvSpPr txBox="1"/>
          <p:nvPr/>
        </p:nvSpPr>
        <p:spPr>
          <a:xfrm>
            <a:off x="4048648" y="7347804"/>
            <a:ext cx="1902005" cy="19825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Data and Platform Services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Gr</a:t>
            </a:r>
            <a:r>
              <a:rPr lang="en-US" sz="1000" b="1" spc="-10" dirty="0">
                <a:latin typeface="Arial"/>
                <a:cs typeface="Arial"/>
              </a:rPr>
              <a:t>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3" dirty="0">
                <a:latin typeface="Arial"/>
                <a:cs typeface="Arial"/>
              </a:rPr>
              <a:t>Rajesh Kalyanam</a:t>
            </a:r>
            <a:endParaRPr lang="en-US" sz="1000" b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Meghan Berry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Joshua Brown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Nick Conn</a:t>
            </a:r>
          </a:p>
          <a:p>
            <a:r>
              <a:rPr lang="en-US" sz="1000" dirty="0">
                <a:latin typeface="Arial"/>
                <a:cs typeface="Arial"/>
              </a:rPr>
              <a:t>Alex Franklin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Kellan Leland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Blake Nedved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Tatiyanna Singleton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Spencer Ward</a:t>
            </a:r>
          </a:p>
        </p:txBody>
      </p:sp>
      <p:sp>
        <p:nvSpPr>
          <p:cNvPr id="89" name="object 19">
            <a:extLst>
              <a:ext uri="{FF2B5EF4-FFF2-40B4-BE49-F238E27FC236}">
                <a16:creationId xmlns:a16="http://schemas.microsoft.com/office/drawing/2014/main" id="{1BD435C7-700C-177D-F6D4-CFD0CA834069}"/>
              </a:ext>
            </a:extLst>
          </p:cNvPr>
          <p:cNvSpPr txBox="1"/>
          <p:nvPr/>
        </p:nvSpPr>
        <p:spPr>
          <a:xfrm>
            <a:off x="1919437" y="4837455"/>
            <a:ext cx="1741195" cy="2169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R="5080"/>
            <a:r>
              <a:rPr lang="en-US" sz="800" b="1" spc="-10" dirty="0">
                <a:latin typeface="Arial"/>
                <a:cs typeface="Arial"/>
              </a:rPr>
              <a:t>HPC Cyber Security &amp; Information Engineering</a:t>
            </a:r>
            <a:endParaRPr sz="800" dirty="0">
              <a:latin typeface="Arial"/>
              <a:cs typeface="Arial"/>
            </a:endParaRPr>
          </a:p>
          <a:p>
            <a:r>
              <a:rPr lang="en-US" sz="800" b="1" spc="-10" dirty="0">
                <a:latin typeface="Arial"/>
                <a:cs typeface="Arial"/>
              </a:rPr>
              <a:t>Group</a:t>
            </a:r>
            <a:r>
              <a:rPr lang="en-US" sz="800" b="1" spc="-150" dirty="0">
                <a:latin typeface="Arial"/>
                <a:cs typeface="Arial"/>
              </a:rPr>
              <a:t> </a:t>
            </a:r>
            <a:r>
              <a:rPr lang="en-US" sz="800" b="1" spc="-5" dirty="0">
                <a:latin typeface="Arial"/>
                <a:cs typeface="Arial"/>
              </a:rPr>
              <a:t>Leader: Ryan Adamson</a:t>
            </a:r>
            <a:endParaRPr lang="en-US" sz="800" b="1" baseline="27777" dirty="0">
              <a:latin typeface="Arial"/>
              <a:cs typeface="Arial"/>
            </a:endParaRPr>
          </a:p>
          <a:p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Carl Bai</a:t>
            </a:r>
          </a:p>
          <a:p>
            <a:r>
              <a:rPr lang="en-US" sz="800" spc="-7" dirty="0">
                <a:latin typeface="Arial"/>
                <a:cs typeface="Arial"/>
              </a:rPr>
              <a:t>Jakob Becklehimer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Leah Huk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Ryan Jaklic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Rob Jones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Jacob Latham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Corwin Lester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James Morgan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Tim Osborne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Katherine Pendegrass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Rachel Palumbo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Tori Robinson</a:t>
            </a:r>
          </a:p>
          <a:p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Jake Utley</a:t>
            </a:r>
            <a:endParaRPr lang="en-US" sz="700" spc="-10" dirty="0">
              <a:latin typeface="Arial"/>
              <a:cs typeface="Arial"/>
            </a:endParaRPr>
          </a:p>
        </p:txBody>
      </p:sp>
      <p:sp>
        <p:nvSpPr>
          <p:cNvPr id="124" name="object 11">
            <a:extLst>
              <a:ext uri="{FF2B5EF4-FFF2-40B4-BE49-F238E27FC236}">
                <a16:creationId xmlns:a16="http://schemas.microsoft.com/office/drawing/2014/main" id="{CA701EEB-0E5D-A648-1DB5-B123C201FE64}"/>
              </a:ext>
            </a:extLst>
          </p:cNvPr>
          <p:cNvSpPr txBox="1"/>
          <p:nvPr/>
        </p:nvSpPr>
        <p:spPr>
          <a:xfrm>
            <a:off x="4073734" y="3563898"/>
            <a:ext cx="1902002" cy="21298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System Acceptance &amp; User Environment</a:t>
            </a: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Fernando</a:t>
            </a:r>
            <a:r>
              <a:rPr lang="en-US" sz="1000" b="1" dirty="0">
                <a:latin typeface="Arial"/>
                <a:cs typeface="Arial"/>
              </a:rPr>
              <a:t> Posada Correa</a:t>
            </a:r>
            <a:endParaRPr lang="en-US" sz="500" baseline="300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William Castillo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Dan Dietz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Thomas Fillers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Nick Hagerty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John Holmen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Elijah MacCarthy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Togo Odbadrakh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Asa Rentschler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Asim YarKhan</a:t>
            </a:r>
          </a:p>
        </p:txBody>
      </p:sp>
      <p:sp>
        <p:nvSpPr>
          <p:cNvPr id="12" name="object 36">
            <a:extLst>
              <a:ext uri="{FF2B5EF4-FFF2-40B4-BE49-F238E27FC236}">
                <a16:creationId xmlns:a16="http://schemas.microsoft.com/office/drawing/2014/main" id="{0F7D9FFD-2EEA-BF3F-FD24-4A79A5EBC273}"/>
              </a:ext>
            </a:extLst>
          </p:cNvPr>
          <p:cNvSpPr txBox="1"/>
          <p:nvPr/>
        </p:nvSpPr>
        <p:spPr>
          <a:xfrm>
            <a:off x="13559771" y="6447398"/>
            <a:ext cx="1688468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Workflows &amp; Ecosystem Services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Wes Brewer (Acting)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Valentine Anantharaj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Etz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Ketan Maheshwari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Daniel Rosendo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Renan Santos Souza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Tyler Skluzacek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Polina Shpilker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Sean Wilkinson</a:t>
            </a:r>
          </a:p>
        </p:txBody>
      </p:sp>
      <p:sp>
        <p:nvSpPr>
          <p:cNvPr id="108" name="object 19">
            <a:extLst>
              <a:ext uri="{FF2B5EF4-FFF2-40B4-BE49-F238E27FC236}">
                <a16:creationId xmlns:a16="http://schemas.microsoft.com/office/drawing/2014/main" id="{B0BC4A3C-98B4-D516-C16F-BFFE42847183}"/>
              </a:ext>
            </a:extLst>
          </p:cNvPr>
          <p:cNvSpPr txBox="1"/>
          <p:nvPr/>
        </p:nvSpPr>
        <p:spPr>
          <a:xfrm>
            <a:off x="1928946" y="8717769"/>
            <a:ext cx="1722175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Chris Clotfelter: Technical Project Lead, HPC Initiatives </a:t>
            </a:r>
          </a:p>
        </p:txBody>
      </p:sp>
      <p:sp>
        <p:nvSpPr>
          <p:cNvPr id="5" name="object 36">
            <a:extLst>
              <a:ext uri="{FF2B5EF4-FFF2-40B4-BE49-F238E27FC236}">
                <a16:creationId xmlns:a16="http://schemas.microsoft.com/office/drawing/2014/main" id="{01C50381-1DD2-AB0D-2A46-921E8A292801}"/>
              </a:ext>
            </a:extLst>
          </p:cNvPr>
          <p:cNvSpPr txBox="1"/>
          <p:nvPr/>
        </p:nvSpPr>
        <p:spPr>
          <a:xfrm>
            <a:off x="11889262" y="6251794"/>
            <a:ext cx="168846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Scientific Data Stewardship Lead:</a:t>
            </a: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Olga Kuchar</a:t>
            </a:r>
          </a:p>
        </p:txBody>
      </p:sp>
      <p:sp>
        <p:nvSpPr>
          <p:cNvPr id="7" name="object 34">
            <a:extLst>
              <a:ext uri="{FF2B5EF4-FFF2-40B4-BE49-F238E27FC236}">
                <a16:creationId xmlns:a16="http://schemas.microsoft.com/office/drawing/2014/main" id="{77E91672-BE37-64AD-0040-94BA495E196A}"/>
              </a:ext>
            </a:extLst>
          </p:cNvPr>
          <p:cNvSpPr txBox="1"/>
          <p:nvPr/>
        </p:nvSpPr>
        <p:spPr>
          <a:xfrm>
            <a:off x="7961017" y="5526488"/>
            <a:ext cx="1728576" cy="186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9144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3" dirty="0">
                <a:latin typeface="Arial"/>
                <a:cs typeface="Arial"/>
              </a:rPr>
              <a:t>Quantum HPC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br>
              <a:rPr lang="en-US" sz="1000" b="1" spc="-5" dirty="0">
                <a:latin typeface="Arial"/>
                <a:cs typeface="Arial"/>
              </a:rPr>
            </a:br>
            <a:r>
              <a:rPr lang="en-US" sz="1000" b="1" spc="-5" dirty="0">
                <a:latin typeface="Arial"/>
                <a:cs typeface="Arial"/>
              </a:rPr>
              <a:t>Tom Beck (Interim)</a:t>
            </a:r>
          </a:p>
          <a:p>
            <a:endParaRPr lang="en-US" sz="600" b="1" spc="-5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Tono Coello Perez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Alessandro Baroni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Peter Groszkowski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Seongmin Kim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Ryan Landfield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Amir Shehata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In-Saeng Suh</a:t>
            </a:r>
          </a:p>
        </p:txBody>
      </p:sp>
      <p:sp>
        <p:nvSpPr>
          <p:cNvPr id="23" name="object 17">
            <a:extLst>
              <a:ext uri="{FF2B5EF4-FFF2-40B4-BE49-F238E27FC236}">
                <a16:creationId xmlns:a16="http://schemas.microsoft.com/office/drawing/2014/main" id="{0879B5B9-C88A-0BAD-4399-5567E96CD1A5}"/>
              </a:ext>
            </a:extLst>
          </p:cNvPr>
          <p:cNvSpPr txBox="1"/>
          <p:nvPr/>
        </p:nvSpPr>
        <p:spPr>
          <a:xfrm>
            <a:off x="1920166" y="7007280"/>
            <a:ext cx="1722175" cy="17389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r>
              <a:rPr lang="en-US" sz="800" b="1" spc="-15" dirty="0">
                <a:latin typeface="Arial"/>
                <a:cs typeface="Arial"/>
              </a:rPr>
              <a:t>HPC Platforms</a:t>
            </a:r>
            <a:endParaRPr sz="800" dirty="0">
              <a:latin typeface="Arial"/>
              <a:cs typeface="Arial"/>
            </a:endParaRPr>
          </a:p>
          <a:p>
            <a:r>
              <a:rPr sz="800" b="1" spc="-10" dirty="0">
                <a:latin typeface="Arial"/>
                <a:cs typeface="Arial"/>
              </a:rPr>
              <a:t>Group</a:t>
            </a:r>
            <a:r>
              <a:rPr sz="800" b="1" spc="-15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Leader</a:t>
            </a:r>
            <a:r>
              <a:rPr lang="en-US" sz="800" b="1" spc="-5" dirty="0">
                <a:latin typeface="Arial"/>
                <a:cs typeface="Arial"/>
              </a:rPr>
              <a:t>: Zach Mayes</a:t>
            </a:r>
            <a:endParaRPr lang="en-US" sz="800" b="1" dirty="0">
              <a:latin typeface="Arial"/>
              <a:cs typeface="Arial"/>
            </a:endParaRP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Bradley Adcock</a:t>
            </a:r>
          </a:p>
          <a:p>
            <a:r>
              <a:rPr lang="en-US" sz="800" dirty="0">
                <a:latin typeface="Arial"/>
                <a:cs typeface="Arial"/>
              </a:rPr>
              <a:t>Zachary Butler</a:t>
            </a:r>
            <a:r>
              <a:rPr lang="en-US" sz="800" baseline="30000" dirty="0">
                <a:ea typeface="+mn-lt"/>
                <a:cs typeface="+mn-lt"/>
              </a:rPr>
              <a:t>5</a:t>
            </a:r>
            <a:r>
              <a:rPr lang="en-US" sz="800" baseline="30000" dirty="0">
                <a:latin typeface="Arial"/>
                <a:cs typeface="Arial"/>
              </a:rPr>
              <a:t>	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Aaron Haun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Steven Lu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Scottie Marlow</a:t>
            </a:r>
          </a:p>
          <a:p>
            <a:r>
              <a:rPr lang="en-US" sz="800" spc="-7" dirty="0">
                <a:latin typeface="Arial"/>
                <a:cs typeface="Arial"/>
              </a:rPr>
              <a:t>Jonny McCormick</a:t>
            </a:r>
          </a:p>
          <a:p>
            <a:r>
              <a:rPr lang="en-US" sz="800" spc="-7" dirty="0">
                <a:latin typeface="Arial"/>
                <a:cs typeface="Arial"/>
              </a:rPr>
              <a:t>Ethan O’Dell</a:t>
            </a:r>
          </a:p>
          <a:p>
            <a:r>
              <a:rPr lang="en-US" sz="800" spc="-7" dirty="0">
                <a:latin typeface="Arial"/>
                <a:cs typeface="Arial"/>
              </a:rPr>
              <a:t>Chris Sargent</a:t>
            </a:r>
          </a:p>
          <a:p>
            <a:r>
              <a:rPr lang="en-US" sz="800" spc="-7" dirty="0">
                <a:latin typeface="Arial"/>
                <a:cs typeface="Arial"/>
              </a:rPr>
              <a:t>Nick Schmitt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Joshua Smith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Michael Tharp</a:t>
            </a:r>
          </a:p>
        </p:txBody>
      </p:sp>
      <p:sp>
        <p:nvSpPr>
          <p:cNvPr id="8" name="object 17">
            <a:extLst>
              <a:ext uri="{FF2B5EF4-FFF2-40B4-BE49-F238E27FC236}">
                <a16:creationId xmlns:a16="http://schemas.microsoft.com/office/drawing/2014/main" id="{707B011B-B216-8EF9-874F-56909B3C97E7}"/>
              </a:ext>
            </a:extLst>
          </p:cNvPr>
          <p:cNvSpPr txBox="1"/>
          <p:nvPr/>
        </p:nvSpPr>
        <p:spPr>
          <a:xfrm>
            <a:off x="240415" y="8418573"/>
            <a:ext cx="1625071" cy="13696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r>
              <a:rPr lang="en-US" sz="800" b="1" spc="-15" dirty="0">
                <a:latin typeface="Arial"/>
                <a:cs typeface="Arial"/>
              </a:rPr>
              <a:t>HPC Networking</a:t>
            </a:r>
            <a:endParaRPr sz="800" dirty="0">
              <a:latin typeface="Arial"/>
              <a:cs typeface="Arial"/>
            </a:endParaRPr>
          </a:p>
          <a:p>
            <a:r>
              <a:rPr sz="800" b="1" spc="-10" dirty="0">
                <a:latin typeface="Arial"/>
                <a:cs typeface="Arial"/>
              </a:rPr>
              <a:t>Group</a:t>
            </a:r>
            <a:r>
              <a:rPr sz="800" b="1" spc="-15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Leader</a:t>
            </a:r>
            <a:r>
              <a:rPr lang="en-US" sz="800" b="1" spc="-5" dirty="0">
                <a:latin typeface="Arial"/>
                <a:cs typeface="Arial"/>
              </a:rPr>
              <a:t>: Travis Croxdale</a:t>
            </a:r>
            <a:endParaRPr lang="en-US" sz="800" b="1" dirty="0">
              <a:latin typeface="Arial"/>
              <a:cs typeface="Arial"/>
            </a:endParaRP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Jordan Brown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Jason Bullen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Ahmed Naseem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Thomas Nelson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Daniel Pelfrey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Benny Sparks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Christian Wilsey</a:t>
            </a:r>
            <a:endParaRPr lang="en-US" sz="700" b="1" spc="-10" dirty="0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508072-729B-84CF-933B-8BF0C761B904}"/>
              </a:ext>
            </a:extLst>
          </p:cNvPr>
          <p:cNvSpPr txBox="1"/>
          <p:nvPr/>
        </p:nvSpPr>
        <p:spPr>
          <a:xfrm>
            <a:off x="12471655" y="9175672"/>
            <a:ext cx="3010349" cy="807913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wrap="square" lIns="45720" tIns="45720" rIns="18288" bIns="45720" rtlCol="0">
            <a:spAutoFit/>
          </a:bodyPr>
          <a:lstStyle/>
          <a:p>
            <a:pPr defTabSz="876300">
              <a:tabLst>
                <a:tab pos="1143000" algn="l"/>
                <a:tab pos="2116138" algn="l"/>
                <a:tab pos="2857500" algn="l"/>
              </a:tabLst>
            </a:pPr>
            <a:r>
              <a:rPr lang="en-US" sz="800" baseline="22222" dirty="0">
                <a:latin typeface="Arial"/>
                <a:cs typeface="Arial"/>
              </a:rPr>
              <a:t>1</a:t>
            </a:r>
            <a:r>
              <a:rPr lang="en-US" sz="900" dirty="0">
                <a:latin typeface="Arial"/>
                <a:cs typeface="Arial"/>
              </a:rPr>
              <a:t>Intern/Student</a:t>
            </a:r>
            <a:r>
              <a:rPr lang="en-US" sz="900" spc="-7" baseline="22222" dirty="0">
                <a:latin typeface="Arial"/>
                <a:cs typeface="Arial"/>
              </a:rPr>
              <a:t>	6</a:t>
            </a:r>
            <a:r>
              <a:rPr lang="en-US" sz="900" spc="-5" dirty="0">
                <a:latin typeface="Arial"/>
                <a:cs typeface="Arial"/>
              </a:rPr>
              <a:t>Vendor - HPE</a:t>
            </a:r>
            <a:r>
              <a:rPr lang="en-US" sz="900" baseline="30000" dirty="0">
                <a:latin typeface="Arial"/>
                <a:cs typeface="Arial"/>
              </a:rPr>
              <a:t>	 C</a:t>
            </a:r>
            <a:r>
              <a:rPr lang="en-US" sz="900" dirty="0">
                <a:latin typeface="Arial"/>
                <a:cs typeface="Arial"/>
              </a:rPr>
              <a:t>PM-ARM</a:t>
            </a:r>
          </a:p>
          <a:p>
            <a:pPr defTabSz="876300">
              <a:tabLst>
                <a:tab pos="1143000" algn="l"/>
                <a:tab pos="2116138" algn="l"/>
              </a:tabLst>
            </a:pPr>
            <a:r>
              <a:rPr lang="en-US" sz="800" baseline="22222" dirty="0">
                <a:latin typeface="Arial"/>
                <a:cs typeface="Arial"/>
              </a:rPr>
              <a:t>2</a:t>
            </a:r>
            <a:r>
              <a:rPr lang="en-US" sz="900" dirty="0">
                <a:latin typeface="Arial"/>
                <a:cs typeface="Arial"/>
              </a:rPr>
              <a:t>ORISE (PM/PB)	</a:t>
            </a:r>
            <a:r>
              <a:rPr lang="en-US" sz="900" spc="-7" baseline="22222" dirty="0">
                <a:latin typeface="Arial"/>
                <a:cs typeface="Arial"/>
              </a:rPr>
              <a:t>7</a:t>
            </a:r>
            <a:r>
              <a:rPr lang="en-US" sz="900" spc="-5" dirty="0">
                <a:latin typeface="Arial"/>
                <a:cs typeface="Arial"/>
              </a:rPr>
              <a:t>Vendor - NVIDIA	</a:t>
            </a:r>
            <a:r>
              <a:rPr lang="en-US" sz="900" baseline="30000" dirty="0">
                <a:latin typeface="Arial"/>
                <a:cs typeface="Arial"/>
              </a:rPr>
              <a:t> D</a:t>
            </a:r>
            <a:r>
              <a:rPr lang="en-US" sz="900" dirty="0">
                <a:latin typeface="Arial"/>
                <a:cs typeface="Arial"/>
              </a:rPr>
              <a:t>PM-CADES</a:t>
            </a:r>
          </a:p>
          <a:p>
            <a:pPr defTabSz="876300">
              <a:tabLst>
                <a:tab pos="1143000" algn="l"/>
                <a:tab pos="2116138" algn="l"/>
              </a:tabLst>
            </a:pPr>
            <a:r>
              <a:rPr lang="en-US" sz="800" spc="-7" baseline="22222" dirty="0">
                <a:latin typeface="Arial"/>
                <a:cs typeface="Arial"/>
              </a:rPr>
              <a:t>3</a:t>
            </a:r>
            <a:r>
              <a:rPr lang="en-US" sz="900" spc="-7" dirty="0">
                <a:latin typeface="Arial"/>
                <a:cs typeface="Arial"/>
              </a:rPr>
              <a:t>Postdoctoral Assoc.</a:t>
            </a:r>
            <a:r>
              <a:rPr lang="en-US" sz="900" dirty="0">
                <a:latin typeface="Arial"/>
                <a:cs typeface="Arial"/>
              </a:rPr>
              <a:t>	</a:t>
            </a:r>
            <a:r>
              <a:rPr lang="en-US" sz="900" spc="-7" baseline="22222" dirty="0">
                <a:latin typeface="Arial"/>
                <a:cs typeface="Arial"/>
              </a:rPr>
              <a:t>8</a:t>
            </a:r>
            <a:r>
              <a:rPr lang="en-US" sz="900" spc="-5" dirty="0">
                <a:latin typeface="Arial"/>
                <a:cs typeface="Arial"/>
              </a:rPr>
              <a:t>Vendor - IBM	</a:t>
            </a:r>
            <a:r>
              <a:rPr lang="en-US" sz="900" baseline="30000" dirty="0">
                <a:latin typeface="Arial"/>
                <a:cs typeface="Arial"/>
              </a:rPr>
              <a:t> E</a:t>
            </a:r>
            <a:r>
              <a:rPr lang="en-US" sz="900" dirty="0">
                <a:latin typeface="Arial"/>
                <a:cs typeface="Arial"/>
              </a:rPr>
              <a:t>PM-NIH</a:t>
            </a:r>
          </a:p>
          <a:p>
            <a:pPr>
              <a:tabLst>
                <a:tab pos="1143000" algn="l"/>
                <a:tab pos="2116138" algn="l"/>
              </a:tabLst>
            </a:pPr>
            <a:r>
              <a:rPr lang="en-US" sz="800" spc="-7" baseline="22222" dirty="0">
                <a:latin typeface="Arial"/>
                <a:cs typeface="Arial"/>
              </a:rPr>
              <a:t>4</a:t>
            </a:r>
            <a:r>
              <a:rPr lang="en-US" sz="900" spc="-5" dirty="0">
                <a:latin typeface="Arial"/>
                <a:cs typeface="Arial"/>
              </a:rPr>
              <a:t>Matrixed</a:t>
            </a:r>
            <a:r>
              <a:rPr lang="en-US" sz="900" dirty="0">
                <a:latin typeface="Arial"/>
                <a:cs typeface="Arial"/>
              </a:rPr>
              <a:t>	</a:t>
            </a:r>
            <a:r>
              <a:rPr lang="en-US" sz="900" spc="-7" baseline="22222" dirty="0">
                <a:latin typeface="Arial"/>
                <a:cs typeface="Arial"/>
              </a:rPr>
              <a:t>9</a:t>
            </a:r>
            <a:r>
              <a:rPr lang="en-US" sz="900" spc="-5" dirty="0">
                <a:latin typeface="Arial"/>
                <a:cs typeface="Arial"/>
              </a:rPr>
              <a:t>Vendor - AMD </a:t>
            </a:r>
            <a:r>
              <a:rPr lang="en-US" sz="900" baseline="30000" dirty="0">
                <a:latin typeface="Arial"/>
                <a:cs typeface="Arial"/>
              </a:rPr>
              <a:t>	 F</a:t>
            </a:r>
            <a:r>
              <a:rPr lang="en-US" sz="900" dirty="0">
                <a:latin typeface="Arial"/>
                <a:cs typeface="Arial"/>
              </a:rPr>
              <a:t>PM-NOAA</a:t>
            </a:r>
            <a:endParaRPr lang="en-US" sz="900" baseline="30000" dirty="0">
              <a:latin typeface="Arial"/>
              <a:cs typeface="Arial"/>
            </a:endParaRPr>
          </a:p>
          <a:p>
            <a:pPr>
              <a:tabLst>
                <a:tab pos="1544638" algn="l"/>
                <a:tab pos="2116138" algn="l"/>
              </a:tabLst>
            </a:pPr>
            <a:r>
              <a:rPr lang="en-US" sz="900" baseline="30000" dirty="0">
                <a:latin typeface="Arial"/>
                <a:cs typeface="Arial"/>
              </a:rPr>
              <a:t>5</a:t>
            </a:r>
            <a:r>
              <a:rPr lang="en-US" sz="900" dirty="0">
                <a:latin typeface="Arial"/>
                <a:cs typeface="Arial"/>
              </a:rPr>
              <a:t>Subcontractor</a:t>
            </a:r>
            <a:r>
              <a:rPr lang="en-US" sz="900" baseline="30000" dirty="0">
                <a:latin typeface="Arial"/>
                <a:cs typeface="Arial"/>
              </a:rPr>
              <a:t>                   B</a:t>
            </a:r>
            <a:r>
              <a:rPr lang="en-US" sz="900" dirty="0">
                <a:latin typeface="Arial"/>
                <a:cs typeface="Arial"/>
              </a:rPr>
              <a:t>PM-AFW </a:t>
            </a:r>
            <a:r>
              <a:rPr lang="en-US" sz="900" spc="-5" dirty="0">
                <a:latin typeface="Arial"/>
                <a:cs typeface="Arial"/>
              </a:rPr>
              <a:t>	</a:t>
            </a:r>
            <a:r>
              <a:rPr lang="en-US" sz="900" spc="-7" baseline="22222" dirty="0">
                <a:latin typeface="Arial"/>
                <a:cs typeface="Arial"/>
              </a:rPr>
              <a:t> </a:t>
            </a:r>
            <a:r>
              <a:rPr lang="en-US" sz="1050" baseline="30000" dirty="0">
                <a:latin typeface="Arial"/>
                <a:cs typeface="Arial"/>
              </a:rPr>
              <a:t>G</a:t>
            </a:r>
            <a:r>
              <a:rPr lang="en-US" sz="1050" dirty="0">
                <a:latin typeface="Arial"/>
                <a:cs typeface="Arial"/>
              </a:rPr>
              <a:t>PM-PHI </a:t>
            </a:r>
            <a:r>
              <a:rPr lang="en-US" sz="1050" spc="-5" dirty="0">
                <a:latin typeface="Arial"/>
                <a:cs typeface="Arial"/>
              </a:rPr>
              <a:t>	</a:t>
            </a:r>
            <a:endParaRPr lang="en-US" sz="900" b="1" spc="-1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164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rgbClr val="000000"/>
          </a:solidFill>
        </a:ln>
      </a:spPr>
      <a:bodyPr wrap="square" lIns="0" tIns="0" rIns="0" bIns="0" rtlCol="0"/>
      <a:lstStyle>
        <a:defPPr algn="l">
          <a:defRPr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 w="12700">
          <a:solidFill>
            <a:schemeClr val="tx1"/>
          </a:solidFill>
        </a:ln>
      </a:spPr>
      <a:bodyPr vert="horz" wrap="square" lIns="91440" tIns="91440" rIns="91440" bIns="91440" rtlCol="0">
        <a:spAutoFit/>
      </a:bodyPr>
      <a:lstStyle>
        <a:defPPr marR="5080" algn="l">
          <a:defRPr sz="900" b="1" spc="-10" dirty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67B55622D2944BBCC34CEAE8B6744B" ma:contentTypeVersion="9" ma:contentTypeDescription="Create a new document." ma:contentTypeScope="" ma:versionID="c630596c378bf955c3af95961851b339">
  <xsd:schema xmlns:xsd="http://www.w3.org/2001/XMLSchema" xmlns:xs="http://www.w3.org/2001/XMLSchema" xmlns:p="http://schemas.microsoft.com/office/2006/metadata/properties" xmlns:ns2="cc216350-acd1-4f33-8084-1e03eb2dd352" xmlns:ns3="69951d19-0e3f-4e77-83c3-f35bd288c3a7" targetNamespace="http://schemas.microsoft.com/office/2006/metadata/properties" ma:root="true" ma:fieldsID="69fd517dd4660632fc1f8bc00628f272" ns2:_="" ns3:_="">
    <xsd:import namespace="cc216350-acd1-4f33-8084-1e03eb2dd352"/>
    <xsd:import namespace="69951d19-0e3f-4e77-83c3-f35bd288c3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216350-acd1-4f33-8084-1e03eb2dd3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8ac8405-059b-47f8-b48a-bbaeae0205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51d19-0e3f-4e77-83c3-f35bd288c3a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e1ff9d3-4332-4634-821b-49f94df1dafa}" ma:internalName="TaxCatchAll" ma:showField="CatchAllData" ma:web="69951d19-0e3f-4e77-83c3-f35bd288c3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951d19-0e3f-4e77-83c3-f35bd288c3a7" xsi:nil="true"/>
    <lcf76f155ced4ddcb4097134ff3c332f xmlns="cc216350-acd1-4f33-8084-1e03eb2dd3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F736E9-CE91-4EF5-8A65-CB8BE38463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216350-acd1-4f33-8084-1e03eb2dd352"/>
    <ds:schemaRef ds:uri="69951d19-0e3f-4e77-83c3-f35bd288c3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D743E0-3370-4153-A3AD-3208B0C905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BA10BA-658A-4F90-80BC-86C52A30AE8B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cc216350-acd1-4f33-8084-1e03eb2dd352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69951d19-0e3f-4e77-83c3-f35bd288c3a7"/>
  </ds:schemaRefs>
</ds:datastoreItem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44565</TotalTime>
  <Words>864</Words>
  <Application>Microsoft Office PowerPoint</Application>
  <PresentationFormat>Custom</PresentationFormat>
  <Paragraphs>298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Hurt, Teresa L.</dc:creator>
  <cp:lastModifiedBy>Crossley, Sarah</cp:lastModifiedBy>
  <cp:revision>393</cp:revision>
  <cp:lastPrinted>2025-04-04T14:29:21Z</cp:lastPrinted>
  <dcterms:created xsi:type="dcterms:W3CDTF">2020-04-29T16:20:11Z</dcterms:created>
  <dcterms:modified xsi:type="dcterms:W3CDTF">2026-03-20T13:04:10Z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0x0101009867B55622D2944BBCC34CEAE8B6744B</vt:lpwstr>
  </property>
  <property fmtid="{D5CDD505-2E9C-101B-9397-08002B2CF9AE}" pid="3" name="MediaServiceImageTags">
    <vt:lpwstr/>
  </property>
</Properties>
</file>