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81BD"/>
    <a:srgbClr val="0000FF"/>
    <a:srgbClr val="020079"/>
    <a:srgbClr val="EEE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 autoAdjust="0"/>
    <p:restoredTop sz="94752" autoAdjust="0"/>
  </p:normalViewPr>
  <p:slideViewPr>
    <p:cSldViewPr snapToGrid="0">
      <p:cViewPr varScale="1">
        <p:scale>
          <a:sx n="110" d="100"/>
          <a:sy n="110" d="100"/>
        </p:scale>
        <p:origin x="184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34BE1-65F2-4435-8B51-6A5EBDF683AE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4650E-E198-4FA3-A1E8-C9B561D8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60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8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87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265990-C2AC-43F4-A5F5-C94F93DD392D}"/>
              </a:ext>
            </a:extLst>
          </p:cNvPr>
          <p:cNvSpPr/>
          <p:nvPr userDrawn="1"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bg1"/>
                </a:solidFill>
                <a:latin typeface="AvenirNext LT Pro Regular" panose="020B0504020202020204" pitchFamily="34" charset="0"/>
              </a:defRPr>
            </a:lvl1pPr>
          </a:lstStyle>
          <a:p>
            <a:fld id="{835B6AD7-18B8-4C9C-AA70-ABD830A869AC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667" y="6373156"/>
            <a:ext cx="2149533" cy="39497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>
                <a:solidFill>
                  <a:schemeClr val="bg1"/>
                </a:solidFill>
                <a:latin typeface="AvenirNext LT Pro Regular" panose="020B0504020202020204" pitchFamily="34" charset="0"/>
              </a:rPr>
              <a:t>Energy.gov/science</a:t>
            </a:r>
          </a:p>
        </p:txBody>
      </p:sp>
    </p:spTree>
    <p:extLst>
      <p:ext uri="{BB962C8B-B14F-4D97-AF65-F5344CB8AC3E}">
        <p14:creationId xmlns:p14="http://schemas.microsoft.com/office/powerpoint/2010/main" val="24419549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7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9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1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2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6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9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6110527-3D5E-DE8A-91D6-0E66981F1564}"/>
              </a:ext>
            </a:extLst>
          </p:cNvPr>
          <p:cNvSpPr/>
          <p:nvPr/>
        </p:nvSpPr>
        <p:spPr>
          <a:xfrm>
            <a:off x="6932427" y="4720433"/>
            <a:ext cx="4989335" cy="1348384"/>
          </a:xfrm>
          <a:prstGeom prst="rect">
            <a:avLst/>
          </a:prstGeom>
          <a:solidFill>
            <a:srgbClr val="8281BD">
              <a:alpha val="1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7CB983-3D4F-3FB4-37F0-5EBAA0E93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" y="204895"/>
            <a:ext cx="9144002" cy="657336"/>
          </a:xfrm>
        </p:spPr>
        <p:txBody>
          <a:bodyPr>
            <a:noAutofit/>
          </a:bodyPr>
          <a:lstStyle/>
          <a:p>
            <a:pPr fontAlgn="base"/>
            <a:r>
              <a:rPr lang="en-US" sz="3200" b="1" dirty="0"/>
              <a:t>OLCF Upgrades Its Network Security Infrastructure</a:t>
            </a:r>
          </a:p>
        </p:txBody>
      </p:sp>
      <p:sp>
        <p:nvSpPr>
          <p:cNvPr id="5" name="Google Shape;31;p1">
            <a:extLst>
              <a:ext uri="{FF2B5EF4-FFF2-40B4-BE49-F238E27FC236}">
                <a16:creationId xmlns:a16="http://schemas.microsoft.com/office/drawing/2014/main" id="{05753278-FC72-9EB0-E7BD-709A00592B82}"/>
              </a:ext>
            </a:extLst>
          </p:cNvPr>
          <p:cNvSpPr txBox="1"/>
          <p:nvPr/>
        </p:nvSpPr>
        <p:spPr>
          <a:xfrm>
            <a:off x="9725064" y="136269"/>
            <a:ext cx="1062321" cy="307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Google Shape;25;p1">
            <a:extLst>
              <a:ext uri="{FF2B5EF4-FFF2-40B4-BE49-F238E27FC236}">
                <a16:creationId xmlns:a16="http://schemas.microsoft.com/office/drawing/2014/main" id="{35E5E467-2727-969B-98F3-BA95D001A982}"/>
              </a:ext>
            </a:extLst>
          </p:cNvPr>
          <p:cNvSpPr/>
          <p:nvPr/>
        </p:nvSpPr>
        <p:spPr>
          <a:xfrm>
            <a:off x="238504" y="976886"/>
            <a:ext cx="6453289" cy="1692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Scientific Achievement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major upgrade to the Oak Ridge Leadership Computing Facility’s Network Intrusion Detection System (NIDS) has strengthened defenses, reinforcing one of the nation’s most powerful computing resources against hidden threats.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This system enhancement, which required two years of careful planning and execution, has significantly strengthened the OLCF’s ability to monitor and secure network traffic.</a:t>
            </a:r>
          </a:p>
        </p:txBody>
      </p:sp>
      <p:sp>
        <p:nvSpPr>
          <p:cNvPr id="8" name="Google Shape;26;p1">
            <a:extLst>
              <a:ext uri="{FF2B5EF4-FFF2-40B4-BE49-F238E27FC236}">
                <a16:creationId xmlns:a16="http://schemas.microsoft.com/office/drawing/2014/main" id="{0607B843-0CBD-294A-51EC-D86D699F90C2}"/>
              </a:ext>
            </a:extLst>
          </p:cNvPr>
          <p:cNvSpPr/>
          <p:nvPr/>
        </p:nvSpPr>
        <p:spPr>
          <a:xfrm>
            <a:off x="238501" y="2586949"/>
            <a:ext cx="6693919" cy="1908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Significance and Impact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By protecting critical research and safeguarding sensitive data, these advancements ensure the continued reliability of high-performance computing, which drives breakthroughs in science, energy innovation, and national security.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NIDS can now process traffic at speeds of up to 400 gigabits per second, four times faster than its former 100 Gbps specification.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This quadrupling of capacity not only enhances the OLCF’s ability to track potential intrusions but also ensures a secure environment for conducting scientific research.</a:t>
            </a:r>
            <a:endParaRPr lang="en-US" sz="1400" dirty="0">
              <a:effectLst/>
              <a:latin typeface="+mn-lt"/>
            </a:endParaRPr>
          </a:p>
        </p:txBody>
      </p:sp>
      <p:sp>
        <p:nvSpPr>
          <p:cNvPr id="9" name="Google Shape;27;p1">
            <a:extLst>
              <a:ext uri="{FF2B5EF4-FFF2-40B4-BE49-F238E27FC236}">
                <a16:creationId xmlns:a16="http://schemas.microsoft.com/office/drawing/2014/main" id="{34B9808A-90A5-22A7-F1DB-47BF387DC938}"/>
              </a:ext>
            </a:extLst>
          </p:cNvPr>
          <p:cNvSpPr txBox="1"/>
          <p:nvPr/>
        </p:nvSpPr>
        <p:spPr>
          <a:xfrm>
            <a:off x="6932425" y="3955681"/>
            <a:ext cx="4565471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000" dirty="0"/>
              <a:t>A cyber threat map is displayed inside the Security Operations Center at Oak Ridge National Laboratory.</a:t>
            </a:r>
            <a:br>
              <a:rPr lang="en-US" sz="1000" i="1" dirty="0"/>
            </a:br>
            <a:r>
              <a:rPr lang="en-US" sz="1000" i="1" dirty="0"/>
              <a:t>Credit: Angela Gosnell/ORNL, U.S. Dept. of Energy</a:t>
            </a:r>
          </a:p>
        </p:txBody>
      </p:sp>
      <p:sp>
        <p:nvSpPr>
          <p:cNvPr id="11" name="Google Shape;29;p1">
            <a:extLst>
              <a:ext uri="{FF2B5EF4-FFF2-40B4-BE49-F238E27FC236}">
                <a16:creationId xmlns:a16="http://schemas.microsoft.com/office/drawing/2014/main" id="{F719EDE8-762E-1830-067F-4414F9F31C7C}"/>
              </a:ext>
            </a:extLst>
          </p:cNvPr>
          <p:cNvSpPr/>
          <p:nvPr/>
        </p:nvSpPr>
        <p:spPr>
          <a:xfrm>
            <a:off x="238501" y="4425400"/>
            <a:ext cx="6693919" cy="1692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Technical Approach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With the NIDS upgrade, system analysts can clearly see patterns in web traffic and differentiate between traffic that’s coming from web browsers, scientific data transfers or system services.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 project was completed using open-source software tools that enhance network security so that the NIDS upgrade strengthens the organization’s defenses against potential threats.</a:t>
            </a:r>
            <a:endParaRPr lang="en-US" sz="1400" dirty="0">
              <a:effectLst/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742054-4F8C-D401-63CE-FEFFCD6C2810}"/>
              </a:ext>
            </a:extLst>
          </p:cNvPr>
          <p:cNvSpPr txBox="1"/>
          <p:nvPr/>
        </p:nvSpPr>
        <p:spPr>
          <a:xfrm>
            <a:off x="7031421" y="4791544"/>
            <a:ext cx="4989335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>
                <a:srgbClr val="000000"/>
              </a:buClr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PI(s)/Facility Lead(s): Ryan Adamson, Jakob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Becklehimer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, Carl Bai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Collaborating Institutions: Oak Ridge National Laboratory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ASCR Program: Oak Ridge Leadership Computing Facility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ASCR PM: Ben Brown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Publication(s) for this work: </a:t>
            </a:r>
          </a:p>
        </p:txBody>
      </p:sp>
      <p:pic>
        <p:nvPicPr>
          <p:cNvPr id="13" name="Picture 12" descr="A picture containing text&#10;&#10;AI-generated content may be incorrect.">
            <a:extLst>
              <a:ext uri="{FF2B5EF4-FFF2-40B4-BE49-F238E27FC236}">
                <a16:creationId xmlns:a16="http://schemas.microsoft.com/office/drawing/2014/main" id="{60F4A304-B774-327A-A4D9-876F6F222D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830" y="46711"/>
            <a:ext cx="2058590" cy="49456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6344B2A-C3C2-9427-3D53-94F4EAE268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420" y="1052725"/>
            <a:ext cx="4565475" cy="290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69984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7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E46BB8E385E49A6EA57D885CD0452" ma:contentTypeVersion="0" ma:contentTypeDescription="Create a new document." ma:contentTypeScope="" ma:versionID="a22552574ecfbdc3bb100ecb994ceb9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A43E79-5F32-4471-8B9A-F8FE298C9716}">
  <ds:schemaRefs>
    <ds:schemaRef ds:uri="http://schemas.microsoft.com/office/2006/metadata/properties"/>
    <ds:schemaRef ds:uri="bc761791-33a0-47b7-8145-9d3c2515a3a0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d3abd939-9d94-49d1-925a-c93fb1ff4b6e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A8EE7F5-A494-4A3A-8402-D6EC287A4F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3D3F84-0CCB-4520-AFEC-2B1F56CAA1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3263</TotalTime>
  <Words>290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AvenirNext LT Pro Regular</vt:lpstr>
      <vt:lpstr>Calibri</vt:lpstr>
      <vt:lpstr>Calibri Light</vt:lpstr>
      <vt:lpstr>7_office theme</vt:lpstr>
      <vt:lpstr>OLCF Upgrades Its Network Security Infrastructure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Fornari, Marco</dc:creator>
  <cp:lastModifiedBy>Bethea, Katie</cp:lastModifiedBy>
  <cp:revision>29</cp:revision>
  <dcterms:created xsi:type="dcterms:W3CDTF">2025-01-02T22:07:27Z</dcterms:created>
  <dcterms:modified xsi:type="dcterms:W3CDTF">2025-09-17T18:54:40Z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0x0101008AFE46BB8E385E49A6EA57D885CD0452</vt:lpwstr>
  </property>
  <property fmtid="{D5CDD505-2E9C-101B-9397-08002B2CF9AE}" pid="3" name="MediaServiceImageTags">
    <vt:lpwstr/>
  </property>
</Properties>
</file>