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8"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0" autoAdjust="0"/>
    <p:restoredTop sz="88493" autoAdjust="0"/>
  </p:normalViewPr>
  <p:slideViewPr>
    <p:cSldViewPr snapToGrid="0" showGuides="1">
      <p:cViewPr varScale="1">
        <p:scale>
          <a:sx n="107" d="100"/>
          <a:sy n="107" d="100"/>
        </p:scale>
        <p:origin x="1672" y="17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8/15/24</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8/15/24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A41B8D1F-18F7-DD4F-A231-C0A4DF076516}"/>
              </a:ext>
            </a:extLst>
          </p:cNvPr>
          <p:cNvPicPr>
            <a:picLocks noChangeAspect="1"/>
          </p:cNvPicPr>
          <p:nvPr userDrawn="1"/>
        </p:nvPicPr>
        <p:blipFill>
          <a:blip r:embed="rId2"/>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5D82A355-F675-EB48-A9D4-9A739FA8565E}"/>
              </a:ext>
            </a:extLst>
          </p:cNvPr>
          <p:cNvPicPr>
            <a:picLocks noChangeAspect="1"/>
          </p:cNvPicPr>
          <p:nvPr userDrawn="1"/>
        </p:nvPicPr>
        <p:blipFill>
          <a:blip r:embed="rId18"/>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72BC-4CD0-EB14-718A-239221F1AD33}"/>
              </a:ext>
            </a:extLst>
          </p:cNvPr>
          <p:cNvSpPr>
            <a:spLocks noGrp="1"/>
          </p:cNvSpPr>
          <p:nvPr>
            <p:ph type="title"/>
          </p:nvPr>
        </p:nvSpPr>
        <p:spPr>
          <a:xfrm>
            <a:off x="429767" y="274320"/>
            <a:ext cx="11430000" cy="812530"/>
          </a:xfrm>
        </p:spPr>
        <p:txBody>
          <a:bodyPr/>
          <a:lstStyle/>
          <a:p>
            <a:r>
              <a:rPr lang="en-US" dirty="0"/>
              <a:t>Frontier Simulations Could Help Build a Better Diamond</a:t>
            </a:r>
            <a:br>
              <a:rPr lang="en-US" dirty="0"/>
            </a:br>
            <a:r>
              <a:rPr lang="en-US" sz="1800" b="0" i="0" dirty="0">
                <a:solidFill>
                  <a:srgbClr val="292929"/>
                </a:solidFill>
                <a:effectLst/>
                <a:highlight>
                  <a:srgbClr val="FFFFFF"/>
                </a:highlight>
                <a:latin typeface="+mj-lt"/>
              </a:rPr>
              <a:t>Supercomputer study guides effort to create otherworldly BC8 on Earth</a:t>
            </a:r>
            <a:endParaRPr lang="en-US" sz="3600" dirty="0">
              <a:latin typeface="+mj-lt"/>
            </a:endParaRPr>
          </a:p>
        </p:txBody>
      </p:sp>
      <p:sp>
        <p:nvSpPr>
          <p:cNvPr id="3" name="Content Placeholder 2">
            <a:extLst>
              <a:ext uri="{FF2B5EF4-FFF2-40B4-BE49-F238E27FC236}">
                <a16:creationId xmlns:a16="http://schemas.microsoft.com/office/drawing/2014/main" id="{A0A7DBFE-BA0A-E07C-14D4-B4C629C3CF65}"/>
              </a:ext>
            </a:extLst>
          </p:cNvPr>
          <p:cNvSpPr>
            <a:spLocks noGrp="1"/>
          </p:cNvSpPr>
          <p:nvPr>
            <p:ph idx="1"/>
          </p:nvPr>
        </p:nvSpPr>
        <p:spPr>
          <a:xfrm>
            <a:off x="429767" y="1474185"/>
            <a:ext cx="6849807" cy="4868742"/>
          </a:xfrm>
        </p:spPr>
        <p:txBody>
          <a:bodyPr/>
          <a:lstStyle/>
          <a:p>
            <a:pPr marL="0" indent="0">
              <a:buNone/>
            </a:pPr>
            <a:r>
              <a:rPr lang="en-US" sz="1800" b="1" dirty="0"/>
              <a:t>The Science</a:t>
            </a:r>
            <a:br>
              <a:rPr lang="en-US" sz="2400" dirty="0"/>
            </a:br>
            <a:r>
              <a:rPr lang="en-US" sz="1200" b="0" i="0" dirty="0">
                <a:solidFill>
                  <a:srgbClr val="292929"/>
                </a:solidFill>
                <a:effectLst/>
                <a:highlight>
                  <a:srgbClr val="FFFFFF"/>
                </a:highlight>
                <a:latin typeface="Arial" panose="020B0604020202020204" pitchFamily="34" charset="0"/>
                <a:cs typeface="Arial" panose="020B0604020202020204" pitchFamily="34" charset="0"/>
              </a:rPr>
              <a:t>Diamonds form when extreme heat and pressure pack carbon atoms together to create the hardest material on this planet. The precious stones not only decorate fine jewelry but perform service in the most demanding industrial jobs worldwide. Mining crews pierce bedrock with diamond-tipped drill bits. Engravers use diamond knives and saws to make incisions in quartz and granite. Scientists have theorized an even harder substance exists on other planets — a </a:t>
            </a:r>
            <a:r>
              <a:rPr lang="en-US" sz="1200" b="0" i="0" dirty="0" err="1">
                <a:solidFill>
                  <a:srgbClr val="292929"/>
                </a:solidFill>
                <a:effectLst/>
                <a:highlight>
                  <a:srgbClr val="FFFFFF"/>
                </a:highlight>
                <a:latin typeface="Arial" panose="020B0604020202020204" pitchFamily="34" charset="0"/>
                <a:cs typeface="Arial" panose="020B0604020202020204" pitchFamily="34" charset="0"/>
              </a:rPr>
              <a:t>superdiamond</a:t>
            </a:r>
            <a:r>
              <a:rPr lang="en-US" sz="1200" b="0" i="0" dirty="0">
                <a:solidFill>
                  <a:srgbClr val="292929"/>
                </a:solidFill>
                <a:effectLst/>
                <a:highlight>
                  <a:srgbClr val="FFFFFF"/>
                </a:highlight>
                <a:latin typeface="Arial" panose="020B0604020202020204" pitchFamily="34" charset="0"/>
                <a:cs typeface="Arial" panose="020B0604020202020204" pitchFamily="34" charset="0"/>
              </a:rPr>
              <a:t> known as BC8, made up of eight carbon atoms for a diamond’s every four. Extreme pressures and temperatures at the core of an exoplanet twice Earth’s size or larger could create the necessary conditions to produce such materials. Synthesizing BC8 under laboratory conditions could open a new vista of industrial possibilities, courtesy of a material harder than the hardest thing in nature. The effort would require 10 million times the pressure of Earth’s atmosphere and temperatures equal to those on the sun’s surface. Various experiments have tried to create BC8 and failed, all at great expense. To predict what it might take to synthesize this substance, researchers would need a highly accurate way to simulate these complex interactions between carbon atoms in a billion-atom sample under a variety of conditions. </a:t>
            </a:r>
          </a:p>
          <a:p>
            <a:pPr marL="0" indent="0">
              <a:buNone/>
            </a:pPr>
            <a:r>
              <a:rPr lang="en-US" sz="1800" b="1" dirty="0"/>
              <a:t>The Impact</a:t>
            </a:r>
            <a:br>
              <a:rPr lang="en-US" sz="2400" dirty="0"/>
            </a:br>
            <a:r>
              <a:rPr lang="en-US" sz="1200" b="0" i="0" dirty="0">
                <a:solidFill>
                  <a:srgbClr val="292929"/>
                </a:solidFill>
                <a:effectLst/>
                <a:highlight>
                  <a:srgbClr val="FFFFFF"/>
                </a:highlight>
                <a:latin typeface="Arial" panose="020B0604020202020204" pitchFamily="34" charset="0"/>
                <a:cs typeface="Arial" panose="020B0604020202020204" pitchFamily="34" charset="0"/>
              </a:rPr>
              <a:t>The world’s fastest supercomputer helped researchers simulate synthesizing a material harder and tougher than diamond — or any other substance on Earth. </a:t>
            </a:r>
            <a:r>
              <a:rPr lang="en-US" sz="1200" dirty="0">
                <a:solidFill>
                  <a:srgbClr val="292929"/>
                </a:solidFill>
                <a:highlight>
                  <a:srgbClr val="FFFFFF"/>
                </a:highlight>
                <a:latin typeface="Arial" panose="020B0604020202020204" pitchFamily="34" charset="0"/>
                <a:cs typeface="Arial" panose="020B0604020202020204" pitchFamily="34" charset="0"/>
              </a:rPr>
              <a:t>The study, led by the University of South Florida, used Frontier</a:t>
            </a:r>
            <a:r>
              <a:rPr lang="en-US" sz="1200" b="0" i="0" dirty="0">
                <a:solidFill>
                  <a:srgbClr val="292929"/>
                </a:solidFill>
                <a:effectLst/>
                <a:highlight>
                  <a:srgbClr val="FFFFFF"/>
                </a:highlight>
                <a:latin typeface="Arial" panose="020B0604020202020204" pitchFamily="34" charset="0"/>
                <a:cs typeface="Arial" panose="020B0604020202020204" pitchFamily="34" charset="0"/>
              </a:rPr>
              <a:t> to predict the likeliest strategy to synthesize such a material, thought to exist only within the interiors of giant exoplanets, or planets beyond our solar system – at least so far. Frontier’s exascale speeds of more than 1 quintillion calculations per second brought the goal within reach for the first time. None of the traditional classical interatomic or quantum models could offer that kind of detail at scale. To achieve the required level of accuracy, the team trained a novel machine-learning interatomic model by using an extensive cache of quantum mechanical data on various states of carbon, including BC8.</a:t>
            </a:r>
          </a:p>
          <a:p>
            <a:pPr marL="0" indent="0">
              <a:buNone/>
            </a:pPr>
            <a:endParaRPr lang="en-US" sz="1200" b="0" i="0" dirty="0">
              <a:solidFill>
                <a:srgbClr val="292929"/>
              </a:solidFill>
              <a:effectLst/>
              <a:highlight>
                <a:srgbClr val="FFFFFF"/>
              </a:highlight>
              <a:latin typeface="Arial" panose="020B0604020202020204" pitchFamily="34" charset="0"/>
              <a:cs typeface="Arial" panose="020B0604020202020204" pitchFamily="34" charset="0"/>
            </a:endParaRPr>
          </a:p>
          <a:p>
            <a:pPr marL="0" indent="0">
              <a:buNone/>
            </a:pPr>
            <a:br>
              <a:rPr lang="en-US" sz="12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9748B08-8A41-A194-9EEC-C2242736E414}"/>
              </a:ext>
            </a:extLst>
          </p:cNvPr>
          <p:cNvSpPr txBox="1"/>
          <p:nvPr/>
        </p:nvSpPr>
        <p:spPr>
          <a:xfrm>
            <a:off x="10581082" y="2887088"/>
            <a:ext cx="1400536" cy="2225225"/>
          </a:xfrm>
          <a:prstGeom prst="rect">
            <a:avLst/>
          </a:prstGeom>
          <a:noFill/>
        </p:spPr>
        <p:txBody>
          <a:bodyPr wrap="square" rtlCol="0">
            <a:spAutoFit/>
          </a:bodyPr>
          <a:lstStyle/>
          <a:p>
            <a:pPr algn="l">
              <a:lnSpc>
                <a:spcPct val="90000"/>
              </a:lnSpc>
            </a:pPr>
            <a:r>
              <a:rPr lang="en-US" sz="1100" b="0" i="1" dirty="0">
                <a:solidFill>
                  <a:srgbClr val="292929"/>
                </a:solidFill>
                <a:effectLst/>
                <a:highlight>
                  <a:srgbClr val="FFFFFF"/>
                </a:highlight>
                <a:latin typeface="Arial" panose="020B0604020202020204" pitchFamily="34" charset="0"/>
                <a:cs typeface="Arial" panose="020B0604020202020204" pitchFamily="34" charset="0"/>
              </a:rPr>
              <a:t>Researchers used ORNL’s Frontier supercomputer to simulate synthesizing BC8, a material harder and tougher than diamond that could offer a wide range of potential uses for industry and other applications. Credit: Mark </a:t>
            </a:r>
            <a:r>
              <a:rPr lang="en-US" sz="1100" b="0" i="1" dirty="0" err="1">
                <a:solidFill>
                  <a:srgbClr val="292929"/>
                </a:solidFill>
                <a:effectLst/>
                <a:highlight>
                  <a:srgbClr val="FFFFFF"/>
                </a:highlight>
                <a:latin typeface="Arial" panose="020B0604020202020204" pitchFamily="34" charset="0"/>
                <a:cs typeface="Arial" panose="020B0604020202020204" pitchFamily="34" charset="0"/>
              </a:rPr>
              <a:t>Meamber</a:t>
            </a:r>
            <a:r>
              <a:rPr lang="en-US" sz="1100" b="0" i="1" dirty="0">
                <a:solidFill>
                  <a:srgbClr val="292929"/>
                </a:solidFill>
                <a:effectLst/>
                <a:highlight>
                  <a:srgbClr val="FFFFFF"/>
                </a:highlight>
                <a:latin typeface="Arial" panose="020B0604020202020204" pitchFamily="34" charset="0"/>
                <a:cs typeface="Arial" panose="020B0604020202020204" pitchFamily="34" charset="0"/>
              </a:rPr>
              <a:t>, LLNL</a:t>
            </a:r>
            <a:endParaRPr lang="en-US" sz="105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7CDCBB2-1926-9E8D-047C-52FF0497AFEB}"/>
              </a:ext>
            </a:extLst>
          </p:cNvPr>
          <p:cNvSpPr/>
          <p:nvPr/>
        </p:nvSpPr>
        <p:spPr>
          <a:xfrm>
            <a:off x="7753428" y="5411165"/>
            <a:ext cx="4106339" cy="1107996"/>
          </a:xfrm>
          <a:prstGeom prst="rect">
            <a:avLst/>
          </a:prstGeom>
          <a:solidFill>
            <a:schemeClr val="bg2">
              <a:lumMod val="65000"/>
            </a:schemeClr>
          </a:solidFill>
          <a:ln>
            <a:solidFill>
              <a:schemeClr val="tx2"/>
            </a:solidFill>
          </a:ln>
        </p:spPr>
        <p:txBody>
          <a:bodyPr wrap="square">
            <a:spAutoFit/>
          </a:bodyPr>
          <a:lstStyle/>
          <a:p>
            <a:pPr algn="just">
              <a:spcBef>
                <a:spcPts val="0"/>
              </a:spcBef>
            </a:pPr>
            <a:r>
              <a:rPr lang="en-US" sz="1100" dirty="0">
                <a:latin typeface="Arial" panose="020B0604020202020204" pitchFamily="34" charset="0"/>
                <a:cs typeface="Arial" panose="020B0604020202020204" pitchFamily="34" charset="0"/>
              </a:rPr>
              <a:t>PI/Facility Lead(s): Ivan </a:t>
            </a:r>
            <a:r>
              <a:rPr lang="en-US" sz="1100" dirty="0" err="1">
                <a:latin typeface="Arial" panose="020B0604020202020204" pitchFamily="34" charset="0"/>
                <a:cs typeface="Arial" panose="020B0604020202020204" pitchFamily="34" charset="0"/>
              </a:rPr>
              <a:t>Oleynik</a:t>
            </a:r>
            <a:r>
              <a:rPr lang="en-US" sz="1100" dirty="0">
                <a:latin typeface="Arial" panose="020B0604020202020204" pitchFamily="34" charset="0"/>
                <a:cs typeface="Arial" panose="020B0604020202020204" pitchFamily="34" charset="0"/>
              </a:rPr>
              <a:t>, Univ. South Florida</a:t>
            </a:r>
          </a:p>
          <a:p>
            <a:pPr algn="just">
              <a:spcBef>
                <a:spcPts val="0"/>
              </a:spcBef>
            </a:pPr>
            <a:r>
              <a:rPr lang="en-US" sz="1100" dirty="0">
                <a:latin typeface="Arial" panose="020B0604020202020204" pitchFamily="34" charset="0"/>
                <a:cs typeface="Arial" panose="020B0604020202020204" pitchFamily="34" charset="0"/>
              </a:rPr>
              <a:t>ASCR Program/Facility: OLCF/Frontier </a:t>
            </a:r>
          </a:p>
          <a:p>
            <a:pPr algn="just">
              <a:spcBef>
                <a:spcPts val="0"/>
              </a:spcBef>
            </a:pPr>
            <a:r>
              <a:rPr lang="en-US" sz="1100" dirty="0">
                <a:latin typeface="Arial" panose="020B0604020202020204" pitchFamily="34" charset="0"/>
                <a:cs typeface="Arial" panose="020B0604020202020204" pitchFamily="34" charset="0"/>
              </a:rPr>
              <a:t>ASCR PM: Christine Chalk   </a:t>
            </a:r>
          </a:p>
          <a:p>
            <a:pPr algn="just">
              <a:spcBef>
                <a:spcPts val="0"/>
              </a:spcBef>
            </a:pPr>
            <a:r>
              <a:rPr lang="en-US" sz="1100" dirty="0">
                <a:latin typeface="Arial" panose="020B0604020202020204" pitchFamily="34" charset="0"/>
                <a:cs typeface="Arial" panose="020B0604020202020204" pitchFamily="34" charset="0"/>
              </a:rPr>
              <a:t>Funding: ALCC</a:t>
            </a:r>
          </a:p>
          <a:p>
            <a:pPr algn="just"/>
            <a:r>
              <a:rPr lang="en-US" sz="1100" dirty="0">
                <a:latin typeface="Arial" panose="020B0604020202020204" pitchFamily="34" charset="0"/>
                <a:cs typeface="Arial" panose="020B0604020202020204" pitchFamily="34" charset="0"/>
              </a:rPr>
              <a:t>Publication(s) for this work: Kien Nguyen-Cong, et al., </a:t>
            </a:r>
            <a:r>
              <a:rPr lang="en-US" sz="1100" i="1" dirty="0">
                <a:latin typeface="Arial" panose="020B0604020202020204" pitchFamily="34" charset="0"/>
                <a:cs typeface="Arial" panose="020B0604020202020204" pitchFamily="34" charset="0"/>
              </a:rPr>
              <a:t>The Journal of Physical Chemistry Letters </a:t>
            </a:r>
            <a:r>
              <a:rPr lang="en-US" sz="1100" dirty="0">
                <a:latin typeface="Arial" panose="020B0604020202020204" pitchFamily="34" charset="0"/>
                <a:cs typeface="Arial" panose="020B0604020202020204" pitchFamily="34" charset="0"/>
              </a:rPr>
              <a:t>2024 15 (4), 1152-1160</a:t>
            </a:r>
          </a:p>
        </p:txBody>
      </p:sp>
      <p:pic>
        <p:nvPicPr>
          <p:cNvPr id="7" name="Picture 6">
            <a:extLst>
              <a:ext uri="{FF2B5EF4-FFF2-40B4-BE49-F238E27FC236}">
                <a16:creationId xmlns:a16="http://schemas.microsoft.com/office/drawing/2014/main" id="{FF6C87C6-A041-C459-DF28-ABC478DFD1D8}"/>
              </a:ext>
            </a:extLst>
          </p:cNvPr>
          <p:cNvPicPr>
            <a:picLocks noChangeAspect="1"/>
          </p:cNvPicPr>
          <p:nvPr/>
        </p:nvPicPr>
        <p:blipFill>
          <a:blip r:embed="rId2"/>
          <a:stretch>
            <a:fillRect/>
          </a:stretch>
        </p:blipFill>
        <p:spPr>
          <a:xfrm>
            <a:off x="7753428" y="1446835"/>
            <a:ext cx="2827654" cy="3665478"/>
          </a:xfrm>
          <a:prstGeom prst="rect">
            <a:avLst/>
          </a:prstGeom>
        </p:spPr>
      </p:pic>
    </p:spTree>
    <p:extLst>
      <p:ext uri="{BB962C8B-B14F-4D97-AF65-F5344CB8AC3E}">
        <p14:creationId xmlns:p14="http://schemas.microsoft.com/office/powerpoint/2010/main" val="811051576"/>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7" id="{835B5F20-C770-8B44-AC75-C7C1311156F9}" vid="{B58A898B-D441-DB4A-BC4C-7E8EFD6FFE74}"/>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20C22-D077-412B-81BA-8B2541026FAD}">
  <ds:schemaRefs>
    <ds:schemaRef ds:uri="http://www.w3.org/XML/1998/namespace"/>
    <ds:schemaRef ds:uri="http://schemas.microsoft.com/office/2006/documentManagement/types"/>
    <ds:schemaRef ds:uri="http://purl.org/dc/terms/"/>
    <ds:schemaRef ds:uri="38e4deb0-de08-4adb-aafc-d8ff0254417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ORNL</Template>
  <TotalTime>82</TotalTime>
  <Words>479</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Century Gothic</vt:lpstr>
      <vt:lpstr>ORNL</vt:lpstr>
      <vt:lpstr>Frontier Simulations Could Help Build a Better Diamond Supercomputer study guides effort to create otherworldly BC8 on Earth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Bethea, Katie</dc:creator>
  <cp:keywords/>
  <dc:description/>
  <cp:lastModifiedBy>Bethea, Katie</cp:lastModifiedBy>
  <cp:revision>5</cp:revision>
  <dcterms:created xsi:type="dcterms:W3CDTF">2024-08-13T01:22:54Z</dcterms:created>
  <dcterms:modified xsi:type="dcterms:W3CDTF">2024-08-15T21:06:01Z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