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4"/>
  </p:sldMasterIdLst>
  <p:notesMasterIdLst>
    <p:notesMasterId r:id="rId6"/>
  </p:notesMasterIdLst>
  <p:sldIdLst>
    <p:sldId id="257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281BD"/>
    <a:srgbClr val="0000FF"/>
    <a:srgbClr val="020079"/>
    <a:srgbClr val="EEEE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54" autoAdjust="0"/>
    <p:restoredTop sz="94681" autoAdjust="0"/>
  </p:normalViewPr>
  <p:slideViewPr>
    <p:cSldViewPr snapToGrid="0">
      <p:cViewPr>
        <p:scale>
          <a:sx n="102" d="100"/>
          <a:sy n="102" d="100"/>
        </p:scale>
        <p:origin x="496" y="3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134BE1-65F2-4435-8B51-6A5EBDF683AE}" type="datetimeFigureOut">
              <a:rPr lang="en-US" smtClean="0"/>
              <a:t>6/17/25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04650E-E198-4FA3-A1E8-C9B561D8C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81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660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786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4874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D265990-C2AC-43F4-A5F5-C94F93DD392D}"/>
              </a:ext>
            </a:extLst>
          </p:cNvPr>
          <p:cNvSpPr/>
          <p:nvPr userDrawn="1"/>
        </p:nvSpPr>
        <p:spPr>
          <a:xfrm>
            <a:off x="0" y="6320118"/>
            <a:ext cx="12192000" cy="537882"/>
          </a:xfrm>
          <a:prstGeom prst="rect">
            <a:avLst/>
          </a:prstGeom>
          <a:solidFill>
            <a:srgbClr val="0B2C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24400" y="640300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  <a:latin typeface="AvenirNext LT Pro Regular" panose="020B0504020202020204" pitchFamily="34" charset="0"/>
              </a:defRPr>
            </a:lvl1pPr>
          </a:lstStyle>
          <a:p>
            <a:fld id="{835B6AD7-18B8-4C9C-AA70-ABD830A869AC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667" y="6373156"/>
            <a:ext cx="2149533" cy="394974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9943949" y="6398798"/>
            <a:ext cx="2248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>
                <a:solidFill>
                  <a:schemeClr val="bg1"/>
                </a:solidFill>
                <a:latin typeface="AvenirNext LT Pro Regular" panose="020B0504020202020204" pitchFamily="34" charset="0"/>
              </a:rPr>
              <a:t>Energy.gov/science</a:t>
            </a:r>
          </a:p>
        </p:txBody>
      </p:sp>
    </p:spTree>
    <p:extLst>
      <p:ext uri="{BB962C8B-B14F-4D97-AF65-F5344CB8AC3E}">
        <p14:creationId xmlns:p14="http://schemas.microsoft.com/office/powerpoint/2010/main" val="244195493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99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535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177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6/17/25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60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6/17/25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690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6/17/25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317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823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560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6/17/25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098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6294F616-0DD6-8AA4-C53D-9C6B3CFF61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06"/>
          <a:stretch>
            <a:fillRect/>
          </a:stretch>
        </p:blipFill>
        <p:spPr bwMode="auto">
          <a:xfrm>
            <a:off x="7457251" y="1119769"/>
            <a:ext cx="4392379" cy="2486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46110527-3D5E-DE8A-91D6-0E66981F1564}"/>
              </a:ext>
            </a:extLst>
          </p:cNvPr>
          <p:cNvSpPr/>
          <p:nvPr/>
        </p:nvSpPr>
        <p:spPr>
          <a:xfrm>
            <a:off x="6932427" y="4720433"/>
            <a:ext cx="4989335" cy="1348384"/>
          </a:xfrm>
          <a:prstGeom prst="rect">
            <a:avLst/>
          </a:prstGeom>
          <a:solidFill>
            <a:srgbClr val="8281BD">
              <a:alpha val="12941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7CB983-3D4F-3FB4-37F0-5EBAA0E93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044" y="103936"/>
            <a:ext cx="10515600" cy="657336"/>
          </a:xfrm>
        </p:spPr>
        <p:txBody>
          <a:bodyPr>
            <a:noAutofit/>
          </a:bodyPr>
          <a:lstStyle/>
          <a:p>
            <a:pPr fontAlgn="base"/>
            <a:r>
              <a:rPr lang="en-US" sz="2800" b="1" dirty="0"/>
              <a:t>Quantum Computing Experiment </a:t>
            </a:r>
            <a:br>
              <a:rPr lang="en-US" sz="2800" b="1" dirty="0"/>
            </a:br>
            <a:r>
              <a:rPr lang="en-US" sz="2800" b="1" dirty="0"/>
              <a:t>Realizes Verifiably Random Number</a:t>
            </a:r>
          </a:p>
        </p:txBody>
      </p:sp>
      <p:sp>
        <p:nvSpPr>
          <p:cNvPr id="7" name="Google Shape;25;p1">
            <a:extLst>
              <a:ext uri="{FF2B5EF4-FFF2-40B4-BE49-F238E27FC236}">
                <a16:creationId xmlns:a16="http://schemas.microsoft.com/office/drawing/2014/main" id="{35E5E467-2727-969B-98F3-BA95D001A982}"/>
              </a:ext>
            </a:extLst>
          </p:cNvPr>
          <p:cNvSpPr/>
          <p:nvPr/>
        </p:nvSpPr>
        <p:spPr>
          <a:xfrm>
            <a:off x="204656" y="1144497"/>
            <a:ext cx="6453289" cy="1261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Arial"/>
                <a:cs typeface="Arial"/>
                <a:sym typeface="Arial"/>
              </a:rPr>
              <a:t>Scientific Achievement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cs typeface="Arial"/>
              <a:sym typeface="Arial"/>
            </a:endParaRPr>
          </a:p>
          <a:p>
            <a:pPr marL="285750" indent="-285750"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Arial"/>
                <a:cs typeface="Arial"/>
                <a:sym typeface="Arial"/>
              </a:rPr>
              <a:t>Researchers used the unique capabilities of a quantum computer to generate a verifiably random number in a study published in the journal Nature.</a:t>
            </a:r>
          </a:p>
          <a:p>
            <a:pPr marL="285750" indent="-285750"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Arial"/>
                <a:cs typeface="Arial"/>
                <a:sym typeface="Arial"/>
              </a:rPr>
              <a:t>These results provide valuable insights into the intersection of quantum computing and high-performance computing.</a:t>
            </a:r>
          </a:p>
        </p:txBody>
      </p:sp>
      <p:sp>
        <p:nvSpPr>
          <p:cNvPr id="8" name="Google Shape;26;p1">
            <a:extLst>
              <a:ext uri="{FF2B5EF4-FFF2-40B4-BE49-F238E27FC236}">
                <a16:creationId xmlns:a16="http://schemas.microsoft.com/office/drawing/2014/main" id="{0607B843-0CBD-294A-51EC-D86D699F90C2}"/>
              </a:ext>
            </a:extLst>
          </p:cNvPr>
          <p:cNvSpPr/>
          <p:nvPr/>
        </p:nvSpPr>
        <p:spPr>
          <a:xfrm>
            <a:off x="204656" y="2451388"/>
            <a:ext cx="6693919" cy="1692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Arial"/>
                <a:cs typeface="Arial"/>
                <a:sym typeface="Arial"/>
              </a:rPr>
              <a:t>Significance and Impact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Arial"/>
                <a:cs typeface="Arial"/>
                <a:sym typeface="Arial"/>
              </a:rPr>
              <a:t>Banking transactions and the submission of credentials via user IDs and passwords all rely on encryption, which in turn requires the use of random numbers to generate encryption keys.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Arial"/>
                <a:cs typeface="Arial"/>
                <a:sym typeface="Arial"/>
              </a:rPr>
              <a:t>This study brings closer the usability of quantum computing for practical, real-world applications and will be vital to further research in statistical sampling, cryptography and numerical simulations and other fields.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cs typeface="Arial"/>
              <a:sym typeface="Arial"/>
            </a:endParaRPr>
          </a:p>
        </p:txBody>
      </p:sp>
      <p:sp>
        <p:nvSpPr>
          <p:cNvPr id="9" name="Google Shape;27;p1">
            <a:extLst>
              <a:ext uri="{FF2B5EF4-FFF2-40B4-BE49-F238E27FC236}">
                <a16:creationId xmlns:a16="http://schemas.microsoft.com/office/drawing/2014/main" id="{34B9808A-90A5-22A7-F1DB-47BF387DC938}"/>
              </a:ext>
            </a:extLst>
          </p:cNvPr>
          <p:cNvSpPr txBox="1"/>
          <p:nvPr/>
        </p:nvSpPr>
        <p:spPr>
          <a:xfrm>
            <a:off x="7426763" y="3606045"/>
            <a:ext cx="4560581" cy="861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Arial"/>
                <a:cs typeface="Arial"/>
                <a:sym typeface="Arial"/>
              </a:rPr>
              <a:t>Researchers used the unique capabilities of a quantum computer to generate a verifiably random number, a potential step toward quantum advancements in encryption, network security and similar realms. The team cross-checked the results using classical supercomputers, including ORNL’s Frontier and Summit. Credit: Carlos Jones/ORNL, U.S. Dept. of Energy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sp>
        <p:nvSpPr>
          <p:cNvPr id="11" name="Google Shape;29;p1">
            <a:extLst>
              <a:ext uri="{FF2B5EF4-FFF2-40B4-BE49-F238E27FC236}">
                <a16:creationId xmlns:a16="http://schemas.microsoft.com/office/drawing/2014/main" id="{F719EDE8-762E-1830-067F-4414F9F31C7C}"/>
              </a:ext>
            </a:extLst>
          </p:cNvPr>
          <p:cNvSpPr/>
          <p:nvPr/>
        </p:nvSpPr>
        <p:spPr>
          <a:xfrm>
            <a:off x="204656" y="4144119"/>
            <a:ext cx="6693919" cy="1908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Arial"/>
                <a:cs typeface="Arial"/>
                <a:sym typeface="Arial"/>
              </a:rPr>
              <a:t>Technical Approach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cs typeface="Arial"/>
              <a:sym typeface="Arial"/>
            </a:endParaRPr>
          </a:p>
          <a:p>
            <a:pPr marL="285750" indent="-285750"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US" sz="1400" kern="0" dirty="0">
                <a:ea typeface="Arial"/>
                <a:cs typeface="Arial"/>
                <a:sym typeface="Arial"/>
              </a:rPr>
              <a:t>The research team used time on </a:t>
            </a:r>
            <a:r>
              <a:rPr lang="en-US" sz="1400" kern="0" dirty="0" err="1">
                <a:ea typeface="Arial"/>
                <a:cs typeface="Arial"/>
                <a:sym typeface="Arial"/>
              </a:rPr>
              <a:t>Quantinuum’s</a:t>
            </a:r>
            <a:r>
              <a:rPr lang="en-US" sz="1400" kern="0" dirty="0">
                <a:ea typeface="Arial"/>
                <a:cs typeface="Arial"/>
                <a:sym typeface="Arial"/>
              </a:rPr>
              <a:t> H2 quantum computer to execute random circuit sampling and perform a certified randomness expansion protocol, which outputs more randomness than it takes as input.</a:t>
            </a:r>
            <a:endParaRPr lang="en-US" sz="1400" kern="0" dirty="0">
              <a:cs typeface="Arial"/>
              <a:sym typeface="Arial"/>
            </a:endParaRPr>
          </a:p>
          <a:p>
            <a:pPr marL="285750" indent="-285750">
              <a:buClr>
                <a:srgbClr val="000000"/>
              </a:buClr>
              <a:buSzPts val="1400"/>
              <a:buFont typeface="Arial"/>
              <a:buChar char="•"/>
              <a:defRPr/>
            </a:pPr>
            <a:r>
              <a:rPr lang="en-US" sz="1400" kern="0" dirty="0">
                <a:cs typeface="Arial"/>
              </a:rPr>
              <a:t>The team verified the results by using a workflow that combined four supercomputers: Frontier and Summit at ORNL’s Oak Ridge Leadership Computing Facility (OLCF), Polaris at the Argonne Leadership Computing Facility (ALCF) and Perlmutter at the National Energy Research Scientific Computing Center (NERSC).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cs typeface="Arial"/>
              <a:sym typeface="Arial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C742054-4F8C-D401-63CE-FEFFCD6C2810}"/>
              </a:ext>
            </a:extLst>
          </p:cNvPr>
          <p:cNvSpPr txBox="1"/>
          <p:nvPr/>
        </p:nvSpPr>
        <p:spPr>
          <a:xfrm>
            <a:off x="6981245" y="4791544"/>
            <a:ext cx="4658653" cy="1277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  <a:sym typeface="Arial"/>
              </a:rPr>
              <a:t>PI(s)/Facility Lead(s): Marco Pistoia, JPMorgan Chase</a:t>
            </a:r>
            <a:endParaRPr lang="en-US" sz="1100" kern="0" dirty="0">
              <a:solidFill>
                <a:srgbClr val="000000"/>
              </a:solidFill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  <a:sym typeface="Arial"/>
              </a:rPr>
              <a:t>Collaborating Institutions: JPMorgan Chase, ORNL, Argonne, Univ. Texas Austin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  <a:sym typeface="Arial"/>
              </a:rPr>
              <a:t>ASCR Program: Facilities</a:t>
            </a:r>
            <a:endParaRPr lang="en-US" sz="1100" kern="0" dirty="0">
              <a:solidFill>
                <a:srgbClr val="000000"/>
              </a:solidFill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  <a:sym typeface="Arial"/>
              </a:rPr>
              <a:t>ASCR PM: </a:t>
            </a:r>
            <a:r>
              <a:rPr lang="en-US" sz="1100" kern="0" dirty="0">
                <a:solidFill>
                  <a:srgbClr val="000000"/>
                </a:solidFill>
                <a:sym typeface="Arial"/>
              </a:rPr>
              <a:t>Ben Brown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+mn-cs"/>
              <a:sym typeface="Arial"/>
            </a:endParaRPr>
          </a:p>
          <a:p>
            <a:pPr>
              <a:buClr>
                <a:srgbClr val="000000"/>
              </a:buClr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  <a:sym typeface="Arial"/>
              </a:rPr>
              <a:t>Publication(s) for this work: Liu, M., </a:t>
            </a:r>
            <a:r>
              <a:rPr kumimoji="0" lang="en-US" sz="11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  <a:sym typeface="Arial"/>
              </a:rPr>
              <a:t>Shaydulin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  <a:sym typeface="Arial"/>
              </a:rPr>
              <a:t>, R., Niroula, P. et al. ”Certified randomness using a trapped-ion quantum processor.” </a:t>
            </a:r>
            <a:r>
              <a:rPr kumimoji="0" lang="en-US" sz="11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  <a:sym typeface="Arial"/>
              </a:rPr>
              <a:t>Nature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  <a:sym typeface="Arial"/>
              </a:rPr>
              <a:t> 640, 343–348 (2025).  https://</a:t>
            </a:r>
            <a:r>
              <a:rPr kumimoji="0" lang="en-US" sz="11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  <a:sym typeface="Arial"/>
              </a:rPr>
              <a:t>doi.org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  <a:sym typeface="Arial"/>
              </a:rPr>
              <a:t>/10.1038/s41586-025-08737-1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35AD469-F9BB-44F0-B37D-BD11D7FB7D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3512" y="145896"/>
            <a:ext cx="2848487" cy="511704"/>
          </a:xfrm>
          <a:prstGeom prst="rect">
            <a:avLst/>
          </a:prstGeom>
        </p:spPr>
      </p:pic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60620D60-93E7-77FD-BCD4-4CF8F27F66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5105" y="242163"/>
            <a:ext cx="2265580" cy="38088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0F556C4-ECBF-F0F8-13F1-BFDD5CE2AA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78914" y="2093171"/>
            <a:ext cx="4567901" cy="1583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699841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7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AFE46BB8E385E49A6EA57D885CD0452" ma:contentTypeVersion="0" ma:contentTypeDescription="Create a new document." ma:contentTypeScope="" ma:versionID="a22552574ecfbdc3bb100ecb994ceb99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31d5eec3c12ee2e8127422d567928f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0A43E79-5F32-4471-8B9A-F8FE298C9716}">
  <ds:schemaRefs>
    <ds:schemaRef ds:uri="http://schemas.microsoft.com/office/2006/metadata/properties"/>
    <ds:schemaRef ds:uri="bc761791-33a0-47b7-8145-9d3c2515a3a0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d3abd939-9d94-49d1-925a-c93fb1ff4b6e"/>
    <ds:schemaRef ds:uri="http://purl.org/dc/elements/1.1/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AA8EE7F5-A494-4A3A-8402-D6EC287A4FD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33D3F84-0CCB-4520-AFEC-2B1F56CAA13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1821</TotalTime>
  <Words>347</Words>
  <Application>Microsoft Macintosh PowerPoint</Application>
  <PresentationFormat>Widescreen</PresentationFormat>
  <Paragraphs>16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Arial</vt:lpstr>
      <vt:lpstr>AvenirNext LT Pro Regular</vt:lpstr>
      <vt:lpstr>Calibri</vt:lpstr>
      <vt:lpstr>Calibri Light</vt:lpstr>
      <vt:lpstr>7_office theme</vt:lpstr>
      <vt:lpstr>Quantum Computing Experiment  Realizes Verifiably Random Number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Fornari, Marco</dc:creator>
  <cp:lastModifiedBy>Bethea, Katie</cp:lastModifiedBy>
  <cp:revision>24</cp:revision>
  <dcterms:created xsi:type="dcterms:W3CDTF">2025-01-02T22:07:27Z</dcterms:created>
  <dcterms:modified xsi:type="dcterms:W3CDTF">2025-06-18T01:49:26Z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0x0101008AFE46BB8E385E49A6EA57D885CD0452</vt:lpwstr>
  </property>
  <property fmtid="{D5CDD505-2E9C-101B-9397-08002B2CF9AE}" pid="3" name="MediaServiceImageTags">
    <vt:lpwstr/>
  </property>
</Properties>
</file>