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4"/>
  </p:sldMasterIdLst>
  <p:notesMasterIdLst>
    <p:notesMasterId r:id="rId6"/>
  </p:notesMasterIdLst>
  <p:sldIdLst>
    <p:sldId id="257"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281BD"/>
    <a:srgbClr val="0000FF"/>
    <a:srgbClr val="020079"/>
    <a:srgbClr val="EEEEF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163" autoAdjust="0"/>
    <p:restoredTop sz="52041" autoAdjust="0"/>
  </p:normalViewPr>
  <p:slideViewPr>
    <p:cSldViewPr snapToGrid="0">
      <p:cViewPr>
        <p:scale>
          <a:sx n="71" d="100"/>
          <a:sy n="71" d="100"/>
        </p:scale>
        <p:origin x="2704" y="416"/>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134BE1-65F2-4435-8B51-6A5EBDF683AE}" type="datetimeFigureOut">
              <a:rPr lang="en-US" smtClean="0"/>
              <a:t>4/15/25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A04650E-E198-4FA3-A1E8-C9B561D8C60E}" type="slidenum">
              <a:rPr lang="en-US" smtClean="0"/>
              <a:t>‹#›</a:t>
            </a:fld>
            <a:endParaRPr lang="en-US"/>
          </a:p>
        </p:txBody>
      </p:sp>
    </p:spTree>
    <p:extLst>
      <p:ext uri="{BB962C8B-B14F-4D97-AF65-F5344CB8AC3E}">
        <p14:creationId xmlns:p14="http://schemas.microsoft.com/office/powerpoint/2010/main" val="3365810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a:t>
            </a:r>
            <a:r>
              <a:rPr lang="en-US" dirty="0" err="1"/>
              <a:t>www.olcf.ornl.gov</a:t>
            </a:r>
            <a:r>
              <a:rPr lang="en-US" dirty="0"/>
              <a:t>/2025/03/26/quantum-flow/</a:t>
            </a:r>
          </a:p>
          <a:p>
            <a:endParaRPr lang="en-US" dirty="0"/>
          </a:p>
        </p:txBody>
      </p:sp>
      <p:sp>
        <p:nvSpPr>
          <p:cNvPr id="4" name="Slide Number Placeholder 3"/>
          <p:cNvSpPr>
            <a:spLocks noGrp="1"/>
          </p:cNvSpPr>
          <p:nvPr>
            <p:ph type="sldNum" sz="quarter" idx="5"/>
          </p:nvPr>
        </p:nvSpPr>
        <p:spPr/>
        <p:txBody>
          <a:bodyPr/>
          <a:lstStyle/>
          <a:p>
            <a:fld id="{AA04650E-E198-4FA3-A1E8-C9B561D8C60E}" type="slidenum">
              <a:rPr lang="en-US" smtClean="0"/>
              <a:t>1</a:t>
            </a:fld>
            <a:endParaRPr lang="en-US"/>
          </a:p>
        </p:txBody>
      </p:sp>
    </p:spTree>
    <p:extLst>
      <p:ext uri="{BB962C8B-B14F-4D97-AF65-F5344CB8AC3E}">
        <p14:creationId xmlns:p14="http://schemas.microsoft.com/office/powerpoint/2010/main" val="8931561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4/15/25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4666609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4/15/25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5537863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4/15/25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1754874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a:t>Click to edit title</a:t>
            </a:r>
          </a:p>
        </p:txBody>
      </p:sp>
      <p:sp>
        <p:nvSpPr>
          <p:cNvPr id="4" name="Rectangle 3">
            <a:extLst>
              <a:ext uri="{FF2B5EF4-FFF2-40B4-BE49-F238E27FC236}">
                <a16:creationId xmlns:a16="http://schemas.microsoft.com/office/drawing/2014/main" id="{9D265990-C2AC-43F4-A5F5-C94F93DD392D}"/>
              </a:ext>
            </a:extLst>
          </p:cNvPr>
          <p:cNvSpPr/>
          <p:nvPr userDrawn="1"/>
        </p:nvSpPr>
        <p:spPr>
          <a:xfrm>
            <a:off x="0" y="6320118"/>
            <a:ext cx="12192000" cy="537882"/>
          </a:xfrm>
          <a:prstGeom prst="rect">
            <a:avLst/>
          </a:prstGeom>
          <a:solidFill>
            <a:srgbClr val="0B2C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5"/>
          <p:cNvSpPr>
            <a:spLocks noGrp="1"/>
          </p:cNvSpPr>
          <p:nvPr>
            <p:ph type="sldNum" sz="quarter" idx="4"/>
          </p:nvPr>
        </p:nvSpPr>
        <p:spPr>
          <a:xfrm>
            <a:off x="4724400" y="6403005"/>
            <a:ext cx="2743200" cy="365125"/>
          </a:xfrm>
          <a:prstGeom prst="rect">
            <a:avLst/>
          </a:prstGeom>
        </p:spPr>
        <p:txBody>
          <a:bodyPr vert="horz" lIns="91440" tIns="45720" rIns="91440" bIns="45720" rtlCol="0" anchor="ctr"/>
          <a:lstStyle>
            <a:lvl1pPr algn="ctr">
              <a:defRPr sz="1400">
                <a:solidFill>
                  <a:schemeClr val="bg1"/>
                </a:solidFill>
                <a:latin typeface="AvenirNext LT Pro Regular" panose="020B0504020202020204" pitchFamily="34" charset="0"/>
              </a:defRPr>
            </a:lvl1pPr>
          </a:lstStyle>
          <a:p>
            <a:fld id="{835B6AD7-18B8-4C9C-AA70-ABD830A869AC}" type="slidenum">
              <a:rPr lang="en-US" smtClean="0"/>
              <a:t>‹#›</a:t>
            </a:fld>
            <a:endParaRPr lang="en-US"/>
          </a:p>
        </p:txBody>
      </p:sp>
      <p:pic>
        <p:nvPicPr>
          <p:cNvPr id="6" name="Picture 5"/>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212667" y="6373156"/>
            <a:ext cx="2149533" cy="394974"/>
          </a:xfrm>
          <a:prstGeom prst="rect">
            <a:avLst/>
          </a:prstGeom>
        </p:spPr>
      </p:pic>
      <p:sp>
        <p:nvSpPr>
          <p:cNvPr id="7" name="TextBox 6"/>
          <p:cNvSpPr txBox="1"/>
          <p:nvPr userDrawn="1"/>
        </p:nvSpPr>
        <p:spPr>
          <a:xfrm>
            <a:off x="9943949" y="6398798"/>
            <a:ext cx="2248051" cy="369332"/>
          </a:xfrm>
          <a:prstGeom prst="rect">
            <a:avLst/>
          </a:prstGeom>
          <a:noFill/>
        </p:spPr>
        <p:txBody>
          <a:bodyPr wrap="none" rtlCol="0">
            <a:spAutoFit/>
          </a:bodyPr>
          <a:lstStyle/>
          <a:p>
            <a:pPr algn="r"/>
            <a:r>
              <a:rPr lang="en-US">
                <a:solidFill>
                  <a:schemeClr val="bg1"/>
                </a:solidFill>
                <a:latin typeface="AvenirNext LT Pro Regular" panose="020B0504020202020204" pitchFamily="34" charset="0"/>
              </a:rPr>
              <a:t>Energy.gov/science</a:t>
            </a:r>
          </a:p>
        </p:txBody>
      </p:sp>
    </p:spTree>
    <p:extLst>
      <p:ext uri="{BB962C8B-B14F-4D97-AF65-F5344CB8AC3E}">
        <p14:creationId xmlns:p14="http://schemas.microsoft.com/office/powerpoint/2010/main" val="2441954933"/>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4/15/25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38299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4/15/25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05351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4/15/25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615177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4/15/25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535603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4/15/25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458690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4/15/25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8443176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4/15/25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9938231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4/15/25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458560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4/15/25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269098563"/>
      </p:ext>
    </p:extLst>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 id="214748366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4.emf"/><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7CB983-3D4F-3FB4-37F0-5EBAA0E93936}"/>
              </a:ext>
            </a:extLst>
          </p:cNvPr>
          <p:cNvSpPr>
            <a:spLocks noGrp="1"/>
          </p:cNvSpPr>
          <p:nvPr>
            <p:ph type="title"/>
          </p:nvPr>
        </p:nvSpPr>
        <p:spPr>
          <a:xfrm>
            <a:off x="100079" y="197270"/>
            <a:ext cx="6561978" cy="657336"/>
          </a:xfrm>
        </p:spPr>
        <p:txBody>
          <a:bodyPr>
            <a:normAutofit fontScale="90000"/>
          </a:bodyPr>
          <a:lstStyle/>
          <a:p>
            <a:r>
              <a:rPr lang="en-US" sz="3600" dirty="0"/>
              <a:t>Quantum Study Seeks to Solve Questions on Fluid Flow</a:t>
            </a:r>
          </a:p>
        </p:txBody>
      </p:sp>
      <p:sp>
        <p:nvSpPr>
          <p:cNvPr id="7" name="Google Shape;25;p1">
            <a:extLst>
              <a:ext uri="{FF2B5EF4-FFF2-40B4-BE49-F238E27FC236}">
                <a16:creationId xmlns:a16="http://schemas.microsoft.com/office/drawing/2014/main" id="{35E5E467-2727-969B-98F3-BA95D001A982}"/>
              </a:ext>
            </a:extLst>
          </p:cNvPr>
          <p:cNvSpPr/>
          <p:nvPr/>
        </p:nvSpPr>
        <p:spPr>
          <a:xfrm>
            <a:off x="245185" y="1394656"/>
            <a:ext cx="5850815" cy="1477287"/>
          </a:xfrm>
          <a:prstGeom prst="rect">
            <a:avLst/>
          </a:prstGeom>
          <a:noFill/>
          <a:ln>
            <a:noFill/>
          </a:ln>
        </p:spPr>
        <p:txBody>
          <a:bodyPr spcFirstLastPara="1" wrap="square" lIns="91425" tIns="45700" rIns="91425" bIns="45700"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000" b="1" i="0" u="none" strike="noStrike" kern="0" cap="none" spc="0" normalizeH="0" baseline="0" noProof="0" dirty="0">
                <a:ln>
                  <a:noFill/>
                </a:ln>
                <a:effectLst/>
                <a:uLnTx/>
                <a:uFillTx/>
                <a:ea typeface="Arial"/>
                <a:cs typeface="Arial"/>
                <a:sym typeface="Arial"/>
              </a:rPr>
              <a:t>Scientific Achievement</a:t>
            </a:r>
            <a:endParaRPr kumimoji="0" sz="1400" b="0" i="0" u="none" strike="noStrike" kern="0" cap="none" spc="0" normalizeH="0" baseline="0" noProof="0" dirty="0">
              <a:ln>
                <a:noFill/>
              </a:ln>
              <a:effectLst/>
              <a:uLnTx/>
              <a:uFillTx/>
              <a:cs typeface="Arial"/>
              <a:sym typeface="Arial"/>
            </a:endParaRPr>
          </a:p>
          <a:p>
            <a:pPr marL="285750" indent="-285750">
              <a:buFont typeface="Arial" panose="020B0604020202020204" pitchFamily="34" charset="0"/>
              <a:buChar char="•"/>
            </a:pPr>
            <a:r>
              <a:rPr lang="en-US" sz="1400" kern="0" dirty="0">
                <a:cs typeface="Arial"/>
              </a:rPr>
              <a:t>Researchers at the Department of Energy’s Oak Ridge National Laboratory tested a quantum computing approach to an old challenge: solving classical fluid dynamics problems.</a:t>
            </a:r>
          </a:p>
          <a:p>
            <a:pPr marL="285750" indent="-285750">
              <a:buFont typeface="Arial" panose="020B0604020202020204" pitchFamily="34" charset="0"/>
              <a:buChar char="•"/>
            </a:pPr>
            <a:r>
              <a:rPr lang="en-US" sz="1400" kern="0" dirty="0">
                <a:cs typeface="Arial"/>
              </a:rPr>
              <a:t>The results highlight avenues for further study of quantum computing’s potential to aid scientific discovery.</a:t>
            </a:r>
          </a:p>
        </p:txBody>
      </p:sp>
      <p:sp>
        <p:nvSpPr>
          <p:cNvPr id="8" name="Google Shape;26;p1">
            <a:extLst>
              <a:ext uri="{FF2B5EF4-FFF2-40B4-BE49-F238E27FC236}">
                <a16:creationId xmlns:a16="http://schemas.microsoft.com/office/drawing/2014/main" id="{0607B843-0CBD-294A-51EC-D86D699F90C2}"/>
              </a:ext>
            </a:extLst>
          </p:cNvPr>
          <p:cNvSpPr/>
          <p:nvPr/>
        </p:nvSpPr>
        <p:spPr>
          <a:xfrm>
            <a:off x="245185" y="2972899"/>
            <a:ext cx="5850815" cy="1692731"/>
          </a:xfrm>
          <a:prstGeom prst="rect">
            <a:avLst/>
          </a:prstGeom>
          <a:noFill/>
          <a:ln>
            <a:noFill/>
          </a:ln>
        </p:spPr>
        <p:txBody>
          <a:bodyPr spcFirstLastPara="1" wrap="square" lIns="91425" tIns="45700" rIns="91425" bIns="45700"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000" b="1" i="0" u="none" strike="noStrike" kern="0" cap="none" spc="0" normalizeH="0" baseline="0" noProof="0" dirty="0">
                <a:ln>
                  <a:noFill/>
                </a:ln>
                <a:effectLst/>
                <a:uLnTx/>
                <a:uFillTx/>
                <a:ea typeface="Arial"/>
                <a:cs typeface="Arial"/>
                <a:sym typeface="Arial"/>
              </a:rPr>
              <a:t>Significance and Impact</a:t>
            </a:r>
            <a:endParaRPr kumimoji="0" sz="1400" b="0" i="0" u="none" strike="noStrike" kern="0" cap="none" spc="0" normalizeH="0" baseline="0" noProof="0" dirty="0">
              <a:ln>
                <a:noFill/>
              </a:ln>
              <a:effectLst/>
              <a:uLnTx/>
              <a:uFillTx/>
              <a:cs typeface="Arial"/>
              <a:sym typeface="Arial"/>
            </a:endParaRPr>
          </a:p>
          <a:p>
            <a:pPr marL="285750" marR="0" lvl="0" indent="-2857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r>
              <a:rPr lang="en-US" sz="1400" dirty="0"/>
              <a:t>Researchers wanted to test whether a quantum algorithm on a quantum computer could solve flow equations more quickly than classical computers. The team ultimately recommended more sophisticated noise models and an increased focus on optimizing circuits for future studies.</a:t>
            </a:r>
          </a:p>
          <a:p>
            <a:pPr marL="285750" marR="0" lvl="0" indent="-2857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r>
              <a:rPr kumimoji="0" lang="en-US" sz="1400" b="0" i="0" u="none" strike="noStrike" kern="0" cap="none" spc="0" normalizeH="0" baseline="0" noProof="0" dirty="0">
                <a:ln>
                  <a:noFill/>
                </a:ln>
                <a:effectLst/>
                <a:uLnTx/>
                <a:uFillTx/>
                <a:ea typeface="Arial"/>
                <a:cs typeface="Arial"/>
                <a:sym typeface="Arial"/>
              </a:rPr>
              <a:t>The problem offers applications in real-world problems such as groundwater flow, oil recovery and bioengineering.</a:t>
            </a:r>
          </a:p>
        </p:txBody>
      </p:sp>
      <p:sp>
        <p:nvSpPr>
          <p:cNvPr id="9" name="Google Shape;27;p1">
            <a:extLst>
              <a:ext uri="{FF2B5EF4-FFF2-40B4-BE49-F238E27FC236}">
                <a16:creationId xmlns:a16="http://schemas.microsoft.com/office/drawing/2014/main" id="{34B9808A-90A5-22A7-F1DB-47BF387DC938}"/>
              </a:ext>
            </a:extLst>
          </p:cNvPr>
          <p:cNvSpPr txBox="1"/>
          <p:nvPr/>
        </p:nvSpPr>
        <p:spPr>
          <a:xfrm>
            <a:off x="6901175" y="4119774"/>
            <a:ext cx="5088769" cy="553957"/>
          </a:xfrm>
          <a:prstGeom prst="rect">
            <a:avLst/>
          </a:prstGeom>
          <a:noFill/>
          <a:ln>
            <a:noFill/>
          </a:ln>
        </p:spPr>
        <p:txBody>
          <a:bodyPr spcFirstLastPara="1" wrap="square" lIns="91425" tIns="45700" rIns="91425" bIns="45700"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000" i="1" kern="0" dirty="0">
                <a:solidFill>
                  <a:srgbClr val="000000"/>
                </a:solidFill>
                <a:cs typeface="Arial"/>
              </a:rPr>
              <a:t>ORNL researchers used quantum computing to model the flow of liquids and gases over two parallel plates. Computing time was provided by the Quantum Computing User Program, part of the Oak Ridge Leadership Computing Facility. Credit: Jason Smith/ORNL, U.S. Dept. of Energy</a:t>
            </a:r>
            <a:endParaRPr lang="en-US" sz="1000" i="1" kern="0" dirty="0">
              <a:solidFill>
                <a:srgbClr val="000000"/>
              </a:solidFill>
              <a:cs typeface="Arial"/>
              <a:sym typeface="Arial"/>
            </a:endParaRPr>
          </a:p>
        </p:txBody>
      </p:sp>
      <p:sp>
        <p:nvSpPr>
          <p:cNvPr id="11" name="Google Shape;29;p1">
            <a:extLst>
              <a:ext uri="{FF2B5EF4-FFF2-40B4-BE49-F238E27FC236}">
                <a16:creationId xmlns:a16="http://schemas.microsoft.com/office/drawing/2014/main" id="{F719EDE8-762E-1830-067F-4414F9F31C7C}"/>
              </a:ext>
            </a:extLst>
          </p:cNvPr>
          <p:cNvSpPr/>
          <p:nvPr/>
        </p:nvSpPr>
        <p:spPr>
          <a:xfrm>
            <a:off x="245185" y="4766586"/>
            <a:ext cx="5746238" cy="830956"/>
          </a:xfrm>
          <a:prstGeom prst="rect">
            <a:avLst/>
          </a:prstGeom>
          <a:noFill/>
          <a:ln>
            <a:noFill/>
          </a:ln>
        </p:spPr>
        <p:txBody>
          <a:bodyPr spcFirstLastPara="1" wrap="square" lIns="91425" tIns="45700" rIns="91425" bIns="45700"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000" b="1" i="0" u="none" strike="noStrike" kern="0" cap="none" spc="0" normalizeH="0" baseline="0" noProof="0" dirty="0">
                <a:ln>
                  <a:noFill/>
                </a:ln>
                <a:effectLst/>
                <a:uLnTx/>
                <a:uFillTx/>
                <a:ea typeface="Arial"/>
                <a:cs typeface="Arial"/>
                <a:sym typeface="Arial"/>
              </a:rPr>
              <a:t>Technical Approach</a:t>
            </a:r>
            <a:endParaRPr kumimoji="0" sz="1400" b="0" i="0" u="none" strike="noStrike" kern="0" cap="none" spc="0" normalizeH="0" baseline="0" noProof="0" dirty="0">
              <a:ln>
                <a:noFill/>
              </a:ln>
              <a:effectLst/>
              <a:uLnTx/>
              <a:uFillTx/>
              <a:cs typeface="Arial"/>
              <a:sym typeface="Arial"/>
            </a:endParaRPr>
          </a:p>
          <a:p>
            <a:pPr marL="285750" marR="0" lvl="0" indent="-285750" algn="l" defTabSz="914400" rtl="0" eaLnBrk="1" fontAlgn="auto" latinLnBrk="0" hangingPunct="1">
              <a:lnSpc>
                <a:spcPct val="100000"/>
              </a:lnSpc>
              <a:spcBef>
                <a:spcPts val="0"/>
              </a:spcBef>
              <a:spcAft>
                <a:spcPts val="0"/>
              </a:spcAft>
              <a:buClr>
                <a:srgbClr val="000000"/>
              </a:buClr>
              <a:buSzPts val="1400"/>
              <a:buFont typeface="Arial"/>
              <a:buChar char="•"/>
              <a:tabLst/>
              <a:defRPr/>
            </a:pPr>
            <a:r>
              <a:rPr kumimoji="0" lang="en-US" sz="1400" b="0" i="0" u="none" strike="noStrike" kern="0" cap="none" spc="0" normalizeH="0" baseline="0" noProof="0" dirty="0">
                <a:ln>
                  <a:noFill/>
                </a:ln>
                <a:effectLst/>
                <a:uLnTx/>
                <a:uFillTx/>
                <a:ea typeface="Arial"/>
                <a:cs typeface="Arial"/>
                <a:sym typeface="Arial"/>
              </a:rPr>
              <a:t>The team used the Hele-Shaw flow problem — a scenario of two flat, parallel plates and the flow of liquids and gases between them. </a:t>
            </a:r>
            <a:endParaRPr kumimoji="0" sz="1400" b="0" i="0" u="none" strike="noStrike" kern="0" cap="none" spc="0" normalizeH="0" baseline="0" noProof="0" dirty="0">
              <a:ln>
                <a:noFill/>
              </a:ln>
              <a:effectLst/>
              <a:uLnTx/>
              <a:uFillTx/>
              <a:cs typeface="Arial"/>
              <a:sym typeface="Arial"/>
            </a:endParaRPr>
          </a:p>
        </p:txBody>
      </p:sp>
      <p:grpSp>
        <p:nvGrpSpPr>
          <p:cNvPr id="14" name="Group 13">
            <a:extLst>
              <a:ext uri="{FF2B5EF4-FFF2-40B4-BE49-F238E27FC236}">
                <a16:creationId xmlns:a16="http://schemas.microsoft.com/office/drawing/2014/main" id="{9659A87D-7C9C-1026-6182-089BE1EF8015}"/>
              </a:ext>
            </a:extLst>
          </p:cNvPr>
          <p:cNvGrpSpPr/>
          <p:nvPr/>
        </p:nvGrpSpPr>
        <p:grpSpPr>
          <a:xfrm>
            <a:off x="6901176" y="4723268"/>
            <a:ext cx="5088769" cy="1489868"/>
            <a:chOff x="6901176" y="4559372"/>
            <a:chExt cx="5088769" cy="1489868"/>
          </a:xfrm>
        </p:grpSpPr>
        <p:sp>
          <p:nvSpPr>
            <p:cNvPr id="16" name="Rectangle 15">
              <a:extLst>
                <a:ext uri="{FF2B5EF4-FFF2-40B4-BE49-F238E27FC236}">
                  <a16:creationId xmlns:a16="http://schemas.microsoft.com/office/drawing/2014/main" id="{46110527-3D5E-DE8A-91D6-0E66981F1564}"/>
                </a:ext>
              </a:extLst>
            </p:cNvPr>
            <p:cNvSpPr/>
            <p:nvPr/>
          </p:nvSpPr>
          <p:spPr>
            <a:xfrm>
              <a:off x="6901176" y="4559372"/>
              <a:ext cx="5088769" cy="1477287"/>
            </a:xfrm>
            <a:prstGeom prst="rect">
              <a:avLst/>
            </a:prstGeom>
            <a:solidFill>
              <a:srgbClr val="8281BD">
                <a:alpha val="12941"/>
              </a:srgb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1C742054-4F8C-D401-63CE-FEFFCD6C2810}"/>
                </a:ext>
              </a:extLst>
            </p:cNvPr>
            <p:cNvSpPr txBox="1">
              <a:spLocks/>
            </p:cNvSpPr>
            <p:nvPr/>
          </p:nvSpPr>
          <p:spPr>
            <a:xfrm>
              <a:off x="7003152" y="4602690"/>
              <a:ext cx="4943663" cy="1446550"/>
            </a:xfrm>
            <a:prstGeom prst="rect">
              <a:avLst/>
            </a:prstGeom>
            <a:noFill/>
          </p:spPr>
          <p:txBody>
            <a:bodyPr wrap="square">
              <a:spAutoFit/>
            </a:bodyPr>
            <a:lstStyle/>
            <a:p>
              <a:pPr>
                <a:buClr>
                  <a:srgbClr val="000000"/>
                </a:buClr>
                <a:defRPr/>
              </a:pPr>
              <a:r>
                <a:rPr kumimoji="0" lang="en-US" sz="1100" b="0" i="0" u="none" strike="noStrike" kern="0" cap="none" spc="0" normalizeH="0" baseline="0" noProof="0" dirty="0">
                  <a:ln>
                    <a:noFill/>
                  </a:ln>
                  <a:solidFill>
                    <a:srgbClr val="000000"/>
                  </a:solidFill>
                  <a:effectLst/>
                  <a:uLnTx/>
                  <a:uFillTx/>
                  <a:ea typeface="+mn-ea"/>
                  <a:cs typeface="+mn-cs"/>
                  <a:sym typeface="Arial"/>
                </a:rPr>
                <a:t>PI(s)/Facility Lead(s): Murali Gopalakrishnan Meena</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100" b="0" i="0" u="none" strike="noStrike" kern="0" cap="none" spc="0" normalizeH="0" baseline="0" noProof="0" dirty="0">
                  <a:ln>
                    <a:noFill/>
                  </a:ln>
                  <a:solidFill>
                    <a:srgbClr val="000000"/>
                  </a:solidFill>
                  <a:effectLst/>
                  <a:uLnTx/>
                  <a:uFillTx/>
                  <a:ea typeface="+mn-ea"/>
                  <a:cs typeface="+mn-cs"/>
                  <a:sym typeface="Arial"/>
                </a:rPr>
                <a:t>Collaborating Institutions: Oak Ridge National Laboratory, NVIDIA</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100" b="0" i="0" u="none" strike="noStrike" kern="0" cap="none" spc="0" normalizeH="0" baseline="0" noProof="0" dirty="0">
                  <a:ln>
                    <a:noFill/>
                  </a:ln>
                  <a:solidFill>
                    <a:srgbClr val="000000"/>
                  </a:solidFill>
                  <a:effectLst/>
                  <a:uLnTx/>
                  <a:uFillTx/>
                  <a:ea typeface="+mn-ea"/>
                  <a:cs typeface="+mn-cs"/>
                  <a:sym typeface="Arial"/>
                </a:rPr>
                <a:t>ASCR </a:t>
              </a:r>
              <a:r>
                <a:rPr lang="en-US" sz="1100" kern="0" dirty="0">
                  <a:solidFill>
                    <a:srgbClr val="000000"/>
                  </a:solidFill>
                  <a:sym typeface="Arial"/>
                </a:rPr>
                <a:t>Program: QCUP </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100" b="0" i="0" u="none" strike="noStrike" kern="0" cap="none" spc="0" normalizeH="0" baseline="0" noProof="0" dirty="0">
                  <a:ln>
                    <a:noFill/>
                  </a:ln>
                  <a:solidFill>
                    <a:srgbClr val="000000"/>
                  </a:solidFill>
                  <a:effectLst/>
                  <a:uLnTx/>
                  <a:uFillTx/>
                  <a:ea typeface="+mn-ea"/>
                  <a:cs typeface="+mn-cs"/>
                  <a:sym typeface="Arial"/>
                </a:rPr>
                <a:t>ASCR PM: </a:t>
              </a:r>
              <a:r>
                <a:rPr lang="en-US" sz="1100" kern="0" dirty="0">
                  <a:solidFill>
                    <a:srgbClr val="000000"/>
                  </a:solidFill>
                  <a:sym typeface="Arial"/>
                </a:rPr>
                <a:t>Christine Chalk</a:t>
              </a:r>
            </a:p>
            <a:p>
              <a:pPr>
                <a:buClr>
                  <a:srgbClr val="000000"/>
                </a:buClr>
                <a:defRPr/>
              </a:pPr>
              <a:r>
                <a:rPr kumimoji="0" lang="en-US" sz="1100" b="0" i="0" u="none" strike="noStrike" kern="0" cap="none" spc="0" normalizeH="0" baseline="0" noProof="0" dirty="0">
                  <a:ln>
                    <a:noFill/>
                  </a:ln>
                  <a:solidFill>
                    <a:srgbClr val="000000"/>
                  </a:solidFill>
                  <a:effectLst/>
                  <a:uLnTx/>
                  <a:uFillTx/>
                  <a:ea typeface="+mn-ea"/>
                  <a:cs typeface="+mn-cs"/>
                  <a:sym typeface="Arial"/>
                </a:rPr>
                <a:t>Publication(s) for this work: Meena, M., </a:t>
              </a:r>
              <a:r>
                <a:rPr kumimoji="0" lang="en-US" sz="1100" b="0" i="0" u="none" strike="noStrike" kern="0" cap="none" spc="0" normalizeH="0" baseline="0" noProof="0" dirty="0" err="1">
                  <a:ln>
                    <a:noFill/>
                  </a:ln>
                  <a:solidFill>
                    <a:srgbClr val="000000"/>
                  </a:solidFill>
                  <a:effectLst/>
                  <a:uLnTx/>
                  <a:uFillTx/>
                  <a:ea typeface="+mn-ea"/>
                  <a:cs typeface="+mn-cs"/>
                  <a:sym typeface="Arial"/>
                </a:rPr>
                <a:t>Gottiparthi</a:t>
              </a:r>
              <a:r>
                <a:rPr kumimoji="0" lang="en-US" sz="1100" b="0" i="0" u="none" strike="noStrike" kern="0" cap="none" spc="0" normalizeH="0" baseline="0" noProof="0" dirty="0">
                  <a:ln>
                    <a:noFill/>
                  </a:ln>
                  <a:solidFill>
                    <a:srgbClr val="000000"/>
                  </a:solidFill>
                  <a:effectLst/>
                  <a:uLnTx/>
                  <a:uFillTx/>
                  <a:ea typeface="+mn-ea"/>
                  <a:cs typeface="+mn-cs"/>
                  <a:sym typeface="Arial"/>
                </a:rPr>
                <a:t>, K. C., Lietz, J. G., Georgiadou, A., &amp; Coello Pérez, E. A. (2024). Solving the Hele–Shaw flow using the Harrow–Hassidim–Lloyd algorithm on superconducting devices: A study of efficiency and challenges. Physics of Fluids, 36(10) https://</a:t>
              </a:r>
              <a:r>
                <a:rPr kumimoji="0" lang="en-US" sz="1100" b="0" i="0" u="none" strike="noStrike" kern="0" cap="none" spc="0" normalizeH="0" baseline="0" noProof="0" dirty="0" err="1">
                  <a:ln>
                    <a:noFill/>
                  </a:ln>
                  <a:solidFill>
                    <a:srgbClr val="000000"/>
                  </a:solidFill>
                  <a:effectLst/>
                  <a:uLnTx/>
                  <a:uFillTx/>
                  <a:ea typeface="+mn-ea"/>
                  <a:cs typeface="+mn-cs"/>
                  <a:sym typeface="Arial"/>
                </a:rPr>
                <a:t>doi.org</a:t>
              </a:r>
              <a:r>
                <a:rPr kumimoji="0" lang="en-US" sz="1100" b="0" i="0" u="none" strike="noStrike" kern="0" cap="none" spc="0" normalizeH="0" baseline="0" noProof="0" dirty="0">
                  <a:ln>
                    <a:noFill/>
                  </a:ln>
                  <a:solidFill>
                    <a:srgbClr val="000000"/>
                  </a:solidFill>
                  <a:effectLst/>
                  <a:uLnTx/>
                  <a:uFillTx/>
                  <a:ea typeface="+mn-ea"/>
                  <a:cs typeface="+mn-cs"/>
                  <a:sym typeface="Arial"/>
                </a:rPr>
                <a:t>/10.1063/5.0231929.</a:t>
              </a:r>
            </a:p>
          </p:txBody>
        </p:sp>
      </p:grpSp>
      <p:pic>
        <p:nvPicPr>
          <p:cNvPr id="3" name="Picture 2">
            <a:extLst>
              <a:ext uri="{FF2B5EF4-FFF2-40B4-BE49-F238E27FC236}">
                <a16:creationId xmlns:a16="http://schemas.microsoft.com/office/drawing/2014/main" id="{0280EBE6-797A-8DF7-CF36-EF3A530916F9}"/>
              </a:ext>
            </a:extLst>
          </p:cNvPr>
          <p:cNvPicPr>
            <a:picLocks noChangeAspect="1"/>
          </p:cNvPicPr>
          <p:nvPr/>
        </p:nvPicPr>
        <p:blipFill>
          <a:blip r:embed="rId3"/>
          <a:srcRect l="7266" t="18832" r="6211" b="22217"/>
          <a:stretch/>
        </p:blipFill>
        <p:spPr>
          <a:xfrm>
            <a:off x="9989732" y="130559"/>
            <a:ext cx="2000213" cy="511057"/>
          </a:xfrm>
          <a:prstGeom prst="rect">
            <a:avLst/>
          </a:prstGeom>
        </p:spPr>
      </p:pic>
      <p:pic>
        <p:nvPicPr>
          <p:cNvPr id="5" name="Picture 4">
            <a:extLst>
              <a:ext uri="{FF2B5EF4-FFF2-40B4-BE49-F238E27FC236}">
                <a16:creationId xmlns:a16="http://schemas.microsoft.com/office/drawing/2014/main" id="{EFEA7A3A-4A9C-FD2B-0060-19486B3D427D}"/>
              </a:ext>
            </a:extLst>
          </p:cNvPr>
          <p:cNvPicPr>
            <a:picLocks noChangeAspect="1"/>
          </p:cNvPicPr>
          <p:nvPr/>
        </p:nvPicPr>
        <p:blipFill>
          <a:blip r:embed="rId4"/>
          <a:stretch>
            <a:fillRect/>
          </a:stretch>
        </p:blipFill>
        <p:spPr>
          <a:xfrm>
            <a:off x="6996312" y="1424289"/>
            <a:ext cx="4671777" cy="2627874"/>
          </a:xfrm>
          <a:prstGeom prst="rect">
            <a:avLst/>
          </a:prstGeom>
        </p:spPr>
      </p:pic>
      <p:pic>
        <p:nvPicPr>
          <p:cNvPr id="17" name="Picture 16">
            <a:extLst>
              <a:ext uri="{FF2B5EF4-FFF2-40B4-BE49-F238E27FC236}">
                <a16:creationId xmlns:a16="http://schemas.microsoft.com/office/drawing/2014/main" id="{E4178DBE-7630-F392-C0F9-37475A432A55}"/>
              </a:ext>
            </a:extLst>
          </p:cNvPr>
          <p:cNvPicPr>
            <a:picLocks noChangeAspect="1"/>
          </p:cNvPicPr>
          <p:nvPr/>
        </p:nvPicPr>
        <p:blipFill>
          <a:blip r:embed="rId5"/>
          <a:srcRect b="50289"/>
          <a:stretch/>
        </p:blipFill>
        <p:spPr>
          <a:xfrm>
            <a:off x="7957088" y="130559"/>
            <a:ext cx="2056108" cy="511056"/>
          </a:xfrm>
          <a:prstGeom prst="rect">
            <a:avLst/>
          </a:prstGeom>
        </p:spPr>
      </p:pic>
    </p:spTree>
    <p:extLst>
      <p:ext uri="{BB962C8B-B14F-4D97-AF65-F5344CB8AC3E}">
        <p14:creationId xmlns:p14="http://schemas.microsoft.com/office/powerpoint/2010/main" val="3201699841"/>
      </p:ext>
    </p:extLst>
  </p:cSld>
  <p:clrMapOvr>
    <a:masterClrMapping/>
  </p:clrMapOvr>
  <p:transition/>
</p:sld>
</file>

<file path=ppt/theme/theme1.xml><?xml version="1.0" encoding="utf-8"?>
<a:theme xmlns:a="http://schemas.openxmlformats.org/drawingml/2006/main" name="7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8AFE46BB8E385E49A6EA57D885CD0452" ma:contentTypeVersion="0" ma:contentTypeDescription="Create a new document." ma:contentTypeScope="" ma:versionID="a22552574ecfbdc3bb100ecb994ceb99">
  <xsd:schema xmlns:xsd="http://www.w3.org/2001/XMLSchema" xmlns:xs="http://www.w3.org/2001/XMLSchema" xmlns:p="http://schemas.microsoft.com/office/2006/metadata/properties" targetNamespace="http://schemas.microsoft.com/office/2006/metadata/properties" ma:root="true" ma:fieldsID="31d5eec3c12ee2e8127422d567928fa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A8EE7F5-A494-4A3A-8402-D6EC287A4FD9}">
  <ds:schemaRefs>
    <ds:schemaRef ds:uri="http://schemas.microsoft.com/sharepoint/v3/contenttype/forms"/>
  </ds:schemaRefs>
</ds:datastoreItem>
</file>

<file path=customXml/itemProps2.xml><?xml version="1.0" encoding="utf-8"?>
<ds:datastoreItem xmlns:ds="http://schemas.openxmlformats.org/officeDocument/2006/customXml" ds:itemID="{B0A43E79-5F32-4471-8B9A-F8FE298C9716}">
  <ds:schemaRefs>
    <ds:schemaRef ds:uri="http://schemas.microsoft.com/office/2006/metadata/properties"/>
    <ds:schemaRef ds:uri="bc761791-33a0-47b7-8145-9d3c2515a3a0"/>
    <ds:schemaRef ds:uri="http://purl.org/dc/terms/"/>
    <ds:schemaRef ds:uri="http://schemas.microsoft.com/office/2006/documentManagement/types"/>
    <ds:schemaRef ds:uri="http://schemas.openxmlformats.org/package/2006/metadata/core-properties"/>
    <ds:schemaRef ds:uri="d3abd939-9d94-49d1-925a-c93fb1ff4b6e"/>
    <ds:schemaRef ds:uri="http://purl.org/dc/elements/1.1/"/>
    <ds:schemaRef ds:uri="http://schemas.microsoft.com/office/infopath/2007/PartnerControls"/>
    <ds:schemaRef ds:uri="http://www.w3.org/XML/1998/namespace"/>
    <ds:schemaRef ds:uri="http://purl.org/dc/dcmitype/"/>
  </ds:schemaRefs>
</ds:datastoreItem>
</file>

<file path=customXml/itemProps3.xml><?xml version="1.0" encoding="utf-8"?>
<ds:datastoreItem xmlns:ds="http://schemas.openxmlformats.org/officeDocument/2006/customXml" ds:itemID="{A33D3F84-0CCB-4520-AFEC-2B1F56CAA13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1932</TotalTime>
  <Words>318</Words>
  <Application>Microsoft Macintosh PowerPoint</Application>
  <PresentationFormat>Widescreen</PresentationFormat>
  <Paragraphs>17</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vt:lpstr>
      <vt:lpstr>Arial</vt:lpstr>
      <vt:lpstr>AvenirNext LT Pro Regular</vt:lpstr>
      <vt:lpstr>Calibri</vt:lpstr>
      <vt:lpstr>Calibri Light</vt:lpstr>
      <vt:lpstr>7_office theme</vt:lpstr>
      <vt:lpstr>Quantum Study Seeks to Solve Questions on Fluid Flow</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Fornari, Marco</dc:creator>
  <cp:lastModifiedBy>Bethea, Katie</cp:lastModifiedBy>
  <cp:revision>27</cp:revision>
  <dcterms:created xsi:type="dcterms:W3CDTF">2025-01-02T22:07:27Z</dcterms:created>
  <dcterms:modified xsi:type="dcterms:W3CDTF">2025-04-15T18:49:23Z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0x0101008AFE46BB8E385E49A6EA57D885CD0452</vt:lpwstr>
  </property>
  <property fmtid="{D5CDD505-2E9C-101B-9397-08002B2CF9AE}" pid="3" name="MediaServiceImageTags">
    <vt:lpwstr/>
  </property>
</Properties>
</file>