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1" r:id="rId4"/>
  </p:sldMasterIdLst>
  <p:notesMasterIdLst>
    <p:notesMasterId r:id="rId6"/>
  </p:notesMasterIdLst>
  <p:sldIdLst>
    <p:sldId id="257" r:id="rId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8281BD"/>
    <a:srgbClr val="0000FF"/>
    <a:srgbClr val="020079"/>
    <a:srgbClr val="EEEEF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5862" autoAdjust="0"/>
    <p:restoredTop sz="91849" autoAdjust="0"/>
  </p:normalViewPr>
  <p:slideViewPr>
    <p:cSldViewPr snapToGrid="0">
      <p:cViewPr>
        <p:scale>
          <a:sx n="110" d="100"/>
          <a:sy n="110" d="100"/>
        </p:scale>
        <p:origin x="1696" y="216"/>
      </p:cViewPr>
      <p:guideLst/>
    </p:cSldViewPr>
  </p:slideViewPr>
  <p:outlineViewPr>
    <p:cViewPr>
      <p:scale>
        <a:sx n="33" d="100"/>
        <a:sy n="33" d="100"/>
      </p:scale>
      <p:origin x="0" y="0"/>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viewProps" Target="viewProps.xml"/><Relationship Id="rId3" Type="http://schemas.openxmlformats.org/officeDocument/2006/relationships/customXml" Target="../customXml/item3.xml"/><Relationship Id="rId7" Type="http://schemas.openxmlformats.org/officeDocument/2006/relationships/presProps" Target="presProps.xml"/><Relationship Id="rId2" Type="http://schemas.openxmlformats.org/officeDocument/2006/relationships/customXml" Target="../customXml/item2.xml"/><Relationship Id="rId1" Type="http://schemas.openxmlformats.org/officeDocument/2006/relationships/customXml" Target="../customXml/item1.xml"/><Relationship Id="rId6" Type="http://schemas.openxmlformats.org/officeDocument/2006/relationships/notesMaster" Target="notesMasters/notesMaster1.xml"/><Relationship Id="rId5" Type="http://schemas.openxmlformats.org/officeDocument/2006/relationships/slide" Target="slides/slide1.xml"/><Relationship Id="rId10"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8134BE1-65F2-4435-8B51-6A5EBDF683AE}" type="datetimeFigureOut">
              <a:rPr lang="en-US" smtClean="0"/>
              <a:t>11/17/25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A04650E-E198-4FA3-A1E8-C9B561D8C60E}" type="slidenum">
              <a:rPr lang="en-US" smtClean="0"/>
              <a:t>‹#›</a:t>
            </a:fld>
            <a:endParaRPr lang="en-US"/>
          </a:p>
        </p:txBody>
      </p:sp>
    </p:spTree>
    <p:extLst>
      <p:ext uri="{BB962C8B-B14F-4D97-AF65-F5344CB8AC3E}">
        <p14:creationId xmlns:p14="http://schemas.microsoft.com/office/powerpoint/2010/main" val="33658104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https://</a:t>
            </a:r>
            <a:r>
              <a:rPr lang="en-US" dirty="0" err="1"/>
              <a:t>www.olcf.ornl.gov</a:t>
            </a:r>
            <a:r>
              <a:rPr lang="en-US" dirty="0"/>
              <a:t>/2025/09/24/forging-fusion/</a:t>
            </a:r>
          </a:p>
          <a:p>
            <a:endParaRPr lang="en-US" dirty="0"/>
          </a:p>
          <a:p>
            <a:r>
              <a:rPr lang="en-US" dirty="0"/>
              <a:t>Related publication: </a:t>
            </a:r>
            <a:r>
              <a:rPr lang="en-US" dirty="0" err="1"/>
              <a:t>Guttenfelder</a:t>
            </a:r>
            <a:r>
              <a:rPr lang="en-US" dirty="0"/>
              <a:t> W, Mandell NR, Le Bars G, et al. “Predictions of Core Plasma Performance for the Infinity Two Fusion Pilot Plant,” </a:t>
            </a:r>
            <a:r>
              <a:rPr lang="en-US" i="1" dirty="0"/>
              <a:t>Journal of Plasma Physics</a:t>
            </a:r>
            <a:r>
              <a:rPr lang="en-US" dirty="0"/>
              <a:t>. 2025;91(3):E83. </a:t>
            </a:r>
          </a:p>
          <a:p>
            <a:endParaRPr lang="en-US" dirty="0"/>
          </a:p>
          <a:p>
            <a:r>
              <a:rPr lang="en-US"/>
              <a:t>DOI:10.1017/S0022377825000339</a:t>
            </a:r>
          </a:p>
          <a:p>
            <a:endParaRPr lang="en-US"/>
          </a:p>
        </p:txBody>
      </p:sp>
      <p:sp>
        <p:nvSpPr>
          <p:cNvPr id="4" name="Slide Number Placeholder 3"/>
          <p:cNvSpPr>
            <a:spLocks noGrp="1"/>
          </p:cNvSpPr>
          <p:nvPr>
            <p:ph type="sldNum" sz="quarter" idx="5"/>
          </p:nvPr>
        </p:nvSpPr>
        <p:spPr/>
        <p:txBody>
          <a:bodyPr/>
          <a:lstStyle/>
          <a:p>
            <a:fld id="{AA04650E-E198-4FA3-A1E8-C9B561D8C60E}" type="slidenum">
              <a:rPr lang="en-US" smtClean="0"/>
              <a:t>1</a:t>
            </a:fld>
            <a:endParaRPr lang="en-US"/>
          </a:p>
        </p:txBody>
      </p:sp>
    </p:spTree>
    <p:extLst>
      <p:ext uri="{BB962C8B-B14F-4D97-AF65-F5344CB8AC3E}">
        <p14:creationId xmlns:p14="http://schemas.microsoft.com/office/powerpoint/2010/main" val="153455054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846CE7D5-CF57-46EF-B807-FDD0502418D4}" type="datetimeFigureOut">
              <a:rPr lang="en-US" smtClean="0"/>
              <a:t>11/17/25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246666097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46CE7D5-CF57-46EF-B807-FDD0502418D4}" type="datetimeFigureOut">
              <a:rPr lang="en-US" smtClean="0"/>
              <a:t>11/17/25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5537863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46CE7D5-CF57-46EF-B807-FDD0502418D4}" type="datetimeFigureOut">
              <a:rPr lang="en-US" smtClean="0"/>
              <a:t>11/17/25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117548747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Custom Layou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a:t>Click to edit title</a:t>
            </a:r>
          </a:p>
        </p:txBody>
      </p:sp>
      <p:sp>
        <p:nvSpPr>
          <p:cNvPr id="4" name="Rectangle 3">
            <a:extLst>
              <a:ext uri="{FF2B5EF4-FFF2-40B4-BE49-F238E27FC236}">
                <a16:creationId xmlns:a16="http://schemas.microsoft.com/office/drawing/2014/main" id="{9D265990-C2AC-43F4-A5F5-C94F93DD392D}"/>
              </a:ext>
            </a:extLst>
          </p:cNvPr>
          <p:cNvSpPr/>
          <p:nvPr userDrawn="1"/>
        </p:nvSpPr>
        <p:spPr>
          <a:xfrm>
            <a:off x="0" y="6320118"/>
            <a:ext cx="12192000" cy="537882"/>
          </a:xfrm>
          <a:prstGeom prst="rect">
            <a:avLst/>
          </a:prstGeom>
          <a:solidFill>
            <a:srgbClr val="0B2C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Slide Number Placeholder 5"/>
          <p:cNvSpPr>
            <a:spLocks noGrp="1"/>
          </p:cNvSpPr>
          <p:nvPr>
            <p:ph type="sldNum" sz="quarter" idx="4"/>
          </p:nvPr>
        </p:nvSpPr>
        <p:spPr>
          <a:xfrm>
            <a:off x="4724400" y="6403005"/>
            <a:ext cx="2743200" cy="365125"/>
          </a:xfrm>
          <a:prstGeom prst="rect">
            <a:avLst/>
          </a:prstGeom>
        </p:spPr>
        <p:txBody>
          <a:bodyPr vert="horz" lIns="91440" tIns="45720" rIns="91440" bIns="45720" rtlCol="0" anchor="ctr"/>
          <a:lstStyle>
            <a:lvl1pPr algn="ctr">
              <a:defRPr sz="1400">
                <a:solidFill>
                  <a:schemeClr val="bg1"/>
                </a:solidFill>
                <a:latin typeface="AvenirNext LT Pro Regular" panose="020B0504020202020204" pitchFamily="34" charset="0"/>
              </a:defRPr>
            </a:lvl1pPr>
          </a:lstStyle>
          <a:p>
            <a:fld id="{835B6AD7-18B8-4C9C-AA70-ABD830A869AC}" type="slidenum">
              <a:rPr lang="en-US" smtClean="0"/>
              <a:t>‹#›</a:t>
            </a:fld>
            <a:endParaRPr lang="en-US"/>
          </a:p>
        </p:txBody>
      </p:sp>
      <p:pic>
        <p:nvPicPr>
          <p:cNvPr id="6" name="Picture 5"/>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212667" y="6373156"/>
            <a:ext cx="2149533" cy="394974"/>
          </a:xfrm>
          <a:prstGeom prst="rect">
            <a:avLst/>
          </a:prstGeom>
        </p:spPr>
      </p:pic>
      <p:sp>
        <p:nvSpPr>
          <p:cNvPr id="7" name="TextBox 6"/>
          <p:cNvSpPr txBox="1"/>
          <p:nvPr userDrawn="1"/>
        </p:nvSpPr>
        <p:spPr>
          <a:xfrm>
            <a:off x="9943949" y="6398798"/>
            <a:ext cx="2248051" cy="369332"/>
          </a:xfrm>
          <a:prstGeom prst="rect">
            <a:avLst/>
          </a:prstGeom>
          <a:noFill/>
        </p:spPr>
        <p:txBody>
          <a:bodyPr wrap="none" rtlCol="0">
            <a:spAutoFit/>
          </a:bodyPr>
          <a:lstStyle/>
          <a:p>
            <a:pPr algn="r"/>
            <a:r>
              <a:rPr lang="en-US">
                <a:solidFill>
                  <a:schemeClr val="bg1"/>
                </a:solidFill>
                <a:latin typeface="AvenirNext LT Pro Regular" panose="020B0504020202020204" pitchFamily="34" charset="0"/>
              </a:rPr>
              <a:t>Energy.gov/science</a:t>
            </a:r>
          </a:p>
        </p:txBody>
      </p:sp>
    </p:spTree>
    <p:extLst>
      <p:ext uri="{BB962C8B-B14F-4D97-AF65-F5344CB8AC3E}">
        <p14:creationId xmlns:p14="http://schemas.microsoft.com/office/powerpoint/2010/main" val="2441954933"/>
      </p:ext>
    </p:extLst>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46CE7D5-CF57-46EF-B807-FDD0502418D4}" type="datetimeFigureOut">
              <a:rPr lang="en-US" smtClean="0"/>
              <a:t>11/17/25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13829925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46CE7D5-CF57-46EF-B807-FDD0502418D4}" type="datetimeFigureOut">
              <a:rPr lang="en-US" smtClean="0"/>
              <a:t>11/17/25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238053513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846CE7D5-CF57-46EF-B807-FDD0502418D4}" type="datetimeFigureOut">
              <a:rPr lang="en-US" smtClean="0"/>
              <a:t>11/17/25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261517771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846CE7D5-CF57-46EF-B807-FDD0502418D4}" type="datetimeFigureOut">
              <a:rPr lang="en-US" smtClean="0"/>
              <a:t>11/17/25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5356038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846CE7D5-CF57-46EF-B807-FDD0502418D4}" type="datetimeFigureOut">
              <a:rPr lang="en-US" smtClean="0"/>
              <a:t>11/17/25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145869043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46CE7D5-CF57-46EF-B807-FDD0502418D4}" type="datetimeFigureOut">
              <a:rPr lang="en-US" smtClean="0"/>
              <a:t>11/17/25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84431766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46CE7D5-CF57-46EF-B807-FDD0502418D4}" type="datetimeFigureOut">
              <a:rPr lang="en-US" smtClean="0"/>
              <a:t>11/17/25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99382310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46CE7D5-CF57-46EF-B807-FDD0502418D4}" type="datetimeFigureOut">
              <a:rPr lang="en-US" smtClean="0"/>
              <a:t>11/17/25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145856048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46CE7D5-CF57-46EF-B807-FDD0502418D4}" type="datetimeFigureOut">
              <a:rPr lang="en-US" smtClean="0"/>
              <a:t>11/17/25</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30EA680-D336-4FF7-8B7A-9848BB0A1C32}" type="slidenum">
              <a:rPr lang="en-US" smtClean="0"/>
              <a:t>‹#›</a:t>
            </a:fld>
            <a:endParaRPr lang="en-US"/>
          </a:p>
        </p:txBody>
      </p:sp>
    </p:spTree>
    <p:extLst>
      <p:ext uri="{BB962C8B-B14F-4D97-AF65-F5344CB8AC3E}">
        <p14:creationId xmlns:p14="http://schemas.microsoft.com/office/powerpoint/2010/main" val="2269098563"/>
      </p:ext>
    </p:extLst>
  </p:cSld>
  <p:clrMap bg1="lt1" tx1="dk1" bg2="lt2" tx2="dk2" accent1="accent1" accent2="accent2" accent3="accent3" accent4="accent4" accent5="accent5" accent6="accent6" hlink="hlink" folHlink="folHlink"/>
  <p:sldLayoutIdLst>
    <p:sldLayoutId id="2147483652" r:id="rId1"/>
    <p:sldLayoutId id="2147483653" r:id="rId2"/>
    <p:sldLayoutId id="2147483654" r:id="rId3"/>
    <p:sldLayoutId id="2147483655" r:id="rId4"/>
    <p:sldLayoutId id="2147483656" r:id="rId5"/>
    <p:sldLayoutId id="2147483657" r:id="rId6"/>
    <p:sldLayoutId id="2147483658" r:id="rId7"/>
    <p:sldLayoutId id="2147483659" r:id="rId8"/>
    <p:sldLayoutId id="2147483660" r:id="rId9"/>
    <p:sldLayoutId id="2147483661" r:id="rId10"/>
    <p:sldLayoutId id="2147483662" r:id="rId11"/>
    <p:sldLayoutId id="2147483663"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2.xml"/><Relationship Id="rId5" Type="http://schemas.openxmlformats.org/officeDocument/2006/relationships/image" Target="../media/image4.png"/><Relationship Id="rId4"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46110527-3D5E-DE8A-91D6-0E66981F1564}"/>
              </a:ext>
            </a:extLst>
          </p:cNvPr>
          <p:cNvSpPr/>
          <p:nvPr/>
        </p:nvSpPr>
        <p:spPr>
          <a:xfrm>
            <a:off x="6932428" y="4635511"/>
            <a:ext cx="4823991" cy="1497476"/>
          </a:xfrm>
          <a:prstGeom prst="rect">
            <a:avLst/>
          </a:prstGeom>
          <a:solidFill>
            <a:srgbClr val="8281BD">
              <a:alpha val="12941"/>
            </a:srgb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0C7CB983-3D4F-3FB4-37F0-5EBAA0E93936}"/>
              </a:ext>
            </a:extLst>
          </p:cNvPr>
          <p:cNvSpPr>
            <a:spLocks noGrp="1"/>
          </p:cNvSpPr>
          <p:nvPr>
            <p:ph type="title"/>
          </p:nvPr>
        </p:nvSpPr>
        <p:spPr>
          <a:xfrm>
            <a:off x="162044" y="69211"/>
            <a:ext cx="10515600" cy="657336"/>
          </a:xfrm>
        </p:spPr>
        <p:txBody>
          <a:bodyPr>
            <a:normAutofit/>
          </a:bodyPr>
          <a:lstStyle/>
          <a:p>
            <a:r>
              <a:rPr lang="en-US" sz="4000" dirty="0"/>
              <a:t>Forging Fusion</a:t>
            </a:r>
          </a:p>
        </p:txBody>
      </p:sp>
      <p:sp>
        <p:nvSpPr>
          <p:cNvPr id="4" name="TextBox 3">
            <a:extLst>
              <a:ext uri="{FF2B5EF4-FFF2-40B4-BE49-F238E27FC236}">
                <a16:creationId xmlns:a16="http://schemas.microsoft.com/office/drawing/2014/main" id="{7A3928D5-0D5A-21A1-33A7-B36236255477}"/>
              </a:ext>
            </a:extLst>
          </p:cNvPr>
          <p:cNvSpPr txBox="1"/>
          <p:nvPr/>
        </p:nvSpPr>
        <p:spPr>
          <a:xfrm>
            <a:off x="245185" y="639454"/>
            <a:ext cx="5735147" cy="369332"/>
          </a:xfrm>
          <a:prstGeom prst="rect">
            <a:avLst/>
          </a:prstGeom>
          <a:noFill/>
        </p:spPr>
        <p:txBody>
          <a:bodyPr wrap="square" rtlCol="0">
            <a:spAutoFit/>
          </a:bodyPr>
          <a:lstStyle/>
          <a:p>
            <a:r>
              <a:rPr lang="en-US" dirty="0"/>
              <a:t>Summit supercomputer study speeds power plant design</a:t>
            </a:r>
          </a:p>
        </p:txBody>
      </p:sp>
      <p:sp>
        <p:nvSpPr>
          <p:cNvPr id="7" name="Google Shape;25;p1">
            <a:extLst>
              <a:ext uri="{FF2B5EF4-FFF2-40B4-BE49-F238E27FC236}">
                <a16:creationId xmlns:a16="http://schemas.microsoft.com/office/drawing/2014/main" id="{35E5E467-2727-969B-98F3-BA95D001A982}"/>
              </a:ext>
            </a:extLst>
          </p:cNvPr>
          <p:cNvSpPr/>
          <p:nvPr/>
        </p:nvSpPr>
        <p:spPr>
          <a:xfrm>
            <a:off x="245185" y="1055829"/>
            <a:ext cx="6453289" cy="1046400"/>
          </a:xfrm>
          <a:prstGeom prst="rect">
            <a:avLst/>
          </a:prstGeom>
          <a:noFill/>
          <a:ln>
            <a:noFill/>
          </a:ln>
        </p:spPr>
        <p:txBody>
          <a:bodyPr spcFirstLastPara="1" wrap="square" lIns="91425" tIns="45700" rIns="91425" bIns="45700" anchor="t" anchorCtr="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2000" b="1" i="0" u="none" strike="noStrike" kern="0" cap="none" spc="0" normalizeH="0" baseline="0" noProof="0" dirty="0">
                <a:ln>
                  <a:noFill/>
                </a:ln>
                <a:effectLst/>
                <a:uLnTx/>
                <a:uFillTx/>
                <a:ea typeface="Arial"/>
                <a:cs typeface="Arial"/>
                <a:sym typeface="Arial"/>
              </a:rPr>
              <a:t>Scientific Achievement</a:t>
            </a:r>
            <a:endParaRPr kumimoji="0" sz="1400" b="0" i="0" u="none" strike="noStrike" kern="0" cap="none" spc="0" normalizeH="0" baseline="0" noProof="0" dirty="0">
              <a:ln>
                <a:noFill/>
              </a:ln>
              <a:effectLst/>
              <a:uLnTx/>
              <a:uFillTx/>
              <a:cs typeface="Arial"/>
              <a:sym typeface="Arial"/>
            </a:endParaRPr>
          </a:p>
          <a:p>
            <a:pPr marL="285750" indent="-285750">
              <a:buClr>
                <a:srgbClr val="000000"/>
              </a:buClr>
              <a:buFont typeface="Arial" panose="020B0604020202020204" pitchFamily="34" charset="0"/>
              <a:buChar char="•"/>
              <a:defRPr/>
            </a:pPr>
            <a:r>
              <a:rPr kumimoji="0" lang="en-US" sz="1400" b="0" i="0" u="none" strike="noStrike" kern="0" cap="none" spc="0" normalizeH="0" baseline="0" noProof="0" dirty="0">
                <a:ln>
                  <a:noFill/>
                </a:ln>
                <a:effectLst/>
                <a:uLnTx/>
                <a:uFillTx/>
                <a:ea typeface="Arial"/>
                <a:cs typeface="Arial"/>
                <a:sym typeface="Arial"/>
              </a:rPr>
              <a:t>The nuclear reactions that fuel the sun could soon be harnessed to generate electricity on Earth — with help from supercomputers at the Department of Energy’s Oak Ridge National Laboratory.</a:t>
            </a:r>
          </a:p>
        </p:txBody>
      </p:sp>
      <p:sp>
        <p:nvSpPr>
          <p:cNvPr id="8" name="Google Shape;26;p1">
            <a:extLst>
              <a:ext uri="{FF2B5EF4-FFF2-40B4-BE49-F238E27FC236}">
                <a16:creationId xmlns:a16="http://schemas.microsoft.com/office/drawing/2014/main" id="{0607B843-0CBD-294A-51EC-D86D699F90C2}"/>
              </a:ext>
            </a:extLst>
          </p:cNvPr>
          <p:cNvSpPr/>
          <p:nvPr/>
        </p:nvSpPr>
        <p:spPr>
          <a:xfrm>
            <a:off x="238508" y="2102229"/>
            <a:ext cx="6693919" cy="2123618"/>
          </a:xfrm>
          <a:prstGeom prst="rect">
            <a:avLst/>
          </a:prstGeom>
          <a:noFill/>
          <a:ln>
            <a:noFill/>
          </a:ln>
        </p:spPr>
        <p:txBody>
          <a:bodyPr spcFirstLastPara="1" wrap="square" lIns="91425" tIns="45700" rIns="91425" bIns="45700" anchor="t" anchorCtr="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2000" b="1" i="0" u="none" strike="noStrike" kern="0" cap="none" spc="0" normalizeH="0" baseline="0" noProof="0" dirty="0">
                <a:ln>
                  <a:noFill/>
                </a:ln>
                <a:effectLst/>
                <a:uLnTx/>
                <a:uFillTx/>
                <a:ea typeface="Arial"/>
                <a:cs typeface="Arial"/>
                <a:sym typeface="Arial"/>
              </a:rPr>
              <a:t>Significance and Impact</a:t>
            </a:r>
            <a:endParaRPr kumimoji="0" sz="1400" b="0" i="0" u="none" strike="noStrike" kern="0" cap="none" spc="0" normalizeH="0" baseline="0" noProof="0" dirty="0">
              <a:ln>
                <a:noFill/>
              </a:ln>
              <a:effectLst/>
              <a:uLnTx/>
              <a:uFillTx/>
              <a:cs typeface="Arial"/>
              <a:sym typeface="Arial"/>
            </a:endParaRPr>
          </a:p>
          <a:p>
            <a:pPr marL="285750" marR="0" lvl="0" indent="-285750" algn="l" defTabSz="914400" rtl="0" eaLnBrk="1" fontAlgn="auto" latinLnBrk="0" hangingPunct="1">
              <a:lnSpc>
                <a:spcPct val="100000"/>
              </a:lnSpc>
              <a:spcBef>
                <a:spcPts val="0"/>
              </a:spcBef>
              <a:spcAft>
                <a:spcPts val="0"/>
              </a:spcAft>
              <a:buClr>
                <a:srgbClr val="000000"/>
              </a:buClr>
              <a:buSzTx/>
              <a:buFont typeface="Arial" panose="020B0604020202020204" pitchFamily="34" charset="0"/>
              <a:buChar char="•"/>
              <a:tabLst/>
              <a:defRPr/>
            </a:pPr>
            <a:r>
              <a:rPr kumimoji="0" lang="en-US" sz="1400" b="0" i="0" u="none" strike="noStrike" kern="0" cap="none" spc="0" normalizeH="0" baseline="0" noProof="0" dirty="0">
                <a:ln>
                  <a:noFill/>
                </a:ln>
                <a:effectLst/>
                <a:uLnTx/>
                <a:uFillTx/>
                <a:ea typeface="Arial"/>
                <a:cs typeface="Arial"/>
                <a:sym typeface="Arial"/>
              </a:rPr>
              <a:t>Type One Energy Group, a Knoxville-based startup, expects to build the world’s most advanced stellarator fusion device by 2030, with a pilot power plant to follow that would produce commercial fusion energy by the mid-2030s. The Type One Energy team discussed their pilot plant concept in a series of six papers recently published in the Journal of Plasma Physics.</a:t>
            </a:r>
          </a:p>
          <a:p>
            <a:pPr marL="285750" marR="0" lvl="0" indent="-285750" algn="l" defTabSz="914400" rtl="0" eaLnBrk="1" fontAlgn="auto" latinLnBrk="0" hangingPunct="1">
              <a:lnSpc>
                <a:spcPct val="100000"/>
              </a:lnSpc>
              <a:spcBef>
                <a:spcPts val="0"/>
              </a:spcBef>
              <a:spcAft>
                <a:spcPts val="0"/>
              </a:spcAft>
              <a:buClr>
                <a:srgbClr val="000000"/>
              </a:buClr>
              <a:buSzTx/>
              <a:buFont typeface="Arial" panose="020B0604020202020204" pitchFamily="34" charset="0"/>
              <a:buChar char="•"/>
              <a:tabLst/>
              <a:defRPr/>
            </a:pPr>
            <a:r>
              <a:rPr kumimoji="0" lang="en-US" sz="1400" b="0" i="0" u="none" strike="noStrike" kern="0" cap="none" spc="0" normalizeH="0" baseline="0" noProof="0" dirty="0">
                <a:ln>
                  <a:noFill/>
                </a:ln>
                <a:effectLst/>
                <a:uLnTx/>
                <a:uFillTx/>
                <a:ea typeface="Arial"/>
                <a:cs typeface="Arial"/>
                <a:sym typeface="Arial"/>
              </a:rPr>
              <a:t>The prototype, Infinity One, won’t produce electricity but would demonstrate the company’s design works and clear the path for the pilot plant, Infinity Two, which would generate an effective output of 350 megawatts for the electric grid.</a:t>
            </a:r>
          </a:p>
        </p:txBody>
      </p:sp>
      <p:sp>
        <p:nvSpPr>
          <p:cNvPr id="9" name="Google Shape;27;p1">
            <a:extLst>
              <a:ext uri="{FF2B5EF4-FFF2-40B4-BE49-F238E27FC236}">
                <a16:creationId xmlns:a16="http://schemas.microsoft.com/office/drawing/2014/main" id="{34B9808A-90A5-22A7-F1DB-47BF387DC938}"/>
              </a:ext>
            </a:extLst>
          </p:cNvPr>
          <p:cNvSpPr txBox="1"/>
          <p:nvPr/>
        </p:nvSpPr>
        <p:spPr>
          <a:xfrm>
            <a:off x="6932427" y="3943035"/>
            <a:ext cx="4989335" cy="553957"/>
          </a:xfrm>
          <a:prstGeom prst="rect">
            <a:avLst/>
          </a:prstGeom>
          <a:noFill/>
          <a:ln>
            <a:noFill/>
          </a:ln>
        </p:spPr>
        <p:txBody>
          <a:bodyPr spcFirstLastPara="1" wrap="square" lIns="91425" tIns="45700" rIns="91425" bIns="45700" anchor="t" anchorCtr="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000" b="0" i="1" u="none" strike="noStrike" kern="0" cap="none" spc="0" normalizeH="0" baseline="0" noProof="0" dirty="0">
                <a:ln>
                  <a:noFill/>
                </a:ln>
                <a:solidFill>
                  <a:srgbClr val="000000"/>
                </a:solidFill>
                <a:effectLst/>
                <a:uLnTx/>
                <a:uFillTx/>
                <a:ea typeface="Arial"/>
                <a:cs typeface="Arial"/>
                <a:sym typeface="Arial"/>
              </a:rPr>
              <a:t>Type One Energy used ORNL’s Summit supercomputer to develop an optimized stellarator fusion power plant concept. Colors indicate the strength of the magnetic field that confines the plasma. Credit: Type One Energy</a:t>
            </a:r>
          </a:p>
        </p:txBody>
      </p:sp>
      <p:sp>
        <p:nvSpPr>
          <p:cNvPr id="11" name="Google Shape;29;p1">
            <a:extLst>
              <a:ext uri="{FF2B5EF4-FFF2-40B4-BE49-F238E27FC236}">
                <a16:creationId xmlns:a16="http://schemas.microsoft.com/office/drawing/2014/main" id="{F719EDE8-762E-1830-067F-4414F9F31C7C}"/>
              </a:ext>
            </a:extLst>
          </p:cNvPr>
          <p:cNvSpPr/>
          <p:nvPr/>
        </p:nvSpPr>
        <p:spPr>
          <a:xfrm>
            <a:off x="155838" y="4349977"/>
            <a:ext cx="6693919" cy="1908174"/>
          </a:xfrm>
          <a:prstGeom prst="rect">
            <a:avLst/>
          </a:prstGeom>
          <a:noFill/>
          <a:ln>
            <a:noFill/>
          </a:ln>
        </p:spPr>
        <p:txBody>
          <a:bodyPr spcFirstLastPara="1" wrap="square" lIns="91425" tIns="45700" rIns="91425" bIns="45700" anchor="t" anchorCtr="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2000" b="1" i="0" u="none" strike="noStrike" kern="0" cap="none" spc="0" normalizeH="0" baseline="0" noProof="0" dirty="0">
                <a:ln>
                  <a:noFill/>
                </a:ln>
                <a:effectLst/>
                <a:uLnTx/>
                <a:uFillTx/>
                <a:ea typeface="Arial"/>
                <a:cs typeface="Arial"/>
                <a:sym typeface="Arial"/>
              </a:rPr>
              <a:t>Technical Approach</a:t>
            </a:r>
            <a:endParaRPr kumimoji="0" sz="1400" b="0" i="0" u="none" strike="noStrike" kern="0" cap="none" spc="0" normalizeH="0" baseline="0" noProof="0" dirty="0">
              <a:ln>
                <a:noFill/>
              </a:ln>
              <a:effectLst/>
              <a:uLnTx/>
              <a:uFillTx/>
              <a:cs typeface="Arial"/>
              <a:sym typeface="Arial"/>
            </a:endParaRPr>
          </a:p>
          <a:p>
            <a:pPr marL="285750" marR="0" lvl="0" indent="-285750" algn="l" defTabSz="914400" rtl="0" eaLnBrk="1" fontAlgn="auto" latinLnBrk="0" hangingPunct="1">
              <a:lnSpc>
                <a:spcPct val="100000"/>
              </a:lnSpc>
              <a:spcBef>
                <a:spcPts val="0"/>
              </a:spcBef>
              <a:spcAft>
                <a:spcPts val="0"/>
              </a:spcAft>
              <a:buClr>
                <a:srgbClr val="000000"/>
              </a:buClr>
              <a:buSzPts val="1400"/>
              <a:buFont typeface="Arial"/>
              <a:buChar char="•"/>
              <a:tabLst/>
              <a:defRPr/>
            </a:pPr>
            <a:r>
              <a:rPr kumimoji="0" lang="en-US" sz="1400" b="0" i="0" u="none" strike="noStrike" kern="0" cap="none" spc="0" normalizeH="0" baseline="0" noProof="0" dirty="0">
                <a:ln>
                  <a:noFill/>
                </a:ln>
                <a:effectLst/>
                <a:uLnTx/>
                <a:uFillTx/>
                <a:ea typeface="Arial"/>
                <a:cs typeface="Arial"/>
                <a:sym typeface="Arial"/>
              </a:rPr>
              <a:t>The detailed modeling offered by ORNL’s Summit supercomputer, which has since ceased operations, shaved at least a year off the time from drawing board to reality, the company estimates — maybe more.</a:t>
            </a:r>
          </a:p>
          <a:p>
            <a:pPr marL="285750" marR="0" lvl="0" indent="-285750" algn="l" defTabSz="914400" rtl="0" eaLnBrk="1" fontAlgn="auto" latinLnBrk="0" hangingPunct="1">
              <a:lnSpc>
                <a:spcPct val="100000"/>
              </a:lnSpc>
              <a:spcBef>
                <a:spcPts val="0"/>
              </a:spcBef>
              <a:spcAft>
                <a:spcPts val="0"/>
              </a:spcAft>
              <a:buClr>
                <a:srgbClr val="000000"/>
              </a:buClr>
              <a:buSzPts val="1400"/>
              <a:buFont typeface="Arial"/>
              <a:buChar char="•"/>
              <a:tabLst/>
              <a:defRPr/>
            </a:pPr>
            <a:r>
              <a:rPr kumimoji="0" lang="en-US" sz="1400" b="0" i="0" u="none" strike="noStrike" kern="0" cap="none" spc="0" normalizeH="0" baseline="0" noProof="0" dirty="0">
                <a:ln>
                  <a:noFill/>
                </a:ln>
                <a:effectLst/>
                <a:uLnTx/>
                <a:uFillTx/>
                <a:ea typeface="Arial"/>
                <a:cs typeface="Arial"/>
                <a:sym typeface="Arial"/>
              </a:rPr>
              <a:t>Summit’s high-resolution modeling speeds of 200 petaflops, or 200 quadrillion calculations per second, helped the Type One Energy team develop the knowledge and tools to make their solution a reality and to confirm an optimized stellarator as an economically viable concept for a fusion power plant.</a:t>
            </a:r>
          </a:p>
        </p:txBody>
      </p:sp>
      <p:sp>
        <p:nvSpPr>
          <p:cNvPr id="15" name="TextBox 14">
            <a:extLst>
              <a:ext uri="{FF2B5EF4-FFF2-40B4-BE49-F238E27FC236}">
                <a16:creationId xmlns:a16="http://schemas.microsoft.com/office/drawing/2014/main" id="{1C742054-4F8C-D401-63CE-FEFFCD6C2810}"/>
              </a:ext>
            </a:extLst>
          </p:cNvPr>
          <p:cNvSpPr txBox="1"/>
          <p:nvPr/>
        </p:nvSpPr>
        <p:spPr>
          <a:xfrm>
            <a:off x="6932426" y="4686437"/>
            <a:ext cx="4823993" cy="1446550"/>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100" b="0" i="0" u="none" strike="noStrike" kern="0" cap="none" spc="0" normalizeH="0" baseline="0" noProof="0" dirty="0">
                <a:ln>
                  <a:noFill/>
                </a:ln>
                <a:solidFill>
                  <a:srgbClr val="000000"/>
                </a:solidFill>
                <a:effectLst/>
                <a:uLnTx/>
                <a:uFillTx/>
                <a:ea typeface="+mn-ea"/>
                <a:cs typeface="+mn-cs"/>
                <a:sym typeface="Arial"/>
              </a:rPr>
              <a:t>PI(s)/Facility Lead(s): Walter </a:t>
            </a:r>
            <a:r>
              <a:rPr kumimoji="0" lang="en-US" sz="1100" b="0" i="0" u="none" strike="noStrike" kern="0" cap="none" spc="0" normalizeH="0" baseline="0" noProof="0" dirty="0" err="1">
                <a:ln>
                  <a:noFill/>
                </a:ln>
                <a:solidFill>
                  <a:srgbClr val="000000"/>
                </a:solidFill>
                <a:effectLst/>
                <a:uLnTx/>
                <a:uFillTx/>
                <a:ea typeface="+mn-ea"/>
                <a:cs typeface="+mn-cs"/>
                <a:sym typeface="Arial"/>
              </a:rPr>
              <a:t>Guttenfelder</a:t>
            </a:r>
            <a:r>
              <a:rPr kumimoji="0" lang="en-US" sz="1100" b="0" i="0" u="none" strike="noStrike" kern="0" cap="none" spc="0" normalizeH="0" baseline="0" noProof="0" dirty="0">
                <a:ln>
                  <a:noFill/>
                </a:ln>
                <a:solidFill>
                  <a:srgbClr val="000000"/>
                </a:solidFill>
                <a:effectLst/>
                <a:uLnTx/>
                <a:uFillTx/>
                <a:ea typeface="+mn-ea"/>
                <a:cs typeface="+mn-cs"/>
                <a:sym typeface="Arial"/>
              </a:rPr>
              <a:t>, Type One Energy</a:t>
            </a:r>
            <a:endParaRPr lang="en-US" sz="1100" kern="0" dirty="0">
              <a:solidFill>
                <a:srgbClr val="000000"/>
              </a:solidFill>
              <a:sym typeface="Arial"/>
            </a:endParaRP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100" b="0" i="0" u="none" strike="noStrike" kern="0" cap="none" spc="0" normalizeH="0" baseline="0" noProof="0" dirty="0">
                <a:ln>
                  <a:noFill/>
                </a:ln>
                <a:solidFill>
                  <a:srgbClr val="000000"/>
                </a:solidFill>
                <a:effectLst/>
                <a:uLnTx/>
                <a:uFillTx/>
                <a:ea typeface="+mn-ea"/>
                <a:cs typeface="+mn-cs"/>
                <a:sym typeface="Arial"/>
              </a:rPr>
              <a:t>Collaborating Institutions: NA</a:t>
            </a: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100" b="0" i="0" u="none" strike="noStrike" kern="0" cap="none" spc="0" normalizeH="0" baseline="0" noProof="0" dirty="0">
                <a:ln>
                  <a:noFill/>
                </a:ln>
                <a:solidFill>
                  <a:srgbClr val="000000"/>
                </a:solidFill>
                <a:effectLst/>
                <a:uLnTx/>
                <a:uFillTx/>
                <a:ea typeface="+mn-ea"/>
                <a:cs typeface="+mn-cs"/>
                <a:sym typeface="Arial"/>
              </a:rPr>
              <a:t>ASCR Program: OLCF </a:t>
            </a:r>
            <a:r>
              <a:rPr kumimoji="0" lang="en-US" sz="1100" b="0" i="0" u="none" strike="noStrike" kern="0" cap="none" spc="0" normalizeH="0" baseline="0" noProof="0" dirty="0" err="1">
                <a:ln>
                  <a:noFill/>
                </a:ln>
                <a:solidFill>
                  <a:srgbClr val="000000"/>
                </a:solidFill>
                <a:effectLst/>
                <a:uLnTx/>
                <a:uFillTx/>
                <a:ea typeface="+mn-ea"/>
                <a:cs typeface="+mn-cs"/>
                <a:sym typeface="Arial"/>
              </a:rPr>
              <a:t>SummitPlus</a:t>
            </a:r>
            <a:endParaRPr lang="en-US" sz="1100" kern="0" dirty="0">
              <a:solidFill>
                <a:srgbClr val="000000"/>
              </a:solidFill>
              <a:sym typeface="Arial"/>
            </a:endParaRP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100" b="0" i="0" u="none" strike="noStrike" kern="0" cap="none" spc="0" normalizeH="0" baseline="0" noProof="0" dirty="0">
                <a:ln>
                  <a:noFill/>
                </a:ln>
                <a:solidFill>
                  <a:srgbClr val="000000"/>
                </a:solidFill>
                <a:effectLst/>
                <a:uLnTx/>
                <a:uFillTx/>
                <a:ea typeface="+mn-ea"/>
                <a:cs typeface="+mn-cs"/>
                <a:sym typeface="Arial"/>
              </a:rPr>
              <a:t>ASCR PM: Benjamin Brown</a:t>
            </a: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100" b="0" i="0" u="none" strike="noStrike" kern="0" cap="none" spc="0" normalizeH="0" baseline="0" noProof="0" dirty="0">
                <a:ln>
                  <a:noFill/>
                </a:ln>
                <a:solidFill>
                  <a:srgbClr val="000000"/>
                </a:solidFill>
                <a:effectLst/>
                <a:uLnTx/>
                <a:uFillTx/>
                <a:ea typeface="+mn-ea"/>
                <a:cs typeface="+mn-cs"/>
                <a:sym typeface="Arial"/>
              </a:rPr>
              <a:t>Publication(s) for this work: </a:t>
            </a:r>
            <a:r>
              <a:rPr kumimoji="0" lang="en-US" sz="1100" b="0" i="0" u="none" strike="noStrike" kern="0" cap="none" spc="0" normalizeH="0" baseline="0" noProof="0" dirty="0" err="1">
                <a:ln>
                  <a:noFill/>
                </a:ln>
                <a:solidFill>
                  <a:srgbClr val="000000"/>
                </a:solidFill>
                <a:effectLst/>
                <a:uLnTx/>
                <a:uFillTx/>
                <a:ea typeface="+mn-ea"/>
                <a:cs typeface="+mn-cs"/>
                <a:sym typeface="Arial"/>
              </a:rPr>
              <a:t>Guttenfelder</a:t>
            </a:r>
            <a:r>
              <a:rPr kumimoji="0" lang="en-US" sz="1100" b="0" i="0" u="none" strike="noStrike" kern="0" cap="none" spc="0" normalizeH="0" baseline="0" noProof="0" dirty="0">
                <a:ln>
                  <a:noFill/>
                </a:ln>
                <a:solidFill>
                  <a:srgbClr val="000000"/>
                </a:solidFill>
                <a:effectLst/>
                <a:uLnTx/>
                <a:uFillTx/>
                <a:ea typeface="+mn-ea"/>
                <a:cs typeface="+mn-cs"/>
                <a:sym typeface="Arial"/>
              </a:rPr>
              <a:t> W, Mandell NR, Le Bars G, et al. “Predictions of Core Plasma Performance for the Infinity Two Fusion Pilot Plant,” </a:t>
            </a:r>
            <a:r>
              <a:rPr kumimoji="0" lang="en-US" sz="1100" b="0" i="1" u="none" strike="noStrike" kern="0" cap="none" spc="0" normalizeH="0" baseline="0" noProof="0" dirty="0">
                <a:ln>
                  <a:noFill/>
                </a:ln>
                <a:solidFill>
                  <a:srgbClr val="000000"/>
                </a:solidFill>
                <a:effectLst/>
                <a:uLnTx/>
                <a:uFillTx/>
                <a:ea typeface="+mn-ea"/>
                <a:cs typeface="+mn-cs"/>
                <a:sym typeface="Arial"/>
              </a:rPr>
              <a:t>Journal of Plasma Physics</a:t>
            </a:r>
            <a:r>
              <a:rPr kumimoji="0" lang="en-US" sz="1100" b="0" i="0" u="none" strike="noStrike" kern="0" cap="none" spc="0" normalizeH="0" baseline="0" noProof="0" dirty="0">
                <a:ln>
                  <a:noFill/>
                </a:ln>
                <a:solidFill>
                  <a:srgbClr val="000000"/>
                </a:solidFill>
                <a:effectLst/>
                <a:uLnTx/>
                <a:uFillTx/>
                <a:ea typeface="+mn-ea"/>
                <a:cs typeface="+mn-cs"/>
                <a:sym typeface="Arial"/>
              </a:rPr>
              <a:t>. 2025;91(3):E83. </a:t>
            </a: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US" sz="1100" kern="0" dirty="0">
                <a:solidFill>
                  <a:srgbClr val="000000"/>
                </a:solidFill>
                <a:sym typeface="Arial"/>
              </a:rPr>
              <a:t>DOI</a:t>
            </a:r>
            <a:r>
              <a:rPr kumimoji="0" lang="en-US" sz="1100" b="0" i="0" u="none" strike="noStrike" kern="0" cap="none" spc="0" normalizeH="0" baseline="0" noProof="0" dirty="0">
                <a:ln>
                  <a:noFill/>
                </a:ln>
                <a:solidFill>
                  <a:srgbClr val="000000"/>
                </a:solidFill>
                <a:effectLst/>
                <a:uLnTx/>
                <a:uFillTx/>
                <a:ea typeface="+mn-ea"/>
                <a:cs typeface="+mn-cs"/>
                <a:sym typeface="Arial"/>
              </a:rPr>
              <a:t>:10.1017/S0022377825000339</a:t>
            </a:r>
          </a:p>
        </p:txBody>
      </p:sp>
      <p:pic>
        <p:nvPicPr>
          <p:cNvPr id="13" name="Picture 12">
            <a:extLst>
              <a:ext uri="{FF2B5EF4-FFF2-40B4-BE49-F238E27FC236}">
                <a16:creationId xmlns:a16="http://schemas.microsoft.com/office/drawing/2014/main" id="{973E4A32-D294-1558-7B78-D5F2AABD751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932426" y="914400"/>
            <a:ext cx="4989335" cy="2993079"/>
          </a:xfrm>
          <a:prstGeom prst="rect">
            <a:avLst/>
          </a:prstGeom>
        </p:spPr>
      </p:pic>
      <p:pic>
        <p:nvPicPr>
          <p:cNvPr id="5" name="Picture 4" descr="A picture containing text&#10;&#10;AI-generated content may be incorrect.">
            <a:extLst>
              <a:ext uri="{FF2B5EF4-FFF2-40B4-BE49-F238E27FC236}">
                <a16:creationId xmlns:a16="http://schemas.microsoft.com/office/drawing/2014/main" id="{B309E128-E414-85B7-8DDE-4120CDBCCA3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697830" y="240241"/>
            <a:ext cx="2058590" cy="494569"/>
          </a:xfrm>
          <a:prstGeom prst="rect">
            <a:avLst/>
          </a:prstGeom>
        </p:spPr>
      </p:pic>
      <p:pic>
        <p:nvPicPr>
          <p:cNvPr id="6" name="Picture 5">
            <a:extLst>
              <a:ext uri="{FF2B5EF4-FFF2-40B4-BE49-F238E27FC236}">
                <a16:creationId xmlns:a16="http://schemas.microsoft.com/office/drawing/2014/main" id="{02FFFF4A-228A-AD07-E3D0-AE5012CE0C25}"/>
              </a:ext>
            </a:extLst>
          </p:cNvPr>
          <p:cNvPicPr>
            <a:picLocks noChangeAspect="1"/>
          </p:cNvPicPr>
          <p:nvPr/>
        </p:nvPicPr>
        <p:blipFill>
          <a:blip r:embed="rId5"/>
          <a:srcRect t="38369" b="39943"/>
          <a:stretch>
            <a:fillRect/>
          </a:stretch>
        </p:blipFill>
        <p:spPr>
          <a:xfrm>
            <a:off x="6730228" y="105432"/>
            <a:ext cx="2696864" cy="584894"/>
          </a:xfrm>
          <a:prstGeom prst="rect">
            <a:avLst/>
          </a:prstGeom>
        </p:spPr>
      </p:pic>
    </p:spTree>
    <p:extLst>
      <p:ext uri="{BB962C8B-B14F-4D97-AF65-F5344CB8AC3E}">
        <p14:creationId xmlns:p14="http://schemas.microsoft.com/office/powerpoint/2010/main" val="3201699841"/>
      </p:ext>
    </p:extLst>
  </p:cSld>
  <p:clrMapOvr>
    <a:masterClrMapping/>
  </p:clrMapOvr>
  <p:transition/>
</p:sld>
</file>

<file path=ppt/theme/theme1.xml><?xml version="1.0" encoding="utf-8"?>
<a:theme xmlns:a="http://schemas.openxmlformats.org/drawingml/2006/main" name="7_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8AFE46BB8E385E49A6EA57D885CD0452" ma:contentTypeVersion="0" ma:contentTypeDescription="Create a new document." ma:contentTypeScope="" ma:versionID="a22552574ecfbdc3bb100ecb994ceb99">
  <xsd:schema xmlns:xsd="http://www.w3.org/2001/XMLSchema" xmlns:xs="http://www.w3.org/2001/XMLSchema" xmlns:p="http://schemas.microsoft.com/office/2006/metadata/properties" targetNamespace="http://schemas.microsoft.com/office/2006/metadata/properties" ma:root="true" ma:fieldsID="31d5eec3c12ee2e8127422d567928fa7">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AA8EE7F5-A494-4A3A-8402-D6EC287A4FD9}">
  <ds:schemaRefs>
    <ds:schemaRef ds:uri="http://schemas.microsoft.com/sharepoint/v3/contenttype/forms"/>
  </ds:schemaRefs>
</ds:datastoreItem>
</file>

<file path=customXml/itemProps2.xml><?xml version="1.0" encoding="utf-8"?>
<ds:datastoreItem xmlns:ds="http://schemas.openxmlformats.org/officeDocument/2006/customXml" ds:itemID="{B0A43E79-5F32-4471-8B9A-F8FE298C9716}">
  <ds:schemaRefs>
    <ds:schemaRef ds:uri="http://schemas.microsoft.com/office/2006/metadata/properties"/>
    <ds:schemaRef ds:uri="bc761791-33a0-47b7-8145-9d3c2515a3a0"/>
    <ds:schemaRef ds:uri="http://purl.org/dc/terms/"/>
    <ds:schemaRef ds:uri="http://schemas.microsoft.com/office/2006/documentManagement/types"/>
    <ds:schemaRef ds:uri="http://schemas.openxmlformats.org/package/2006/metadata/core-properties"/>
    <ds:schemaRef ds:uri="d3abd939-9d94-49d1-925a-c93fb1ff4b6e"/>
    <ds:schemaRef ds:uri="http://purl.org/dc/elements/1.1/"/>
    <ds:schemaRef ds:uri="http://schemas.microsoft.com/office/infopath/2007/PartnerControls"/>
    <ds:schemaRef ds:uri="http://www.w3.org/XML/1998/namespace"/>
    <ds:schemaRef ds:uri="http://purl.org/dc/dcmitype/"/>
  </ds:schemaRefs>
</ds:datastoreItem>
</file>

<file path=customXml/itemProps3.xml><?xml version="1.0" encoding="utf-8"?>
<ds:datastoreItem xmlns:ds="http://schemas.openxmlformats.org/officeDocument/2006/customXml" ds:itemID="{A33D3F84-0CCB-4520-AFEC-2B1F56CAA13A}">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internal/obd"/>
    <ds:schemaRef ds:uri="http://schemas.microsoft.com/office/infopath/2007/PartnerControls"/>
  </ds:schemaRefs>
</ds:datastoreItem>
</file>

<file path=docProps/app.xml><?xml version="1.0" encoding="utf-8"?>
<Properties xmlns="http://schemas.openxmlformats.org/officeDocument/2006/extended-properties" xmlns:vt="http://schemas.openxmlformats.org/officeDocument/2006/docPropsVTypes">
  <TotalTime>1762</TotalTime>
  <Words>410</Words>
  <Application>Microsoft Macintosh PowerPoint</Application>
  <PresentationFormat>Widescreen</PresentationFormat>
  <Paragraphs>23</Paragraphs>
  <Slides>1</Slides>
  <Notes>1</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vt:i4>
      </vt:variant>
    </vt:vector>
  </HeadingPairs>
  <TitlesOfParts>
    <vt:vector size="7" baseType="lpstr">
      <vt:lpstr>Aptos</vt:lpstr>
      <vt:lpstr>Arial</vt:lpstr>
      <vt:lpstr>AvenirNext LT Pro Regular</vt:lpstr>
      <vt:lpstr>Calibri</vt:lpstr>
      <vt:lpstr>Calibri Light</vt:lpstr>
      <vt:lpstr>7_office theme</vt:lpstr>
      <vt:lpstr>Forging Fusion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Fornari, Marco</dc:creator>
  <cp:lastModifiedBy>Bethea, Katie</cp:lastModifiedBy>
  <cp:revision>32</cp:revision>
  <dcterms:created xsi:type="dcterms:W3CDTF">2025-01-02T22:07:27Z</dcterms:created>
  <dcterms:modified xsi:type="dcterms:W3CDTF">2025-11-17T16:40:28Z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0x0101008AFE46BB8E385E49A6EA57D885CD0452</vt:lpwstr>
  </property>
  <property fmtid="{D5CDD505-2E9C-101B-9397-08002B2CF9AE}" pid="3" name="MediaServiceImageTags">
    <vt:lpwstr/>
  </property>
</Properties>
</file>