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1" r:id="rId4"/>
  </p:sldMasterIdLst>
  <p:notesMasterIdLst>
    <p:notesMasterId r:id="rId6"/>
  </p:notesMasterIdLst>
  <p:sldIdLst>
    <p:sldId id="257" r:id="rId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8281BD"/>
    <a:srgbClr val="0000FF"/>
    <a:srgbClr val="020079"/>
    <a:srgbClr val="EEEEF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inimized">
    <p:restoredLeft sz="5854" autoAdjust="0"/>
    <p:restoredTop sz="91844" autoAdjust="0"/>
  </p:normalViewPr>
  <p:slideViewPr>
    <p:cSldViewPr snapToGrid="0">
      <p:cViewPr>
        <p:scale>
          <a:sx n="99" d="100"/>
          <a:sy n="99" d="100"/>
        </p:scale>
        <p:origin x="1696" y="360"/>
      </p:cViewPr>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customXml" Target="../customXml/item3.xml"/><Relationship Id="rId7" Type="http://schemas.openxmlformats.org/officeDocument/2006/relationships/presProps" Target="presProp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notesMaster" Target="notesMasters/notesMaster1.xml"/><Relationship Id="rId5" Type="http://schemas.openxmlformats.org/officeDocument/2006/relationships/slide" Target="slides/slide1.xml"/><Relationship Id="rId10"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8134BE1-65F2-4435-8B51-6A5EBDF683AE}" type="datetimeFigureOut">
              <a:rPr lang="en-US" smtClean="0"/>
              <a:t>12/18/25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A04650E-E198-4FA3-A1E8-C9B561D8C60E}" type="slidenum">
              <a:rPr lang="en-US" smtClean="0"/>
              <a:t>‹#›</a:t>
            </a:fld>
            <a:endParaRPr lang="en-US"/>
          </a:p>
        </p:txBody>
      </p:sp>
    </p:spTree>
    <p:extLst>
      <p:ext uri="{BB962C8B-B14F-4D97-AF65-F5344CB8AC3E}">
        <p14:creationId xmlns:p14="http://schemas.microsoft.com/office/powerpoint/2010/main" val="33658104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A04650E-E198-4FA3-A1E8-C9B561D8C60E}" type="slidenum">
              <a:rPr lang="en-US" smtClean="0"/>
              <a:t>1</a:t>
            </a:fld>
            <a:endParaRPr lang="en-US"/>
          </a:p>
        </p:txBody>
      </p:sp>
    </p:spTree>
    <p:extLst>
      <p:ext uri="{BB962C8B-B14F-4D97-AF65-F5344CB8AC3E}">
        <p14:creationId xmlns:p14="http://schemas.microsoft.com/office/powerpoint/2010/main" val="153455054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846CE7D5-CF57-46EF-B807-FDD0502418D4}" type="datetimeFigureOut">
              <a:rPr lang="en-US" smtClean="0"/>
              <a:t>12/18/25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46666097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46CE7D5-CF57-46EF-B807-FDD0502418D4}" type="datetimeFigureOut">
              <a:rPr lang="en-US" smtClean="0"/>
              <a:t>12/18/25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5537863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46CE7D5-CF57-46EF-B807-FDD0502418D4}" type="datetimeFigureOut">
              <a:rPr lang="en-US" smtClean="0"/>
              <a:t>12/18/25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17548747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Custom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a:t>Click to edit title</a:t>
            </a:r>
          </a:p>
        </p:txBody>
      </p:sp>
      <p:sp>
        <p:nvSpPr>
          <p:cNvPr id="4" name="Rectangle 3">
            <a:extLst>
              <a:ext uri="{FF2B5EF4-FFF2-40B4-BE49-F238E27FC236}">
                <a16:creationId xmlns:a16="http://schemas.microsoft.com/office/drawing/2014/main" id="{9D265990-C2AC-43F4-A5F5-C94F93DD392D}"/>
              </a:ext>
            </a:extLst>
          </p:cNvPr>
          <p:cNvSpPr/>
          <p:nvPr userDrawn="1"/>
        </p:nvSpPr>
        <p:spPr>
          <a:xfrm>
            <a:off x="0" y="6320118"/>
            <a:ext cx="12192000" cy="537882"/>
          </a:xfrm>
          <a:prstGeom prst="rect">
            <a:avLst/>
          </a:prstGeom>
          <a:solidFill>
            <a:srgbClr val="0B2C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Slide Number Placeholder 5"/>
          <p:cNvSpPr>
            <a:spLocks noGrp="1"/>
          </p:cNvSpPr>
          <p:nvPr>
            <p:ph type="sldNum" sz="quarter" idx="4"/>
          </p:nvPr>
        </p:nvSpPr>
        <p:spPr>
          <a:xfrm>
            <a:off x="4724400" y="6403005"/>
            <a:ext cx="2743200" cy="365125"/>
          </a:xfrm>
          <a:prstGeom prst="rect">
            <a:avLst/>
          </a:prstGeom>
        </p:spPr>
        <p:txBody>
          <a:bodyPr vert="horz" lIns="91440" tIns="45720" rIns="91440" bIns="45720" rtlCol="0" anchor="ctr"/>
          <a:lstStyle>
            <a:lvl1pPr algn="ctr">
              <a:defRPr sz="1400">
                <a:solidFill>
                  <a:schemeClr val="bg1"/>
                </a:solidFill>
                <a:latin typeface="AvenirNext LT Pro Regular" panose="020B0504020202020204" pitchFamily="34" charset="0"/>
              </a:defRPr>
            </a:lvl1pPr>
          </a:lstStyle>
          <a:p>
            <a:fld id="{835B6AD7-18B8-4C9C-AA70-ABD830A869AC}" type="slidenum">
              <a:rPr lang="en-US" smtClean="0"/>
              <a:t>‹#›</a:t>
            </a:fld>
            <a:endParaRPr lang="en-US"/>
          </a:p>
        </p:txBody>
      </p:sp>
      <p:pic>
        <p:nvPicPr>
          <p:cNvPr id="6" name="Picture 5"/>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212667" y="6373156"/>
            <a:ext cx="2149533" cy="394974"/>
          </a:xfrm>
          <a:prstGeom prst="rect">
            <a:avLst/>
          </a:prstGeom>
        </p:spPr>
      </p:pic>
      <p:sp>
        <p:nvSpPr>
          <p:cNvPr id="7" name="TextBox 6"/>
          <p:cNvSpPr txBox="1"/>
          <p:nvPr userDrawn="1"/>
        </p:nvSpPr>
        <p:spPr>
          <a:xfrm>
            <a:off x="9943949" y="6398798"/>
            <a:ext cx="2248051" cy="369332"/>
          </a:xfrm>
          <a:prstGeom prst="rect">
            <a:avLst/>
          </a:prstGeom>
          <a:noFill/>
        </p:spPr>
        <p:txBody>
          <a:bodyPr wrap="none" rtlCol="0">
            <a:spAutoFit/>
          </a:bodyPr>
          <a:lstStyle/>
          <a:p>
            <a:pPr algn="r"/>
            <a:r>
              <a:rPr lang="en-US">
                <a:solidFill>
                  <a:schemeClr val="bg1"/>
                </a:solidFill>
                <a:latin typeface="AvenirNext LT Pro Regular" panose="020B0504020202020204" pitchFamily="34" charset="0"/>
              </a:rPr>
              <a:t>Energy.gov/science</a:t>
            </a:r>
          </a:p>
        </p:txBody>
      </p:sp>
    </p:spTree>
    <p:extLst>
      <p:ext uri="{BB962C8B-B14F-4D97-AF65-F5344CB8AC3E}">
        <p14:creationId xmlns:p14="http://schemas.microsoft.com/office/powerpoint/2010/main" val="2441954933"/>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46CE7D5-CF57-46EF-B807-FDD0502418D4}" type="datetimeFigureOut">
              <a:rPr lang="en-US" smtClean="0"/>
              <a:t>12/18/25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382992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46CE7D5-CF57-46EF-B807-FDD0502418D4}" type="datetimeFigureOut">
              <a:rPr lang="en-US" smtClean="0"/>
              <a:t>12/18/25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38053513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846CE7D5-CF57-46EF-B807-FDD0502418D4}" type="datetimeFigureOut">
              <a:rPr lang="en-US" smtClean="0"/>
              <a:t>12/18/25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61517771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846CE7D5-CF57-46EF-B807-FDD0502418D4}" type="datetimeFigureOut">
              <a:rPr lang="en-US" smtClean="0"/>
              <a:t>12/18/25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5356038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846CE7D5-CF57-46EF-B807-FDD0502418D4}" type="datetimeFigureOut">
              <a:rPr lang="en-US" smtClean="0"/>
              <a:t>12/18/25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45869043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46CE7D5-CF57-46EF-B807-FDD0502418D4}" type="datetimeFigureOut">
              <a:rPr lang="en-US" smtClean="0"/>
              <a:t>12/18/25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84431766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12/18/25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99382310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12/18/25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45856048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46CE7D5-CF57-46EF-B807-FDD0502418D4}" type="datetimeFigureOut">
              <a:rPr lang="en-US" smtClean="0"/>
              <a:t>12/18/25</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30EA680-D336-4FF7-8B7A-9848BB0A1C32}" type="slidenum">
              <a:rPr lang="en-US" smtClean="0"/>
              <a:t>‹#›</a:t>
            </a:fld>
            <a:endParaRPr lang="en-US"/>
          </a:p>
        </p:txBody>
      </p:sp>
    </p:spTree>
    <p:extLst>
      <p:ext uri="{BB962C8B-B14F-4D97-AF65-F5344CB8AC3E}">
        <p14:creationId xmlns:p14="http://schemas.microsoft.com/office/powerpoint/2010/main" val="2269098563"/>
      </p:ext>
    </p:extLst>
  </p:cSld>
  <p:clrMap bg1="lt1" tx1="dk1" bg2="lt2" tx2="dk2" accent1="accent1" accent2="accent2" accent3="accent3" accent4="accent4" accent5="accent5" accent6="accent6" hlink="hlink" folHlink="folHlink"/>
  <p:sldLayoutIdLst>
    <p:sldLayoutId id="2147483652" r:id="rId1"/>
    <p:sldLayoutId id="2147483653" r:id="rId2"/>
    <p:sldLayoutId id="2147483654" r:id="rId3"/>
    <p:sldLayoutId id="2147483655" r:id="rId4"/>
    <p:sldLayoutId id="2147483656" r:id="rId5"/>
    <p:sldLayoutId id="2147483657" r:id="rId6"/>
    <p:sldLayoutId id="2147483658" r:id="rId7"/>
    <p:sldLayoutId id="2147483659" r:id="rId8"/>
    <p:sldLayoutId id="2147483660" r:id="rId9"/>
    <p:sldLayoutId id="2147483661" r:id="rId10"/>
    <p:sldLayoutId id="2147483662" r:id="rId11"/>
    <p:sldLayoutId id="2147483663"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2.xml"/><Relationship Id="rId5" Type="http://schemas.openxmlformats.org/officeDocument/2006/relationships/image" Target="../media/image4.jpg"/><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46110527-3D5E-DE8A-91D6-0E66981F1564}"/>
              </a:ext>
            </a:extLst>
          </p:cNvPr>
          <p:cNvSpPr/>
          <p:nvPr/>
        </p:nvSpPr>
        <p:spPr>
          <a:xfrm>
            <a:off x="6932427" y="4648449"/>
            <a:ext cx="4989335" cy="1369281"/>
          </a:xfrm>
          <a:prstGeom prst="rect">
            <a:avLst/>
          </a:prstGeom>
          <a:solidFill>
            <a:srgbClr val="8281BD">
              <a:alpha val="12941"/>
            </a:srgb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C7CB983-3D4F-3FB4-37F0-5EBAA0E93936}"/>
              </a:ext>
            </a:extLst>
          </p:cNvPr>
          <p:cNvSpPr>
            <a:spLocks noGrp="1"/>
          </p:cNvSpPr>
          <p:nvPr>
            <p:ph type="title"/>
          </p:nvPr>
        </p:nvSpPr>
        <p:spPr>
          <a:xfrm>
            <a:off x="169014" y="286194"/>
            <a:ext cx="7236284" cy="657336"/>
          </a:xfrm>
        </p:spPr>
        <p:txBody>
          <a:bodyPr>
            <a:noAutofit/>
          </a:bodyPr>
          <a:lstStyle/>
          <a:p>
            <a:r>
              <a:rPr lang="en-US" sz="3300" b="1" dirty="0"/>
              <a:t>Frontier simulations spin up new details in quantum understanding</a:t>
            </a:r>
          </a:p>
        </p:txBody>
      </p:sp>
      <p:sp>
        <p:nvSpPr>
          <p:cNvPr id="7" name="Google Shape;25;p1">
            <a:extLst>
              <a:ext uri="{FF2B5EF4-FFF2-40B4-BE49-F238E27FC236}">
                <a16:creationId xmlns:a16="http://schemas.microsoft.com/office/drawing/2014/main" id="{35E5E467-2727-969B-98F3-BA95D001A982}"/>
              </a:ext>
            </a:extLst>
          </p:cNvPr>
          <p:cNvSpPr/>
          <p:nvPr/>
        </p:nvSpPr>
        <p:spPr>
          <a:xfrm>
            <a:off x="251097" y="1128337"/>
            <a:ext cx="6453289" cy="1692731"/>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000" b="1" i="0" u="none" strike="noStrike" kern="0" cap="none" spc="0" normalizeH="0" baseline="0" noProof="0" dirty="0">
                <a:ln>
                  <a:noFill/>
                </a:ln>
                <a:effectLst/>
                <a:uLnTx/>
                <a:uFillTx/>
                <a:ea typeface="Arial"/>
                <a:cs typeface="Arial"/>
                <a:sym typeface="Arial"/>
              </a:rPr>
              <a:t>Scientific Achievement</a:t>
            </a:r>
            <a:endParaRPr kumimoji="0" sz="1400" b="0" i="0" u="none" strike="noStrike" kern="0" cap="none" spc="0" normalizeH="0" baseline="0" noProof="0" dirty="0">
              <a:ln>
                <a:noFill/>
              </a:ln>
              <a:effectLst/>
              <a:uLnTx/>
              <a:uFillTx/>
              <a:cs typeface="Arial"/>
              <a:sym typeface="Arial"/>
            </a:endParaRPr>
          </a:p>
          <a:p>
            <a:pPr marL="285750" indent="-285750">
              <a:buClr>
                <a:srgbClr val="000000"/>
              </a:buClr>
              <a:buFont typeface="Arial" panose="020B0604020202020204" pitchFamily="34" charset="0"/>
              <a:buChar char="•"/>
              <a:defRPr/>
            </a:pPr>
            <a:r>
              <a:rPr kumimoji="0" lang="en-US" sz="1400" b="0" i="0" u="none" strike="noStrike" kern="0" cap="none" spc="0" normalizeH="0" baseline="0" noProof="0" dirty="0">
                <a:ln>
                  <a:noFill/>
                </a:ln>
                <a:effectLst/>
                <a:uLnTx/>
                <a:uFillTx/>
                <a:ea typeface="Arial"/>
                <a:cs typeface="Arial"/>
                <a:sym typeface="Arial"/>
              </a:rPr>
              <a:t>Researchers used Frontier to uncover new insights that could pave the way for the next generation of quantum computing, sensing and communications technologies through more efficient control of quantum materials and their properties. The study used a first-principles code, </a:t>
            </a:r>
            <a:r>
              <a:rPr kumimoji="0" lang="en-US" sz="1400" b="0" i="0" u="none" strike="noStrike" kern="0" cap="none" spc="0" normalizeH="0" baseline="0" noProof="0" dirty="0" err="1">
                <a:ln>
                  <a:noFill/>
                </a:ln>
                <a:effectLst/>
                <a:uLnTx/>
                <a:uFillTx/>
                <a:ea typeface="Arial"/>
                <a:cs typeface="Arial"/>
                <a:sym typeface="Arial"/>
              </a:rPr>
              <a:t>BerkeleyGW</a:t>
            </a:r>
            <a:r>
              <a:rPr kumimoji="0" lang="en-US" sz="1400" b="0" i="0" u="none" strike="noStrike" kern="0" cap="none" spc="0" normalizeH="0" baseline="0" noProof="0" dirty="0">
                <a:ln>
                  <a:noFill/>
                </a:ln>
                <a:effectLst/>
                <a:uLnTx/>
                <a:uFillTx/>
                <a:ea typeface="Arial"/>
                <a:cs typeface="Arial"/>
                <a:sym typeface="Arial"/>
              </a:rPr>
              <a:t>, to simulate the coupling of correlated electrons and phonons and their effects on quantum materials as part of the quantum many-body problem.</a:t>
            </a:r>
          </a:p>
        </p:txBody>
      </p:sp>
      <p:sp>
        <p:nvSpPr>
          <p:cNvPr id="8" name="Google Shape;26;p1">
            <a:extLst>
              <a:ext uri="{FF2B5EF4-FFF2-40B4-BE49-F238E27FC236}">
                <a16:creationId xmlns:a16="http://schemas.microsoft.com/office/drawing/2014/main" id="{0607B843-0CBD-294A-51EC-D86D699F90C2}"/>
              </a:ext>
            </a:extLst>
          </p:cNvPr>
          <p:cNvSpPr/>
          <p:nvPr/>
        </p:nvSpPr>
        <p:spPr>
          <a:xfrm>
            <a:off x="169014" y="2744271"/>
            <a:ext cx="6693919" cy="2339061"/>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000" b="1" i="0" u="none" strike="noStrike" kern="0" cap="none" spc="0" normalizeH="0" baseline="0" noProof="0" dirty="0">
                <a:ln>
                  <a:noFill/>
                </a:ln>
                <a:effectLst/>
                <a:uLnTx/>
                <a:uFillTx/>
                <a:ea typeface="Arial"/>
                <a:cs typeface="Arial"/>
                <a:sym typeface="Arial"/>
              </a:rPr>
              <a:t>Significance and Impact</a:t>
            </a:r>
            <a:endParaRPr kumimoji="0" sz="1400" b="0" i="0" u="none" strike="noStrike" kern="0" cap="none" spc="0" normalizeH="0" baseline="0" noProof="0" dirty="0">
              <a:ln>
                <a:noFill/>
              </a:ln>
              <a:effectLst/>
              <a:uLnTx/>
              <a:uFillTx/>
              <a:cs typeface="Arial"/>
              <a:sym typeface="Arial"/>
            </a:endParaRPr>
          </a:p>
          <a:p>
            <a:pPr marL="285750" marR="0" lvl="0" indent="-285750"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Char char="•"/>
              <a:tabLst/>
              <a:defRPr/>
            </a:pPr>
            <a:r>
              <a:rPr kumimoji="0" lang="en-US" sz="1400" b="0" i="0" u="none" strike="noStrike" kern="0" cap="none" spc="0" normalizeH="0" baseline="0" noProof="0" dirty="0">
                <a:ln>
                  <a:noFill/>
                </a:ln>
                <a:effectLst/>
                <a:uLnTx/>
                <a:uFillTx/>
                <a:ea typeface="Arial"/>
                <a:cs typeface="Arial"/>
                <a:sym typeface="Arial"/>
              </a:rPr>
              <a:t>The coupling between electrons, the negatively charged particles present in all atoms, and phonons, or waves of vibrational energy, drives key physical processes such as superconductivity, or the ability to conduct electricity with minimal to no resistance, and photovoltaics, the generation of energy from light. Closer understanding of that coupling and how it occurs could help scientists reproduce and harness those processes for batteries, generators, transistors and more.</a:t>
            </a:r>
          </a:p>
          <a:p>
            <a:pPr marL="285750" marR="0" lvl="0" indent="-285750"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Char char="•"/>
              <a:tabLst/>
              <a:defRPr/>
            </a:pPr>
            <a:r>
              <a:rPr kumimoji="0" lang="en-US" sz="1400" b="0" i="0" u="none" strike="noStrike" kern="0" cap="none" spc="0" normalizeH="0" baseline="0" noProof="0" dirty="0">
                <a:ln>
                  <a:noFill/>
                </a:ln>
                <a:effectLst/>
                <a:uLnTx/>
                <a:uFillTx/>
                <a:ea typeface="Arial"/>
                <a:cs typeface="Arial"/>
                <a:sym typeface="Arial"/>
              </a:rPr>
              <a:t>The work earned the team a finalist nomination for the Association for Computing Machinery’s Gordon Bell Prize, which honors innovations in applying high-performance computing for scientific discovery. </a:t>
            </a:r>
          </a:p>
        </p:txBody>
      </p:sp>
      <p:sp>
        <p:nvSpPr>
          <p:cNvPr id="11" name="Google Shape;29;p1">
            <a:extLst>
              <a:ext uri="{FF2B5EF4-FFF2-40B4-BE49-F238E27FC236}">
                <a16:creationId xmlns:a16="http://schemas.microsoft.com/office/drawing/2014/main" id="{F719EDE8-762E-1830-067F-4414F9F31C7C}"/>
              </a:ext>
            </a:extLst>
          </p:cNvPr>
          <p:cNvSpPr/>
          <p:nvPr/>
        </p:nvSpPr>
        <p:spPr>
          <a:xfrm>
            <a:off x="203761" y="5083332"/>
            <a:ext cx="6693919" cy="1046400"/>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000" b="1" i="0" u="none" strike="noStrike" kern="0" cap="none" spc="0" normalizeH="0" baseline="0" noProof="0" dirty="0">
                <a:ln>
                  <a:noFill/>
                </a:ln>
                <a:effectLst/>
                <a:uLnTx/>
                <a:uFillTx/>
                <a:ea typeface="Arial"/>
                <a:cs typeface="Arial"/>
                <a:sym typeface="Arial"/>
              </a:rPr>
              <a:t>Technical Approach</a:t>
            </a:r>
            <a:endParaRPr kumimoji="0" sz="1400" b="0" i="0" u="none" strike="noStrike" kern="0" cap="none" spc="0" normalizeH="0" baseline="0" noProof="0" dirty="0">
              <a:ln>
                <a:noFill/>
              </a:ln>
              <a:effectLst/>
              <a:uLnTx/>
              <a:uFillTx/>
              <a:cs typeface="Arial"/>
              <a:sym typeface="Arial"/>
            </a:endParaRPr>
          </a:p>
          <a:p>
            <a:pPr marL="285750" marR="0" lvl="0" indent="-285750" algn="l" defTabSz="914400" rtl="0" eaLnBrk="1" fontAlgn="auto" latinLnBrk="0" hangingPunct="1">
              <a:lnSpc>
                <a:spcPct val="100000"/>
              </a:lnSpc>
              <a:spcBef>
                <a:spcPts val="0"/>
              </a:spcBef>
              <a:spcAft>
                <a:spcPts val="0"/>
              </a:spcAft>
              <a:buClr>
                <a:srgbClr val="000000"/>
              </a:buClr>
              <a:buSzPts val="1400"/>
              <a:buFont typeface="Arial"/>
              <a:buChar char="•"/>
              <a:tabLst/>
              <a:defRPr/>
            </a:pPr>
            <a:r>
              <a:rPr kumimoji="0" lang="en-US" sz="1400" b="0" i="0" u="none" strike="noStrike" kern="0" cap="none" spc="0" normalizeH="0" baseline="0" noProof="0" dirty="0">
                <a:ln>
                  <a:noFill/>
                </a:ln>
                <a:effectLst/>
                <a:uLnTx/>
                <a:uFillTx/>
                <a:ea typeface="Arial"/>
                <a:cs typeface="Arial"/>
                <a:sym typeface="Arial"/>
              </a:rPr>
              <a:t>The team’s computational framework, </a:t>
            </a:r>
            <a:r>
              <a:rPr kumimoji="0" lang="en-US" sz="1400" b="0" i="0" u="none" strike="noStrike" kern="0" cap="none" spc="0" normalizeH="0" baseline="0" noProof="0" dirty="0" err="1">
                <a:ln>
                  <a:noFill/>
                </a:ln>
                <a:effectLst/>
                <a:uLnTx/>
                <a:uFillTx/>
                <a:ea typeface="Arial"/>
                <a:cs typeface="Arial"/>
                <a:sym typeface="Arial"/>
              </a:rPr>
              <a:t>BerkeleyGW</a:t>
            </a:r>
            <a:r>
              <a:rPr kumimoji="0" lang="en-US" sz="1400" b="0" i="0" u="none" strike="noStrike" kern="0" cap="none" spc="0" normalizeH="0" baseline="0" noProof="0" dirty="0">
                <a:ln>
                  <a:noFill/>
                </a:ln>
                <a:effectLst/>
                <a:uLnTx/>
                <a:uFillTx/>
                <a:ea typeface="Arial"/>
                <a:cs typeface="Arial"/>
                <a:sym typeface="Arial"/>
              </a:rPr>
              <a:t>, relied on many-body perturbation theory, a quantum theoretical approach that allows for highly accurate predictions of the electronic structure of complex materials. </a:t>
            </a:r>
          </a:p>
        </p:txBody>
      </p:sp>
      <p:sp>
        <p:nvSpPr>
          <p:cNvPr id="15" name="TextBox 14">
            <a:extLst>
              <a:ext uri="{FF2B5EF4-FFF2-40B4-BE49-F238E27FC236}">
                <a16:creationId xmlns:a16="http://schemas.microsoft.com/office/drawing/2014/main" id="{1C742054-4F8C-D401-63CE-FEFFCD6C2810}"/>
              </a:ext>
            </a:extLst>
          </p:cNvPr>
          <p:cNvSpPr txBox="1"/>
          <p:nvPr/>
        </p:nvSpPr>
        <p:spPr>
          <a:xfrm>
            <a:off x="6961704" y="4740458"/>
            <a:ext cx="4906466" cy="1277273"/>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100" b="0" i="0" u="none" strike="noStrike" kern="0" cap="none" spc="0" normalizeH="0" baseline="0" noProof="0" dirty="0">
                <a:ln>
                  <a:noFill/>
                </a:ln>
                <a:solidFill>
                  <a:srgbClr val="000000"/>
                </a:solidFill>
                <a:effectLst/>
                <a:uLnTx/>
                <a:uFillTx/>
                <a:ea typeface="+mn-ea"/>
                <a:cs typeface="+mn-cs"/>
                <a:sym typeface="Arial"/>
              </a:rPr>
              <a:t>PI(s)/Facility Lead(s): Mauro Del Ben, LBNL</a:t>
            </a:r>
            <a:endParaRPr lang="en-US" sz="1100" kern="0" dirty="0">
              <a:solidFill>
                <a:srgbClr val="000000"/>
              </a:solidFill>
              <a:sym typeface="Arial"/>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100" b="0" i="0" u="none" strike="noStrike" kern="0" cap="none" spc="0" normalizeH="0" baseline="0" noProof="0" dirty="0">
                <a:ln>
                  <a:noFill/>
                </a:ln>
                <a:solidFill>
                  <a:srgbClr val="000000"/>
                </a:solidFill>
                <a:effectLst/>
                <a:uLnTx/>
                <a:uFillTx/>
                <a:ea typeface="+mn-ea"/>
                <a:cs typeface="+mn-cs"/>
                <a:sym typeface="Arial"/>
              </a:rPr>
              <a:t>ASCR Program: OLCF, ALCF</a:t>
            </a:r>
            <a:endParaRPr lang="en-US" sz="1100" kern="0" dirty="0">
              <a:solidFill>
                <a:srgbClr val="000000"/>
              </a:solidFill>
              <a:sym typeface="Arial"/>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100" b="0" i="0" u="none" strike="noStrike" kern="0" cap="none" spc="0" normalizeH="0" baseline="0" noProof="0" dirty="0">
                <a:ln>
                  <a:noFill/>
                </a:ln>
                <a:solidFill>
                  <a:srgbClr val="000000"/>
                </a:solidFill>
                <a:effectLst/>
                <a:uLnTx/>
                <a:uFillTx/>
                <a:ea typeface="+mn-ea"/>
                <a:cs typeface="+mn-cs"/>
                <a:sym typeface="Arial"/>
              </a:rPr>
              <a:t>ASCR PM: Benjamin Brown </a:t>
            </a:r>
          </a:p>
          <a:p>
            <a:pPr>
              <a:buClr>
                <a:srgbClr val="000000"/>
              </a:buClr>
              <a:defRPr/>
            </a:pPr>
            <a:r>
              <a:rPr kumimoji="0" lang="en-US" sz="1100" b="0" i="0" u="none" strike="noStrike" kern="0" cap="none" spc="0" normalizeH="0" baseline="0" noProof="0" dirty="0">
                <a:ln>
                  <a:noFill/>
                </a:ln>
                <a:solidFill>
                  <a:srgbClr val="000000"/>
                </a:solidFill>
                <a:effectLst/>
                <a:uLnTx/>
                <a:uFillTx/>
                <a:ea typeface="+mn-ea"/>
                <a:cs typeface="+mn-cs"/>
                <a:sym typeface="Arial"/>
              </a:rPr>
              <a:t>Publication(s) for this work: Del Ben</a:t>
            </a:r>
            <a:r>
              <a:rPr lang="en-US" sz="1100" kern="0" dirty="0">
                <a:sym typeface="Arial"/>
              </a:rPr>
              <a:t>, et al., “Advancing Quantum Many-Body GW Calculations on Exascale Supercomputing Platforms,” </a:t>
            </a:r>
            <a:r>
              <a:rPr lang="en-US" sz="1100" i="1" kern="0" dirty="0">
                <a:sym typeface="Arial"/>
              </a:rPr>
              <a:t>SC '25: Proceedings of the International Conference for High Performance Computing, Networking, Storage and Analysis </a:t>
            </a:r>
            <a:r>
              <a:rPr lang="en-US" sz="1100" kern="0" dirty="0">
                <a:sym typeface="Arial"/>
              </a:rPr>
              <a:t>(2025). </a:t>
            </a:r>
            <a:endParaRPr kumimoji="0" lang="en-US" sz="1100" b="0" i="0" u="none" strike="noStrike" kern="0" cap="none" spc="0" normalizeH="0" baseline="0" noProof="0" dirty="0">
              <a:ln>
                <a:noFill/>
              </a:ln>
              <a:solidFill>
                <a:srgbClr val="000000"/>
              </a:solidFill>
              <a:effectLst/>
              <a:uLnTx/>
              <a:uFillTx/>
              <a:ea typeface="+mn-ea"/>
              <a:cs typeface="+mn-cs"/>
              <a:sym typeface="Arial"/>
            </a:endParaRPr>
          </a:p>
        </p:txBody>
      </p:sp>
      <p:pic>
        <p:nvPicPr>
          <p:cNvPr id="5" name="Picture 4" descr="Chart&#10;&#10;AI-generated content may be incorrect.">
            <a:extLst>
              <a:ext uri="{FF2B5EF4-FFF2-40B4-BE49-F238E27FC236}">
                <a16:creationId xmlns:a16="http://schemas.microsoft.com/office/drawing/2014/main" id="{B5B0CE34-FFBB-7BB0-B31E-58C7D13492E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22014" y="824739"/>
            <a:ext cx="4410160" cy="3115865"/>
          </a:xfrm>
          <a:prstGeom prst="rect">
            <a:avLst/>
          </a:prstGeom>
        </p:spPr>
      </p:pic>
      <p:sp>
        <p:nvSpPr>
          <p:cNvPr id="6" name="Google Shape;27;p1">
            <a:extLst>
              <a:ext uri="{FF2B5EF4-FFF2-40B4-BE49-F238E27FC236}">
                <a16:creationId xmlns:a16="http://schemas.microsoft.com/office/drawing/2014/main" id="{715B33DC-AB3A-027A-AC7D-07D4635FEA75}"/>
              </a:ext>
            </a:extLst>
          </p:cNvPr>
          <p:cNvSpPr txBox="1"/>
          <p:nvPr/>
        </p:nvSpPr>
        <p:spPr>
          <a:xfrm>
            <a:off x="6961704" y="3940604"/>
            <a:ext cx="4989335" cy="707846"/>
          </a:xfrm>
          <a:prstGeom prst="rect">
            <a:avLst/>
          </a:prstGeom>
          <a:noFill/>
          <a:ln>
            <a:noFill/>
          </a:ln>
        </p:spPr>
        <p:txBody>
          <a:bodyPr spcFirstLastPara="1" wrap="square" lIns="91425" tIns="45700" rIns="91425" bIns="45700" anchor="t" anchorCtr="0">
            <a:spAutoFit/>
          </a:bodyPr>
          <a:lstStyle/>
          <a:p>
            <a:pPr lvl="0">
              <a:buClr>
                <a:srgbClr val="000000"/>
              </a:buClr>
              <a:defRPr/>
            </a:pPr>
            <a:r>
              <a:rPr lang="en-US" sz="1000" i="1" kern="0" dirty="0">
                <a:solidFill>
                  <a:srgbClr val="000000"/>
                </a:solidFill>
                <a:ea typeface="Arial"/>
                <a:cs typeface="Arial"/>
                <a:sym typeface="Arial"/>
              </a:rPr>
              <a:t>Researchers used the OLCF’s Frontier supercomputer to simulate the coupling of correlated electrons and phonons and their effects on quantum materials as part of the quantum many-body problem. The work was nominated for the ACM Gordon Bell Prize.</a:t>
            </a:r>
          </a:p>
          <a:p>
            <a:pPr lvl="0">
              <a:buClr>
                <a:srgbClr val="000000"/>
              </a:buClr>
              <a:defRPr/>
            </a:pPr>
            <a:r>
              <a:rPr kumimoji="0" lang="en-US" sz="1000" b="0" i="1" u="none" strike="noStrike" kern="0" cap="none" spc="0" normalizeH="0" baseline="0" noProof="0" dirty="0">
                <a:ln>
                  <a:noFill/>
                </a:ln>
                <a:solidFill>
                  <a:srgbClr val="000000"/>
                </a:solidFill>
                <a:effectLst/>
                <a:uLnTx/>
                <a:uFillTx/>
                <a:ea typeface="Arial"/>
                <a:cs typeface="Arial"/>
                <a:sym typeface="Arial"/>
              </a:rPr>
              <a:t>Credit: </a:t>
            </a:r>
            <a:r>
              <a:rPr lang="en-US" sz="1000" i="1" kern="0" dirty="0">
                <a:solidFill>
                  <a:srgbClr val="000000"/>
                </a:solidFill>
                <a:ea typeface="Arial"/>
                <a:cs typeface="Arial"/>
                <a:sym typeface="Arial"/>
              </a:rPr>
              <a:t>Jason Smith, ORNL</a:t>
            </a:r>
            <a:endParaRPr kumimoji="0" lang="en-US" sz="1000" b="0" i="1" u="none" strike="noStrike" kern="0" cap="none" spc="0" normalizeH="0" baseline="0" noProof="0" dirty="0">
              <a:ln>
                <a:noFill/>
              </a:ln>
              <a:solidFill>
                <a:srgbClr val="000000"/>
              </a:solidFill>
              <a:effectLst/>
              <a:uLnTx/>
              <a:uFillTx/>
              <a:ea typeface="Arial"/>
              <a:cs typeface="Arial"/>
              <a:sym typeface="Arial"/>
            </a:endParaRPr>
          </a:p>
        </p:txBody>
      </p:sp>
      <p:pic>
        <p:nvPicPr>
          <p:cNvPr id="3" name="Picture 2">
            <a:extLst>
              <a:ext uri="{FF2B5EF4-FFF2-40B4-BE49-F238E27FC236}">
                <a16:creationId xmlns:a16="http://schemas.microsoft.com/office/drawing/2014/main" id="{BC67896B-11C3-8735-3087-1C9929488358}"/>
              </a:ext>
            </a:extLst>
          </p:cNvPr>
          <p:cNvPicPr>
            <a:picLocks noChangeAspect="1"/>
          </p:cNvPicPr>
          <p:nvPr/>
        </p:nvPicPr>
        <p:blipFill>
          <a:blip r:embed="rId4"/>
          <a:srcRect t="1" r="31954" b="-5229"/>
          <a:stretch>
            <a:fillRect/>
          </a:stretch>
        </p:blipFill>
        <p:spPr>
          <a:xfrm>
            <a:off x="9796145" y="143354"/>
            <a:ext cx="1925680" cy="499425"/>
          </a:xfrm>
          <a:prstGeom prst="rect">
            <a:avLst/>
          </a:prstGeom>
        </p:spPr>
      </p:pic>
      <p:pic>
        <p:nvPicPr>
          <p:cNvPr id="12" name="Picture 11" descr="Logo&#10;&#10;AI-generated content may be incorrect.">
            <a:extLst>
              <a:ext uri="{FF2B5EF4-FFF2-40B4-BE49-F238E27FC236}">
                <a16:creationId xmlns:a16="http://schemas.microsoft.com/office/drawing/2014/main" id="{2C2AF56C-DF93-EA34-9EBE-D9605ABF045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352965" y="59587"/>
            <a:ext cx="2443180" cy="666960"/>
          </a:xfrm>
          <a:prstGeom prst="rect">
            <a:avLst/>
          </a:prstGeom>
        </p:spPr>
      </p:pic>
    </p:spTree>
    <p:extLst>
      <p:ext uri="{BB962C8B-B14F-4D97-AF65-F5344CB8AC3E}">
        <p14:creationId xmlns:p14="http://schemas.microsoft.com/office/powerpoint/2010/main" val="3201699841"/>
      </p:ext>
    </p:extLst>
  </p:cSld>
  <p:clrMapOvr>
    <a:masterClrMapping/>
  </p:clrMapOvr>
  <p:transition/>
</p:sld>
</file>

<file path=ppt/theme/theme1.xml><?xml version="1.0" encoding="utf-8"?>
<a:theme xmlns:a="http://schemas.openxmlformats.org/drawingml/2006/main" name="7_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8AFE46BB8E385E49A6EA57D885CD0452" ma:contentTypeVersion="0" ma:contentTypeDescription="Create a new document." ma:contentTypeScope="" ma:versionID="a22552574ecfbdc3bb100ecb994ceb99">
  <xsd:schema xmlns:xsd="http://www.w3.org/2001/XMLSchema" xmlns:xs="http://www.w3.org/2001/XMLSchema" xmlns:p="http://schemas.microsoft.com/office/2006/metadata/properties" targetNamespace="http://schemas.microsoft.com/office/2006/metadata/properties" ma:root="true" ma:fieldsID="31d5eec3c12ee2e8127422d567928fa7">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B0A43E79-5F32-4471-8B9A-F8FE298C9716}">
  <ds:schemaRefs>
    <ds:schemaRef ds:uri="http://schemas.microsoft.com/office/2006/metadata/properties"/>
    <ds:schemaRef ds:uri="bc761791-33a0-47b7-8145-9d3c2515a3a0"/>
    <ds:schemaRef ds:uri="http://purl.org/dc/terms/"/>
    <ds:schemaRef ds:uri="http://schemas.microsoft.com/office/2006/documentManagement/types"/>
    <ds:schemaRef ds:uri="http://schemas.openxmlformats.org/package/2006/metadata/core-properties"/>
    <ds:schemaRef ds:uri="d3abd939-9d94-49d1-925a-c93fb1ff4b6e"/>
    <ds:schemaRef ds:uri="http://purl.org/dc/elements/1.1/"/>
    <ds:schemaRef ds:uri="http://schemas.microsoft.com/office/infopath/2007/PartnerControls"/>
    <ds:schemaRef ds:uri="http://www.w3.org/XML/1998/namespace"/>
    <ds:schemaRef ds:uri="http://purl.org/dc/dcmitype/"/>
  </ds:schemaRefs>
</ds:datastoreItem>
</file>

<file path=customXml/itemProps2.xml><?xml version="1.0" encoding="utf-8"?>
<ds:datastoreItem xmlns:ds="http://schemas.openxmlformats.org/officeDocument/2006/customXml" ds:itemID="{A33D3F84-0CCB-4520-AFEC-2B1F56CAA13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customXml/itemProps3.xml><?xml version="1.0" encoding="utf-8"?>
<ds:datastoreItem xmlns:ds="http://schemas.openxmlformats.org/officeDocument/2006/customXml" ds:itemID="{AA8EE7F5-A494-4A3A-8402-D6EC287A4FD9}">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1926</TotalTime>
  <Words>340</Words>
  <Application>Microsoft Macintosh PowerPoint</Application>
  <PresentationFormat>Widescreen</PresentationFormat>
  <Paragraphs>15</Paragraphs>
  <Slides>1</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vt:i4>
      </vt:variant>
    </vt:vector>
  </HeadingPairs>
  <TitlesOfParts>
    <vt:vector size="7" baseType="lpstr">
      <vt:lpstr>Aptos</vt:lpstr>
      <vt:lpstr>Arial</vt:lpstr>
      <vt:lpstr>AvenirNext LT Pro Regular</vt:lpstr>
      <vt:lpstr>Calibri</vt:lpstr>
      <vt:lpstr>Calibri Light</vt:lpstr>
      <vt:lpstr>7_office theme</vt:lpstr>
      <vt:lpstr>Frontier simulations spin up new details in quantum understanding</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Fornari, Marco</dc:creator>
  <cp:lastModifiedBy>Bethea, Katie</cp:lastModifiedBy>
  <cp:revision>65</cp:revision>
  <dcterms:created xsi:type="dcterms:W3CDTF">2025-01-02T22:07:27Z</dcterms:created>
  <dcterms:modified xsi:type="dcterms:W3CDTF">2025-12-18T21:58:14Z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0x0101008AFE46BB8E385E49A6EA57D885CD0452</vt:lpwstr>
  </property>
  <property fmtid="{D5CDD505-2E9C-101B-9397-08002B2CF9AE}" pid="3" name="MediaServiceImageTags">
    <vt:lpwstr/>
  </property>
</Properties>
</file>