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1844" autoAdjust="0"/>
  </p:normalViewPr>
  <p:slideViewPr>
    <p:cSldViewPr snapToGrid="0">
      <p:cViewPr varScale="1">
        <p:scale>
          <a:sx n="107" d="100"/>
          <a:sy n="107" d="100"/>
        </p:scale>
        <p:origin x="1376"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12/18/25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4650E-E198-4FA3-A1E8-C9B561D8C60E}" type="slidenum">
              <a:rPr lang="en-US" smtClean="0"/>
              <a:t>1</a:t>
            </a:fld>
            <a:endParaRPr lang="en-US"/>
          </a:p>
        </p:txBody>
      </p:sp>
    </p:spTree>
    <p:extLst>
      <p:ext uri="{BB962C8B-B14F-4D97-AF65-F5344CB8AC3E}">
        <p14:creationId xmlns:p14="http://schemas.microsoft.com/office/powerpoint/2010/main" val="153455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6932427" y="4741097"/>
            <a:ext cx="4989335" cy="1446549"/>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162044" y="69211"/>
            <a:ext cx="10515600" cy="657336"/>
          </a:xfrm>
        </p:spPr>
        <p:txBody>
          <a:bodyPr>
            <a:normAutofit/>
          </a:bodyPr>
          <a:lstStyle/>
          <a:p>
            <a:r>
              <a:rPr lang="en-US" sz="3200" b="1" dirty="0"/>
              <a:t>ORBIT-2 takes weather modeling to the next level</a:t>
            </a:r>
            <a:endParaRPr lang="en-US" sz="3200" dirty="0"/>
          </a:p>
        </p:txBody>
      </p:sp>
      <p:sp>
        <p:nvSpPr>
          <p:cNvPr id="4" name="TextBox 3">
            <a:extLst>
              <a:ext uri="{FF2B5EF4-FFF2-40B4-BE49-F238E27FC236}">
                <a16:creationId xmlns:a16="http://schemas.microsoft.com/office/drawing/2014/main" id="{7A3928D5-0D5A-21A1-33A7-B36236255477}"/>
              </a:ext>
            </a:extLst>
          </p:cNvPr>
          <p:cNvSpPr txBox="1"/>
          <p:nvPr/>
        </p:nvSpPr>
        <p:spPr>
          <a:xfrm>
            <a:off x="245184" y="686497"/>
            <a:ext cx="6579518" cy="646331"/>
          </a:xfrm>
          <a:prstGeom prst="rect">
            <a:avLst/>
          </a:prstGeom>
          <a:noFill/>
        </p:spPr>
        <p:txBody>
          <a:bodyPr wrap="square" rtlCol="0">
            <a:spAutoFit/>
          </a:bodyPr>
          <a:lstStyle/>
          <a:p>
            <a:r>
              <a:rPr lang="en-US" dirty="0"/>
              <a:t>Framework offers first complete digital twin approach for modeling data centers of supercomputers in near-real time</a:t>
            </a:r>
          </a:p>
        </p:txBody>
      </p:sp>
      <p:sp>
        <p:nvSpPr>
          <p:cNvPr id="7" name="Google Shape;25;p1">
            <a:extLst>
              <a:ext uri="{FF2B5EF4-FFF2-40B4-BE49-F238E27FC236}">
                <a16:creationId xmlns:a16="http://schemas.microsoft.com/office/drawing/2014/main" id="{35E5E467-2727-969B-98F3-BA95D001A982}"/>
              </a:ext>
            </a:extLst>
          </p:cNvPr>
          <p:cNvSpPr/>
          <p:nvPr/>
        </p:nvSpPr>
        <p:spPr>
          <a:xfrm>
            <a:off x="245184" y="1366845"/>
            <a:ext cx="6453289" cy="12618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kumimoji="0" lang="en-US" sz="1400" b="0" i="0" u="none" strike="noStrike" kern="0" cap="none" spc="0" normalizeH="0" baseline="0" noProof="0" dirty="0">
                <a:ln>
                  <a:noFill/>
                </a:ln>
                <a:effectLst/>
                <a:uLnTx/>
                <a:uFillTx/>
                <a:ea typeface="Arial"/>
                <a:cs typeface="Arial"/>
                <a:sym typeface="Arial"/>
              </a:rPr>
              <a:t>Researchers </a:t>
            </a:r>
            <a:r>
              <a:rPr lang="en-US" sz="1400" kern="0" dirty="0">
                <a:ea typeface="Arial"/>
                <a:cs typeface="Arial"/>
                <a:sym typeface="Arial"/>
              </a:rPr>
              <a:t>used Frontier </a:t>
            </a:r>
            <a:r>
              <a:rPr kumimoji="0" lang="en-US" sz="1400" b="0" i="0" u="none" strike="noStrike" kern="0" cap="none" spc="0" normalizeH="0" baseline="0" noProof="0" dirty="0">
                <a:ln>
                  <a:noFill/>
                </a:ln>
                <a:effectLst/>
                <a:uLnTx/>
                <a:uFillTx/>
                <a:ea typeface="Arial"/>
                <a:cs typeface="Arial"/>
                <a:sym typeface="Arial"/>
              </a:rPr>
              <a:t>to make the world’s largest AI model for weather prediction even larger, more detailed, and more accurate. The second version of the Oak Ridge Base Foundation Model for Earth System Predictability, or ORBIT-2, dials in up-to-the-minute forecasts down to the doorstep level. </a:t>
            </a:r>
          </a:p>
        </p:txBody>
      </p:sp>
      <p:sp>
        <p:nvSpPr>
          <p:cNvPr id="8" name="Google Shape;26;p1">
            <a:extLst>
              <a:ext uri="{FF2B5EF4-FFF2-40B4-BE49-F238E27FC236}">
                <a16:creationId xmlns:a16="http://schemas.microsoft.com/office/drawing/2014/main" id="{0607B843-0CBD-294A-51EC-D86D699F90C2}"/>
              </a:ext>
            </a:extLst>
          </p:cNvPr>
          <p:cNvSpPr/>
          <p:nvPr/>
        </p:nvSpPr>
        <p:spPr>
          <a:xfrm>
            <a:off x="187983" y="2662706"/>
            <a:ext cx="6693919" cy="19081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endParaRPr kumimoji="0" sz="1400" b="0" i="0" u="none" strike="noStrike" kern="0" cap="none" spc="0" normalizeH="0" baseline="0" noProof="0" dirty="0">
              <a:ln>
                <a:noFill/>
              </a:ln>
              <a:effectLst/>
              <a:uLnTx/>
              <a:uFillTx/>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effectLst/>
                <a:uLnTx/>
                <a:uFillTx/>
                <a:ea typeface="Arial"/>
                <a:cs typeface="Arial"/>
                <a:sym typeface="Arial"/>
              </a:rPr>
              <a:t>Training on Frontier, the 2-exaflop HPE Cray EX supercomputing system at ORNL’s Oak Ridge Leadership Computing Facility, pushed the ORBIT-2 model past longtime computational limits to achieve unparalleled speed and accuracy in its predictions, researchers said.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effectLst/>
                <a:uLnTx/>
                <a:uFillTx/>
                <a:ea typeface="Arial"/>
                <a:cs typeface="Arial"/>
                <a:sym typeface="Arial"/>
              </a:rPr>
              <a:t>The study earned the team a finalist nomination for the Association for Computing Machinery’s Gordon Bell Special Prize, which honors innovations in applying high-performance computing to weather modeling applications. </a:t>
            </a:r>
          </a:p>
        </p:txBody>
      </p:sp>
      <p:sp>
        <p:nvSpPr>
          <p:cNvPr id="9" name="Google Shape;27;p1">
            <a:extLst>
              <a:ext uri="{FF2B5EF4-FFF2-40B4-BE49-F238E27FC236}">
                <a16:creationId xmlns:a16="http://schemas.microsoft.com/office/drawing/2014/main" id="{34B9808A-90A5-22A7-F1DB-47BF387DC938}"/>
              </a:ext>
            </a:extLst>
          </p:cNvPr>
          <p:cNvSpPr txBox="1"/>
          <p:nvPr/>
        </p:nvSpPr>
        <p:spPr>
          <a:xfrm>
            <a:off x="6961704" y="4217948"/>
            <a:ext cx="4989335" cy="400069"/>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000" i="1" kern="0" dirty="0">
                <a:solidFill>
                  <a:srgbClr val="000000"/>
                </a:solidFill>
                <a:ea typeface="Arial"/>
                <a:cs typeface="Arial"/>
                <a:sym typeface="Arial"/>
              </a:rPr>
              <a:t>The ORBIT-2 model, trained on ORNL’s Frontier supercomputer, delivers weather forecasts in unprecedented detail. </a:t>
            </a:r>
            <a:r>
              <a:rPr kumimoji="0" lang="en-US" sz="1000" b="0" i="1" u="none" strike="noStrike" kern="0" cap="none" spc="0" normalizeH="0" baseline="0" noProof="0" dirty="0">
                <a:ln>
                  <a:noFill/>
                </a:ln>
                <a:solidFill>
                  <a:srgbClr val="000000"/>
                </a:solidFill>
                <a:effectLst/>
                <a:uLnTx/>
                <a:uFillTx/>
                <a:ea typeface="Arial"/>
                <a:cs typeface="Arial"/>
                <a:sym typeface="Arial"/>
              </a:rPr>
              <a:t>Credit: </a:t>
            </a:r>
            <a:r>
              <a:rPr lang="en-US" sz="1000" i="1" kern="0" dirty="0">
                <a:solidFill>
                  <a:srgbClr val="000000"/>
                </a:solidFill>
                <a:ea typeface="Arial"/>
                <a:cs typeface="Arial"/>
                <a:sym typeface="Arial"/>
              </a:rPr>
              <a:t>Jason Smith, ORNL</a:t>
            </a:r>
            <a:endParaRPr kumimoji="0" lang="en-US" sz="1000" b="0" i="1" u="none" strike="noStrike" kern="0" cap="none" spc="0" normalizeH="0" baseline="0" noProof="0" dirty="0">
              <a:ln>
                <a:noFill/>
              </a:ln>
              <a:solidFill>
                <a:srgbClr val="000000"/>
              </a:solidFill>
              <a:effectLst/>
              <a:uLnTx/>
              <a:uFillTx/>
              <a:ea typeface="Arial"/>
              <a:cs typeface="Arial"/>
              <a:sym typeface="Arial"/>
            </a:endParaRPr>
          </a:p>
        </p:txBody>
      </p:sp>
      <p:sp>
        <p:nvSpPr>
          <p:cNvPr id="11" name="Google Shape;29;p1">
            <a:extLst>
              <a:ext uri="{FF2B5EF4-FFF2-40B4-BE49-F238E27FC236}">
                <a16:creationId xmlns:a16="http://schemas.microsoft.com/office/drawing/2014/main" id="{F719EDE8-762E-1830-067F-4414F9F31C7C}"/>
              </a:ext>
            </a:extLst>
          </p:cNvPr>
          <p:cNvSpPr/>
          <p:nvPr/>
        </p:nvSpPr>
        <p:spPr>
          <a:xfrm>
            <a:off x="162044" y="4564848"/>
            <a:ext cx="6693919" cy="16927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effectLst/>
                <a:uLnTx/>
                <a:uFillTx/>
                <a:ea typeface="Arial"/>
                <a:cs typeface="Arial"/>
                <a:sym typeface="Arial"/>
              </a:rPr>
              <a:t>The ORBIT-2 study builds on the team’s initial ORBIT model, a previous nominee for the Gordon Bell Special Prize. The first model focused on long-range weather forecasting and generated highly accurate predictions up to 30 days in advance.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effectLst/>
                <a:uLnTx/>
                <a:uFillTx/>
                <a:ea typeface="Arial"/>
                <a:cs typeface="Arial"/>
                <a:sym typeface="Arial"/>
              </a:rPr>
              <a:t>ORBIT-2 refines those forecasts to precise locations and likely consequences. The model continually evaluates predictions for accuracy and rates confidence levels for each forecast to help control for errors.</a:t>
            </a:r>
          </a:p>
        </p:txBody>
      </p:sp>
      <p:sp>
        <p:nvSpPr>
          <p:cNvPr id="15" name="TextBox 14">
            <a:extLst>
              <a:ext uri="{FF2B5EF4-FFF2-40B4-BE49-F238E27FC236}">
                <a16:creationId xmlns:a16="http://schemas.microsoft.com/office/drawing/2014/main" id="{1C742054-4F8C-D401-63CE-FEFFCD6C2810}"/>
              </a:ext>
            </a:extLst>
          </p:cNvPr>
          <p:cNvSpPr txBox="1"/>
          <p:nvPr/>
        </p:nvSpPr>
        <p:spPr>
          <a:xfrm>
            <a:off x="6961704" y="4759012"/>
            <a:ext cx="4960058"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PI(s)/Facility Lead(s): Xiao Wang, ORNL</a:t>
            </a:r>
            <a:endParaRPr lang="en-US" sz="1100" kern="0" dirty="0">
              <a:solidFill>
                <a:srgbClr val="000000"/>
              </a:solidFil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Collaborating Institutions: </a:t>
            </a:r>
            <a:r>
              <a:rPr lang="en-US" sz="1100" kern="0" dirty="0">
                <a:solidFill>
                  <a:srgbClr val="000000"/>
                </a:solidFill>
                <a:sym typeface="Arial"/>
              </a:rPr>
              <a:t>UAB, AMD, Riken</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Program: OLCF</a:t>
            </a:r>
            <a:endParaRPr lang="en-US" sz="1100" kern="0" dirty="0">
              <a:solidFill>
                <a:srgbClr val="000000"/>
              </a:solidFil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Benjamin Brown</a:t>
            </a:r>
          </a:p>
          <a:p>
            <a:pPr>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Publication(s) for this work: </a:t>
            </a:r>
            <a:r>
              <a:rPr lang="en-US" sz="1100" kern="0" dirty="0">
                <a:solidFill>
                  <a:srgbClr val="000000"/>
                </a:solidFill>
                <a:sym typeface="Arial"/>
              </a:rPr>
              <a:t>Xiao Wang</a:t>
            </a:r>
            <a:r>
              <a:rPr lang="en-US" sz="1100" kern="0" dirty="0">
                <a:sym typeface="Arial"/>
              </a:rPr>
              <a:t>, et al., “ORBIT-2: Scaling Exascale Vision Foundation Models for Weather and Climate Downscaling” </a:t>
            </a:r>
            <a:r>
              <a:rPr lang="en-US" sz="1100" i="1" kern="0" dirty="0">
                <a:sym typeface="Arial"/>
              </a:rPr>
              <a:t>SC '25: Proceedings of the International Conference for High Performance Computing, Networking, Storage and Analysis </a:t>
            </a:r>
            <a:r>
              <a:rPr lang="en-US" sz="1100" kern="0" dirty="0">
                <a:sym typeface="Arial"/>
              </a:rPr>
              <a:t>(2025). </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p:txBody>
      </p:sp>
      <p:pic>
        <p:nvPicPr>
          <p:cNvPr id="5" name="Picture 4" descr="A picture containing dark, different, painted&#10;&#10;AI-generated content may be incorrect.">
            <a:extLst>
              <a:ext uri="{FF2B5EF4-FFF2-40B4-BE49-F238E27FC236}">
                <a16:creationId xmlns:a16="http://schemas.microsoft.com/office/drawing/2014/main" id="{78BE7F68-523A-18BE-0D53-C1B903DEE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344" y="1297201"/>
            <a:ext cx="4945418" cy="2885121"/>
          </a:xfrm>
          <a:prstGeom prst="rect">
            <a:avLst/>
          </a:prstGeom>
        </p:spPr>
      </p:pic>
      <p:pic>
        <p:nvPicPr>
          <p:cNvPr id="3" name="Picture 2">
            <a:extLst>
              <a:ext uri="{FF2B5EF4-FFF2-40B4-BE49-F238E27FC236}">
                <a16:creationId xmlns:a16="http://schemas.microsoft.com/office/drawing/2014/main" id="{0E306353-63E8-0F65-9950-FC5FAD6A4E1E}"/>
              </a:ext>
            </a:extLst>
          </p:cNvPr>
          <p:cNvPicPr>
            <a:picLocks noChangeAspect="1"/>
          </p:cNvPicPr>
          <p:nvPr/>
        </p:nvPicPr>
        <p:blipFill>
          <a:blip r:embed="rId4"/>
          <a:srcRect t="1" r="31954" b="-5229"/>
          <a:stretch>
            <a:fillRect/>
          </a:stretch>
        </p:blipFill>
        <p:spPr>
          <a:xfrm>
            <a:off x="9856519" y="189167"/>
            <a:ext cx="2011651" cy="521722"/>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8EE7F5-A494-4A3A-8402-D6EC287A4FD9}">
  <ds:schemaRefs>
    <ds:schemaRef ds:uri="http://schemas.microsoft.com/sharepoint/v3/contenttype/forms"/>
  </ds:schemaRefs>
</ds:datastoreItem>
</file>

<file path=customXml/itemProps2.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1896</TotalTime>
  <Words>328</Words>
  <Application>Microsoft Macintosh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AvenirNext LT Pro Regular</vt:lpstr>
      <vt:lpstr>Calibri</vt:lpstr>
      <vt:lpstr>Calibri Light</vt:lpstr>
      <vt:lpstr>7_office theme</vt:lpstr>
      <vt:lpstr>ORBIT-2 takes weather modeling to the next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61</cp:revision>
  <dcterms:created xsi:type="dcterms:W3CDTF">2025-01-02T22:07:27Z</dcterms:created>
  <dcterms:modified xsi:type="dcterms:W3CDTF">2025-12-18T21:57:55Z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