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854" autoAdjust="0"/>
    <p:restoredTop sz="91844" autoAdjust="0"/>
  </p:normalViewPr>
  <p:slideViewPr>
    <p:cSldViewPr snapToGrid="0">
      <p:cViewPr>
        <p:scale>
          <a:sx n="58" d="100"/>
          <a:sy n="58" d="100"/>
        </p:scale>
        <p:origin x="3296" y="12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12/18/25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4650E-E198-4FA3-A1E8-C9B561D8C60E}" type="slidenum">
              <a:rPr lang="en-US" smtClean="0"/>
              <a:t>1</a:t>
            </a:fld>
            <a:endParaRPr lang="en-US"/>
          </a:p>
        </p:txBody>
      </p:sp>
    </p:spTree>
    <p:extLst>
      <p:ext uri="{BB962C8B-B14F-4D97-AF65-F5344CB8AC3E}">
        <p14:creationId xmlns:p14="http://schemas.microsoft.com/office/powerpoint/2010/main" val="1534550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12/18/25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6110527-3D5E-DE8A-91D6-0E66981F1564}"/>
              </a:ext>
            </a:extLst>
          </p:cNvPr>
          <p:cNvSpPr/>
          <p:nvPr/>
        </p:nvSpPr>
        <p:spPr>
          <a:xfrm>
            <a:off x="6932427" y="4781348"/>
            <a:ext cx="4989335" cy="1348384"/>
          </a:xfrm>
          <a:prstGeom prst="rect">
            <a:avLst/>
          </a:prstGeom>
          <a:solidFill>
            <a:srgbClr val="8281BD">
              <a:alpha val="12941"/>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199284" y="230260"/>
            <a:ext cx="7402539" cy="657336"/>
          </a:xfrm>
        </p:spPr>
        <p:txBody>
          <a:bodyPr>
            <a:noAutofit/>
          </a:bodyPr>
          <a:lstStyle/>
          <a:p>
            <a:r>
              <a:rPr lang="en-US" sz="3000" b="1" dirty="0"/>
              <a:t>ORNL, NVIDIA, HPE advance quantum computing, AI and HPC for science</a:t>
            </a:r>
          </a:p>
        </p:txBody>
      </p:sp>
      <p:sp>
        <p:nvSpPr>
          <p:cNvPr id="7" name="Google Shape;25;p1">
            <a:extLst>
              <a:ext uri="{FF2B5EF4-FFF2-40B4-BE49-F238E27FC236}">
                <a16:creationId xmlns:a16="http://schemas.microsoft.com/office/drawing/2014/main" id="{35E5E467-2727-969B-98F3-BA95D001A982}"/>
              </a:ext>
            </a:extLst>
          </p:cNvPr>
          <p:cNvSpPr/>
          <p:nvPr/>
        </p:nvSpPr>
        <p:spPr>
          <a:xfrm>
            <a:off x="251097" y="1128337"/>
            <a:ext cx="6552474" cy="1908174"/>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Scientific Achievement</a:t>
            </a:r>
            <a:endParaRPr kumimoji="0" sz="1400" b="0" i="0" u="none" strike="noStrike" kern="0" cap="none" spc="0" normalizeH="0" baseline="0" noProof="0" dirty="0">
              <a:ln>
                <a:noFill/>
              </a:ln>
              <a:effectLst/>
              <a:uLnTx/>
              <a:uFillTx/>
              <a:cs typeface="Arial"/>
              <a:sym typeface="Arial"/>
            </a:endParaRPr>
          </a:p>
          <a:p>
            <a:pPr marL="285750" indent="-285750">
              <a:buClr>
                <a:srgbClr val="000000"/>
              </a:buClr>
              <a:buFont typeface="Arial" panose="020B0604020202020204" pitchFamily="34" charset="0"/>
              <a:buChar char="•"/>
              <a:defRPr/>
            </a:pPr>
            <a:r>
              <a:rPr kumimoji="0" lang="en-US" sz="1400" b="0" i="0" u="none" strike="noStrike" kern="0" cap="none" spc="0" normalizeH="0" baseline="0" noProof="0" dirty="0">
                <a:ln>
                  <a:noFill/>
                </a:ln>
                <a:effectLst/>
                <a:uLnTx/>
                <a:uFillTx/>
                <a:ea typeface="Arial"/>
                <a:cs typeface="Arial"/>
                <a:sym typeface="Arial"/>
              </a:rPr>
              <a:t>Oak Ridge National Laboratory, NVIDIA, and HPE will seek to open new insights into quantum computing and identify potential strategies toward the integration of quantum, artificial intelligence and high-performance computing for scientific discovery. ORNL researchers will leverage NVIDIA </a:t>
            </a:r>
            <a:r>
              <a:rPr kumimoji="0" lang="en-US" sz="1400" b="0" i="0" u="none" strike="noStrike" kern="0" cap="none" spc="0" normalizeH="0" baseline="0" noProof="0" dirty="0" err="1">
                <a:ln>
                  <a:noFill/>
                </a:ln>
                <a:effectLst/>
                <a:uLnTx/>
                <a:uFillTx/>
                <a:ea typeface="Arial"/>
                <a:cs typeface="Arial"/>
                <a:sym typeface="Arial"/>
              </a:rPr>
              <a:t>NVQLink</a:t>
            </a:r>
            <a:r>
              <a:rPr kumimoji="0" lang="en-US" sz="1400" b="0" i="0" u="none" strike="noStrike" kern="0" cap="none" spc="0" normalizeH="0" baseline="0" noProof="0" dirty="0">
                <a:ln>
                  <a:noFill/>
                </a:ln>
                <a:effectLst/>
                <a:uLnTx/>
                <a:uFillTx/>
                <a:ea typeface="Arial"/>
                <a:cs typeface="Arial"/>
                <a:sym typeface="Arial"/>
              </a:rPr>
              <a:t> and NVIDIA CUDA-Q programming tools — designed to integrate classical computing clusters with quantum processors for performing control tasks like quantum error correction and the running of hybrid quantum-classical algorithms. </a:t>
            </a:r>
          </a:p>
        </p:txBody>
      </p:sp>
      <p:sp>
        <p:nvSpPr>
          <p:cNvPr id="8" name="Google Shape;26;p1">
            <a:extLst>
              <a:ext uri="{FF2B5EF4-FFF2-40B4-BE49-F238E27FC236}">
                <a16:creationId xmlns:a16="http://schemas.microsoft.com/office/drawing/2014/main" id="{0607B843-0CBD-294A-51EC-D86D699F90C2}"/>
              </a:ext>
            </a:extLst>
          </p:cNvPr>
          <p:cNvSpPr/>
          <p:nvPr/>
        </p:nvSpPr>
        <p:spPr>
          <a:xfrm>
            <a:off x="221134" y="3105834"/>
            <a:ext cx="6693919" cy="1908174"/>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Significance and Impact</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ORNL’s machine will combine classical technology, such as the traditional GPUs and CPUs that power most supercomputers, with hybrid computing platforms through CUDA-Q that use NVIDIA technology to connect with quantum processors as well as emulate their quantum operations without the noise from degrading qubits. The platform will combine HPE’s integration expertise and NVIDIA’s hardware innovation to advance state-of-the-art AI research while enabling the investigation of iterative, low-latency decoding that quantum error correction requires.</a:t>
            </a:r>
          </a:p>
        </p:txBody>
      </p:sp>
      <p:sp>
        <p:nvSpPr>
          <p:cNvPr id="11" name="Google Shape;29;p1">
            <a:extLst>
              <a:ext uri="{FF2B5EF4-FFF2-40B4-BE49-F238E27FC236}">
                <a16:creationId xmlns:a16="http://schemas.microsoft.com/office/drawing/2014/main" id="{F719EDE8-762E-1830-067F-4414F9F31C7C}"/>
              </a:ext>
            </a:extLst>
          </p:cNvPr>
          <p:cNvSpPr/>
          <p:nvPr/>
        </p:nvSpPr>
        <p:spPr>
          <a:xfrm>
            <a:off x="199284" y="5083332"/>
            <a:ext cx="6693919" cy="10464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Technical Approach</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kumimoji="0" lang="en-US" sz="1400" b="0" i="0" u="none" strike="noStrike" kern="0" cap="none" spc="0" normalizeH="0" baseline="0" noProof="0" dirty="0">
                <a:ln>
                  <a:noFill/>
                </a:ln>
                <a:effectLst/>
                <a:uLnTx/>
                <a:uFillTx/>
                <a:ea typeface="Arial"/>
                <a:cs typeface="Arial"/>
                <a:sym typeface="Arial"/>
              </a:rPr>
              <a:t>NVIDIA CUDA-Q also allows running GPU-accelerated simulations mimicking actual quantum hardware. These are crucial tools for a novel testbed that will explore and compare these advanced technologies side by side.</a:t>
            </a:r>
          </a:p>
        </p:txBody>
      </p:sp>
      <p:sp>
        <p:nvSpPr>
          <p:cNvPr id="15" name="TextBox 14">
            <a:extLst>
              <a:ext uri="{FF2B5EF4-FFF2-40B4-BE49-F238E27FC236}">
                <a16:creationId xmlns:a16="http://schemas.microsoft.com/office/drawing/2014/main" id="{1C742054-4F8C-D401-63CE-FEFFCD6C2810}"/>
              </a:ext>
            </a:extLst>
          </p:cNvPr>
          <p:cNvSpPr txBox="1"/>
          <p:nvPr/>
        </p:nvSpPr>
        <p:spPr>
          <a:xfrm>
            <a:off x="6961704" y="4925265"/>
            <a:ext cx="4658653" cy="93871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PI(s)/Facility Lead(s): </a:t>
            </a:r>
            <a:r>
              <a:rPr lang="en-US" sz="1100" kern="0" dirty="0">
                <a:solidFill>
                  <a:srgbClr val="000000"/>
                </a:solidFill>
                <a:sym typeface="Arial"/>
              </a:rPr>
              <a:t>Amir Shehata, ORN</a:t>
            </a:r>
            <a:r>
              <a:rPr kumimoji="0" lang="en-US" sz="1100" b="0" i="0" u="none" strike="noStrike" kern="0" cap="none" spc="0" normalizeH="0" baseline="0" noProof="0" dirty="0">
                <a:ln>
                  <a:noFill/>
                </a:ln>
                <a:solidFill>
                  <a:srgbClr val="000000"/>
                </a:solidFill>
                <a:effectLst/>
                <a:uLnTx/>
                <a:uFillTx/>
                <a:ea typeface="+mn-ea"/>
                <a:cs typeface="+mn-cs"/>
                <a:sym typeface="Arial"/>
              </a:rPr>
              <a:t>L</a:t>
            </a:r>
            <a:endParaRPr lang="en-US" sz="1100" kern="0" dirty="0">
              <a:solidFill>
                <a:srgbClr val="000000"/>
              </a:solidFil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Collaborating Institutions: </a:t>
            </a:r>
            <a:r>
              <a:rPr lang="en-US" sz="1100" kern="0" dirty="0">
                <a:solidFill>
                  <a:srgbClr val="000000"/>
                </a:solidFill>
                <a:sym typeface="Arial"/>
              </a:rPr>
              <a:t>NVIDIA, AMD, HPE</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Program: OLCF</a:t>
            </a:r>
            <a:endParaRPr lang="en-US" sz="1100" kern="0" dirty="0">
              <a:solidFill>
                <a:srgbClr val="000000"/>
              </a:solidFil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PM: Benjamin Brown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Publication(s) for this work: NA</a:t>
            </a:r>
          </a:p>
        </p:txBody>
      </p:sp>
      <p:sp>
        <p:nvSpPr>
          <p:cNvPr id="6" name="Google Shape;27;p1">
            <a:extLst>
              <a:ext uri="{FF2B5EF4-FFF2-40B4-BE49-F238E27FC236}">
                <a16:creationId xmlns:a16="http://schemas.microsoft.com/office/drawing/2014/main" id="{715B33DC-AB3A-027A-AC7D-07D4635FEA75}"/>
              </a:ext>
            </a:extLst>
          </p:cNvPr>
          <p:cNvSpPr txBox="1"/>
          <p:nvPr/>
        </p:nvSpPr>
        <p:spPr>
          <a:xfrm>
            <a:off x="6961704" y="4222746"/>
            <a:ext cx="4989335" cy="400069"/>
          </a:xfrm>
          <a:prstGeom prst="rect">
            <a:avLst/>
          </a:prstGeom>
          <a:noFill/>
          <a:ln>
            <a:noFill/>
          </a:ln>
        </p:spPr>
        <p:txBody>
          <a:bodyPr spcFirstLastPara="1" wrap="square" lIns="91425" tIns="45700" rIns="91425" bIns="45700" anchor="t" anchorCtr="0">
            <a:spAutoFit/>
          </a:bodyPr>
          <a:lstStyle/>
          <a:p>
            <a:pPr lvl="0">
              <a:buClr>
                <a:srgbClr val="000000"/>
              </a:buClr>
              <a:defRPr/>
            </a:pPr>
            <a:r>
              <a:rPr lang="en-US" sz="1000" i="1" kern="0" dirty="0">
                <a:solidFill>
                  <a:srgbClr val="000000"/>
                </a:solidFill>
                <a:ea typeface="Arial"/>
                <a:cs typeface="Arial"/>
                <a:sym typeface="Arial"/>
              </a:rPr>
              <a:t>This visualization shows hybrid quantum–classical computing.</a:t>
            </a:r>
          </a:p>
          <a:p>
            <a:pPr lvl="0">
              <a:buClr>
                <a:srgbClr val="000000"/>
              </a:buClr>
              <a:defRPr/>
            </a:pPr>
            <a:r>
              <a:rPr lang="en-US" sz="1000" i="1" kern="0" dirty="0">
                <a:solidFill>
                  <a:srgbClr val="000000"/>
                </a:solidFill>
                <a:ea typeface="Arial"/>
                <a:cs typeface="Arial"/>
                <a:sym typeface="Arial"/>
              </a:rPr>
              <a:t>Credit: NVIDIA</a:t>
            </a:r>
            <a:endParaRPr kumimoji="0" lang="en-US" sz="1000" b="0" i="1" u="none" strike="noStrike" kern="0" cap="none" spc="0" normalizeH="0" baseline="0" noProof="0" dirty="0">
              <a:ln>
                <a:noFill/>
              </a:ln>
              <a:solidFill>
                <a:srgbClr val="000000"/>
              </a:solidFill>
              <a:effectLst/>
              <a:uLnTx/>
              <a:uFillTx/>
              <a:ea typeface="Arial"/>
              <a:cs typeface="Arial"/>
              <a:sym typeface="Arial"/>
            </a:endParaRPr>
          </a:p>
        </p:txBody>
      </p:sp>
      <p:pic>
        <p:nvPicPr>
          <p:cNvPr id="9" name="Picture 8" descr="A picture containing indoor&#10;&#10;AI-generated content may be incorrect.">
            <a:extLst>
              <a:ext uri="{FF2B5EF4-FFF2-40B4-BE49-F238E27FC236}">
                <a16:creationId xmlns:a16="http://schemas.microsoft.com/office/drawing/2014/main" id="{1E04703D-FDA2-1597-1EB5-F68DFD16CF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704" y="1209726"/>
            <a:ext cx="4814284" cy="2915401"/>
          </a:xfrm>
          <a:prstGeom prst="rect">
            <a:avLst/>
          </a:prstGeom>
        </p:spPr>
      </p:pic>
      <p:pic>
        <p:nvPicPr>
          <p:cNvPr id="3" name="Picture 2">
            <a:extLst>
              <a:ext uri="{FF2B5EF4-FFF2-40B4-BE49-F238E27FC236}">
                <a16:creationId xmlns:a16="http://schemas.microsoft.com/office/drawing/2014/main" id="{C1DD9212-6D0D-337B-37D1-72748052761F}"/>
              </a:ext>
            </a:extLst>
          </p:cNvPr>
          <p:cNvPicPr>
            <a:picLocks noChangeAspect="1"/>
          </p:cNvPicPr>
          <p:nvPr/>
        </p:nvPicPr>
        <p:blipFill>
          <a:blip r:embed="rId4"/>
          <a:srcRect t="1" r="31954" b="-5229"/>
          <a:stretch>
            <a:fillRect/>
          </a:stretch>
        </p:blipFill>
        <p:spPr>
          <a:xfrm>
            <a:off x="9796145" y="189167"/>
            <a:ext cx="2072025" cy="537380"/>
          </a:xfrm>
          <a:prstGeom prst="rect">
            <a:avLst/>
          </a:prstGeom>
        </p:spPr>
      </p:pic>
      <p:pic>
        <p:nvPicPr>
          <p:cNvPr id="5" name="Picture 4" descr="Text&#10;&#10;AI-generated content may be incorrect.">
            <a:extLst>
              <a:ext uri="{FF2B5EF4-FFF2-40B4-BE49-F238E27FC236}">
                <a16:creationId xmlns:a16="http://schemas.microsoft.com/office/drawing/2014/main" id="{F8B02120-55C9-03EF-7F75-2B881DA3CCD1}"/>
              </a:ext>
            </a:extLst>
          </p:cNvPr>
          <p:cNvPicPr>
            <a:picLocks noChangeAspect="1"/>
          </p:cNvPicPr>
          <p:nvPr/>
        </p:nvPicPr>
        <p:blipFill>
          <a:blip r:embed="rId5"/>
          <a:srcRect l="6750" t="18474" r="6800" b="21935"/>
          <a:stretch>
            <a:fillRect/>
          </a:stretch>
        </p:blipFill>
        <p:spPr>
          <a:xfrm>
            <a:off x="6580566" y="160936"/>
            <a:ext cx="1798142" cy="436910"/>
          </a:xfrm>
          <a:prstGeom prst="rect">
            <a:avLst/>
          </a:prstGeom>
        </p:spPr>
      </p:pic>
      <p:pic>
        <p:nvPicPr>
          <p:cNvPr id="10" name="Picture 9" descr="Graphical user interface, text&#10;&#10;AI-generated content may be incorrect.">
            <a:extLst>
              <a:ext uri="{FF2B5EF4-FFF2-40B4-BE49-F238E27FC236}">
                <a16:creationId xmlns:a16="http://schemas.microsoft.com/office/drawing/2014/main" id="{A205DC90-0A5A-E2F6-1486-8A31D7843578}"/>
              </a:ext>
            </a:extLst>
          </p:cNvPr>
          <p:cNvPicPr>
            <a:picLocks noChangeAspect="1"/>
          </p:cNvPicPr>
          <p:nvPr/>
        </p:nvPicPr>
        <p:blipFill>
          <a:blip r:embed="rId6"/>
          <a:stretch>
            <a:fillRect/>
          </a:stretch>
        </p:blipFill>
        <p:spPr>
          <a:xfrm>
            <a:off x="8662076" y="257862"/>
            <a:ext cx="850701" cy="243057"/>
          </a:xfrm>
          <a:prstGeom prst="rect">
            <a:avLst/>
          </a:prstGeom>
        </p:spPr>
      </p:pic>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43E79-5F32-4471-8B9A-F8FE298C9716}">
  <ds:schemaRefs>
    <ds:schemaRef ds:uri="http://schemas.microsoft.com/office/2006/metadata/properties"/>
    <ds:schemaRef ds:uri="bc761791-33a0-47b7-8145-9d3c2515a3a0"/>
    <ds:schemaRef ds:uri="http://purl.org/dc/terms/"/>
    <ds:schemaRef ds:uri="http://schemas.microsoft.com/office/2006/documentManagement/types"/>
    <ds:schemaRef ds:uri="http://schemas.openxmlformats.org/package/2006/metadata/core-properties"/>
    <ds:schemaRef ds:uri="d3abd939-9d94-49d1-925a-c93fb1ff4b6e"/>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3.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1929</TotalTime>
  <Words>258</Words>
  <Application>Microsoft Macintosh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AvenirNext LT Pro Regular</vt:lpstr>
      <vt:lpstr>Calibri</vt:lpstr>
      <vt:lpstr>Calibri Light</vt:lpstr>
      <vt:lpstr>7_office theme</vt:lpstr>
      <vt:lpstr>ORNL, NVIDIA, HPE advance quantum computing, AI and HPC for science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71</cp:revision>
  <dcterms:created xsi:type="dcterms:W3CDTF">2025-01-02T22:07:27Z</dcterms:created>
  <dcterms:modified xsi:type="dcterms:W3CDTF">2025-12-18T21:43:30Z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