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4" autoAdjust="0"/>
    <p:restoredTop sz="80149" autoAdjust="0"/>
  </p:normalViewPr>
  <p:slideViewPr>
    <p:cSldViewPr snapToGrid="0">
      <p:cViewPr varScale="1">
        <p:scale>
          <a:sx n="127" d="100"/>
          <a:sy n="127" d="100"/>
        </p:scale>
        <p:origin x="552"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www.olcf.ornl.gov</a:t>
            </a:r>
            <a:r>
              <a:rPr lang="en-US" dirty="0"/>
              <a:t>/2026/04/20/tag-teaming-turbulence/</a:t>
            </a:r>
          </a:p>
          <a:p>
            <a:endParaRPr lang="en-US" dirty="0"/>
          </a:p>
          <a:p>
            <a:r>
              <a:rPr lang="en-US" dirty="0"/>
              <a:t>Related publication: Semih </a:t>
            </a:r>
            <a:r>
              <a:rPr lang="en-US" dirty="0" err="1"/>
              <a:t>Kacmaz</a:t>
            </a:r>
            <a:r>
              <a:rPr lang="en-US" dirty="0"/>
              <a:t>, Eliu Huerta, and Roland Haas, “Resolving Turbulent Magnetohydrodynamics: a Hybrid Operator-Diffusion Framework,” Machine Learning: Science and Technology 6.3 (2025): 035057. </a:t>
            </a:r>
          </a:p>
          <a:p>
            <a:endParaRPr lang="en-US" dirty="0"/>
          </a:p>
          <a:p>
            <a:r>
              <a:rPr lang="en-US" dirty="0"/>
              <a:t>DOI: https://</a:t>
            </a:r>
            <a:r>
              <a:rPr lang="en-US" dirty="0" err="1"/>
              <a:t>doi.org</a:t>
            </a:r>
            <a:r>
              <a:rPr lang="en-US" dirty="0"/>
              <a:t>/10.1088/2632-2153/ae054c</a:t>
            </a:r>
          </a:p>
        </p:txBody>
      </p:sp>
      <p:sp>
        <p:nvSpPr>
          <p:cNvPr id="4" name="Slide Number Placeholder 3"/>
          <p:cNvSpPr>
            <a:spLocks noGrp="1"/>
          </p:cNvSpPr>
          <p:nvPr>
            <p:ph type="sldNum" sz="quarter" idx="5"/>
          </p:nvPr>
        </p:nvSpPr>
        <p:spPr/>
        <p:txBody>
          <a:bodyPr/>
          <a:lstStyle/>
          <a:p>
            <a:fld id="{AA04650E-E198-4FA3-A1E8-C9B561D8C60E}" type="slidenum">
              <a:rPr lang="en-US" smtClean="0"/>
              <a:t>1</a:t>
            </a:fld>
            <a:endParaRPr lang="en-US"/>
          </a:p>
        </p:txBody>
      </p:sp>
    </p:spTree>
    <p:extLst>
      <p:ext uri="{BB962C8B-B14F-4D97-AF65-F5344CB8AC3E}">
        <p14:creationId xmlns:p14="http://schemas.microsoft.com/office/powerpoint/2010/main" val="153455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7003701" y="4391131"/>
            <a:ext cx="4918061" cy="1668026"/>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4" y="69211"/>
            <a:ext cx="10515600" cy="657336"/>
          </a:xfrm>
        </p:spPr>
        <p:txBody>
          <a:bodyPr>
            <a:normAutofit/>
          </a:bodyPr>
          <a:lstStyle/>
          <a:p>
            <a:r>
              <a:rPr lang="en-US" sz="4000" dirty="0"/>
              <a:t>Tag-Teaming Turbulence</a:t>
            </a:r>
          </a:p>
        </p:txBody>
      </p:sp>
      <p:sp>
        <p:nvSpPr>
          <p:cNvPr id="4" name="TextBox 3">
            <a:extLst>
              <a:ext uri="{FF2B5EF4-FFF2-40B4-BE49-F238E27FC236}">
                <a16:creationId xmlns:a16="http://schemas.microsoft.com/office/drawing/2014/main" id="{7A3928D5-0D5A-21A1-33A7-B36236255477}"/>
              </a:ext>
            </a:extLst>
          </p:cNvPr>
          <p:cNvSpPr txBox="1"/>
          <p:nvPr/>
        </p:nvSpPr>
        <p:spPr>
          <a:xfrm>
            <a:off x="245185" y="639454"/>
            <a:ext cx="6604572" cy="369332"/>
          </a:xfrm>
          <a:prstGeom prst="rect">
            <a:avLst/>
          </a:prstGeom>
          <a:noFill/>
        </p:spPr>
        <p:txBody>
          <a:bodyPr wrap="square" rtlCol="0">
            <a:spAutoFit/>
          </a:bodyPr>
          <a:lstStyle/>
          <a:p>
            <a:r>
              <a:rPr lang="en-US" dirty="0"/>
              <a:t>Frontier trains AI to model cosmic storms</a:t>
            </a:r>
          </a:p>
        </p:txBody>
      </p:sp>
      <p:sp>
        <p:nvSpPr>
          <p:cNvPr id="7" name="Google Shape;25;p1">
            <a:extLst>
              <a:ext uri="{FF2B5EF4-FFF2-40B4-BE49-F238E27FC236}">
                <a16:creationId xmlns:a16="http://schemas.microsoft.com/office/drawing/2014/main" id="{35E5E467-2727-969B-98F3-BA95D001A982}"/>
              </a:ext>
            </a:extLst>
          </p:cNvPr>
          <p:cNvSpPr/>
          <p:nvPr/>
        </p:nvSpPr>
        <p:spPr>
          <a:xfrm>
            <a:off x="162044" y="1008786"/>
            <a:ext cx="6697316"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kumimoji="0" lang="en-US" sz="1400" b="0" i="0" u="none" strike="noStrike" kern="0" cap="none" spc="0" normalizeH="0" baseline="0" noProof="0" dirty="0">
                <a:ln>
                  <a:noFill/>
                </a:ln>
                <a:effectLst/>
                <a:uLnTx/>
                <a:uFillTx/>
                <a:ea typeface="Arial"/>
                <a:cs typeface="Arial"/>
                <a:sym typeface="Arial"/>
              </a:rPr>
              <a:t>Researchers used the world’s fastest supercomputer for open science to train an artificial intelligence model that captures magnetic turbulence within a plasma in unprecedented detail. Results from the model, trained on the Frontier supercomputer at the Oak Ridge Leadership Computing Facility, could support research like building the next generation of nuclear fusion reactors.</a:t>
            </a:r>
          </a:p>
        </p:txBody>
      </p:sp>
      <p:sp>
        <p:nvSpPr>
          <p:cNvPr id="8" name="Google Shape;26;p1">
            <a:extLst>
              <a:ext uri="{FF2B5EF4-FFF2-40B4-BE49-F238E27FC236}">
                <a16:creationId xmlns:a16="http://schemas.microsoft.com/office/drawing/2014/main" id="{0607B843-0CBD-294A-51EC-D86D699F90C2}"/>
              </a:ext>
            </a:extLst>
          </p:cNvPr>
          <p:cNvSpPr/>
          <p:nvPr/>
        </p:nvSpPr>
        <p:spPr>
          <a:xfrm>
            <a:off x="162044" y="2457613"/>
            <a:ext cx="6690631" cy="29853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Turbulence — the unstable flow of heat and mass — occurs everywhere, from Earth’s atmosphere to the coupling between the electrically charged fluids, or plasmas, and the magnetic fields that surround stars. The churning and swirling of those plasmas creates magnetohydrodynamic (MHD) turbulence, a kind of cosmic storm that affects everything from Earth’s magnetic field to the shaping of stars and galaxies.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Improved understanding of MHD turbulence could allow </a:t>
            </a:r>
            <a:r>
              <a:rPr lang="en-US" sz="1400" kern="0" dirty="0">
                <a:ea typeface="Arial"/>
                <a:cs typeface="Arial"/>
                <a:sym typeface="Arial"/>
              </a:rPr>
              <a:t>scientists to explore </a:t>
            </a:r>
            <a:r>
              <a:rPr kumimoji="0" lang="en-US" sz="1400" b="0" i="0" u="none" strike="noStrike" kern="0" cap="none" spc="0" normalizeH="0" baseline="0" noProof="0" dirty="0">
                <a:ln>
                  <a:noFill/>
                </a:ln>
                <a:effectLst/>
                <a:uLnTx/>
                <a:uFillTx/>
                <a:ea typeface="Arial"/>
                <a:cs typeface="Arial"/>
                <a:sym typeface="Arial"/>
              </a:rPr>
              <a:t>astrophysical scenarios, design better experiments and improve predictions of cosmic events. Traditional AI models struggle to reproduce these complex patterns.</a:t>
            </a:r>
          </a:p>
          <a:p>
            <a:pPr marL="285750" lvl="0" indent="-285750">
              <a:buClr>
                <a:srgbClr val="000000"/>
              </a:buClr>
              <a:buFont typeface="Arial" panose="020B0604020202020204" pitchFamily="34" charset="0"/>
              <a:buChar char="•"/>
              <a:defRPr/>
            </a:pPr>
            <a:r>
              <a:rPr lang="en-US" sz="1400" dirty="0"/>
              <a:t>The new framework reduces error substantially in more complex flows as  characterized by higher Reynold number (Re). At Re = 750, nearly threefold reduction is observed. At Re = 3000 and Re = 10000, the most extreme cases tested, twofold error reductions are achieved.</a:t>
            </a:r>
            <a:endParaRPr kumimoji="0" lang="en-US" sz="1400" b="0" i="0" u="none" strike="noStrike" kern="0" cap="none" spc="0" normalizeH="0" baseline="0" noProof="0" dirty="0">
              <a:ln>
                <a:noFill/>
              </a:ln>
              <a:effectLst/>
              <a:uLnTx/>
              <a:uFillTx/>
              <a:ea typeface="Arial"/>
              <a:cs typeface="Arial"/>
              <a:sym typeface="Arial"/>
            </a:endParaRP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003701" y="3603666"/>
            <a:ext cx="4918037"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ea typeface="Arial"/>
                <a:cs typeface="Arial"/>
                <a:sym typeface="Arial"/>
              </a:rPr>
              <a:t>Researchers used ORNL’s Frontier supercomputer to train an AI model that captures the details of magnetic turbulence within a plasma in unprecedented detail.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ea typeface="Arial"/>
                <a:cs typeface="Arial"/>
                <a:sym typeface="Arial"/>
              </a:rPr>
              <a:t>Credit: Semih </a:t>
            </a:r>
            <a:r>
              <a:rPr kumimoji="0" lang="en-US" sz="1000" b="0" i="1" u="none" strike="noStrike" kern="0" cap="none" spc="0" normalizeH="0" baseline="0" noProof="0" dirty="0" err="1">
                <a:ln>
                  <a:noFill/>
                </a:ln>
                <a:solidFill>
                  <a:srgbClr val="000000"/>
                </a:solidFill>
                <a:effectLst/>
                <a:uLnTx/>
                <a:uFillTx/>
                <a:ea typeface="Arial"/>
                <a:cs typeface="Arial"/>
                <a:sym typeface="Arial"/>
              </a:rPr>
              <a:t>Kacmaz</a:t>
            </a:r>
            <a:endParaRPr kumimoji="0" lang="en-US" sz="1000" b="0" i="1" u="none" strike="noStrike" kern="0" cap="none" spc="0" normalizeH="0" baseline="0" noProof="0" dirty="0">
              <a:ln>
                <a:noFill/>
              </a:ln>
              <a:solidFill>
                <a:srgbClr val="000000"/>
              </a:solidFill>
              <a:effectLst/>
              <a:uLnTx/>
              <a:uFillTx/>
              <a:ea typeface="Arial"/>
              <a:cs typeface="Arial"/>
              <a:sym typeface="Arial"/>
            </a:endParaRPr>
          </a:p>
        </p:txBody>
      </p:sp>
      <p:sp>
        <p:nvSpPr>
          <p:cNvPr id="11" name="Google Shape;29;p1">
            <a:extLst>
              <a:ext uri="{FF2B5EF4-FFF2-40B4-BE49-F238E27FC236}">
                <a16:creationId xmlns:a16="http://schemas.microsoft.com/office/drawing/2014/main" id="{F719EDE8-762E-1830-067F-4414F9F31C7C}"/>
              </a:ext>
            </a:extLst>
          </p:cNvPr>
          <p:cNvSpPr/>
          <p:nvPr/>
        </p:nvSpPr>
        <p:spPr>
          <a:xfrm>
            <a:off x="162044" y="5409712"/>
            <a:ext cx="6693919"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ea typeface="Arial"/>
                <a:cs typeface="Arial"/>
                <a:sym typeface="Arial"/>
              </a:rPr>
              <a:t>The team used a two-stage strategy to model the MHD patterns: a physics-informed neural operator and a score-based diffusion model, both trained on Frontier.</a:t>
            </a:r>
          </a:p>
        </p:txBody>
      </p:sp>
      <p:sp>
        <p:nvSpPr>
          <p:cNvPr id="15" name="TextBox 14">
            <a:extLst>
              <a:ext uri="{FF2B5EF4-FFF2-40B4-BE49-F238E27FC236}">
                <a16:creationId xmlns:a16="http://schemas.microsoft.com/office/drawing/2014/main" id="{1C742054-4F8C-D401-63CE-FEFFCD6C2810}"/>
              </a:ext>
            </a:extLst>
          </p:cNvPr>
          <p:cNvSpPr txBox="1"/>
          <p:nvPr/>
        </p:nvSpPr>
        <p:spPr>
          <a:xfrm>
            <a:off x="7114233" y="4478073"/>
            <a:ext cx="463442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Eliu Huerta, Argonne National Laboratory</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NA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OLCF/INCITE</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Semih </a:t>
            </a:r>
            <a:r>
              <a:rPr kumimoji="0" lang="en-US" sz="1100" b="0" i="0" u="none" strike="noStrike" kern="0" cap="none" spc="0" normalizeH="0" baseline="0" noProof="0" dirty="0" err="1">
                <a:ln>
                  <a:noFill/>
                </a:ln>
                <a:solidFill>
                  <a:srgbClr val="000000"/>
                </a:solidFill>
                <a:effectLst/>
                <a:uLnTx/>
                <a:uFillTx/>
                <a:ea typeface="+mn-ea"/>
                <a:cs typeface="+mn-cs"/>
                <a:sym typeface="Arial"/>
              </a:rPr>
              <a:t>Kacmaz</a:t>
            </a:r>
            <a:r>
              <a:rPr kumimoji="0" lang="en-US" sz="1100" b="0" i="0" u="none" strike="noStrike" kern="0" cap="none" spc="0" normalizeH="0" baseline="0" noProof="0" dirty="0">
                <a:ln>
                  <a:noFill/>
                </a:ln>
                <a:solidFill>
                  <a:srgbClr val="000000"/>
                </a:solidFill>
                <a:effectLst/>
                <a:uLnTx/>
                <a:uFillTx/>
                <a:ea typeface="+mn-ea"/>
                <a:cs typeface="+mn-cs"/>
                <a:sym typeface="Arial"/>
              </a:rPr>
              <a:t>, Eliu Huerta, and Roland Haas, “Resolving Turbulent Magnetohydrodynamics: a Hybrid Operator-Diffusion Framework,” </a:t>
            </a:r>
            <a:r>
              <a:rPr kumimoji="0" lang="en-US" sz="1100" b="0" i="1" u="none" strike="noStrike" kern="0" cap="none" spc="0" normalizeH="0" baseline="0" noProof="0" dirty="0">
                <a:ln>
                  <a:noFill/>
                </a:ln>
                <a:solidFill>
                  <a:srgbClr val="000000"/>
                </a:solidFill>
                <a:effectLst/>
                <a:uLnTx/>
                <a:uFillTx/>
                <a:ea typeface="+mn-ea"/>
                <a:cs typeface="+mn-cs"/>
                <a:sym typeface="Arial"/>
              </a:rPr>
              <a:t>Machine Learning: Science and Technology </a:t>
            </a:r>
            <a:r>
              <a:rPr kumimoji="0" lang="en-US" sz="1100" b="0" i="0" u="none" strike="noStrike" kern="0" cap="none" spc="0" normalizeH="0" baseline="0" noProof="0" dirty="0">
                <a:ln>
                  <a:noFill/>
                </a:ln>
                <a:solidFill>
                  <a:srgbClr val="000000"/>
                </a:solidFill>
                <a:effectLst/>
                <a:uLnTx/>
                <a:uFillTx/>
                <a:ea typeface="+mn-ea"/>
                <a:cs typeface="+mn-cs"/>
                <a:sym typeface="Arial"/>
              </a:rPr>
              <a:t>6.3 (2025): 035057.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kern="0" dirty="0">
                <a:solidFill>
                  <a:srgbClr val="000000"/>
                </a:solidFill>
                <a:sym typeface="Arial"/>
              </a:rPr>
              <a:t>DOI</a:t>
            </a:r>
            <a:r>
              <a:rPr kumimoji="0" lang="en-US" sz="1100" b="0" i="0" u="none" strike="noStrike" kern="0" cap="none" spc="0" normalizeH="0" baseline="0" noProof="0" dirty="0">
                <a:ln>
                  <a:noFill/>
                </a:ln>
                <a:solidFill>
                  <a:srgbClr val="000000"/>
                </a:solidFill>
                <a:effectLst/>
                <a:uLnTx/>
                <a:uFillTx/>
                <a:ea typeface="+mn-ea"/>
                <a:cs typeface="+mn-cs"/>
                <a:sym typeface="Arial"/>
              </a:rPr>
              <a:t>:https://</a:t>
            </a:r>
            <a:r>
              <a:rPr kumimoji="0" lang="en-US" sz="1100" b="0" i="0" u="none" strike="noStrike" kern="0" cap="none" spc="0" normalizeH="0" baseline="0" noProof="0" dirty="0" err="1">
                <a:ln>
                  <a:noFill/>
                </a:ln>
                <a:solidFill>
                  <a:srgbClr val="000000"/>
                </a:solidFill>
                <a:effectLst/>
                <a:uLnTx/>
                <a:uFillTx/>
                <a:ea typeface="+mn-ea"/>
                <a:cs typeface="+mn-cs"/>
                <a:sym typeface="Arial"/>
              </a:rPr>
              <a:t>doi.org</a:t>
            </a:r>
            <a:r>
              <a:rPr kumimoji="0" lang="en-US" sz="1100" b="0" i="0" u="none" strike="noStrike" kern="0" cap="none" spc="0" normalizeH="0" baseline="0" noProof="0" dirty="0">
                <a:ln>
                  <a:noFill/>
                </a:ln>
                <a:solidFill>
                  <a:srgbClr val="000000"/>
                </a:solidFill>
                <a:effectLst/>
                <a:uLnTx/>
                <a:uFillTx/>
                <a:ea typeface="+mn-ea"/>
                <a:cs typeface="+mn-cs"/>
                <a:sym typeface="Arial"/>
              </a:rPr>
              <a:t>/10.1088/2632-2153/ae054c</a:t>
            </a:r>
          </a:p>
        </p:txBody>
      </p:sp>
      <p:pic>
        <p:nvPicPr>
          <p:cNvPr id="10" name="Picture 9">
            <a:extLst>
              <a:ext uri="{FF2B5EF4-FFF2-40B4-BE49-F238E27FC236}">
                <a16:creationId xmlns:a16="http://schemas.microsoft.com/office/drawing/2014/main" id="{B5CC587D-32BC-A294-C043-054D3B285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60" y="1052565"/>
            <a:ext cx="5062402" cy="2584382"/>
          </a:xfrm>
          <a:prstGeom prst="rect">
            <a:avLst/>
          </a:prstGeom>
        </p:spPr>
      </p:pic>
      <p:pic>
        <p:nvPicPr>
          <p:cNvPr id="5" name="Picture 4">
            <a:extLst>
              <a:ext uri="{FF2B5EF4-FFF2-40B4-BE49-F238E27FC236}">
                <a16:creationId xmlns:a16="http://schemas.microsoft.com/office/drawing/2014/main" id="{17AAA9A8-2648-0CC5-7F12-05F38640E5B8}"/>
              </a:ext>
            </a:extLst>
          </p:cNvPr>
          <p:cNvPicPr>
            <a:picLocks noChangeAspect="1"/>
          </p:cNvPicPr>
          <p:nvPr/>
        </p:nvPicPr>
        <p:blipFill>
          <a:blip r:embed="rId4"/>
          <a:stretch>
            <a:fillRect/>
          </a:stretch>
        </p:blipFill>
        <p:spPr>
          <a:xfrm>
            <a:off x="7781170" y="101296"/>
            <a:ext cx="1867432" cy="657336"/>
          </a:xfrm>
          <a:prstGeom prst="rect">
            <a:avLst/>
          </a:prstGeom>
        </p:spPr>
      </p:pic>
      <p:pic>
        <p:nvPicPr>
          <p:cNvPr id="6" name="Picture 5" descr="A picture containing text&#10;&#10;AI-generated content may be incorrect.">
            <a:extLst>
              <a:ext uri="{FF2B5EF4-FFF2-40B4-BE49-F238E27FC236}">
                <a16:creationId xmlns:a16="http://schemas.microsoft.com/office/drawing/2014/main" id="{73F56443-BA0A-AD28-969E-BD273B10D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4364" y="173571"/>
            <a:ext cx="2058590" cy="494569"/>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3.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2297</TotalTime>
  <Words>424</Words>
  <Application>Microsoft Macintosh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Tag-Teaming Turbulence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53</cp:revision>
  <dcterms:created xsi:type="dcterms:W3CDTF">2025-01-02T22:07:27Z</dcterms:created>
  <dcterms:modified xsi:type="dcterms:W3CDTF">2026-05-19T21:21:38Z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