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4"/>
  </p:sldMasterIdLst>
  <p:notesMasterIdLst>
    <p:notesMasterId r:id="rId6"/>
  </p:notes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281BD"/>
    <a:srgbClr val="0000FF"/>
    <a:srgbClr val="020079"/>
    <a:srgbClr val="EEEE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862" autoAdjust="0"/>
    <p:restoredTop sz="82872" autoAdjust="0"/>
  </p:normalViewPr>
  <p:slideViewPr>
    <p:cSldViewPr snapToGrid="0">
      <p:cViewPr varScale="1">
        <p:scale>
          <a:sx n="104" d="100"/>
          <a:sy n="104" d="100"/>
        </p:scale>
        <p:origin x="1640" y="20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134BE1-65F2-4435-8B51-6A5EBDF683AE}" type="datetimeFigureOut">
              <a:rPr lang="en-US" smtClean="0"/>
              <a:t>5/15/26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04650E-E198-4FA3-A1E8-C9B561D8C6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810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www.olcf.ornl.gov</a:t>
            </a:r>
            <a:r>
              <a:rPr lang="en-US" dirty="0"/>
              <a:t>/2026/04/21/cracking-the-hadron-collision-puzzle/</a:t>
            </a:r>
          </a:p>
          <a:p>
            <a:endParaRPr lang="en-US" dirty="0"/>
          </a:p>
          <a:p>
            <a:r>
              <a:rPr lang="en-US" dirty="0"/>
              <a:t>Related publication: Roland C. Farrell, Marc Illa, Anthony N. </a:t>
            </a:r>
            <a:r>
              <a:rPr lang="en-US" dirty="0" err="1"/>
              <a:t>Ciaveralla</a:t>
            </a:r>
            <a:r>
              <a:rPr lang="en-US" dirty="0"/>
              <a:t>, and Martin J. Savage. “Quantum Simulations of Hadron Dynamics in the Schwinger Model Using 112 Qubits.” Physical Review D 109 (2024): 114510.</a:t>
            </a:r>
          </a:p>
          <a:p>
            <a:endParaRPr lang="en-US" dirty="0"/>
          </a:p>
          <a:p>
            <a:r>
              <a:rPr lang="en-US" dirty="0"/>
              <a:t>DOI: https://</a:t>
            </a:r>
            <a:r>
              <a:rPr lang="en-US" dirty="0" err="1"/>
              <a:t>doi.org</a:t>
            </a:r>
            <a:r>
              <a:rPr lang="en-US" dirty="0"/>
              <a:t>/10.1103/PhysRevD.109.114510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04650E-E198-4FA3-A1E8-C9B561D8C60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5505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660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786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487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title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D265990-C2AC-43F4-A5F5-C94F93DD392D}"/>
              </a:ext>
            </a:extLst>
          </p:cNvPr>
          <p:cNvSpPr/>
          <p:nvPr userDrawn="1"/>
        </p:nvSpPr>
        <p:spPr>
          <a:xfrm>
            <a:off x="0" y="6320118"/>
            <a:ext cx="12192000" cy="537882"/>
          </a:xfrm>
          <a:prstGeom prst="rect">
            <a:avLst/>
          </a:prstGeom>
          <a:solidFill>
            <a:srgbClr val="0B2C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724400" y="640300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chemeClr val="bg1"/>
                </a:solidFill>
                <a:latin typeface="AvenirNext LT Pro Regular" panose="020B0504020202020204" pitchFamily="34" charset="0"/>
              </a:defRPr>
            </a:lvl1pPr>
          </a:lstStyle>
          <a:p>
            <a:fld id="{835B6AD7-18B8-4C9C-AA70-ABD830A869AC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2667" y="6373156"/>
            <a:ext cx="2149533" cy="394974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9943949" y="6398798"/>
            <a:ext cx="22480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>
                <a:solidFill>
                  <a:schemeClr val="bg1"/>
                </a:solidFill>
                <a:latin typeface="AvenirNext LT Pro Regular" panose="020B0504020202020204" pitchFamily="34" charset="0"/>
              </a:rPr>
              <a:t>Energy.gov/science</a:t>
            </a:r>
          </a:p>
        </p:txBody>
      </p:sp>
    </p:spTree>
    <p:extLst>
      <p:ext uri="{BB962C8B-B14F-4D97-AF65-F5344CB8AC3E}">
        <p14:creationId xmlns:p14="http://schemas.microsoft.com/office/powerpoint/2010/main" val="2441954933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99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535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177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5/15/26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60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5/15/26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690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5/15/26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3176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823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560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5/15/26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098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46110527-3D5E-DE8A-91D6-0E66981F1564}"/>
              </a:ext>
            </a:extLst>
          </p:cNvPr>
          <p:cNvSpPr/>
          <p:nvPr/>
        </p:nvSpPr>
        <p:spPr>
          <a:xfrm>
            <a:off x="7008889" y="4671004"/>
            <a:ext cx="4912873" cy="1546237"/>
          </a:xfrm>
          <a:prstGeom prst="rect">
            <a:avLst/>
          </a:prstGeom>
          <a:solidFill>
            <a:srgbClr val="8281BD">
              <a:alpha val="12941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C7CB983-3D4F-3FB4-37F0-5EBAA0E939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044" y="69211"/>
            <a:ext cx="10515600" cy="657336"/>
          </a:xfrm>
        </p:spPr>
        <p:txBody>
          <a:bodyPr>
            <a:normAutofit/>
          </a:bodyPr>
          <a:lstStyle/>
          <a:p>
            <a:r>
              <a:rPr lang="en-US" sz="3800" dirty="0"/>
              <a:t>Cracking the Hadron Collision Puzzle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A3928D5-0D5A-21A1-33A7-B36236255477}"/>
              </a:ext>
            </a:extLst>
          </p:cNvPr>
          <p:cNvSpPr txBox="1"/>
          <p:nvPr/>
        </p:nvSpPr>
        <p:spPr>
          <a:xfrm>
            <a:off x="245185" y="639454"/>
            <a:ext cx="6604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QCUP study probes subatomic reactions with quantum tech</a:t>
            </a:r>
          </a:p>
        </p:txBody>
      </p:sp>
      <p:sp>
        <p:nvSpPr>
          <p:cNvPr id="7" name="Google Shape;25;p1">
            <a:extLst>
              <a:ext uri="{FF2B5EF4-FFF2-40B4-BE49-F238E27FC236}">
                <a16:creationId xmlns:a16="http://schemas.microsoft.com/office/drawing/2014/main" id="{35E5E467-2727-969B-98F3-BA95D001A982}"/>
              </a:ext>
            </a:extLst>
          </p:cNvPr>
          <p:cNvSpPr/>
          <p:nvPr/>
        </p:nvSpPr>
        <p:spPr>
          <a:xfrm>
            <a:off x="245185" y="1055829"/>
            <a:ext cx="6453289" cy="1477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ea typeface="Arial"/>
                <a:cs typeface="Arial"/>
                <a:sym typeface="Arial"/>
              </a:rPr>
              <a:t>Scientific Achievement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cs typeface="Arial"/>
              <a:sym typeface="Arial"/>
            </a:endParaRPr>
          </a:p>
          <a:p>
            <a:pPr marL="285750" indent="-285750">
              <a:buClr>
                <a:srgbClr val="000000"/>
              </a:buClr>
              <a:buFont typeface="Arial" panose="020B0604020202020204" pitchFamily="34" charset="0"/>
              <a:buChar char="•"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ea typeface="Arial"/>
                <a:cs typeface="Arial"/>
                <a:sym typeface="Arial"/>
              </a:rPr>
              <a:t>Researchers used quantum simulations to model the collisions of subatomic particles and open new avenues to understand the basics of hadron collisions, a key aspect of high-energy physics. The results illustrate quantum computing’s potential to expand the range of solutions to scientific problems beyond those made possible by classical high-performance computers.</a:t>
            </a:r>
          </a:p>
        </p:txBody>
      </p:sp>
      <p:sp>
        <p:nvSpPr>
          <p:cNvPr id="8" name="Google Shape;26;p1">
            <a:extLst>
              <a:ext uri="{FF2B5EF4-FFF2-40B4-BE49-F238E27FC236}">
                <a16:creationId xmlns:a16="http://schemas.microsoft.com/office/drawing/2014/main" id="{0607B843-0CBD-294A-51EC-D86D699F90C2}"/>
              </a:ext>
            </a:extLst>
          </p:cNvPr>
          <p:cNvSpPr/>
          <p:nvPr/>
        </p:nvSpPr>
        <p:spPr>
          <a:xfrm>
            <a:off x="238507" y="2495251"/>
            <a:ext cx="6693919" cy="27699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ea typeface="Arial"/>
                <a:cs typeface="Arial"/>
                <a:sym typeface="Arial"/>
              </a:rPr>
              <a:t>Significance and Impact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cs typeface="Arial"/>
              <a:sym typeface="Arial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ea typeface="Arial"/>
                <a:cs typeface="Arial"/>
                <a:sym typeface="Arial"/>
              </a:rPr>
              <a:t>Hadrons are subatomic particles composed of quarks and gluons — two types of smaller, indivisible subatomic particles commonly described as the building blocks of matter. The most familiar hadrons are the protons and neutrons found in an atom’s nucleus.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ea typeface="Arial"/>
                <a:cs typeface="Arial"/>
                <a:sym typeface="Arial"/>
              </a:rPr>
              <a:t>When hadrons collide, the reaction produces huge concentrations of energy and releases a blizzard of particles, all with various energies and compositions. These collisions are considered essential for a deeper understanding of high-energy physics and the study of matter in extreme conditions.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kern="0" dirty="0">
                <a:ea typeface="Arial"/>
                <a:cs typeface="Arial"/>
                <a:sym typeface="Arial"/>
              </a:rPr>
              <a:t>T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ea typeface="Arial"/>
                <a:cs typeface="Arial"/>
                <a:sym typeface="Arial"/>
              </a:rPr>
              <a:t>he size of the necessary equations for modeling hadron collisions vastly exceeds the capabilities of current classical computers. Quantum computing could offer an alternative way to simulate these collisions.</a:t>
            </a:r>
          </a:p>
        </p:txBody>
      </p:sp>
      <p:sp>
        <p:nvSpPr>
          <p:cNvPr id="9" name="Google Shape;27;p1">
            <a:extLst>
              <a:ext uri="{FF2B5EF4-FFF2-40B4-BE49-F238E27FC236}">
                <a16:creationId xmlns:a16="http://schemas.microsoft.com/office/drawing/2014/main" id="{34B9808A-90A5-22A7-F1DB-47BF387DC938}"/>
              </a:ext>
            </a:extLst>
          </p:cNvPr>
          <p:cNvSpPr txBox="1"/>
          <p:nvPr/>
        </p:nvSpPr>
        <p:spPr>
          <a:xfrm>
            <a:off x="7232650" y="3943035"/>
            <a:ext cx="4523769" cy="707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0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Arial"/>
                <a:cs typeface="Arial"/>
                <a:sym typeface="Arial"/>
              </a:rPr>
              <a:t>Quantum simulations supported by ORNL’s Quantum Computing User Program helped researchers model how a burst of energy evolved over time through a hadron collision, a key aspect of high-energy subatomic physics. Credit: Martin Savage, University of Washington</a:t>
            </a:r>
          </a:p>
        </p:txBody>
      </p:sp>
      <p:sp>
        <p:nvSpPr>
          <p:cNvPr id="11" name="Google Shape;29;p1">
            <a:extLst>
              <a:ext uri="{FF2B5EF4-FFF2-40B4-BE49-F238E27FC236}">
                <a16:creationId xmlns:a16="http://schemas.microsoft.com/office/drawing/2014/main" id="{F719EDE8-762E-1830-067F-4414F9F31C7C}"/>
              </a:ext>
            </a:extLst>
          </p:cNvPr>
          <p:cNvSpPr/>
          <p:nvPr/>
        </p:nvSpPr>
        <p:spPr>
          <a:xfrm>
            <a:off x="162044" y="5220270"/>
            <a:ext cx="6693919" cy="10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ea typeface="Arial"/>
                <a:cs typeface="Arial"/>
                <a:sym typeface="Arial"/>
              </a:rPr>
              <a:t>Technical Approach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cs typeface="Arial"/>
              <a:sym typeface="Arial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•"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ea typeface="Arial"/>
                <a:cs typeface="Arial"/>
                <a:sym typeface="Arial"/>
              </a:rPr>
              <a:t>The research team obtained time on IBM’s Torino quantum computer via ORNL’s Quantum Computing User program and used 112 qubits to evolve a quantized wave packet forward in time. Results showed signatures of hadron propagation.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C742054-4F8C-D401-63CE-FEFFCD6C2810}"/>
              </a:ext>
            </a:extLst>
          </p:cNvPr>
          <p:cNvSpPr txBox="1"/>
          <p:nvPr/>
        </p:nvSpPr>
        <p:spPr>
          <a:xfrm>
            <a:off x="7097766" y="4686437"/>
            <a:ext cx="4658653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  <a:sym typeface="Arial"/>
              </a:rPr>
              <a:t>PI(s)/Facility Lead(s): Martin Savage, University of Washington</a:t>
            </a:r>
            <a:endParaRPr lang="en-US" sz="1100" kern="0" dirty="0">
              <a:solidFill>
                <a:srgbClr val="000000"/>
              </a:solidFill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  <a:sym typeface="Arial"/>
              </a:rPr>
              <a:t>Collaborating Institutions: </a:t>
            </a:r>
            <a:r>
              <a:rPr kumimoji="0" lang="en-US" sz="11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  <a:sym typeface="Arial"/>
              </a:rPr>
              <a:t>InQubator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  <a:sym typeface="Arial"/>
              </a:rPr>
              <a:t> for Quantum Simulation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  <a:sym typeface="Arial"/>
              </a:rPr>
              <a:t>ASCR Program: OLCF/QCUP</a:t>
            </a:r>
            <a:endParaRPr lang="en-US" sz="1100" kern="0" dirty="0">
              <a:solidFill>
                <a:srgbClr val="000000"/>
              </a:solidFill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  <a:sym typeface="Arial"/>
              </a:rPr>
              <a:t>ASCR PM: Benjamin Brown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  <a:sym typeface="Arial"/>
              </a:rPr>
              <a:t>Publication(s) for this work: Roland C. Farrell, Marc Illa, Anthony N. </a:t>
            </a:r>
            <a:r>
              <a:rPr kumimoji="0" lang="en-US" sz="11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  <a:sym typeface="Arial"/>
              </a:rPr>
              <a:t>Ciaveralla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  <a:sym typeface="Arial"/>
              </a:rPr>
              <a:t>, and Martin J. Savage, “Quantum Simulations of Hadron </a:t>
            </a:r>
            <a:r>
              <a:rPr lang="en-US" sz="1100" kern="0" dirty="0">
                <a:solidFill>
                  <a:srgbClr val="000000"/>
                </a:solidFill>
                <a:sym typeface="Arial"/>
              </a:rPr>
              <a:t>D</a:t>
            </a:r>
            <a:r>
              <a:rPr kumimoji="0" lang="en-US" sz="11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  <a:sym typeface="Arial"/>
              </a:rPr>
              <a:t>ynamics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  <a:sym typeface="Arial"/>
              </a:rPr>
              <a:t> in the Schwinger Model </a:t>
            </a:r>
            <a:r>
              <a:rPr lang="en-US" sz="1100" kern="0" dirty="0">
                <a:solidFill>
                  <a:srgbClr val="000000"/>
                </a:solidFill>
                <a:sym typeface="Arial"/>
              </a:rPr>
              <a:t>U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  <a:sym typeface="Arial"/>
              </a:rPr>
              <a:t>sing 112 Qubits</a:t>
            </a:r>
            <a:r>
              <a:rPr lang="en-US" sz="1100" kern="0" dirty="0">
                <a:solidFill>
                  <a:srgbClr val="000000"/>
                </a:solidFill>
                <a:sym typeface="Arial"/>
              </a:rPr>
              <a:t>,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  <a:sym typeface="Arial"/>
              </a:rPr>
              <a:t>” </a:t>
            </a:r>
            <a:r>
              <a:rPr kumimoji="0" lang="en-US" sz="11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  <a:sym typeface="Arial"/>
              </a:rPr>
              <a:t>Physical Review D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  <a:sym typeface="Arial"/>
              </a:rPr>
              <a:t>109 (2024): 114510.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US" sz="1100" kern="0" dirty="0">
                <a:solidFill>
                  <a:srgbClr val="000000"/>
                </a:solidFill>
                <a:sym typeface="Arial"/>
              </a:rPr>
              <a:t>DOI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  <a:sym typeface="Arial"/>
              </a:rPr>
              <a:t>:https://</a:t>
            </a:r>
            <a:r>
              <a:rPr kumimoji="0" lang="en-US" sz="11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  <a:sym typeface="Arial"/>
              </a:rPr>
              <a:t>doi.org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  <a:sym typeface="Arial"/>
              </a:rPr>
              <a:t>/10.1103/PhysRevD.109.114510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74C7775-7F46-8B40-BBB2-0BD279E9BD3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2427" y="1055829"/>
            <a:ext cx="5021066" cy="2817654"/>
          </a:xfrm>
          <a:prstGeom prst="rect">
            <a:avLst/>
          </a:prstGeom>
        </p:spPr>
      </p:pic>
      <p:pic>
        <p:nvPicPr>
          <p:cNvPr id="3" name="Picture 2" descr="A picture containing text&#10;&#10;AI-generated content may be incorrect.">
            <a:extLst>
              <a:ext uri="{FF2B5EF4-FFF2-40B4-BE49-F238E27FC236}">
                <a16:creationId xmlns:a16="http://schemas.microsoft.com/office/drawing/2014/main" id="{006EAE0E-F614-3889-82A9-38B24EBC9E4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74364" y="173571"/>
            <a:ext cx="2058590" cy="494569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156CC00D-47F2-C0AB-5F4B-C26C84B5DC0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8624" y="208879"/>
            <a:ext cx="1675506" cy="421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1699841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7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AFE46BB8E385E49A6EA57D885CD0452" ma:contentTypeVersion="0" ma:contentTypeDescription="Create a new document." ma:contentTypeScope="" ma:versionID="a22552574ecfbdc3bb100ecb994ceb99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31d5eec3c12ee2e8127422d567928fa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A8EE7F5-A494-4A3A-8402-D6EC287A4FD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33D3F84-0CCB-4520-AFEC-2B1F56CAA13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B0A43E79-5F32-4471-8B9A-F8FE298C9716}">
  <ds:schemaRefs>
    <ds:schemaRef ds:uri="http://schemas.microsoft.com/office/2006/metadata/properties"/>
    <ds:schemaRef ds:uri="bc761791-33a0-47b7-8145-9d3c2515a3a0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d3abd939-9d94-49d1-925a-c93fb1ff4b6e"/>
    <ds:schemaRef ds:uri="http://purl.org/dc/elements/1.1/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1951</TotalTime>
  <Words>440</Words>
  <Application>Microsoft Macintosh PowerPoint</Application>
  <PresentationFormat>Widescreen</PresentationFormat>
  <Paragraphs>23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AvenirNext LT Pro Regular</vt:lpstr>
      <vt:lpstr>Calibri</vt:lpstr>
      <vt:lpstr>Calibri Light</vt:lpstr>
      <vt:lpstr>7_office theme</vt:lpstr>
      <vt:lpstr>Cracking the Hadron Collision Puzzle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Fornari, Marco</dc:creator>
  <cp:lastModifiedBy>Bethea, Katie</cp:lastModifiedBy>
  <cp:revision>39</cp:revision>
  <dcterms:created xsi:type="dcterms:W3CDTF">2025-01-02T22:07:27Z</dcterms:created>
  <dcterms:modified xsi:type="dcterms:W3CDTF">2026-05-15T18:56:59Z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0x0101008AFE46BB8E385E49A6EA57D885CD0452</vt:lpwstr>
  </property>
  <property fmtid="{D5CDD505-2E9C-101B-9397-08002B2CF9AE}" pid="3" name="MediaServiceImageTags">
    <vt:lpwstr/>
  </property>
</Properties>
</file>