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4"/>
  </p:sldMasterIdLst>
  <p:notesMasterIdLst>
    <p:notesMasterId r:id="rId6"/>
  </p:notesMasterIdLst>
  <p:sldIdLst>
    <p:sldId id="257"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281BD"/>
    <a:srgbClr val="0000FF"/>
    <a:srgbClr val="020079"/>
    <a:srgbClr val="EEEEF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132" autoAdjust="0"/>
    <p:restoredTop sz="91781" autoAdjust="0"/>
  </p:normalViewPr>
  <p:slideViewPr>
    <p:cSldViewPr snapToGrid="0">
      <p:cViewPr varScale="1">
        <p:scale>
          <a:sx n="112" d="100"/>
          <a:sy n="112" d="100"/>
        </p:scale>
        <p:origin x="1240" y="184"/>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8134BE1-65F2-4435-8B51-6A5EBDF683AE}" type="datetimeFigureOut">
              <a:rPr lang="en-US" smtClean="0"/>
              <a:t>11/17/25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A04650E-E198-4FA3-A1E8-C9B561D8C60E}" type="slidenum">
              <a:rPr lang="en-US" smtClean="0"/>
              <a:t>‹#›</a:t>
            </a:fld>
            <a:endParaRPr lang="en-US"/>
          </a:p>
        </p:txBody>
      </p:sp>
    </p:spTree>
    <p:extLst>
      <p:ext uri="{BB962C8B-B14F-4D97-AF65-F5344CB8AC3E}">
        <p14:creationId xmlns:p14="http://schemas.microsoft.com/office/powerpoint/2010/main" val="3365810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https://</a:t>
            </a:r>
            <a:r>
              <a:rPr lang="en-US" dirty="0" err="1"/>
              <a:t>www.olcf.ornl.gov</a:t>
            </a:r>
            <a:r>
              <a:rPr lang="en-US" dirty="0"/>
              <a:t>/2025/09/30/frontier-simulations-pierce-mysteries-of-galactic-nuclei/</a:t>
            </a:r>
          </a:p>
          <a:p>
            <a:endParaRPr lang="en-US" dirty="0"/>
          </a:p>
          <a:p>
            <a:r>
              <a:rPr lang="en-US" dirty="0"/>
              <a:t>Related publication: Philipp Grete, et al, “The XMAGNET Exascale MHD Simulations of SMBH Feedback in Galaxy Groups and Clusters: Overview and Preliminary Cluster Results,” The Astrophysical Journal. 988: 155 (2025).</a:t>
            </a:r>
          </a:p>
          <a:p>
            <a:endParaRPr lang="en-US" dirty="0"/>
          </a:p>
          <a:p>
            <a:r>
              <a:rPr lang="en-US" dirty="0"/>
              <a:t>DOI: </a:t>
            </a:r>
            <a:r>
              <a:rPr lang="en-US" dirty="0" err="1"/>
              <a:t>doi.org</a:t>
            </a:r>
            <a:r>
              <a:rPr lang="en-US" dirty="0"/>
              <a:t>/10.3847/1538-4357/adde45.</a:t>
            </a:r>
          </a:p>
        </p:txBody>
      </p:sp>
      <p:sp>
        <p:nvSpPr>
          <p:cNvPr id="4" name="Slide Number Placeholder 3"/>
          <p:cNvSpPr>
            <a:spLocks noGrp="1"/>
          </p:cNvSpPr>
          <p:nvPr>
            <p:ph type="sldNum" sz="quarter" idx="5"/>
          </p:nvPr>
        </p:nvSpPr>
        <p:spPr/>
        <p:txBody>
          <a:bodyPr/>
          <a:lstStyle/>
          <a:p>
            <a:fld id="{AA04650E-E198-4FA3-A1E8-C9B561D8C60E}" type="slidenum">
              <a:rPr lang="en-US" smtClean="0"/>
              <a:t>1</a:t>
            </a:fld>
            <a:endParaRPr lang="en-US"/>
          </a:p>
        </p:txBody>
      </p:sp>
    </p:spTree>
    <p:extLst>
      <p:ext uri="{BB962C8B-B14F-4D97-AF65-F5344CB8AC3E}">
        <p14:creationId xmlns:p14="http://schemas.microsoft.com/office/powerpoint/2010/main" val="15345505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US" smtClean="0"/>
              <a:t>11/17/25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4666609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11/17/25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5537863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11/17/25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1754874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Custom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a:t>Click to edit title</a:t>
            </a:r>
          </a:p>
        </p:txBody>
      </p:sp>
      <p:sp>
        <p:nvSpPr>
          <p:cNvPr id="4" name="Rectangle 3">
            <a:extLst>
              <a:ext uri="{FF2B5EF4-FFF2-40B4-BE49-F238E27FC236}">
                <a16:creationId xmlns:a16="http://schemas.microsoft.com/office/drawing/2014/main" id="{9D265990-C2AC-43F4-A5F5-C94F93DD392D}"/>
              </a:ext>
            </a:extLst>
          </p:cNvPr>
          <p:cNvSpPr/>
          <p:nvPr userDrawn="1"/>
        </p:nvSpPr>
        <p:spPr>
          <a:xfrm>
            <a:off x="0" y="6320118"/>
            <a:ext cx="12192000" cy="537882"/>
          </a:xfrm>
          <a:prstGeom prst="rect">
            <a:avLst/>
          </a:prstGeom>
          <a:solidFill>
            <a:srgbClr val="0B2C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lide Number Placeholder 5"/>
          <p:cNvSpPr>
            <a:spLocks noGrp="1"/>
          </p:cNvSpPr>
          <p:nvPr>
            <p:ph type="sldNum" sz="quarter" idx="4"/>
          </p:nvPr>
        </p:nvSpPr>
        <p:spPr>
          <a:xfrm>
            <a:off x="4724400" y="6403005"/>
            <a:ext cx="2743200" cy="365125"/>
          </a:xfrm>
          <a:prstGeom prst="rect">
            <a:avLst/>
          </a:prstGeom>
        </p:spPr>
        <p:txBody>
          <a:bodyPr vert="horz" lIns="91440" tIns="45720" rIns="91440" bIns="45720" rtlCol="0" anchor="ctr"/>
          <a:lstStyle>
            <a:lvl1pPr algn="ctr">
              <a:defRPr sz="1400">
                <a:solidFill>
                  <a:schemeClr val="bg1"/>
                </a:solidFill>
                <a:latin typeface="AvenirNext LT Pro Regular" panose="020B0504020202020204" pitchFamily="34" charset="0"/>
              </a:defRPr>
            </a:lvl1pPr>
          </a:lstStyle>
          <a:p>
            <a:fld id="{835B6AD7-18B8-4C9C-AA70-ABD830A869AC}" type="slidenum">
              <a:rPr lang="en-US" smtClean="0"/>
              <a:t>‹#›</a:t>
            </a:fld>
            <a:endParaRPr lang="en-US"/>
          </a:p>
        </p:txBody>
      </p:sp>
      <p:pic>
        <p:nvPicPr>
          <p:cNvPr id="6" name="Picture 5"/>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212667" y="6373156"/>
            <a:ext cx="2149533" cy="394974"/>
          </a:xfrm>
          <a:prstGeom prst="rect">
            <a:avLst/>
          </a:prstGeom>
        </p:spPr>
      </p:pic>
      <p:sp>
        <p:nvSpPr>
          <p:cNvPr id="7" name="TextBox 6"/>
          <p:cNvSpPr txBox="1"/>
          <p:nvPr userDrawn="1"/>
        </p:nvSpPr>
        <p:spPr>
          <a:xfrm>
            <a:off x="9943949" y="6398798"/>
            <a:ext cx="2248051" cy="369332"/>
          </a:xfrm>
          <a:prstGeom prst="rect">
            <a:avLst/>
          </a:prstGeom>
          <a:noFill/>
        </p:spPr>
        <p:txBody>
          <a:bodyPr wrap="none" rtlCol="0">
            <a:spAutoFit/>
          </a:bodyPr>
          <a:lstStyle/>
          <a:p>
            <a:pPr algn="r"/>
            <a:r>
              <a:rPr lang="en-US">
                <a:solidFill>
                  <a:schemeClr val="bg1"/>
                </a:solidFill>
                <a:latin typeface="AvenirNext LT Pro Regular" panose="020B0504020202020204" pitchFamily="34" charset="0"/>
              </a:rPr>
              <a:t>Energy.gov/science</a:t>
            </a:r>
          </a:p>
        </p:txBody>
      </p:sp>
    </p:spTree>
    <p:extLst>
      <p:ext uri="{BB962C8B-B14F-4D97-AF65-F5344CB8AC3E}">
        <p14:creationId xmlns:p14="http://schemas.microsoft.com/office/powerpoint/2010/main" val="2441954933"/>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11/17/25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382992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11/17/25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05351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6CE7D5-CF57-46EF-B807-FDD0502418D4}" type="datetimeFigureOut">
              <a:rPr lang="en-US" smtClean="0"/>
              <a:t>11/17/25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6151777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6CE7D5-CF57-46EF-B807-FDD0502418D4}" type="datetimeFigureOut">
              <a:rPr lang="en-US" smtClean="0"/>
              <a:t>11/17/25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535603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US" smtClean="0"/>
              <a:t>11/17/25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4586904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11/17/25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8443176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11/17/25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9938231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11/17/25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4585604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CE7D5-CF57-46EF-B807-FDD0502418D4}" type="datetimeFigureOut">
              <a:rPr lang="en-US" smtClean="0"/>
              <a:t>11/17/25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269098563"/>
      </p:ext>
    </p:extLst>
  </p:cSld>
  <p:clrMap bg1="lt1" tx1="dk1" bg2="lt2" tx2="dk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 id="214748366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2.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46110527-3D5E-DE8A-91D6-0E66981F1564}"/>
              </a:ext>
            </a:extLst>
          </p:cNvPr>
          <p:cNvSpPr/>
          <p:nvPr/>
        </p:nvSpPr>
        <p:spPr>
          <a:xfrm>
            <a:off x="6932427" y="4561162"/>
            <a:ext cx="4989335" cy="1507655"/>
          </a:xfrm>
          <a:prstGeom prst="rect">
            <a:avLst/>
          </a:prstGeom>
          <a:solidFill>
            <a:srgbClr val="8281BD">
              <a:alpha val="12941"/>
            </a:srgb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C7CB983-3D4F-3FB4-37F0-5EBAA0E93936}"/>
              </a:ext>
            </a:extLst>
          </p:cNvPr>
          <p:cNvSpPr>
            <a:spLocks noGrp="1"/>
          </p:cNvSpPr>
          <p:nvPr>
            <p:ph type="title"/>
          </p:nvPr>
        </p:nvSpPr>
        <p:spPr>
          <a:xfrm>
            <a:off x="162044" y="69211"/>
            <a:ext cx="10515600" cy="657336"/>
          </a:xfrm>
        </p:spPr>
        <p:txBody>
          <a:bodyPr>
            <a:normAutofit/>
          </a:bodyPr>
          <a:lstStyle/>
          <a:p>
            <a:r>
              <a:rPr lang="en-US" sz="2800" dirty="0"/>
              <a:t>Frontier Simulations Pierce Mysteries of Galactic Nuclei</a:t>
            </a:r>
          </a:p>
        </p:txBody>
      </p:sp>
      <p:sp>
        <p:nvSpPr>
          <p:cNvPr id="4" name="TextBox 3">
            <a:extLst>
              <a:ext uri="{FF2B5EF4-FFF2-40B4-BE49-F238E27FC236}">
                <a16:creationId xmlns:a16="http://schemas.microsoft.com/office/drawing/2014/main" id="{7A3928D5-0D5A-21A1-33A7-B36236255477}"/>
              </a:ext>
            </a:extLst>
          </p:cNvPr>
          <p:cNvSpPr txBox="1"/>
          <p:nvPr/>
        </p:nvSpPr>
        <p:spPr>
          <a:xfrm>
            <a:off x="245184" y="686497"/>
            <a:ext cx="6579518" cy="369332"/>
          </a:xfrm>
          <a:prstGeom prst="rect">
            <a:avLst/>
          </a:prstGeom>
          <a:noFill/>
        </p:spPr>
        <p:txBody>
          <a:bodyPr wrap="square" rtlCol="0">
            <a:spAutoFit/>
          </a:bodyPr>
          <a:lstStyle/>
          <a:p>
            <a:r>
              <a:rPr lang="en-US" dirty="0"/>
              <a:t>Study shows how galaxies regulate energy from black holes at cores</a:t>
            </a:r>
          </a:p>
        </p:txBody>
      </p:sp>
      <p:sp>
        <p:nvSpPr>
          <p:cNvPr id="7" name="Google Shape;25;p1">
            <a:extLst>
              <a:ext uri="{FF2B5EF4-FFF2-40B4-BE49-F238E27FC236}">
                <a16:creationId xmlns:a16="http://schemas.microsoft.com/office/drawing/2014/main" id="{35E5E467-2727-969B-98F3-BA95D001A982}"/>
              </a:ext>
            </a:extLst>
          </p:cNvPr>
          <p:cNvSpPr/>
          <p:nvPr/>
        </p:nvSpPr>
        <p:spPr>
          <a:xfrm>
            <a:off x="245185" y="1055829"/>
            <a:ext cx="6453289" cy="1692731"/>
          </a:xfrm>
          <a:prstGeom prst="rect">
            <a:avLst/>
          </a:prstGeom>
          <a:noFill/>
          <a:ln>
            <a:noFill/>
          </a:ln>
        </p:spPr>
        <p:txBody>
          <a:bodyPr spcFirstLastPara="1" wrap="square" lIns="91425" tIns="45700" rIns="91425" bIns="45700" anchor="t" anchorCtr="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000" b="1" i="0" u="none" strike="noStrike" kern="0" cap="none" spc="0" normalizeH="0" baseline="0" noProof="0" dirty="0">
                <a:ln>
                  <a:noFill/>
                </a:ln>
                <a:effectLst/>
                <a:uLnTx/>
                <a:uFillTx/>
                <a:ea typeface="Arial"/>
                <a:cs typeface="Arial"/>
                <a:sym typeface="Arial"/>
              </a:rPr>
              <a:t>Scientific Achievement</a:t>
            </a:r>
            <a:endParaRPr kumimoji="0" sz="1400" b="0" i="0" u="none" strike="noStrike" kern="0" cap="none" spc="0" normalizeH="0" baseline="0" noProof="0" dirty="0">
              <a:ln>
                <a:noFill/>
              </a:ln>
              <a:effectLst/>
              <a:uLnTx/>
              <a:uFillTx/>
              <a:cs typeface="Arial"/>
              <a:sym typeface="Arial"/>
            </a:endParaRPr>
          </a:p>
          <a:p>
            <a:pPr marL="285750" indent="-285750">
              <a:buClr>
                <a:srgbClr val="000000"/>
              </a:buClr>
              <a:buFont typeface="Arial" panose="020B0604020202020204" pitchFamily="34" charset="0"/>
              <a:buChar char="•"/>
              <a:defRPr/>
            </a:pPr>
            <a:r>
              <a:rPr kumimoji="0" lang="en-US" sz="1400" b="0" i="0" u="none" strike="noStrike" kern="0" cap="none" spc="0" normalizeH="0" baseline="0" noProof="0" dirty="0">
                <a:ln>
                  <a:noFill/>
                </a:ln>
                <a:effectLst/>
                <a:uLnTx/>
                <a:uFillTx/>
                <a:ea typeface="Arial"/>
                <a:cs typeface="Arial"/>
                <a:sym typeface="Arial"/>
              </a:rPr>
              <a:t>To probe the mysteries of how galaxies evolve over time, scientists needed a supercomputer with out-of-this-world computational power.</a:t>
            </a:r>
          </a:p>
          <a:p>
            <a:pPr marL="285750" indent="-285750">
              <a:buClr>
                <a:srgbClr val="000000"/>
              </a:buClr>
              <a:buFont typeface="Arial" panose="020B0604020202020204" pitchFamily="34" charset="0"/>
              <a:buChar char="•"/>
              <a:defRPr/>
            </a:pPr>
            <a:r>
              <a:rPr kumimoji="0" lang="en-US" sz="1400" b="0" i="0" u="none" strike="noStrike" kern="0" cap="none" spc="0" normalizeH="0" baseline="0" noProof="0" dirty="0">
                <a:ln>
                  <a:noFill/>
                </a:ln>
                <a:effectLst/>
                <a:uLnTx/>
                <a:uFillTx/>
                <a:ea typeface="Arial"/>
                <a:cs typeface="Arial"/>
                <a:sym typeface="Arial"/>
              </a:rPr>
              <a:t>The results of a study conducted on the Frontier supercomputer at the Department of Energy’s Oak Ridge National Laboratory offer the clearest portrait so far of how some galaxies regulate the energy produced by supermassive black holes at their cores.</a:t>
            </a:r>
          </a:p>
        </p:txBody>
      </p:sp>
      <p:sp>
        <p:nvSpPr>
          <p:cNvPr id="8" name="Google Shape;26;p1">
            <a:extLst>
              <a:ext uri="{FF2B5EF4-FFF2-40B4-BE49-F238E27FC236}">
                <a16:creationId xmlns:a16="http://schemas.microsoft.com/office/drawing/2014/main" id="{0607B843-0CBD-294A-51EC-D86D699F90C2}"/>
              </a:ext>
            </a:extLst>
          </p:cNvPr>
          <p:cNvSpPr/>
          <p:nvPr/>
        </p:nvSpPr>
        <p:spPr>
          <a:xfrm>
            <a:off x="184645" y="2645635"/>
            <a:ext cx="6693919" cy="1692731"/>
          </a:xfrm>
          <a:prstGeom prst="rect">
            <a:avLst/>
          </a:prstGeom>
          <a:noFill/>
          <a:ln>
            <a:noFill/>
          </a:ln>
        </p:spPr>
        <p:txBody>
          <a:bodyPr spcFirstLastPara="1" wrap="square" lIns="91425" tIns="45700" rIns="91425" bIns="45700" anchor="t" anchorCtr="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000" b="1" i="0" u="none" strike="noStrike" kern="0" cap="none" spc="0" normalizeH="0" baseline="0" noProof="0" dirty="0">
                <a:ln>
                  <a:noFill/>
                </a:ln>
                <a:effectLst/>
                <a:uLnTx/>
                <a:uFillTx/>
                <a:ea typeface="Arial"/>
                <a:cs typeface="Arial"/>
                <a:sym typeface="Arial"/>
              </a:rPr>
              <a:t>Significance and Impact</a:t>
            </a:r>
            <a:endParaRPr kumimoji="0" sz="1400" b="0" i="0" u="none" strike="noStrike" kern="0" cap="none" spc="0" normalizeH="0" baseline="0" noProof="0" dirty="0">
              <a:ln>
                <a:noFill/>
              </a:ln>
              <a:effectLst/>
              <a:uLnTx/>
              <a:uFillTx/>
              <a:cs typeface="Arial"/>
              <a:sym typeface="Arial"/>
            </a:endParaRPr>
          </a:p>
          <a:p>
            <a:pPr marL="285750" marR="0" lvl="0" indent="-285750" algn="l" defTabSz="914400" rtl="0" eaLnBrk="1" fontAlgn="auto" latinLnBrk="0" hangingPunct="1">
              <a:lnSpc>
                <a:spcPct val="100000"/>
              </a:lnSpc>
              <a:spcBef>
                <a:spcPts val="0"/>
              </a:spcBef>
              <a:spcAft>
                <a:spcPts val="0"/>
              </a:spcAft>
              <a:buClr>
                <a:srgbClr val="000000"/>
              </a:buClr>
              <a:buSzTx/>
              <a:buFont typeface="Arial" panose="020B0604020202020204" pitchFamily="34" charset="0"/>
              <a:buChar char="•"/>
              <a:tabLst/>
              <a:defRPr/>
            </a:pPr>
            <a:r>
              <a:rPr kumimoji="0" lang="en-US" sz="1400" b="0" i="0" u="none" strike="noStrike" kern="0" cap="none" spc="0" normalizeH="0" baseline="0" noProof="0" dirty="0">
                <a:ln>
                  <a:noFill/>
                </a:ln>
                <a:effectLst/>
                <a:uLnTx/>
                <a:uFillTx/>
                <a:ea typeface="Arial"/>
                <a:cs typeface="Arial"/>
                <a:sym typeface="Arial"/>
              </a:rPr>
              <a:t>These black holes — which range up to billions of times the sun’s mass — power phenomena known as active galactic nuclei, which constantly pump heat, dust and gas into their environments. Some of that material orbits the nuclei in luminous regions known as accretion disks.</a:t>
            </a:r>
          </a:p>
          <a:p>
            <a:pPr marL="285750" marR="0" lvl="0" indent="-285750" algn="l" defTabSz="914400" rtl="0" eaLnBrk="1" fontAlgn="auto" latinLnBrk="0" hangingPunct="1">
              <a:lnSpc>
                <a:spcPct val="100000"/>
              </a:lnSpc>
              <a:spcBef>
                <a:spcPts val="0"/>
              </a:spcBef>
              <a:spcAft>
                <a:spcPts val="0"/>
              </a:spcAft>
              <a:buClr>
                <a:srgbClr val="000000"/>
              </a:buClr>
              <a:buSzTx/>
              <a:buFont typeface="Arial" panose="020B0604020202020204" pitchFamily="34" charset="0"/>
              <a:buChar char="•"/>
              <a:tabLst/>
              <a:defRPr/>
            </a:pPr>
            <a:r>
              <a:rPr kumimoji="0" lang="en-US" sz="1400" b="0" i="0" u="none" strike="noStrike" kern="0" cap="none" spc="0" normalizeH="0" baseline="0" noProof="0" dirty="0">
                <a:ln>
                  <a:noFill/>
                </a:ln>
                <a:effectLst/>
                <a:uLnTx/>
                <a:uFillTx/>
                <a:ea typeface="Arial"/>
                <a:cs typeface="Arial"/>
                <a:sym typeface="Arial"/>
              </a:rPr>
              <a:t>The Frontier study modeled that energy and turbulence feed into the galactic structures and their formation.</a:t>
            </a:r>
          </a:p>
        </p:txBody>
      </p:sp>
      <p:sp>
        <p:nvSpPr>
          <p:cNvPr id="9" name="Google Shape;27;p1">
            <a:extLst>
              <a:ext uri="{FF2B5EF4-FFF2-40B4-BE49-F238E27FC236}">
                <a16:creationId xmlns:a16="http://schemas.microsoft.com/office/drawing/2014/main" id="{34B9808A-90A5-22A7-F1DB-47BF387DC938}"/>
              </a:ext>
            </a:extLst>
          </p:cNvPr>
          <p:cNvSpPr txBox="1"/>
          <p:nvPr/>
        </p:nvSpPr>
        <p:spPr>
          <a:xfrm>
            <a:off x="6932427" y="4022163"/>
            <a:ext cx="4989335" cy="400069"/>
          </a:xfrm>
          <a:prstGeom prst="rect">
            <a:avLst/>
          </a:prstGeom>
          <a:noFill/>
          <a:ln>
            <a:noFill/>
          </a:ln>
        </p:spPr>
        <p:txBody>
          <a:bodyPr spcFirstLastPara="1" wrap="square" lIns="91425" tIns="45700" rIns="91425" bIns="45700" anchor="t" anchorCtr="0">
            <a:spAutoFit/>
          </a:bodyPr>
          <a:lstStyle/>
          <a:p>
            <a:pPr lvl="0">
              <a:buClr>
                <a:srgbClr val="000000"/>
              </a:buClr>
              <a:defRPr/>
            </a:pPr>
            <a:r>
              <a:rPr lang="en-US" sz="1000" i="1" kern="0" dirty="0">
                <a:solidFill>
                  <a:srgbClr val="000000"/>
                </a:solidFill>
                <a:ea typeface="Arial"/>
                <a:cs typeface="Arial"/>
                <a:sym typeface="Arial"/>
              </a:rPr>
              <a:t>Supermassive black holes constantly pump dust, gas and heat into their environments, creating accretion disks like this one. </a:t>
            </a:r>
            <a:r>
              <a:rPr kumimoji="0" lang="en-US" sz="1000" b="0" i="1" u="none" strike="noStrike" kern="0" cap="none" spc="0" normalizeH="0" baseline="0" noProof="0" dirty="0">
                <a:ln>
                  <a:noFill/>
                </a:ln>
                <a:solidFill>
                  <a:srgbClr val="000000"/>
                </a:solidFill>
                <a:effectLst/>
                <a:uLnTx/>
                <a:uFillTx/>
                <a:ea typeface="Arial"/>
                <a:cs typeface="Arial"/>
                <a:sym typeface="Arial"/>
              </a:rPr>
              <a:t>Credit: </a:t>
            </a:r>
            <a:r>
              <a:rPr lang="en-US" sz="1000" i="1" kern="0" dirty="0">
                <a:solidFill>
                  <a:srgbClr val="000000"/>
                </a:solidFill>
                <a:ea typeface="Arial"/>
                <a:cs typeface="Arial"/>
                <a:sym typeface="Arial"/>
              </a:rPr>
              <a:t>Michael Sandoval, ORNL</a:t>
            </a:r>
            <a:endParaRPr kumimoji="0" lang="en-US" sz="1000" b="0" i="1" u="none" strike="noStrike" kern="0" cap="none" spc="0" normalizeH="0" baseline="0" noProof="0" dirty="0">
              <a:ln>
                <a:noFill/>
              </a:ln>
              <a:solidFill>
                <a:srgbClr val="000000"/>
              </a:solidFill>
              <a:effectLst/>
              <a:uLnTx/>
              <a:uFillTx/>
              <a:ea typeface="Arial"/>
              <a:cs typeface="Arial"/>
              <a:sym typeface="Arial"/>
            </a:endParaRPr>
          </a:p>
        </p:txBody>
      </p:sp>
      <p:sp>
        <p:nvSpPr>
          <p:cNvPr id="11" name="Google Shape;29;p1">
            <a:extLst>
              <a:ext uri="{FF2B5EF4-FFF2-40B4-BE49-F238E27FC236}">
                <a16:creationId xmlns:a16="http://schemas.microsoft.com/office/drawing/2014/main" id="{F719EDE8-762E-1830-067F-4414F9F31C7C}"/>
              </a:ext>
            </a:extLst>
          </p:cNvPr>
          <p:cNvSpPr/>
          <p:nvPr/>
        </p:nvSpPr>
        <p:spPr>
          <a:xfrm>
            <a:off x="155838" y="4349977"/>
            <a:ext cx="6693919" cy="1692731"/>
          </a:xfrm>
          <a:prstGeom prst="rect">
            <a:avLst/>
          </a:prstGeom>
          <a:noFill/>
          <a:ln>
            <a:noFill/>
          </a:ln>
        </p:spPr>
        <p:txBody>
          <a:bodyPr spcFirstLastPara="1" wrap="square" lIns="91425" tIns="45700" rIns="91425" bIns="45700" anchor="t" anchorCtr="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000" b="1" i="0" u="none" strike="noStrike" kern="0" cap="none" spc="0" normalizeH="0" baseline="0" noProof="0" dirty="0">
                <a:ln>
                  <a:noFill/>
                </a:ln>
                <a:effectLst/>
                <a:uLnTx/>
                <a:uFillTx/>
                <a:ea typeface="Arial"/>
                <a:cs typeface="Arial"/>
                <a:sym typeface="Arial"/>
              </a:rPr>
              <a:t>Technical Approach</a:t>
            </a:r>
            <a:endParaRPr kumimoji="0" sz="1400" b="0" i="0" u="none" strike="noStrike" kern="0" cap="none" spc="0" normalizeH="0" baseline="0" noProof="0" dirty="0">
              <a:ln>
                <a:noFill/>
              </a:ln>
              <a:effectLst/>
              <a:uLnTx/>
              <a:uFillTx/>
              <a:cs typeface="Arial"/>
              <a:sym typeface="Arial"/>
            </a:endParaRPr>
          </a:p>
          <a:p>
            <a:pPr marL="285750" marR="0" lvl="0" indent="-285750" algn="l" defTabSz="914400" rtl="0" eaLnBrk="1" fontAlgn="auto" latinLnBrk="0" hangingPunct="1">
              <a:lnSpc>
                <a:spcPct val="100000"/>
              </a:lnSpc>
              <a:spcBef>
                <a:spcPts val="0"/>
              </a:spcBef>
              <a:spcAft>
                <a:spcPts val="0"/>
              </a:spcAft>
              <a:buClr>
                <a:srgbClr val="000000"/>
              </a:buClr>
              <a:buSzPts val="1400"/>
              <a:buFont typeface="Arial"/>
              <a:buChar char="•"/>
              <a:tabLst/>
              <a:defRPr/>
            </a:pPr>
            <a:r>
              <a:rPr kumimoji="0" lang="en-US" sz="1400" b="0" i="0" u="none" strike="noStrike" kern="0" cap="none" spc="0" normalizeH="0" baseline="0" noProof="0" dirty="0">
                <a:ln>
                  <a:noFill/>
                </a:ln>
                <a:effectLst/>
                <a:uLnTx/>
                <a:uFillTx/>
                <a:ea typeface="Arial"/>
                <a:cs typeface="Arial"/>
                <a:sym typeface="Arial"/>
              </a:rPr>
              <a:t>The Frontier study used as its test case a black hole of about 10</a:t>
            </a:r>
            <a:r>
              <a:rPr kumimoji="0" lang="en-US" sz="1400" b="0" i="0" u="none" strike="noStrike" kern="0" cap="none" spc="0" normalizeH="0" baseline="30000" noProof="0" dirty="0">
                <a:ln>
                  <a:noFill/>
                </a:ln>
                <a:effectLst/>
                <a:uLnTx/>
                <a:uFillTx/>
                <a:ea typeface="Arial"/>
                <a:cs typeface="Arial"/>
                <a:sym typeface="Arial"/>
              </a:rPr>
              <a:t>9</a:t>
            </a:r>
            <a:r>
              <a:rPr kumimoji="0" lang="en-US" sz="1400" b="0" i="0" u="none" strike="noStrike" kern="0" cap="none" spc="0" normalizeH="0" baseline="0" noProof="0" dirty="0">
                <a:ln>
                  <a:noFill/>
                </a:ln>
                <a:effectLst/>
                <a:uLnTx/>
                <a:uFillTx/>
                <a:ea typeface="Arial"/>
                <a:cs typeface="Arial"/>
                <a:sym typeface="Arial"/>
              </a:rPr>
              <a:t> solar masses, or a billion times the size of the sun, at the center of a galaxy cluster of about 10</a:t>
            </a:r>
            <a:r>
              <a:rPr kumimoji="0" lang="en-US" sz="1400" b="0" i="0" u="none" strike="noStrike" kern="0" cap="none" spc="0" normalizeH="0" baseline="30000" noProof="0" dirty="0">
                <a:ln>
                  <a:noFill/>
                </a:ln>
                <a:effectLst/>
                <a:uLnTx/>
                <a:uFillTx/>
                <a:ea typeface="Arial"/>
                <a:cs typeface="Arial"/>
                <a:sym typeface="Arial"/>
              </a:rPr>
              <a:t>15</a:t>
            </a:r>
            <a:r>
              <a:rPr kumimoji="0" lang="en-US" sz="1400" b="0" i="0" u="none" strike="noStrike" kern="0" cap="none" spc="0" normalizeH="0" baseline="0" noProof="0" dirty="0">
                <a:ln>
                  <a:noFill/>
                </a:ln>
                <a:effectLst/>
                <a:uLnTx/>
                <a:uFillTx/>
                <a:ea typeface="Arial"/>
                <a:cs typeface="Arial"/>
                <a:sym typeface="Arial"/>
              </a:rPr>
              <a:t> solar masses, or a quadrillion times the size of the sun — and about a thousand times the mass of the Milky Way galaxy that’s home to Earth.</a:t>
            </a:r>
          </a:p>
          <a:p>
            <a:pPr marL="285750" marR="0" lvl="0" indent="-285750" algn="l" defTabSz="914400" rtl="0" eaLnBrk="1" fontAlgn="auto" latinLnBrk="0" hangingPunct="1">
              <a:lnSpc>
                <a:spcPct val="100000"/>
              </a:lnSpc>
              <a:spcBef>
                <a:spcPts val="0"/>
              </a:spcBef>
              <a:spcAft>
                <a:spcPts val="0"/>
              </a:spcAft>
              <a:buClr>
                <a:srgbClr val="000000"/>
              </a:buClr>
              <a:buSzPts val="1400"/>
              <a:buFont typeface="Arial"/>
              <a:buChar char="•"/>
              <a:tabLst/>
              <a:defRPr/>
            </a:pPr>
            <a:r>
              <a:rPr kumimoji="0" lang="en-US" sz="1400" b="0" i="0" u="none" strike="noStrike" kern="0" cap="none" spc="0" normalizeH="0" baseline="0" noProof="0" dirty="0">
                <a:ln>
                  <a:noFill/>
                </a:ln>
                <a:effectLst/>
                <a:uLnTx/>
                <a:uFillTx/>
                <a:ea typeface="Arial"/>
                <a:cs typeface="Arial"/>
                <a:sym typeface="Arial"/>
              </a:rPr>
              <a:t>The study simulated the cluster’s evolution over billions of years, modeling each step of the various jet activity cycles.</a:t>
            </a:r>
          </a:p>
        </p:txBody>
      </p:sp>
      <p:sp>
        <p:nvSpPr>
          <p:cNvPr id="15" name="TextBox 14">
            <a:extLst>
              <a:ext uri="{FF2B5EF4-FFF2-40B4-BE49-F238E27FC236}">
                <a16:creationId xmlns:a16="http://schemas.microsoft.com/office/drawing/2014/main" id="{1C742054-4F8C-D401-63CE-FEFFCD6C2810}"/>
              </a:ext>
            </a:extLst>
          </p:cNvPr>
          <p:cNvSpPr txBox="1"/>
          <p:nvPr/>
        </p:nvSpPr>
        <p:spPr>
          <a:xfrm>
            <a:off x="6961704" y="4622267"/>
            <a:ext cx="4989335" cy="144655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100" b="0" i="0" u="none" strike="noStrike" kern="0" cap="none" spc="0" normalizeH="0" baseline="0" noProof="0" dirty="0">
                <a:ln>
                  <a:noFill/>
                </a:ln>
                <a:solidFill>
                  <a:srgbClr val="000000"/>
                </a:solidFill>
                <a:effectLst/>
                <a:uLnTx/>
                <a:uFillTx/>
                <a:ea typeface="+mn-ea"/>
                <a:cs typeface="+mn-cs"/>
                <a:sym typeface="Arial"/>
              </a:rPr>
              <a:t>PI(s)/Facility Lead(s): Brian O’Shea, Michigan State</a:t>
            </a:r>
            <a:endParaRPr lang="en-US" sz="1100" kern="0" dirty="0">
              <a:solidFill>
                <a:srgbClr val="000000"/>
              </a:solidFill>
              <a:sym typeface="Arial"/>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100" b="0" i="0" u="none" strike="noStrike" kern="0" cap="none" spc="0" normalizeH="0" baseline="0" noProof="0" dirty="0">
                <a:ln>
                  <a:noFill/>
                </a:ln>
                <a:solidFill>
                  <a:srgbClr val="000000"/>
                </a:solidFill>
                <a:effectLst/>
                <a:uLnTx/>
                <a:uFillTx/>
                <a:ea typeface="+mn-ea"/>
                <a:cs typeface="+mn-cs"/>
                <a:sym typeface="Arial"/>
              </a:rPr>
              <a:t>Collaborating Institutions: ORNL, University of Hamburg, Cardiff University, NVIDIA</a:t>
            </a: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100" b="0" i="0" u="none" strike="noStrike" kern="0" cap="none" spc="0" normalizeH="0" baseline="0" noProof="0" dirty="0">
                <a:ln>
                  <a:noFill/>
                </a:ln>
                <a:solidFill>
                  <a:srgbClr val="000000"/>
                </a:solidFill>
                <a:effectLst/>
                <a:uLnTx/>
                <a:uFillTx/>
                <a:ea typeface="+mn-ea"/>
                <a:cs typeface="+mn-cs"/>
                <a:sym typeface="Arial"/>
              </a:rPr>
              <a:t>ASCR Program: OLCF</a:t>
            </a:r>
            <a:endParaRPr lang="en-US" sz="1100" kern="0" dirty="0">
              <a:solidFill>
                <a:srgbClr val="000000"/>
              </a:solidFill>
              <a:sym typeface="Arial"/>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100" b="0" i="0" u="none" strike="noStrike" kern="0" cap="none" spc="0" normalizeH="0" baseline="0" noProof="0" dirty="0">
                <a:ln>
                  <a:noFill/>
                </a:ln>
                <a:solidFill>
                  <a:srgbClr val="000000"/>
                </a:solidFill>
                <a:effectLst/>
                <a:uLnTx/>
                <a:uFillTx/>
                <a:ea typeface="+mn-ea"/>
                <a:cs typeface="+mn-cs"/>
                <a:sym typeface="Arial"/>
              </a:rPr>
              <a:t>ASCR PM: Benjamin Brown</a:t>
            </a: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100" b="0" i="0" u="none" strike="noStrike" kern="0" cap="none" spc="0" normalizeH="0" baseline="0" noProof="0" dirty="0">
                <a:ln>
                  <a:noFill/>
                </a:ln>
                <a:solidFill>
                  <a:srgbClr val="000000"/>
                </a:solidFill>
                <a:effectLst/>
                <a:uLnTx/>
                <a:uFillTx/>
                <a:ea typeface="+mn-ea"/>
                <a:cs typeface="+mn-cs"/>
                <a:sym typeface="Arial"/>
              </a:rPr>
              <a:t>Publication(s) for this work: Philipp Grete, et al, “The XMAGNET Exascale MHD Simulations of SMBH Feedback in Galaxy Groups and Clusters: Overview and Preliminary Cluster Results,” </a:t>
            </a:r>
            <a:r>
              <a:rPr kumimoji="0" lang="en-US" sz="1100" b="0" i="1" u="none" strike="noStrike" kern="0" cap="none" spc="0" normalizeH="0" baseline="0" noProof="0" dirty="0">
                <a:ln>
                  <a:noFill/>
                </a:ln>
                <a:solidFill>
                  <a:srgbClr val="000000"/>
                </a:solidFill>
                <a:effectLst/>
                <a:uLnTx/>
                <a:uFillTx/>
                <a:ea typeface="+mn-ea"/>
                <a:cs typeface="+mn-cs"/>
                <a:sym typeface="Arial"/>
              </a:rPr>
              <a:t>The Astrophysical Journal</a:t>
            </a:r>
            <a:r>
              <a:rPr kumimoji="0" lang="en-US" sz="1100" b="0" i="0" u="none" strike="noStrike" kern="0" cap="none" spc="0" normalizeH="0" baseline="0" noProof="0" dirty="0">
                <a:ln>
                  <a:noFill/>
                </a:ln>
                <a:solidFill>
                  <a:srgbClr val="000000"/>
                </a:solidFill>
                <a:effectLst/>
                <a:uLnTx/>
                <a:uFillTx/>
                <a:ea typeface="+mn-ea"/>
                <a:cs typeface="+mn-cs"/>
                <a:sym typeface="Arial"/>
              </a:rPr>
              <a:t>.</a:t>
            </a:r>
            <a:r>
              <a:rPr kumimoji="0" lang="en-US" sz="1100" b="1" i="0" u="none" strike="noStrike" kern="0" cap="none" spc="0" normalizeH="0" baseline="0" noProof="0" dirty="0">
                <a:ln>
                  <a:noFill/>
                </a:ln>
                <a:solidFill>
                  <a:srgbClr val="000000"/>
                </a:solidFill>
                <a:effectLst/>
                <a:uLnTx/>
                <a:uFillTx/>
                <a:ea typeface="+mn-ea"/>
                <a:cs typeface="+mn-cs"/>
                <a:sym typeface="Arial"/>
              </a:rPr>
              <a:t> 988: </a:t>
            </a:r>
            <a:r>
              <a:rPr kumimoji="0" lang="en-US" sz="1100" b="0" i="0" u="none" strike="noStrike" kern="0" cap="none" spc="0" normalizeH="0" baseline="0" noProof="0" dirty="0">
                <a:ln>
                  <a:noFill/>
                </a:ln>
                <a:solidFill>
                  <a:srgbClr val="000000"/>
                </a:solidFill>
                <a:effectLst/>
                <a:uLnTx/>
                <a:uFillTx/>
                <a:ea typeface="+mn-ea"/>
                <a:cs typeface="+mn-cs"/>
                <a:sym typeface="Arial"/>
              </a:rPr>
              <a:t>155 (2025).</a:t>
            </a: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100" kern="0" dirty="0">
                <a:solidFill>
                  <a:srgbClr val="000000"/>
                </a:solidFill>
                <a:sym typeface="Arial"/>
              </a:rPr>
              <a:t>DOI</a:t>
            </a:r>
            <a:r>
              <a:rPr kumimoji="0" lang="en-US" sz="1100" b="0" i="0" u="none" strike="noStrike" kern="0" cap="none" spc="0" normalizeH="0" baseline="0" noProof="0" dirty="0">
                <a:ln>
                  <a:noFill/>
                </a:ln>
                <a:solidFill>
                  <a:srgbClr val="000000"/>
                </a:solidFill>
                <a:effectLst/>
                <a:uLnTx/>
                <a:uFillTx/>
                <a:ea typeface="+mn-ea"/>
                <a:cs typeface="+mn-cs"/>
                <a:sym typeface="Arial"/>
              </a:rPr>
              <a:t>:</a:t>
            </a:r>
            <a:r>
              <a:rPr lang="en-US" sz="1100" kern="0" dirty="0">
                <a:solidFill>
                  <a:srgbClr val="000000"/>
                </a:solidFill>
                <a:sym typeface="Arial"/>
              </a:rPr>
              <a:t> </a:t>
            </a:r>
            <a:r>
              <a:rPr kumimoji="0" lang="en-US" sz="1100" b="0" i="0" u="none" strike="noStrike" kern="0" cap="none" spc="0" normalizeH="0" baseline="0" noProof="0" dirty="0" err="1">
                <a:ln>
                  <a:noFill/>
                </a:ln>
                <a:solidFill>
                  <a:srgbClr val="000000"/>
                </a:solidFill>
                <a:effectLst/>
                <a:uLnTx/>
                <a:uFillTx/>
                <a:ea typeface="+mn-ea"/>
                <a:cs typeface="+mn-cs"/>
                <a:sym typeface="Arial"/>
              </a:rPr>
              <a:t>doi.org</a:t>
            </a:r>
            <a:r>
              <a:rPr kumimoji="0" lang="en-US" sz="1100" b="0" i="0" u="none" strike="noStrike" kern="0" cap="none" spc="0" normalizeH="0" baseline="0" noProof="0" dirty="0">
                <a:ln>
                  <a:noFill/>
                </a:ln>
                <a:solidFill>
                  <a:srgbClr val="000000"/>
                </a:solidFill>
                <a:effectLst/>
                <a:uLnTx/>
                <a:uFillTx/>
                <a:ea typeface="+mn-ea"/>
                <a:cs typeface="+mn-cs"/>
                <a:sym typeface="Arial"/>
              </a:rPr>
              <a:t>/10.3847/1538-4357/adde45.</a:t>
            </a:r>
          </a:p>
        </p:txBody>
      </p:sp>
      <p:pic>
        <p:nvPicPr>
          <p:cNvPr id="5" name="Picture 4" descr="A picture containing coelenterate, hydrozoan&#10;&#10;AI-generated content may be incorrect.">
            <a:extLst>
              <a:ext uri="{FF2B5EF4-FFF2-40B4-BE49-F238E27FC236}">
                <a16:creationId xmlns:a16="http://schemas.microsoft.com/office/drawing/2014/main" id="{5B678F7E-0121-1671-BF84-B1E7690E870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61704" y="818205"/>
            <a:ext cx="4839694" cy="3191729"/>
          </a:xfrm>
          <a:prstGeom prst="rect">
            <a:avLst/>
          </a:prstGeom>
        </p:spPr>
      </p:pic>
      <p:pic>
        <p:nvPicPr>
          <p:cNvPr id="3" name="Picture 2" descr="A picture containing text&#10;&#10;AI-generated content may be incorrect.">
            <a:extLst>
              <a:ext uri="{FF2B5EF4-FFF2-40B4-BE49-F238E27FC236}">
                <a16:creationId xmlns:a16="http://schemas.microsoft.com/office/drawing/2014/main" id="{DDF1614D-9BBE-33B2-CB20-B2DE0E276B1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305085" y="210506"/>
            <a:ext cx="1645954" cy="395435"/>
          </a:xfrm>
          <a:prstGeom prst="rect">
            <a:avLst/>
          </a:prstGeom>
        </p:spPr>
      </p:pic>
      <p:pic>
        <p:nvPicPr>
          <p:cNvPr id="6" name="Picture 5">
            <a:extLst>
              <a:ext uri="{FF2B5EF4-FFF2-40B4-BE49-F238E27FC236}">
                <a16:creationId xmlns:a16="http://schemas.microsoft.com/office/drawing/2014/main" id="{2B44E18F-B753-BE54-A029-2D3C07AE8304}"/>
              </a:ext>
            </a:extLst>
          </p:cNvPr>
          <p:cNvPicPr>
            <a:picLocks noChangeAspect="1"/>
          </p:cNvPicPr>
          <p:nvPr/>
        </p:nvPicPr>
        <p:blipFill>
          <a:blip r:embed="rId5"/>
          <a:stretch>
            <a:fillRect/>
          </a:stretch>
        </p:blipFill>
        <p:spPr>
          <a:xfrm>
            <a:off x="8448824" y="89899"/>
            <a:ext cx="1801248" cy="636648"/>
          </a:xfrm>
          <a:prstGeom prst="rect">
            <a:avLst/>
          </a:prstGeom>
        </p:spPr>
      </p:pic>
    </p:spTree>
    <p:extLst>
      <p:ext uri="{BB962C8B-B14F-4D97-AF65-F5344CB8AC3E}">
        <p14:creationId xmlns:p14="http://schemas.microsoft.com/office/powerpoint/2010/main" val="3201699841"/>
      </p:ext>
    </p:extLst>
  </p:cSld>
  <p:clrMapOvr>
    <a:masterClrMapping/>
  </p:clrMapOvr>
  <p:transition/>
</p:sld>
</file>

<file path=ppt/theme/theme1.xml><?xml version="1.0" encoding="utf-8"?>
<a:theme xmlns:a="http://schemas.openxmlformats.org/drawingml/2006/main" name="7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8AFE46BB8E385E49A6EA57D885CD0452" ma:contentTypeVersion="0" ma:contentTypeDescription="Create a new document." ma:contentTypeScope="" ma:versionID="a22552574ecfbdc3bb100ecb994ceb99">
  <xsd:schema xmlns:xsd="http://www.w3.org/2001/XMLSchema" xmlns:xs="http://www.w3.org/2001/XMLSchema" xmlns:p="http://schemas.microsoft.com/office/2006/metadata/properties" targetNamespace="http://schemas.microsoft.com/office/2006/metadata/properties" ma:root="true" ma:fieldsID="31d5eec3c12ee2e8127422d567928fa7">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AA8EE7F5-A494-4A3A-8402-D6EC287A4FD9}">
  <ds:schemaRefs>
    <ds:schemaRef ds:uri="http://schemas.microsoft.com/sharepoint/v3/contenttype/forms"/>
  </ds:schemaRefs>
</ds:datastoreItem>
</file>

<file path=customXml/itemProps2.xml><?xml version="1.0" encoding="utf-8"?>
<ds:datastoreItem xmlns:ds="http://schemas.openxmlformats.org/officeDocument/2006/customXml" ds:itemID="{A33D3F84-0CCB-4520-AFEC-2B1F56CAA13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B0A43E79-5F32-4471-8B9A-F8FE298C9716}">
  <ds:schemaRefs>
    <ds:schemaRef ds:uri="http://schemas.microsoft.com/office/2006/metadata/properties"/>
    <ds:schemaRef ds:uri="bc761791-33a0-47b7-8145-9d3c2515a3a0"/>
    <ds:schemaRef ds:uri="http://purl.org/dc/terms/"/>
    <ds:schemaRef ds:uri="http://schemas.microsoft.com/office/2006/documentManagement/types"/>
    <ds:schemaRef ds:uri="http://schemas.openxmlformats.org/package/2006/metadata/core-properties"/>
    <ds:schemaRef ds:uri="d3abd939-9d94-49d1-925a-c93fb1ff4b6e"/>
    <ds:schemaRef ds:uri="http://purl.org/dc/elements/1.1/"/>
    <ds:schemaRef ds:uri="http://schemas.microsoft.com/office/infopath/2007/PartnerControl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1821</TotalTime>
  <Words>424</Words>
  <Application>Microsoft Macintosh PowerPoint</Application>
  <PresentationFormat>Widescreen</PresentationFormat>
  <Paragraphs>24</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Aptos</vt:lpstr>
      <vt:lpstr>Arial</vt:lpstr>
      <vt:lpstr>AvenirNext LT Pro Regular</vt:lpstr>
      <vt:lpstr>Calibri</vt:lpstr>
      <vt:lpstr>Calibri Light</vt:lpstr>
      <vt:lpstr>7_office theme</vt:lpstr>
      <vt:lpstr>Frontier Simulations Pierce Mysteries of Galactic Nuclei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Fornari, Marco</dc:creator>
  <cp:lastModifiedBy>Bethea, Katie</cp:lastModifiedBy>
  <cp:revision>45</cp:revision>
  <dcterms:created xsi:type="dcterms:W3CDTF">2025-01-02T22:07:27Z</dcterms:created>
  <dcterms:modified xsi:type="dcterms:W3CDTF">2025-11-17T16:37:14Z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0x0101008AFE46BB8E385E49A6EA57D885CD0452</vt:lpwstr>
  </property>
  <property fmtid="{D5CDD505-2E9C-101B-9397-08002B2CF9AE}" pid="3" name="MediaServiceImageTags">
    <vt:lpwstr/>
  </property>
</Properties>
</file>