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81BD"/>
    <a:srgbClr val="0000FF"/>
    <a:srgbClr val="020079"/>
    <a:srgbClr val="EEE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37" autoAdjust="0"/>
    <p:restoredTop sz="91781" autoAdjust="0"/>
  </p:normalViewPr>
  <p:slideViewPr>
    <p:cSldViewPr snapToGrid="0">
      <p:cViewPr>
        <p:scale>
          <a:sx n="112" d="100"/>
          <a:sy n="112" d="100"/>
        </p:scale>
        <p:origin x="1384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34BE1-65F2-4435-8B51-6A5EBDF683AE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4650E-E198-4FA3-A1E8-C9B561D8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www.olcf.ornl.gov</a:t>
            </a:r>
            <a:r>
              <a:rPr lang="en-US" dirty="0"/>
              <a:t>/2025/09/24/</a:t>
            </a:r>
            <a:r>
              <a:rPr lang="en-US" dirty="0" err="1"/>
              <a:t>olcf</a:t>
            </a:r>
            <a:r>
              <a:rPr lang="en-US" dirty="0"/>
              <a:t>-</a:t>
            </a:r>
            <a:r>
              <a:rPr lang="en-US" dirty="0" err="1"/>
              <a:t>hpe</a:t>
            </a:r>
            <a:r>
              <a:rPr lang="en-US" dirty="0"/>
              <a:t>-team-honored-for-</a:t>
            </a:r>
            <a:r>
              <a:rPr lang="en-US" dirty="0" err="1"/>
              <a:t>exadigit</a:t>
            </a:r>
            <a:r>
              <a:rPr lang="en-US" dirty="0"/>
              <a:t>-innovation/</a:t>
            </a:r>
          </a:p>
          <a:p>
            <a:endParaRPr lang="en-US" dirty="0"/>
          </a:p>
          <a:p>
            <a:r>
              <a:rPr lang="en-US" dirty="0"/>
              <a:t>Related publication: 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4650E-E198-4FA3-A1E8-C9B561D8C6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5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60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87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265990-C2AC-43F4-A5F5-C94F93DD392D}"/>
              </a:ext>
            </a:extLst>
          </p:cNvPr>
          <p:cNvSpPr/>
          <p:nvPr userDrawn="1"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1"/>
                </a:solidFill>
                <a:latin typeface="AvenirNext LT Pro Regular" panose="020B0504020202020204" pitchFamily="34" charset="0"/>
              </a:defRPr>
            </a:lvl1pPr>
          </a:lstStyle>
          <a:p>
            <a:fld id="{835B6AD7-18B8-4C9C-AA70-ABD830A869A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667" y="6373156"/>
            <a:ext cx="2149533" cy="39497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>
                <a:solidFill>
                  <a:schemeClr val="bg1"/>
                </a:solidFill>
                <a:latin typeface="AvenirNext LT Pro Regular" panose="020B0504020202020204" pitchFamily="34" charset="0"/>
              </a:rPr>
              <a:t>Energy.gov/science</a:t>
            </a:r>
          </a:p>
        </p:txBody>
      </p:sp>
    </p:spTree>
    <p:extLst>
      <p:ext uri="{BB962C8B-B14F-4D97-AF65-F5344CB8AC3E}">
        <p14:creationId xmlns:p14="http://schemas.microsoft.com/office/powerpoint/2010/main" val="24419549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7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9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1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2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6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9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6110527-3D5E-DE8A-91D6-0E66981F1564}"/>
              </a:ext>
            </a:extLst>
          </p:cNvPr>
          <p:cNvSpPr/>
          <p:nvPr/>
        </p:nvSpPr>
        <p:spPr>
          <a:xfrm>
            <a:off x="6932427" y="5029199"/>
            <a:ext cx="4989335" cy="1039617"/>
          </a:xfrm>
          <a:prstGeom prst="rect">
            <a:avLst/>
          </a:prstGeom>
          <a:solidFill>
            <a:srgbClr val="8281BD">
              <a:alpha val="1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7CB983-3D4F-3FB4-37F0-5EBAA0E9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" y="69211"/>
            <a:ext cx="10515600" cy="657336"/>
          </a:xfrm>
        </p:spPr>
        <p:txBody>
          <a:bodyPr>
            <a:normAutofit/>
          </a:bodyPr>
          <a:lstStyle/>
          <a:p>
            <a:r>
              <a:rPr lang="en-US" sz="3600" dirty="0"/>
              <a:t>OLCF, HPE Team Honored for </a:t>
            </a:r>
            <a:r>
              <a:rPr lang="en-US" sz="3600" dirty="0" err="1"/>
              <a:t>ExaDigiT</a:t>
            </a:r>
            <a:r>
              <a:rPr lang="en-US" sz="3600" dirty="0"/>
              <a:t> Innovation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3928D5-0D5A-21A1-33A7-B36236255477}"/>
              </a:ext>
            </a:extLst>
          </p:cNvPr>
          <p:cNvSpPr txBox="1"/>
          <p:nvPr/>
        </p:nvSpPr>
        <p:spPr>
          <a:xfrm>
            <a:off x="245184" y="686497"/>
            <a:ext cx="6579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Framework offers first complete digital twin approach for modeling data centers of supercomputers in near-real time</a:t>
            </a:r>
          </a:p>
        </p:txBody>
      </p:sp>
      <p:sp>
        <p:nvSpPr>
          <p:cNvPr id="7" name="Google Shape;25;p1">
            <a:extLst>
              <a:ext uri="{FF2B5EF4-FFF2-40B4-BE49-F238E27FC236}">
                <a16:creationId xmlns:a16="http://schemas.microsoft.com/office/drawing/2014/main" id="{35E5E467-2727-969B-98F3-BA95D001A982}"/>
              </a:ext>
            </a:extLst>
          </p:cNvPr>
          <p:cNvSpPr/>
          <p:nvPr/>
        </p:nvSpPr>
        <p:spPr>
          <a:xfrm>
            <a:off x="245184" y="1366845"/>
            <a:ext cx="6453289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Scientific Achievement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A team led by researchers from the Oak Ridge Leadership Computing Facility at the Department of Energy’s Oak Ridge National Laboratory received an R&amp;D 100 Award for their work on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ExaDigiT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, a first-of-its-kind integrated framework that allows up-to-the-second virtual representation of computing centers for maximum performance</a:t>
            </a:r>
            <a:r>
              <a:rPr lang="en-US" sz="1400" kern="0" dirty="0">
                <a:ea typeface="Arial"/>
                <a:cs typeface="Arial"/>
                <a:sym typeface="Arial"/>
              </a:rPr>
              <a:t>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sp>
        <p:nvSpPr>
          <p:cNvPr id="8" name="Google Shape;26;p1">
            <a:extLst>
              <a:ext uri="{FF2B5EF4-FFF2-40B4-BE49-F238E27FC236}">
                <a16:creationId xmlns:a16="http://schemas.microsoft.com/office/drawing/2014/main" id="{0607B843-0CBD-294A-51EC-D86D699F90C2}"/>
              </a:ext>
            </a:extLst>
          </p:cNvPr>
          <p:cNvSpPr/>
          <p:nvPr/>
        </p:nvSpPr>
        <p:spPr>
          <a:xfrm>
            <a:off x="199284" y="2812259"/>
            <a:ext cx="6693919" cy="1908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Significance and Impact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Modeling systems prior to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ExaDigiT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 offered small-scale, narrower models restricted to single perspectives such as power only or cooling only.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ExaDigiT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 combines modeling of workloads, power and cooling with visualizations and an interactive dashboard to allow optimizations, what-if analysis and virtual prototyping that can be tailored to an individual system’s needs.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The system has been employed not only by Frontier but by other leadership-class supercomputers worldwide. </a:t>
            </a:r>
          </a:p>
        </p:txBody>
      </p:sp>
      <p:sp>
        <p:nvSpPr>
          <p:cNvPr id="9" name="Google Shape;27;p1">
            <a:extLst>
              <a:ext uri="{FF2B5EF4-FFF2-40B4-BE49-F238E27FC236}">
                <a16:creationId xmlns:a16="http://schemas.microsoft.com/office/drawing/2014/main" id="{34B9808A-90A5-22A7-F1DB-47BF387DC938}"/>
              </a:ext>
            </a:extLst>
          </p:cNvPr>
          <p:cNvSpPr txBox="1"/>
          <p:nvPr/>
        </p:nvSpPr>
        <p:spPr>
          <a:xfrm>
            <a:off x="6932427" y="4081657"/>
            <a:ext cx="498933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1000" i="1" kern="0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Members of the </a:t>
            </a:r>
            <a:r>
              <a:rPr lang="en-US" sz="1000" i="1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t>ExaDigiT </a:t>
            </a:r>
            <a:r>
              <a:rPr lang="en-US" sz="1000" i="1" kern="0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team in front of ORNL’s Frontier supercomputer.</a:t>
            </a:r>
          </a:p>
          <a:p>
            <a:pPr lvl="0">
              <a:buClr>
                <a:srgbClr val="000000"/>
              </a:buClr>
              <a:defRPr/>
            </a:pPr>
            <a:r>
              <a:rPr kumimoji="0" lang="en-US" sz="1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Credit: </a:t>
            </a:r>
            <a:r>
              <a:rPr lang="en-US" sz="1000" i="1" kern="0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Cindi </a:t>
            </a:r>
            <a:r>
              <a:rPr lang="en-US" sz="1000" i="1" kern="0" dirty="0" err="1">
                <a:solidFill>
                  <a:srgbClr val="000000"/>
                </a:solidFill>
                <a:ea typeface="Arial"/>
                <a:cs typeface="Arial"/>
                <a:sym typeface="Arial"/>
              </a:rPr>
              <a:t>Zdrinc</a:t>
            </a:r>
            <a:r>
              <a:rPr lang="en-US" sz="1000" i="1" kern="0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, ORNL</a:t>
            </a:r>
            <a:endParaRPr kumimoji="0" 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sp>
        <p:nvSpPr>
          <p:cNvPr id="11" name="Google Shape;29;p1">
            <a:extLst>
              <a:ext uri="{FF2B5EF4-FFF2-40B4-BE49-F238E27FC236}">
                <a16:creationId xmlns:a16="http://schemas.microsoft.com/office/drawing/2014/main" id="{F719EDE8-762E-1830-067F-4414F9F31C7C}"/>
              </a:ext>
            </a:extLst>
          </p:cNvPr>
          <p:cNvSpPr/>
          <p:nvPr/>
        </p:nvSpPr>
        <p:spPr>
          <a:xfrm>
            <a:off x="130783" y="4720433"/>
            <a:ext cx="6693919" cy="126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Technical Approach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ExaDigit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 relies on a cluster of models that work with one another to offer a single solution that solves many separate problems.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These models communicate, which allows users to predict cooling rates and tailor power consumption.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742054-4F8C-D401-63CE-FEFFCD6C2810}"/>
              </a:ext>
            </a:extLst>
          </p:cNvPr>
          <p:cNvSpPr txBox="1"/>
          <p:nvPr/>
        </p:nvSpPr>
        <p:spPr>
          <a:xfrm>
            <a:off x="6976343" y="5079647"/>
            <a:ext cx="4658653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PI(s)/Facility Lead(s): Wes Brewer, ORNL</a:t>
            </a:r>
            <a:endParaRPr lang="en-US" sz="1100" kern="0" dirty="0">
              <a:solidFill>
                <a:srgbClr val="000000"/>
              </a:solidFill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Collaborating Institutions: HPE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ASCR Program: OLCF</a:t>
            </a:r>
            <a:endParaRPr lang="en-US" sz="1100" kern="0" dirty="0">
              <a:solidFill>
                <a:srgbClr val="000000"/>
              </a:solidFill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ASCR PM: Benjamin Brown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Publication(s) for this work: NA</a:t>
            </a:r>
          </a:p>
        </p:txBody>
      </p:sp>
      <p:pic>
        <p:nvPicPr>
          <p:cNvPr id="10" name="Picture 9" descr="A group of men posing for a photo&#10;&#10;AI-generated content may be incorrect.">
            <a:extLst>
              <a:ext uri="{FF2B5EF4-FFF2-40B4-BE49-F238E27FC236}">
                <a16:creationId xmlns:a16="http://schemas.microsoft.com/office/drawing/2014/main" id="{857FABBF-964A-4A62-AD8D-9BA4085F0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6343" y="1112108"/>
            <a:ext cx="4799646" cy="2866768"/>
          </a:xfrm>
          <a:prstGeom prst="rect">
            <a:avLst/>
          </a:prstGeom>
        </p:spPr>
      </p:pic>
      <p:pic>
        <p:nvPicPr>
          <p:cNvPr id="3" name="Picture 2" descr="A picture containing text&#10;&#10;AI-generated content may be incorrect.">
            <a:extLst>
              <a:ext uri="{FF2B5EF4-FFF2-40B4-BE49-F238E27FC236}">
                <a16:creationId xmlns:a16="http://schemas.microsoft.com/office/drawing/2014/main" id="{BBBFA0EF-A39D-4AC5-50A9-3D80101C87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364" y="173571"/>
            <a:ext cx="2058590" cy="49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9984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7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E46BB8E385E49A6EA57D885CD0452" ma:contentTypeVersion="0" ma:contentTypeDescription="Create a new document." ma:contentTypeScope="" ma:versionID="a22552574ecfbdc3bb100ecb994ceb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8EE7F5-A494-4A3A-8402-D6EC287A4F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3D3F84-0CCB-4520-AFEC-2B1F56CAA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0A43E79-5F32-4471-8B9A-F8FE298C9716}">
  <ds:schemaRefs>
    <ds:schemaRef ds:uri="http://schemas.microsoft.com/office/2006/metadata/properties"/>
    <ds:schemaRef ds:uri="bc761791-33a0-47b7-8145-9d3c2515a3a0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d3abd939-9d94-49d1-925a-c93fb1ff4b6e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264</Words>
  <Application>Microsoft Macintosh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AvenirNext LT Pro Regular</vt:lpstr>
      <vt:lpstr>Calibri</vt:lpstr>
      <vt:lpstr>Calibri Light</vt:lpstr>
      <vt:lpstr>7_office theme</vt:lpstr>
      <vt:lpstr>OLCF, HPE Team Honored for ExaDigiT Innovation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Fornari, Marco</dc:creator>
  <cp:lastModifiedBy>Bethea, Katie</cp:lastModifiedBy>
  <cp:revision>57</cp:revision>
  <dcterms:created xsi:type="dcterms:W3CDTF">2025-01-02T22:07:27Z</dcterms:created>
  <dcterms:modified xsi:type="dcterms:W3CDTF">2025-11-17T16:34:00Z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0x0101008AFE46BB8E385E49A6EA57D885CD0452</vt:lpwstr>
  </property>
  <property fmtid="{D5CDD505-2E9C-101B-9397-08002B2CF9AE}" pid="3" name="MediaServiceImageTags">
    <vt:lpwstr/>
  </property>
</Properties>
</file>