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11" autoAdjust="0"/>
  </p:normalViewPr>
  <p:slideViewPr>
    <p:cSldViewPr snapToGrid="0">
      <p:cViewPr>
        <p:scale>
          <a:sx n="82" d="100"/>
          <a:sy n="82" d="100"/>
        </p:scale>
        <p:origin x="616" y="4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11/17/25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7780149" y="4840937"/>
            <a:ext cx="4141609" cy="1383469"/>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162044" y="204895"/>
            <a:ext cx="8365011" cy="657336"/>
          </a:xfrm>
        </p:spPr>
        <p:txBody>
          <a:bodyPr>
            <a:noAutofit/>
          </a:bodyPr>
          <a:lstStyle/>
          <a:p>
            <a:pPr fontAlgn="base"/>
            <a:r>
              <a:rPr lang="en-US" sz="3200" b="1" dirty="0"/>
              <a:t>ORNL, AMD and HPE to deliver DOE’s newest AI supercomputers: Discovery and Lux</a:t>
            </a:r>
          </a:p>
        </p:txBody>
      </p:sp>
      <p:sp>
        <p:nvSpPr>
          <p:cNvPr id="5" name="Google Shape;31;p1">
            <a:extLst>
              <a:ext uri="{FF2B5EF4-FFF2-40B4-BE49-F238E27FC236}">
                <a16:creationId xmlns:a16="http://schemas.microsoft.com/office/drawing/2014/main" id="{05753278-FC72-9EB0-E7BD-709A00592B82}"/>
              </a:ext>
            </a:extLst>
          </p:cNvPr>
          <p:cNvSpPr txBox="1"/>
          <p:nvPr/>
        </p:nvSpPr>
        <p:spPr>
          <a:xfrm>
            <a:off x="9725064" y="136269"/>
            <a:ext cx="1062321" cy="307736"/>
          </a:xfrm>
          <a:prstGeom prst="rect">
            <a:avLst/>
          </a:prstGeom>
          <a:solidFill>
            <a:schemeClr val="bg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effectLst/>
              <a:uLnTx/>
              <a:uFillTx/>
              <a:latin typeface="Arial"/>
              <a:cs typeface="Arial"/>
              <a:sym typeface="Arial"/>
            </a:endParaRPr>
          </a:p>
        </p:txBody>
      </p:sp>
      <p:sp>
        <p:nvSpPr>
          <p:cNvPr id="7" name="Google Shape;25;p1">
            <a:extLst>
              <a:ext uri="{FF2B5EF4-FFF2-40B4-BE49-F238E27FC236}">
                <a16:creationId xmlns:a16="http://schemas.microsoft.com/office/drawing/2014/main" id="{35E5E467-2727-969B-98F3-BA95D001A982}"/>
              </a:ext>
            </a:extLst>
          </p:cNvPr>
          <p:cNvSpPr/>
          <p:nvPr/>
        </p:nvSpPr>
        <p:spPr>
          <a:xfrm>
            <a:off x="238504" y="976886"/>
            <a:ext cx="6453289" cy="12618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2000" b="0" i="0" u="none" strike="noStrike" kern="0" cap="none" spc="0" normalizeH="0" baseline="0" noProof="0" dirty="0">
              <a:ln>
                <a:noFill/>
              </a:ln>
              <a:effectLst/>
              <a:uLnTx/>
              <a:uFillTx/>
              <a:cs typeface="Arial"/>
              <a:sym typeface="Arial"/>
            </a:endParaRPr>
          </a:p>
          <a:p>
            <a:pPr marL="285750" indent="-285750">
              <a:buFont typeface="Arial" panose="020B0604020202020204" pitchFamily="34" charset="0"/>
              <a:buChar char="•"/>
            </a:pPr>
            <a:r>
              <a:rPr lang="en-US" sz="1400" dirty="0"/>
              <a:t>The U.S. Department of Energy announced its newest supercomputers, Discovery and Lux, at Oak Ridge National Laboratory that will expand America’s leadership in artificial intelligence for scientific computing, strengthen national security, and drive the next generation of Gold Standard Science and innovation.</a:t>
            </a:r>
            <a:endParaRPr lang="en-US" sz="1400" dirty="0">
              <a:effectLst/>
              <a:latin typeface="+mn-lt"/>
            </a:endParaRPr>
          </a:p>
        </p:txBody>
      </p:sp>
      <p:sp>
        <p:nvSpPr>
          <p:cNvPr id="8" name="Google Shape;26;p1">
            <a:extLst>
              <a:ext uri="{FF2B5EF4-FFF2-40B4-BE49-F238E27FC236}">
                <a16:creationId xmlns:a16="http://schemas.microsoft.com/office/drawing/2014/main" id="{0607B843-0CBD-294A-51EC-D86D699F90C2}"/>
              </a:ext>
            </a:extLst>
          </p:cNvPr>
          <p:cNvSpPr/>
          <p:nvPr/>
        </p:nvSpPr>
        <p:spPr>
          <a:xfrm>
            <a:off x="238504" y="2230014"/>
            <a:ext cx="6890716" cy="21236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indent="-285750">
              <a:buFont typeface="Arial" panose="020B0604020202020204" pitchFamily="34" charset="0"/>
              <a:buChar char="•"/>
            </a:pPr>
            <a:r>
              <a:rPr lang="en-US" sz="1400" dirty="0"/>
              <a:t>Discovery and Lux are two powerful computing systems designed to help drive new scientific discoveries using artificial intelligence. Both machines will be AMD-accelerated and built by HPE. Discovery will be led by HPE and the AMD-led Lux system will leverage the Oracle Cloud Infrastructure (OCI) as part of the Lux AI Cluster. </a:t>
            </a:r>
          </a:p>
          <a:p>
            <a:pPr marL="285750" indent="-285750">
              <a:buFont typeface="Arial" panose="020B0604020202020204" pitchFamily="34" charset="0"/>
              <a:buChar char="•"/>
            </a:pPr>
            <a:r>
              <a:rPr lang="en-US" sz="1400" dirty="0"/>
              <a:t>Discovery and Lux will enable researchers to explore innovative AI-centric approaches, supporting a new wave of U.S. technological revolutions in energy, manufacturing, medicine and cybersecurity; advancing national leadership; strengthening prosperity; and improving lives.</a:t>
            </a:r>
            <a:endParaRPr lang="en-US" sz="1400" dirty="0">
              <a:effectLst/>
              <a:latin typeface="+mn-lt"/>
            </a:endParaRP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7561315" y="4151658"/>
            <a:ext cx="4327497" cy="246181"/>
          </a:xfrm>
          <a:prstGeom prst="rect">
            <a:avLst/>
          </a:prstGeom>
          <a:noFill/>
          <a:ln>
            <a:noFill/>
          </a:ln>
        </p:spPr>
        <p:txBody>
          <a:bodyPr spcFirstLastPara="1" wrap="square" lIns="91425" tIns="45700" rIns="91425" bIns="45700" anchor="t" anchorCtr="0">
            <a:spAutoFit/>
          </a:bodyPr>
          <a:lstStyle/>
          <a:p>
            <a:r>
              <a:rPr lang="en-US" sz="1000" i="1" dirty="0"/>
              <a:t>ORNL and DOE’s newest AI systems were announced on October 27. </a:t>
            </a:r>
          </a:p>
        </p:txBody>
      </p:sp>
      <p:sp>
        <p:nvSpPr>
          <p:cNvPr id="11" name="Google Shape;29;p1">
            <a:extLst>
              <a:ext uri="{FF2B5EF4-FFF2-40B4-BE49-F238E27FC236}">
                <a16:creationId xmlns:a16="http://schemas.microsoft.com/office/drawing/2014/main" id="{F719EDE8-762E-1830-067F-4414F9F31C7C}"/>
              </a:ext>
            </a:extLst>
          </p:cNvPr>
          <p:cNvSpPr/>
          <p:nvPr/>
        </p:nvSpPr>
        <p:spPr>
          <a:xfrm>
            <a:off x="238504" y="4274749"/>
            <a:ext cx="7231679" cy="19081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indent="-285750">
              <a:buFont typeface="Arial" panose="020B0604020202020204" pitchFamily="34" charset="0"/>
              <a:buChar char="•"/>
            </a:pPr>
            <a:r>
              <a:rPr lang="en-US" sz="1400" dirty="0"/>
              <a:t>ORNL’s Discovery system will be based on the new HPE Cray Supercomputing GX5000, a next generation supercomputer built for the AI era, which is powered by a combination of upcoming next generation AMD EPYC “Venice” processors and AMD Instinct MI430X GPUs. </a:t>
            </a:r>
          </a:p>
          <a:p>
            <a:pPr marL="285750" indent="-285750">
              <a:buFont typeface="Arial" panose="020B0604020202020204" pitchFamily="34" charset="0"/>
              <a:buChar char="•"/>
            </a:pPr>
            <a:r>
              <a:rPr lang="en-US" sz="1400" dirty="0"/>
              <a:t>Lux will employ AMD Instinct™ MI355X GPUs, AMD EPYC™ CPUs, AMD Pensando™ advanced networking, and HPE ProLiant Compute XD685 to deliver a secure, open, and efficient AI software stack for U.S. innovation, supporting large-scale AI training and distributed inference.</a:t>
            </a:r>
          </a:p>
        </p:txBody>
      </p:sp>
      <p:sp>
        <p:nvSpPr>
          <p:cNvPr id="15" name="TextBox 14">
            <a:extLst>
              <a:ext uri="{FF2B5EF4-FFF2-40B4-BE49-F238E27FC236}">
                <a16:creationId xmlns:a16="http://schemas.microsoft.com/office/drawing/2014/main" id="{1C742054-4F8C-D401-63CE-FEFFCD6C2810}"/>
              </a:ext>
            </a:extLst>
          </p:cNvPr>
          <p:cNvSpPr txBox="1"/>
          <p:nvPr/>
        </p:nvSpPr>
        <p:spPr>
          <a:xfrm>
            <a:off x="7919638" y="4978673"/>
            <a:ext cx="3836782" cy="1107996"/>
          </a:xfrm>
          <a:prstGeom prst="rect">
            <a:avLst/>
          </a:prstGeom>
          <a:noFill/>
        </p:spPr>
        <p:txBody>
          <a:bodyPr wrap="square">
            <a:spAutoFit/>
          </a:bodyPr>
          <a:lstStyle/>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 Ashley Barker</a:t>
            </a:r>
          </a:p>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Collaborating Institutions: Oak Ridge National Laboratory, </a:t>
            </a:r>
            <a:br>
              <a:rPr kumimoji="0" lang="en-US" sz="1100" b="0" i="0" u="none" strike="noStrike" kern="0" cap="none" spc="0" normalizeH="0" baseline="0" noProof="0" dirty="0">
                <a:ln>
                  <a:noFill/>
                </a:ln>
                <a:solidFill>
                  <a:srgbClr val="000000"/>
                </a:solidFill>
                <a:effectLst/>
                <a:uLnTx/>
                <a:uFillTx/>
                <a:ea typeface="+mn-ea"/>
                <a:cs typeface="+mn-cs"/>
                <a:sym typeface="Arial"/>
              </a:rPr>
            </a:br>
            <a:r>
              <a:rPr kumimoji="0" lang="en-US" sz="1100" b="0" i="0" u="none" strike="noStrike" kern="0" cap="none" spc="0" normalizeH="0" baseline="0" noProof="0" dirty="0">
                <a:ln>
                  <a:noFill/>
                </a:ln>
                <a:solidFill>
                  <a:srgbClr val="000000"/>
                </a:solidFill>
                <a:effectLst/>
                <a:uLnTx/>
                <a:uFillTx/>
                <a:ea typeface="+mn-ea"/>
                <a:cs typeface="+mn-cs"/>
                <a:sym typeface="Arial"/>
              </a:rPr>
              <a:t>HPE, AMD, OCI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Oak Ridge Leadership Computing Facility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N/A</a:t>
            </a:r>
          </a:p>
        </p:txBody>
      </p:sp>
      <p:pic>
        <p:nvPicPr>
          <p:cNvPr id="13" name="Picture 12" descr="A picture containing text&#10;&#10;AI-generated content may be incorrect.">
            <a:extLst>
              <a:ext uri="{FF2B5EF4-FFF2-40B4-BE49-F238E27FC236}">
                <a16:creationId xmlns:a16="http://schemas.microsoft.com/office/drawing/2014/main" id="{60F4A304-B774-327A-A4D9-876F6F222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7830" y="240241"/>
            <a:ext cx="2058590" cy="494569"/>
          </a:xfrm>
          <a:prstGeom prst="rect">
            <a:avLst/>
          </a:prstGeom>
        </p:spPr>
      </p:pic>
      <p:pic>
        <p:nvPicPr>
          <p:cNvPr id="4" name="Picture 3">
            <a:extLst>
              <a:ext uri="{FF2B5EF4-FFF2-40B4-BE49-F238E27FC236}">
                <a16:creationId xmlns:a16="http://schemas.microsoft.com/office/drawing/2014/main" id="{32CA41E9-1A35-311D-3D95-CD1D2358A635}"/>
              </a:ext>
            </a:extLst>
          </p:cNvPr>
          <p:cNvPicPr>
            <a:picLocks noChangeAspect="1"/>
          </p:cNvPicPr>
          <p:nvPr/>
        </p:nvPicPr>
        <p:blipFill>
          <a:blip r:embed="rId3"/>
          <a:srcRect t="25304" b="20226"/>
          <a:stretch>
            <a:fillRect/>
          </a:stretch>
        </p:blipFill>
        <p:spPr>
          <a:xfrm>
            <a:off x="7470183" y="1211470"/>
            <a:ext cx="3746715" cy="1826381"/>
          </a:xfrm>
          <a:prstGeom prst="rect">
            <a:avLst/>
          </a:prstGeom>
        </p:spPr>
      </p:pic>
      <p:pic>
        <p:nvPicPr>
          <p:cNvPr id="3" name="Picture 2">
            <a:extLst>
              <a:ext uri="{FF2B5EF4-FFF2-40B4-BE49-F238E27FC236}">
                <a16:creationId xmlns:a16="http://schemas.microsoft.com/office/drawing/2014/main" id="{DDF7DFB6-E03B-DE58-FA4E-518D5B2B36A2}"/>
              </a:ext>
            </a:extLst>
          </p:cNvPr>
          <p:cNvPicPr>
            <a:picLocks noChangeAspect="1"/>
          </p:cNvPicPr>
          <p:nvPr/>
        </p:nvPicPr>
        <p:blipFill>
          <a:blip r:embed="rId4"/>
          <a:stretch>
            <a:fillRect/>
          </a:stretch>
        </p:blipFill>
        <p:spPr>
          <a:xfrm>
            <a:off x="8865035" y="2474363"/>
            <a:ext cx="2891385" cy="1619176"/>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A8EE7F5-A494-4A3A-8402-D6EC287A4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3265</TotalTime>
  <Words>331</Words>
  <Application>Microsoft Macintosh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ORNL, AMD and HPE to deliver DOE’s newest AI supercomputers: Discovery and Lux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30</cp:revision>
  <dcterms:created xsi:type="dcterms:W3CDTF">2025-01-02T22:07:27Z</dcterms:created>
  <dcterms:modified xsi:type="dcterms:W3CDTF">2025-11-17T17:32:27Z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