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 autoAdjust="0"/>
    <p:restoredTop sz="95161" autoAdjust="0"/>
  </p:normalViewPr>
  <p:slideViewPr>
    <p:cSldViewPr snapToGrid="0" showGuides="1">
      <p:cViewPr varScale="1">
        <p:scale>
          <a:sx n="120" d="100"/>
          <a:sy n="120" d="100"/>
        </p:scale>
        <p:origin x="120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8810625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7/16/2024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7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8801100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8801100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109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5A8BBA-9B72-487E-892D-2665BFB5B33F}"/>
              </a:ext>
            </a:extLst>
          </p:cNvPr>
          <p:cNvSpPr txBox="1">
            <a:spLocks/>
          </p:cNvSpPr>
          <p:nvPr userDrawn="1"/>
        </p:nvSpPr>
        <p:spPr>
          <a:xfrm>
            <a:off x="9234363" y="6539307"/>
            <a:ext cx="2743200" cy="267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/>
            <a:fld id="{967BB7C0-5F74-43CF-AA89-9844B0617CFB}" type="datetimeFigureOut">
              <a:rPr lang="en-US" sz="1000" smtClean="0"/>
              <a:pPr lvl="0" algn="r"/>
              <a:t>7/16/2024</a:t>
            </a:fld>
            <a:endParaRPr lang="en-US" sz="10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09214-7161-4C5D-93BC-1BEB7104619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BFE0C-7357-4DB3-B2D7-391A7D699AA4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54EF2-B02F-4006-9A42-C659C6457A2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A9BEC-199A-46CD-B5B9-24DA8B0CC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70" r:id="rId18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1F00FF-FDB5-44AE-9B11-5132080ED5A9}"/>
              </a:ext>
            </a:extLst>
          </p:cNvPr>
          <p:cNvSpPr/>
          <p:nvPr/>
        </p:nvSpPr>
        <p:spPr>
          <a:xfrm flipH="1">
            <a:off x="6033575" y="1897739"/>
            <a:ext cx="48838" cy="1990329"/>
          </a:xfrm>
          <a:custGeom>
            <a:avLst/>
            <a:gdLst>
              <a:gd name="connsiteX0" fmla="*/ 0 w 0"/>
              <a:gd name="connsiteY0" fmla="*/ 200722 h 200722"/>
              <a:gd name="connsiteX1" fmla="*/ 0 w 0"/>
              <a:gd name="connsiteY1" fmla="*/ 0 h 20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0722">
                <a:moveTo>
                  <a:pt x="0" y="20072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549">
            <a:extLst>
              <a:ext uri="{FF2B5EF4-FFF2-40B4-BE49-F238E27FC236}">
                <a16:creationId xmlns:a16="http://schemas.microsoft.com/office/drawing/2014/main" id="{8B27FFBF-3A46-4DE9-9D1C-FD25A051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767" y="445233"/>
            <a:ext cx="5357417" cy="154858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55555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National Center for Computational Sciences</a:t>
            </a:r>
            <a:br>
              <a:rPr lang="en-US" b="1" dirty="0"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Oak Ridge Leadership Computing Facility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Arjun Shankar, </a:t>
            </a:r>
            <a:r>
              <a:rPr lang="en-US" sz="1600">
                <a:latin typeface="+mn-lt"/>
                <a:cs typeface="Arial" panose="020B0604020202020204" pitchFamily="34" charset="0"/>
              </a:rPr>
              <a:t>Director 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1200">
                <a:latin typeface="+mn-lt"/>
                <a:cs typeface="Arial" panose="020B0604020202020204" pitchFamily="34" charset="0"/>
              </a:rPr>
              <a:t>Ashley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Barker, OLCF Program Director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4C414A7-153A-4C3F-8EBD-AB9F2ED5A729}"/>
              </a:ext>
            </a:extLst>
          </p:cNvPr>
          <p:cNvSpPr/>
          <p:nvPr/>
        </p:nvSpPr>
        <p:spPr>
          <a:xfrm>
            <a:off x="2758190" y="3888068"/>
            <a:ext cx="6643038" cy="303411"/>
          </a:xfrm>
          <a:custGeom>
            <a:avLst/>
            <a:gdLst>
              <a:gd name="connsiteX0" fmla="*/ 0 w 8281852"/>
              <a:gd name="connsiteY0" fmla="*/ 195943 h 202475"/>
              <a:gd name="connsiteX1" fmla="*/ 0 w 8281852"/>
              <a:gd name="connsiteY1" fmla="*/ 0 h 202475"/>
              <a:gd name="connsiteX2" fmla="*/ 8281852 w 8281852"/>
              <a:gd name="connsiteY2" fmla="*/ 0 h 202475"/>
              <a:gd name="connsiteX3" fmla="*/ 8281852 w 8281852"/>
              <a:gd name="connsiteY3" fmla="*/ 202475 h 20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1852" h="202475">
                <a:moveTo>
                  <a:pt x="0" y="195943"/>
                </a:moveTo>
                <a:lnTo>
                  <a:pt x="0" y="0"/>
                </a:lnTo>
                <a:lnTo>
                  <a:pt x="8281852" y="0"/>
                </a:lnTo>
                <a:lnTo>
                  <a:pt x="8281852" y="202475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246649-7AEF-4197-9BF2-98FA1FBA4E85}"/>
              </a:ext>
            </a:extLst>
          </p:cNvPr>
          <p:cNvSpPr/>
          <p:nvPr/>
        </p:nvSpPr>
        <p:spPr>
          <a:xfrm>
            <a:off x="4968737" y="3893866"/>
            <a:ext cx="0" cy="201168"/>
          </a:xfrm>
          <a:custGeom>
            <a:avLst/>
            <a:gdLst>
              <a:gd name="connsiteX0" fmla="*/ 0 w 0"/>
              <a:gd name="connsiteY0" fmla="*/ 176348 h 176348"/>
              <a:gd name="connsiteX1" fmla="*/ 0 w 0"/>
              <a:gd name="connsiteY1" fmla="*/ 0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6348">
                <a:moveTo>
                  <a:pt x="0" y="17634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FEF5FC-6168-4BC7-86D9-DD8E78F11246}"/>
              </a:ext>
            </a:extLst>
          </p:cNvPr>
          <p:cNvSpPr/>
          <p:nvPr/>
        </p:nvSpPr>
        <p:spPr>
          <a:xfrm>
            <a:off x="7195999" y="3893866"/>
            <a:ext cx="0" cy="201168"/>
          </a:xfrm>
          <a:custGeom>
            <a:avLst/>
            <a:gdLst>
              <a:gd name="connsiteX0" fmla="*/ 0 w 0"/>
              <a:gd name="connsiteY0" fmla="*/ 176348 h 176348"/>
              <a:gd name="connsiteX1" fmla="*/ 0 w 0"/>
              <a:gd name="connsiteY1" fmla="*/ 0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6348">
                <a:moveTo>
                  <a:pt x="0" y="17634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325">
            <a:extLst>
              <a:ext uri="{FF2B5EF4-FFF2-40B4-BE49-F238E27FC236}">
                <a16:creationId xmlns:a16="http://schemas.microsoft.com/office/drawing/2014/main" id="{D74B0FFE-E627-487E-B183-C2F4824F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71" y="4094311"/>
            <a:ext cx="1403068" cy="1220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8288" tIns="182880" rIns="18288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Science Engagement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Thomas Beck</a:t>
            </a:r>
            <a:endPara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Rectangle 325">
            <a:extLst>
              <a:ext uri="{FF2B5EF4-FFF2-40B4-BE49-F238E27FC236}">
                <a16:creationId xmlns:a16="http://schemas.microsoft.com/office/drawing/2014/main" id="{13240556-B1AC-44E8-81CE-ADB532D5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3" y="4094311"/>
            <a:ext cx="1403068" cy="1220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tIns="18288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Operations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Veronica </a:t>
            </a:r>
            <a:r>
              <a:rPr lang="en-US"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Melesse Vergara</a:t>
            </a:r>
            <a:endParaRPr lang="en-US" sz="14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ctangle 325">
            <a:extLst>
              <a:ext uri="{FF2B5EF4-FFF2-40B4-BE49-F238E27FC236}">
                <a16:creationId xmlns:a16="http://schemas.microsoft.com/office/drawing/2014/main" id="{A2CF20DD-A947-4DBE-BE9D-E531DAFBA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592" y="4094311"/>
            <a:ext cx="1403068" cy="1220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tIns="18288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HPC Systems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Kevin Thach</a:t>
            </a:r>
          </a:p>
        </p:txBody>
      </p:sp>
      <p:sp>
        <p:nvSpPr>
          <p:cNvPr id="25" name="Rectangle 325">
            <a:extLst>
              <a:ext uri="{FF2B5EF4-FFF2-40B4-BE49-F238E27FC236}">
                <a16:creationId xmlns:a16="http://schemas.microsoft.com/office/drawing/2014/main" id="{73834089-3574-4A4F-97DC-0707C552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694" y="4107756"/>
            <a:ext cx="1403068" cy="1220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5720" tIns="18288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Advanced Technologies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Sarp Oral</a:t>
            </a:r>
            <a:endPara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75A66A-4C7D-4431-BF54-42C6B42D3C92}"/>
              </a:ext>
            </a:extLst>
          </p:cNvPr>
          <p:cNvSpPr/>
          <p:nvPr/>
        </p:nvSpPr>
        <p:spPr>
          <a:xfrm>
            <a:off x="6651285" y="2678137"/>
            <a:ext cx="4014216" cy="320040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Chief Technology Officer: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Scott Atchley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15DD95-B849-4915-8830-BBE6840851DE}"/>
              </a:ext>
            </a:extLst>
          </p:cNvPr>
          <p:cNvSpPr/>
          <p:nvPr/>
        </p:nvSpPr>
        <p:spPr>
          <a:xfrm>
            <a:off x="6647534" y="3085778"/>
            <a:ext cx="4017967" cy="320040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Industrial Partnerships: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Suzy Tichenor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1D6E70-782A-425A-ABF4-7C8028473521}"/>
              </a:ext>
            </a:extLst>
          </p:cNvPr>
          <p:cNvSpPr/>
          <p:nvPr/>
        </p:nvSpPr>
        <p:spPr>
          <a:xfrm>
            <a:off x="6639206" y="2277078"/>
            <a:ext cx="4026296" cy="319954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Director of Computing and Facilities</a:t>
            </a:r>
            <a:r>
              <a:rPr lang="en-US" sz="1200" b="1">
                <a:latin typeface="+mn-lt"/>
                <a:cs typeface="Arial" panose="020B0604020202020204" pitchFamily="34" charset="0"/>
              </a:rPr>
              <a:t>: </a:t>
            </a:r>
            <a:r>
              <a:rPr lang="en-US" sz="1200">
                <a:latin typeface="+mn-lt"/>
                <a:cs typeface="Arial" panose="020B0604020202020204" pitchFamily="34" charset="0"/>
              </a:rPr>
              <a:t>Jim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Rogers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275B7C-D89A-4F3F-BABC-6FB6A77E77B0}"/>
              </a:ext>
            </a:extLst>
          </p:cNvPr>
          <p:cNvCxnSpPr>
            <a:cxnSpLocks/>
          </p:cNvCxnSpPr>
          <p:nvPr/>
        </p:nvCxnSpPr>
        <p:spPr>
          <a:xfrm>
            <a:off x="6071380" y="2447742"/>
            <a:ext cx="567826" cy="1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7B4645-882B-B746-B8DE-67A60FA06468}"/>
              </a:ext>
            </a:extLst>
          </p:cNvPr>
          <p:cNvCxnSpPr>
            <a:cxnSpLocks/>
          </p:cNvCxnSpPr>
          <p:nvPr/>
        </p:nvCxnSpPr>
        <p:spPr>
          <a:xfrm>
            <a:off x="5511882" y="2840902"/>
            <a:ext cx="567826" cy="1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F4A70-52E7-E14B-80D4-158598D0F693}"/>
              </a:ext>
            </a:extLst>
          </p:cNvPr>
          <p:cNvCxnSpPr>
            <a:cxnSpLocks/>
          </p:cNvCxnSpPr>
          <p:nvPr/>
        </p:nvCxnSpPr>
        <p:spPr>
          <a:xfrm>
            <a:off x="6079709" y="3246137"/>
            <a:ext cx="567826" cy="1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7B0F00-B9B7-7B48-AFD1-ECFA21AB66A8}"/>
              </a:ext>
            </a:extLst>
          </p:cNvPr>
          <p:cNvCxnSpPr>
            <a:cxnSpLocks/>
          </p:cNvCxnSpPr>
          <p:nvPr/>
        </p:nvCxnSpPr>
        <p:spPr>
          <a:xfrm>
            <a:off x="6071380" y="2839231"/>
            <a:ext cx="567826" cy="1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33E4C87-F928-3E4D-8B1F-64B177AF8F2D}"/>
              </a:ext>
            </a:extLst>
          </p:cNvPr>
          <p:cNvSpPr/>
          <p:nvPr/>
        </p:nvSpPr>
        <p:spPr>
          <a:xfrm>
            <a:off x="1504433" y="2688827"/>
            <a:ext cx="4014216" cy="320040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OLCF-6 Project Director: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Matt Sieger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1C37423-6558-5E4E-91B4-B8CF370DCABF}"/>
              </a:ext>
            </a:extLst>
          </p:cNvPr>
          <p:cNvCxnSpPr>
            <a:cxnSpLocks/>
          </p:cNvCxnSpPr>
          <p:nvPr/>
        </p:nvCxnSpPr>
        <p:spPr>
          <a:xfrm>
            <a:off x="5528174" y="2448758"/>
            <a:ext cx="567826" cy="1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9FA0661-E69E-DC94-4794-7BC327C3E143}"/>
              </a:ext>
            </a:extLst>
          </p:cNvPr>
          <p:cNvSpPr/>
          <p:nvPr/>
        </p:nvSpPr>
        <p:spPr>
          <a:xfrm>
            <a:off x="1504433" y="2268565"/>
            <a:ext cx="4014216" cy="320040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OLCF-5 Project Director: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Ashley Barker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6FDDD4-8A49-3070-B070-4F56F1606ACC}"/>
              </a:ext>
            </a:extLst>
          </p:cNvPr>
          <p:cNvCxnSpPr>
            <a:cxnSpLocks/>
          </p:cNvCxnSpPr>
          <p:nvPr/>
        </p:nvCxnSpPr>
        <p:spPr>
          <a:xfrm>
            <a:off x="5476782" y="3246106"/>
            <a:ext cx="602926" cy="0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E34C310-D8B6-4F21-925A-7DCAC4117A2A}"/>
              </a:ext>
            </a:extLst>
          </p:cNvPr>
          <p:cNvSpPr/>
          <p:nvPr/>
        </p:nvSpPr>
        <p:spPr>
          <a:xfrm>
            <a:off x="1504433" y="3105312"/>
            <a:ext cx="4014216" cy="320040"/>
          </a:xfrm>
          <a:prstGeom prst="rect">
            <a:avLst/>
          </a:prstGeom>
          <a:solidFill>
            <a:srgbClr val="FFFFFF"/>
          </a:solidFill>
          <a:ln w="9525">
            <a:solidFill>
              <a:srgbClr val="55555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Director of Science: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Bronson Messer</a:t>
            </a:r>
          </a:p>
        </p:txBody>
      </p:sp>
    </p:spTree>
    <p:extLst>
      <p:ext uri="{BB962C8B-B14F-4D97-AF65-F5344CB8AC3E}">
        <p14:creationId xmlns:p14="http://schemas.microsoft.com/office/powerpoint/2010/main" val="20106070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org 180807" id="{17EBA839-230D-4D0D-90F7-A42BE6C1A5DF}" vid="{48941DF2-F616-4ACF-AB2E-5453830FA816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ListID xmlns="cc12b512-875f-4d3f-8b1c-22f1bbe70b4e" xsi:nil="true"/>
    <AxSourceItemID xmlns="cc12b512-875f-4d3f-8b1c-22f1bbe70b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B8E50B95FC849B183ED77D2D75942" ma:contentTypeVersion="10" ma:contentTypeDescription="Create a new document." ma:contentTypeScope="" ma:versionID="e16c36bc51e5aba238fcda53e04ad498">
  <xsd:schema xmlns:xsd="http://www.w3.org/2001/XMLSchema" xmlns:xs="http://www.w3.org/2001/XMLSchema" xmlns:p="http://schemas.microsoft.com/office/2006/metadata/properties" xmlns:ns2="cc12b512-875f-4d3f-8b1c-22f1bbe70b4e" xmlns:ns3="b0065ef4-01b6-4f21-92f4-5be2cdf4be04" targetNamespace="http://schemas.microsoft.com/office/2006/metadata/properties" ma:root="true" ma:fieldsID="21866dd432792d6446a50e8a4ee5beef" ns2:_="" ns3:_="">
    <xsd:import namespace="cc12b512-875f-4d3f-8b1c-22f1bbe70b4e"/>
    <xsd:import namespace="b0065ef4-01b6-4f21-92f4-5be2cdf4be04"/>
    <xsd:element name="properties">
      <xsd:complexType>
        <xsd:sequence>
          <xsd:element name="documentManagement">
            <xsd:complexType>
              <xsd:all>
                <xsd:element ref="ns2:AxSourceItemID" minOccurs="0"/>
                <xsd:element ref="ns2:AxSourceL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2b512-875f-4d3f-8b1c-22f1bbe70b4e" elementFormDefault="qualified">
    <xsd:import namespace="http://schemas.microsoft.com/office/2006/documentManagement/types"/>
    <xsd:import namespace="http://schemas.microsoft.com/office/infopath/2007/PartnerControls"/>
    <xsd:element name="AxSourceItemID" ma:index="8" nillable="true" ma:displayName="AxSourceItemID" ma:hidden="true" ma:internalName="AxSourceItemID">
      <xsd:simpleType>
        <xsd:restriction base="dms:Unknown"/>
      </xsd:simpleType>
    </xsd:element>
    <xsd:element name="AxSourceListID" ma:index="9" nillable="true" ma:displayName="AxSourceListID" ma:hidden="true" ma:internalName="AxSourceList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65ef4-01b6-4f21-92f4-5be2cdf4b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b0065ef4-01b6-4f21-92f4-5be2cdf4be0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cc12b512-875f-4d3f-8b1c-22f1bbe70b4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664E7-F07D-40B4-9CD1-68FF8DC5E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2b512-875f-4d3f-8b1c-22f1bbe70b4e"/>
    <ds:schemaRef ds:uri="b0065ef4-01b6-4f21-92f4-5be2cdf4b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2024-07-16T18:47:50Z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0x010100B66B8E50B95FC849B183ED77D2D75942</vt:lpwstr>
  </property>
  <property fmtid="{D5CDD505-2E9C-101B-9397-08002B2CF9AE}" pid="3" name="Order">
    <vt:r8>25200</vt:r8>
  </property>
  <property fmtid="{D5CDD505-2E9C-101B-9397-08002B2CF9AE}" pid="4" name="GUID">
    <vt:lpwstr>70e31d6e-0823-4977-aa66-48e596d20729</vt:lpwstr>
  </property>
</Properties>
</file>