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5"/>
  </p:notesMasterIdLst>
  <p:handoutMasterIdLst>
    <p:handoutMasterId r:id="rId6"/>
  </p:handoutMasterIdLst>
  <p:sldIdLst>
    <p:sldId id="2147469123" r:id="rId2"/>
    <p:sldId id="2147469124" r:id="rId3"/>
    <p:sldId id="214746912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C"/>
    <a:srgbClr val="30342E"/>
    <a:srgbClr val="1B4C67"/>
    <a:srgbClr val="1A6094"/>
    <a:srgbClr val="25B1A6"/>
    <a:srgbClr val="00A77D"/>
    <a:srgbClr val="7EC297"/>
    <a:srgbClr val="6B6E6B"/>
    <a:srgbClr val="A2A6A3"/>
    <a:srgbClr val="79A7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85"/>
    <p:restoredTop sz="86049"/>
  </p:normalViewPr>
  <p:slideViewPr>
    <p:cSldViewPr snapToGrid="0">
      <p:cViewPr varScale="1">
        <p:scale>
          <a:sx n="80" d="100"/>
          <a:sy n="80" d="100"/>
        </p:scale>
        <p:origin x="656"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2/14/25</a:t>
            </a:fld>
            <a:endParaRPr lang="en-US"/>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2/14/25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0.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4" name="Picture Placeholder 9" descr="2022-P04822: Frontier supercomputer earned the top ranking May 2022, taken June 1, 2022.  ORNLs Frontier supercomputer  earned the top ranking Monday as the world’s fastest on the 59th TOP500 list, with 1.1 exaflops of performance. The system is the first to achieve an unprecedented level of computing performance known as exascale, a threshold of a quintillion calculations per second.  This image has been reviewed by an ORNL Releasing Official and is approved for public release, August 9, 2022.&#10;">
            <a:extLst>
              <a:ext uri="{FF2B5EF4-FFF2-40B4-BE49-F238E27FC236}">
                <a16:creationId xmlns:a16="http://schemas.microsoft.com/office/drawing/2014/main" id="{919D8432-4342-44AB-B0B1-676D2EE0A8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9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7" name="Picture 6" descr="A green text on a black background&#10;&#10;Description automatically generated">
            <a:extLst>
              <a:ext uri="{FF2B5EF4-FFF2-40B4-BE49-F238E27FC236}">
                <a16:creationId xmlns:a16="http://schemas.microsoft.com/office/drawing/2014/main" id="{5EEC543B-0ABC-C7D0-9CDB-7910C78FF1F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34622" y="1149249"/>
            <a:ext cx="2618922" cy="437616"/>
          </a:xfrm>
          <a:prstGeom prst="rect">
            <a:avLst/>
          </a:prstGeom>
        </p:spPr>
      </p:pic>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Text Placeholder 21">
            <a:extLst>
              <a:ext uri="{FF2B5EF4-FFF2-40B4-BE49-F238E27FC236}">
                <a16:creationId xmlns:a16="http://schemas.microsoft.com/office/drawing/2014/main" id="{819AA943-F9C0-62F6-AD0F-1C796C343A84}"/>
              </a:ext>
            </a:extLst>
          </p:cNvPr>
          <p:cNvSpPr>
            <a:spLocks noGrp="1"/>
          </p:cNvSpPr>
          <p:nvPr>
            <p:ph type="body" sz="quarter" idx="20" hasCustomPrompt="1"/>
          </p:nvPr>
        </p:nvSpPr>
        <p:spPr>
          <a:xfrm>
            <a:off x="2236835" y="1608129"/>
            <a:ext cx="2224560" cy="1937083"/>
          </a:xfrm>
          <a:solidFill>
            <a:schemeClr val="accent6"/>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7" name="Text Placeholder 21">
            <a:extLst>
              <a:ext uri="{FF2B5EF4-FFF2-40B4-BE49-F238E27FC236}">
                <a16:creationId xmlns:a16="http://schemas.microsoft.com/office/drawing/2014/main" id="{C12024F7-BA41-30D2-A938-2201148CA3EF}"/>
              </a:ext>
            </a:extLst>
          </p:cNvPr>
          <p:cNvSpPr>
            <a:spLocks noGrp="1"/>
          </p:cNvSpPr>
          <p:nvPr>
            <p:ph type="body" sz="quarter" idx="21" hasCustomPrompt="1"/>
          </p:nvPr>
        </p:nvSpPr>
        <p:spPr>
          <a:xfrm>
            <a:off x="4978495" y="1608129"/>
            <a:ext cx="2224560" cy="1937083"/>
          </a:xfrm>
          <a:solidFill>
            <a:schemeClr val="tx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1" name="Text Placeholder 21">
            <a:extLst>
              <a:ext uri="{FF2B5EF4-FFF2-40B4-BE49-F238E27FC236}">
                <a16:creationId xmlns:a16="http://schemas.microsoft.com/office/drawing/2014/main" id="{FD026B5B-98A9-8710-531C-FA344F78CBBE}"/>
              </a:ext>
            </a:extLst>
          </p:cNvPr>
          <p:cNvSpPr>
            <a:spLocks noGrp="1"/>
          </p:cNvSpPr>
          <p:nvPr>
            <p:ph type="body" sz="quarter" idx="22" hasCustomPrompt="1"/>
          </p:nvPr>
        </p:nvSpPr>
        <p:spPr>
          <a:xfrm>
            <a:off x="7781709" y="1608129"/>
            <a:ext cx="2224560" cy="1937083"/>
          </a:xfrm>
          <a:solidFill>
            <a:schemeClr val="accent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4" name="Text Placeholder 21">
            <a:extLst>
              <a:ext uri="{FF2B5EF4-FFF2-40B4-BE49-F238E27FC236}">
                <a16:creationId xmlns:a16="http://schemas.microsoft.com/office/drawing/2014/main" id="{7B8AD8E0-B5B6-0AAA-CA65-C316CF6FDCF5}"/>
              </a:ext>
            </a:extLst>
          </p:cNvPr>
          <p:cNvSpPr>
            <a:spLocks noGrp="1"/>
          </p:cNvSpPr>
          <p:nvPr>
            <p:ph type="body" sz="quarter" idx="24" hasCustomPrompt="1"/>
          </p:nvPr>
        </p:nvSpPr>
        <p:spPr>
          <a:xfrm>
            <a:off x="2236835" y="3893496"/>
            <a:ext cx="2224560" cy="1937083"/>
          </a:xfrm>
          <a:solidFill>
            <a:schemeClr val="accent3"/>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5" name="Text Placeholder 21">
            <a:extLst>
              <a:ext uri="{FF2B5EF4-FFF2-40B4-BE49-F238E27FC236}">
                <a16:creationId xmlns:a16="http://schemas.microsoft.com/office/drawing/2014/main" id="{23864C2B-0584-AB93-B844-771C2C9B8A84}"/>
              </a:ext>
            </a:extLst>
          </p:cNvPr>
          <p:cNvSpPr>
            <a:spLocks noGrp="1"/>
          </p:cNvSpPr>
          <p:nvPr>
            <p:ph type="body" sz="quarter" idx="25" hasCustomPrompt="1"/>
          </p:nvPr>
        </p:nvSpPr>
        <p:spPr>
          <a:xfrm>
            <a:off x="4978495" y="3893496"/>
            <a:ext cx="2224560" cy="1937083"/>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7" name="Text Placeholder 21">
            <a:extLst>
              <a:ext uri="{FF2B5EF4-FFF2-40B4-BE49-F238E27FC236}">
                <a16:creationId xmlns:a16="http://schemas.microsoft.com/office/drawing/2014/main" id="{A576DEBE-70E8-51FB-0278-32F5D3BBBEBF}"/>
              </a:ext>
            </a:extLst>
          </p:cNvPr>
          <p:cNvSpPr>
            <a:spLocks noGrp="1"/>
          </p:cNvSpPr>
          <p:nvPr>
            <p:ph type="body" sz="quarter" idx="26" hasCustomPrompt="1"/>
          </p:nvPr>
        </p:nvSpPr>
        <p:spPr>
          <a:xfrm>
            <a:off x="7781709" y="3893496"/>
            <a:ext cx="2224560" cy="1937083"/>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pic>
        <p:nvPicPr>
          <p:cNvPr id="2" name="Picture 1" descr="A black and white logo&#10;&#10;Description automatically generated">
            <a:extLst>
              <a:ext uri="{FF2B5EF4-FFF2-40B4-BE49-F238E27FC236}">
                <a16:creationId xmlns:a16="http://schemas.microsoft.com/office/drawing/2014/main" id="{66B5E9DA-B282-2653-A80E-C05527DF0B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3266292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4-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Text Placeholder 21">
            <a:extLst>
              <a:ext uri="{FF2B5EF4-FFF2-40B4-BE49-F238E27FC236}">
                <a16:creationId xmlns:a16="http://schemas.microsoft.com/office/drawing/2014/main" id="{7CBB80AF-E7F0-19C3-A1C2-581346E629FA}"/>
              </a:ext>
            </a:extLst>
          </p:cNvPr>
          <p:cNvSpPr>
            <a:spLocks noGrp="1"/>
          </p:cNvSpPr>
          <p:nvPr>
            <p:ph type="body" sz="quarter" idx="20" hasCustomPrompt="1"/>
          </p:nvPr>
        </p:nvSpPr>
        <p:spPr>
          <a:xfrm>
            <a:off x="831369" y="1608129"/>
            <a:ext cx="2224560" cy="1937083"/>
          </a:xfrm>
          <a:solidFill>
            <a:schemeClr val="accent6"/>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7" name="Text Placeholder 21">
            <a:extLst>
              <a:ext uri="{FF2B5EF4-FFF2-40B4-BE49-F238E27FC236}">
                <a16:creationId xmlns:a16="http://schemas.microsoft.com/office/drawing/2014/main" id="{54C80E78-2562-B8ED-171A-55592F6B54EB}"/>
              </a:ext>
            </a:extLst>
          </p:cNvPr>
          <p:cNvSpPr>
            <a:spLocks noGrp="1"/>
          </p:cNvSpPr>
          <p:nvPr>
            <p:ph type="body" sz="quarter" idx="21" hasCustomPrompt="1"/>
          </p:nvPr>
        </p:nvSpPr>
        <p:spPr>
          <a:xfrm>
            <a:off x="3573029" y="1608129"/>
            <a:ext cx="2224560" cy="1937083"/>
          </a:xfrm>
          <a:solidFill>
            <a:schemeClr val="tx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1" name="Text Placeholder 21">
            <a:extLst>
              <a:ext uri="{FF2B5EF4-FFF2-40B4-BE49-F238E27FC236}">
                <a16:creationId xmlns:a16="http://schemas.microsoft.com/office/drawing/2014/main" id="{34A84B6E-E447-9286-A517-CD3DFC474897}"/>
              </a:ext>
            </a:extLst>
          </p:cNvPr>
          <p:cNvSpPr>
            <a:spLocks noGrp="1"/>
          </p:cNvSpPr>
          <p:nvPr>
            <p:ph type="body" sz="quarter" idx="22" hasCustomPrompt="1"/>
          </p:nvPr>
        </p:nvSpPr>
        <p:spPr>
          <a:xfrm>
            <a:off x="6376243" y="1608129"/>
            <a:ext cx="2224560" cy="1937083"/>
          </a:xfrm>
          <a:solidFill>
            <a:schemeClr val="accent1"/>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7" name="Text Placeholder 21">
            <a:extLst>
              <a:ext uri="{FF2B5EF4-FFF2-40B4-BE49-F238E27FC236}">
                <a16:creationId xmlns:a16="http://schemas.microsoft.com/office/drawing/2014/main" id="{F8BDDCA9-952A-F2A8-8772-1C0FCFEA8798}"/>
              </a:ext>
            </a:extLst>
          </p:cNvPr>
          <p:cNvSpPr>
            <a:spLocks noGrp="1"/>
          </p:cNvSpPr>
          <p:nvPr>
            <p:ph type="body" sz="quarter" idx="23" hasCustomPrompt="1"/>
          </p:nvPr>
        </p:nvSpPr>
        <p:spPr>
          <a:xfrm>
            <a:off x="9117903" y="1608129"/>
            <a:ext cx="2224560" cy="1937083"/>
          </a:xfrm>
          <a:solidFill>
            <a:schemeClr val="accent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2" name="Text Placeholder 21">
            <a:extLst>
              <a:ext uri="{FF2B5EF4-FFF2-40B4-BE49-F238E27FC236}">
                <a16:creationId xmlns:a16="http://schemas.microsoft.com/office/drawing/2014/main" id="{636877D5-72C7-4D85-028F-092E70AE0E90}"/>
              </a:ext>
            </a:extLst>
          </p:cNvPr>
          <p:cNvSpPr>
            <a:spLocks noGrp="1"/>
          </p:cNvSpPr>
          <p:nvPr>
            <p:ph type="body" sz="quarter" idx="24" hasCustomPrompt="1"/>
          </p:nvPr>
        </p:nvSpPr>
        <p:spPr>
          <a:xfrm>
            <a:off x="831369" y="3893496"/>
            <a:ext cx="2224560" cy="1937083"/>
          </a:xfrm>
          <a:solidFill>
            <a:schemeClr val="accent3"/>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3" name="Text Placeholder 21">
            <a:extLst>
              <a:ext uri="{FF2B5EF4-FFF2-40B4-BE49-F238E27FC236}">
                <a16:creationId xmlns:a16="http://schemas.microsoft.com/office/drawing/2014/main" id="{2ADB2E29-7156-045C-5AF7-96DCA2797AA9}"/>
              </a:ext>
            </a:extLst>
          </p:cNvPr>
          <p:cNvSpPr>
            <a:spLocks noGrp="1"/>
          </p:cNvSpPr>
          <p:nvPr>
            <p:ph type="body" sz="quarter" idx="25" hasCustomPrompt="1"/>
          </p:nvPr>
        </p:nvSpPr>
        <p:spPr>
          <a:xfrm>
            <a:off x="3573029" y="3893496"/>
            <a:ext cx="2224560" cy="1937083"/>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4" name="Text Placeholder 21">
            <a:extLst>
              <a:ext uri="{FF2B5EF4-FFF2-40B4-BE49-F238E27FC236}">
                <a16:creationId xmlns:a16="http://schemas.microsoft.com/office/drawing/2014/main" id="{4444F986-C72B-21EC-6CCC-E370D9F24CE2}"/>
              </a:ext>
            </a:extLst>
          </p:cNvPr>
          <p:cNvSpPr>
            <a:spLocks noGrp="1"/>
          </p:cNvSpPr>
          <p:nvPr>
            <p:ph type="body" sz="quarter" idx="26" hasCustomPrompt="1"/>
          </p:nvPr>
        </p:nvSpPr>
        <p:spPr>
          <a:xfrm>
            <a:off x="6376243" y="3893496"/>
            <a:ext cx="2224560" cy="1937083"/>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9" name="Text Placeholder 21">
            <a:extLst>
              <a:ext uri="{FF2B5EF4-FFF2-40B4-BE49-F238E27FC236}">
                <a16:creationId xmlns:a16="http://schemas.microsoft.com/office/drawing/2014/main" id="{80C5ECF3-1A9B-DC38-32B9-FB4AE1989447}"/>
              </a:ext>
            </a:extLst>
          </p:cNvPr>
          <p:cNvSpPr>
            <a:spLocks noGrp="1"/>
          </p:cNvSpPr>
          <p:nvPr>
            <p:ph type="body" sz="quarter" idx="27" hasCustomPrompt="1"/>
          </p:nvPr>
        </p:nvSpPr>
        <p:spPr>
          <a:xfrm>
            <a:off x="9117903" y="3893496"/>
            <a:ext cx="2224560" cy="1937083"/>
          </a:xfrm>
          <a:solidFill>
            <a:schemeClr val="accent6">
              <a:lumMod val="75000"/>
            </a:schemeClr>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pic>
        <p:nvPicPr>
          <p:cNvPr id="2" name="Picture 1" descr="A black and white logo&#10;&#10;Description automatically generated">
            <a:extLst>
              <a:ext uri="{FF2B5EF4-FFF2-40B4-BE49-F238E27FC236}">
                <a16:creationId xmlns:a16="http://schemas.microsoft.com/office/drawing/2014/main" id="{465A1D0E-1DFC-4DDD-1A71-20E8057044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3811650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SmartArt">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11" name="SmartArt Placeholder 10">
            <a:extLst>
              <a:ext uri="{FF2B5EF4-FFF2-40B4-BE49-F238E27FC236}">
                <a16:creationId xmlns:a16="http://schemas.microsoft.com/office/drawing/2014/main" id="{DE9FF4CE-1AF4-3143-A6DB-00045458C34C}"/>
              </a:ext>
            </a:extLst>
          </p:cNvPr>
          <p:cNvSpPr>
            <a:spLocks noGrp="1"/>
          </p:cNvSpPr>
          <p:nvPr>
            <p:ph type="dgm" sz="quarter" idx="10"/>
          </p:nvPr>
        </p:nvSpPr>
        <p:spPr>
          <a:xfrm>
            <a:off x="314691" y="1735015"/>
            <a:ext cx="11492431" cy="4407877"/>
          </a:xfrm>
        </p:spPr>
        <p:txBody>
          <a:bodyPr/>
          <a:lstStyle/>
          <a:p>
            <a:r>
              <a:rPr lang="en-US"/>
              <a:t>Click icon to add SmartArt graphic</a:t>
            </a:r>
          </a:p>
        </p:txBody>
      </p:sp>
      <p:pic>
        <p:nvPicPr>
          <p:cNvPr id="2" name="Picture 1" descr="A black and white logo&#10;&#10;Description automatically generated">
            <a:extLst>
              <a:ext uri="{FF2B5EF4-FFF2-40B4-BE49-F238E27FC236}">
                <a16:creationId xmlns:a16="http://schemas.microsoft.com/office/drawing/2014/main" id="{FE9087B9-5C76-0C79-7B73-BA8DD4DBDA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3483321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858167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a:t>
            </a:r>
            <a:br>
              <a:rPr lang="en-US" dirty="0"/>
            </a:br>
            <a:r>
              <a:rPr lang="en-US" dirty="0"/>
              <a:t>the main takeaway message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2000"/>
            </a:lvl1pPr>
          </a:lstStyle>
          <a:p>
            <a:r>
              <a:rPr lang="en-US" dirty="0"/>
              <a:t>Supporting point 1</a:t>
            </a:r>
            <a:br>
              <a:rPr lang="en-US" dirty="0"/>
            </a:br>
            <a:r>
              <a:rPr lang="en-US" dirty="0"/>
              <a:t>Supporting point 2</a:t>
            </a:r>
            <a:br>
              <a:rPr lang="en-US" dirty="0"/>
            </a:br>
            <a:r>
              <a:rPr lang="en-US" dirty="0"/>
              <a:t>Supporting point 3</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7" name="Picture 6" descr="A green text on a black background&#10;&#10;Description automatically generated">
            <a:extLst>
              <a:ext uri="{FF2B5EF4-FFF2-40B4-BE49-F238E27FC236}">
                <a16:creationId xmlns:a16="http://schemas.microsoft.com/office/drawing/2014/main" id="{03C6E0F6-B5F2-5BD9-ECF7-2AE29F4E4D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2311" y="6415502"/>
            <a:ext cx="1756746" cy="293548"/>
          </a:xfrm>
          <a:prstGeom prst="rect">
            <a:avLst/>
          </a:prstGeom>
        </p:spPr>
      </p:pic>
    </p:spTree>
    <p:extLst>
      <p:ext uri="{BB962C8B-B14F-4D97-AF65-F5344CB8AC3E}">
        <p14:creationId xmlns:p14="http://schemas.microsoft.com/office/powerpoint/2010/main" val="611867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Image series">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136" name="Picture Placeholder 135">
            <a:extLst>
              <a:ext uri="{FF2B5EF4-FFF2-40B4-BE49-F238E27FC236}">
                <a16:creationId xmlns:a16="http://schemas.microsoft.com/office/drawing/2014/main" id="{5DC2D7C4-BFF1-5433-4DFD-06CB8AACA1BC}"/>
              </a:ext>
            </a:extLst>
          </p:cNvPr>
          <p:cNvSpPr>
            <a:spLocks noGrp="1"/>
          </p:cNvSpPr>
          <p:nvPr>
            <p:ph type="pic" sz="quarter" idx="13"/>
          </p:nvPr>
        </p:nvSpPr>
        <p:spPr>
          <a:xfrm>
            <a:off x="7642225" y="0"/>
            <a:ext cx="2151063" cy="2151063"/>
          </a:xfrm>
          <a:solidFill>
            <a:schemeClr val="bg2"/>
          </a:solidFill>
        </p:spPr>
        <p:txBody>
          <a:bodyPr/>
          <a:lstStyle/>
          <a:p>
            <a:r>
              <a:rPr lang="en-US"/>
              <a:t>Click icon to add picture</a:t>
            </a:r>
          </a:p>
        </p:txBody>
      </p:sp>
      <p:sp>
        <p:nvSpPr>
          <p:cNvPr id="137" name="Picture Placeholder 135">
            <a:extLst>
              <a:ext uri="{FF2B5EF4-FFF2-40B4-BE49-F238E27FC236}">
                <a16:creationId xmlns:a16="http://schemas.microsoft.com/office/drawing/2014/main" id="{859767F7-2911-36C4-18C3-120D9FA7D632}"/>
              </a:ext>
            </a:extLst>
          </p:cNvPr>
          <p:cNvSpPr>
            <a:spLocks noGrp="1"/>
          </p:cNvSpPr>
          <p:nvPr>
            <p:ph type="pic" sz="quarter" idx="14"/>
          </p:nvPr>
        </p:nvSpPr>
        <p:spPr>
          <a:xfrm>
            <a:off x="10044833" y="0"/>
            <a:ext cx="2151063" cy="2151063"/>
          </a:xfrm>
          <a:solidFill>
            <a:schemeClr val="bg2"/>
          </a:solidFill>
        </p:spPr>
        <p:txBody>
          <a:bodyPr/>
          <a:lstStyle/>
          <a:p>
            <a:r>
              <a:rPr lang="en-US"/>
              <a:t>Click icon to add picture</a:t>
            </a:r>
          </a:p>
        </p:txBody>
      </p:sp>
      <p:sp>
        <p:nvSpPr>
          <p:cNvPr id="138" name="Picture Placeholder 135">
            <a:extLst>
              <a:ext uri="{FF2B5EF4-FFF2-40B4-BE49-F238E27FC236}">
                <a16:creationId xmlns:a16="http://schemas.microsoft.com/office/drawing/2014/main" id="{FC9DC632-E163-36B5-D009-C52439676110}"/>
              </a:ext>
            </a:extLst>
          </p:cNvPr>
          <p:cNvSpPr>
            <a:spLocks noGrp="1"/>
          </p:cNvSpPr>
          <p:nvPr>
            <p:ph type="pic" sz="quarter" idx="15"/>
          </p:nvPr>
        </p:nvSpPr>
        <p:spPr>
          <a:xfrm>
            <a:off x="7642225" y="2353563"/>
            <a:ext cx="2151063" cy="2151063"/>
          </a:xfrm>
          <a:solidFill>
            <a:schemeClr val="bg2"/>
          </a:solidFill>
        </p:spPr>
        <p:txBody>
          <a:bodyPr/>
          <a:lstStyle/>
          <a:p>
            <a:r>
              <a:rPr lang="en-US"/>
              <a:t>Click icon to add picture</a:t>
            </a:r>
          </a:p>
        </p:txBody>
      </p:sp>
      <p:sp>
        <p:nvSpPr>
          <p:cNvPr id="139" name="Picture Placeholder 135">
            <a:extLst>
              <a:ext uri="{FF2B5EF4-FFF2-40B4-BE49-F238E27FC236}">
                <a16:creationId xmlns:a16="http://schemas.microsoft.com/office/drawing/2014/main" id="{99255166-5F9E-0685-2DC9-C0962F7791A1}"/>
              </a:ext>
            </a:extLst>
          </p:cNvPr>
          <p:cNvSpPr>
            <a:spLocks noGrp="1"/>
          </p:cNvSpPr>
          <p:nvPr>
            <p:ph type="pic" sz="quarter" idx="16"/>
          </p:nvPr>
        </p:nvSpPr>
        <p:spPr>
          <a:xfrm>
            <a:off x="10044833" y="2353563"/>
            <a:ext cx="2151063" cy="2151063"/>
          </a:xfrm>
          <a:solidFill>
            <a:schemeClr val="bg2"/>
          </a:solidFill>
        </p:spPr>
        <p:txBody>
          <a:bodyPr/>
          <a:lstStyle/>
          <a:p>
            <a:r>
              <a:rPr lang="en-US"/>
              <a:t>Click icon to add picture</a:t>
            </a:r>
          </a:p>
        </p:txBody>
      </p:sp>
      <p:sp>
        <p:nvSpPr>
          <p:cNvPr id="140" name="Picture Placeholder 135">
            <a:extLst>
              <a:ext uri="{FF2B5EF4-FFF2-40B4-BE49-F238E27FC236}">
                <a16:creationId xmlns:a16="http://schemas.microsoft.com/office/drawing/2014/main" id="{0FA78FC9-062C-7D60-CDA4-C25CE63F78E4}"/>
              </a:ext>
            </a:extLst>
          </p:cNvPr>
          <p:cNvSpPr>
            <a:spLocks noGrp="1"/>
          </p:cNvSpPr>
          <p:nvPr>
            <p:ph type="pic" sz="quarter" idx="17"/>
          </p:nvPr>
        </p:nvSpPr>
        <p:spPr>
          <a:xfrm>
            <a:off x="7642225" y="4706937"/>
            <a:ext cx="2151063" cy="2151063"/>
          </a:xfrm>
          <a:solidFill>
            <a:schemeClr val="bg2"/>
          </a:solidFill>
        </p:spPr>
        <p:txBody>
          <a:bodyPr/>
          <a:lstStyle/>
          <a:p>
            <a:r>
              <a:rPr lang="en-US"/>
              <a:t>Click icon to add picture</a:t>
            </a:r>
          </a:p>
        </p:txBody>
      </p:sp>
      <p:sp>
        <p:nvSpPr>
          <p:cNvPr id="141" name="Picture Placeholder 135">
            <a:extLst>
              <a:ext uri="{FF2B5EF4-FFF2-40B4-BE49-F238E27FC236}">
                <a16:creationId xmlns:a16="http://schemas.microsoft.com/office/drawing/2014/main" id="{9521219C-7211-80DE-D33B-4B26EA6EEE98}"/>
              </a:ext>
            </a:extLst>
          </p:cNvPr>
          <p:cNvSpPr>
            <a:spLocks noGrp="1"/>
          </p:cNvSpPr>
          <p:nvPr>
            <p:ph type="pic" sz="quarter" idx="18"/>
          </p:nvPr>
        </p:nvSpPr>
        <p:spPr>
          <a:xfrm>
            <a:off x="10044833" y="4706937"/>
            <a:ext cx="2151063" cy="2151063"/>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886397"/>
          </a:xfrm>
        </p:spPr>
        <p:txBody>
          <a:bodyPr anchor="t" anchorCtr="0">
            <a:noAutofit/>
          </a:bodyPr>
          <a:lstStyle>
            <a:lvl1pPr>
              <a:defRPr b="1">
                <a:solidFill>
                  <a:schemeClr val="bg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60"/>
            <a:ext cx="6763894" cy="4354640"/>
          </a:xfrm>
        </p:spPr>
        <p:txBody>
          <a:bodyPr tIns="91440" anchor="t" anchorCtr="0">
            <a:noAutofit/>
          </a:bodyPr>
          <a:lstStyle>
            <a:lvl1pPr marL="0" indent="0">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2pPr>
            <a:lvl3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3pPr>
            <a:lvl4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4pPr>
            <a:lvl5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5pPr>
          </a:lstStyle>
          <a:p>
            <a:r>
              <a:rPr lang="en-US" dirty="0"/>
              <a:t>Supporting point 1</a:t>
            </a:r>
          </a:p>
          <a:p>
            <a:r>
              <a:rPr lang="en-US" dirty="0"/>
              <a:t>Supporting point 2</a:t>
            </a:r>
          </a:p>
          <a:p>
            <a:r>
              <a:rPr lang="en-US" dirty="0"/>
              <a:t>Supporting point 3</a:t>
            </a:r>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5" name="Picture 4" descr="A black and white logo&#10;&#10;Description automatically generated">
            <a:extLst>
              <a:ext uri="{FF2B5EF4-FFF2-40B4-BE49-F238E27FC236}">
                <a16:creationId xmlns:a16="http://schemas.microsoft.com/office/drawing/2014/main" id="{C725327F-436F-18FD-BA5C-FAD8E1B541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1817055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One-sentence connected to the main takeaway</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5" name="Picture 4" descr="A black and white logo&#10;&#10;Description automatically generated">
            <a:extLst>
              <a:ext uri="{FF2B5EF4-FFF2-40B4-BE49-F238E27FC236}">
                <a16:creationId xmlns:a16="http://schemas.microsoft.com/office/drawing/2014/main" id="{C4160207-F810-64DB-E93C-24852F0391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2431447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5" name="Title 1">
            <a:extLst>
              <a:ext uri="{FF2B5EF4-FFF2-40B4-BE49-F238E27FC236}">
                <a16:creationId xmlns:a16="http://schemas.microsoft.com/office/drawing/2014/main" id="{96029C52-FEBA-E897-C815-3A6283D168D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 for the slide; no longer than two lines </a:t>
            </a:r>
          </a:p>
        </p:txBody>
      </p:sp>
      <p:pic>
        <p:nvPicPr>
          <p:cNvPr id="2" name="Picture 1" descr="A black and white logo&#10;&#10;Description automatically generated">
            <a:extLst>
              <a:ext uri="{FF2B5EF4-FFF2-40B4-BE49-F238E27FC236}">
                <a16:creationId xmlns:a16="http://schemas.microsoft.com/office/drawing/2014/main" id="{EE48691B-0EBE-7567-642E-FC72C17958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3441783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167105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spcBef>
                <a:spcPts val="1200"/>
              </a:spcBef>
              <a:buNone/>
              <a:defRPr sz="1800"/>
            </a:lvl1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939848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28108" y="1141396"/>
            <a:ext cx="1780479" cy="428014"/>
          </a:xfrm>
          <a:prstGeom prst="rect">
            <a:avLst/>
          </a:prstGeom>
        </p:spPr>
      </p:pic>
    </p:spTree>
    <p:extLst>
      <p:ext uri="{BB962C8B-B14F-4D97-AF65-F5344CB8AC3E}">
        <p14:creationId xmlns:p14="http://schemas.microsoft.com/office/powerpoint/2010/main" val="2863589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24801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87546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155800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olumn image">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 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pic>
        <p:nvPicPr>
          <p:cNvPr id="5" name="Picture 4" descr="A black and white logo&#10;&#10;Description automatically generated">
            <a:extLst>
              <a:ext uri="{FF2B5EF4-FFF2-40B4-BE49-F238E27FC236}">
                <a16:creationId xmlns:a16="http://schemas.microsoft.com/office/drawing/2014/main" id="{F7574EAE-8C70-4CF9-9B51-C268B6A02F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3851249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92989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67787"/>
            <a:ext cx="2194560" cy="1855469"/>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20190"/>
            <a:ext cx="2194560" cy="1855469"/>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67787"/>
            <a:ext cx="2194560" cy="1855469"/>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20190"/>
            <a:ext cx="2194560" cy="1855469"/>
          </a:xfrm>
          <a:solidFill>
            <a:schemeClr val="bg2"/>
          </a:solidFill>
        </p:spPr>
        <p:txBody>
          <a:bodyPr/>
          <a:lstStyle/>
          <a:p>
            <a:r>
              <a:rPr lang="en-US"/>
              <a:t>Click icon to add picture</a:t>
            </a:r>
            <a:endParaRPr lang="en-US" dirty="0"/>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5"/>
          </a:solidFill>
        </p:spPr>
        <p:txBody>
          <a:bodyPr lIns="182880" tIns="182880" rIns="182880"/>
          <a:lstStyle>
            <a:lvl1pPr marL="0" indent="0">
              <a:buNone/>
              <a:defRPr sz="20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2</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tx1"/>
          </a:solidFill>
        </p:spPr>
        <p:txBody>
          <a:bodyPr lIns="182880" tIns="182880" rIns="182880"/>
          <a:lstStyle>
            <a:lvl1pPr marL="0" indent="0">
              <a:buNone/>
              <a:defRPr sz="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3</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20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4</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3163056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buNone/>
              <a:defRPr sz="1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buNone/>
              <a:defRPr sz="1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buNone/>
              <a:defRPr sz="1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buNone/>
              <a:defRPr sz="1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buNone/>
              <a:defRPr sz="1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buNone/>
              <a:defRPr sz="1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2420957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ortrait-14 position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4185483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rtrait-10 position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59745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ortrait-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4" name="SmartArt Placeholder 3">
            <a:extLst>
              <a:ext uri="{FF2B5EF4-FFF2-40B4-BE49-F238E27FC236}">
                <a16:creationId xmlns:a16="http://schemas.microsoft.com/office/drawing/2014/main" id="{41F9B8EB-EA8B-7B42-D70A-72CFAD42EB27}"/>
              </a:ext>
            </a:extLst>
          </p:cNvPr>
          <p:cNvSpPr>
            <a:spLocks noGrp="1"/>
          </p:cNvSpPr>
          <p:nvPr>
            <p:ph type="dgm" sz="quarter" idx="10"/>
          </p:nvPr>
        </p:nvSpPr>
        <p:spPr>
          <a:xfrm>
            <a:off x="314691" y="1430338"/>
            <a:ext cx="11493133" cy="4852987"/>
          </a:xfrm>
        </p:spPr>
        <p:txBody>
          <a:bodyPr/>
          <a:lstStyle/>
          <a:p>
            <a:r>
              <a:rPr lang="en-US"/>
              <a:t>Click icon to add SmartArt graphic</a:t>
            </a:r>
          </a:p>
        </p:txBody>
      </p:sp>
    </p:spTree>
    <p:extLst>
      <p:ext uri="{BB962C8B-B14F-4D97-AF65-F5344CB8AC3E}">
        <p14:creationId xmlns:p14="http://schemas.microsoft.com/office/powerpoint/2010/main" val="247565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Editab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grpSp>
        <p:nvGrpSpPr>
          <p:cNvPr id="47" name="Group 46">
            <a:extLst>
              <a:ext uri="{FF2B5EF4-FFF2-40B4-BE49-F238E27FC236}">
                <a16:creationId xmlns:a16="http://schemas.microsoft.com/office/drawing/2014/main" id="{B9E34D55-5962-D71E-5F14-F58404B73863}"/>
              </a:ext>
            </a:extLst>
          </p:cNvPr>
          <p:cNvGrpSpPr/>
          <p:nvPr userDrawn="1"/>
        </p:nvGrpSpPr>
        <p:grpSpPr>
          <a:xfrm>
            <a:off x="1168862" y="5406470"/>
            <a:ext cx="4834263" cy="369332"/>
            <a:chOff x="1168862" y="5508070"/>
            <a:chExt cx="4834263" cy="369332"/>
          </a:xfrm>
        </p:grpSpPr>
        <p:pic>
          <p:nvPicPr>
            <p:cNvPr id="48" name="Picture 47">
              <a:extLst>
                <a:ext uri="{FF2B5EF4-FFF2-40B4-BE49-F238E27FC236}">
                  <a16:creationId xmlns:a16="http://schemas.microsoft.com/office/drawing/2014/main" id="{D4967025-85C6-1E53-9051-CBBA63AE1D97}"/>
                </a:ext>
              </a:extLst>
            </p:cNvPr>
            <p:cNvPicPr>
              <a:picLocks noChangeAspect="1"/>
            </p:cNvPicPr>
            <p:nvPr userDrawn="1"/>
          </p:nvPicPr>
          <p:blipFill>
            <a:blip r:embed="rId2"/>
            <a:stretch>
              <a:fillRect/>
            </a:stretch>
          </p:blipFill>
          <p:spPr>
            <a:xfrm>
              <a:off x="1168862" y="5508070"/>
              <a:ext cx="1311127" cy="316213"/>
            </a:xfrm>
            <a:prstGeom prst="rect">
              <a:avLst/>
            </a:prstGeom>
          </p:spPr>
        </p:pic>
        <p:sp>
          <p:nvSpPr>
            <p:cNvPr id="49" name="TextBox 48">
              <a:extLst>
                <a:ext uri="{FF2B5EF4-FFF2-40B4-BE49-F238E27FC236}">
                  <a16:creationId xmlns:a16="http://schemas.microsoft.com/office/drawing/2014/main" id="{6432B67B-E65C-8C4D-ECEE-0E0F031F2333}"/>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Tree>
    <p:extLst>
      <p:ext uri="{BB962C8B-B14F-4D97-AF65-F5344CB8AC3E}">
        <p14:creationId xmlns:p14="http://schemas.microsoft.com/office/powerpoint/2010/main" val="3745685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mmary - Standard">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9145" y="2258209"/>
            <a:ext cx="12210290"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0" y="2922742"/>
            <a:ext cx="12192000"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ONE SENTENCE SUBTITLE STATEMENT</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649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mmary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a:extLst>
              <a:ext uri="{FF2B5EF4-FFF2-40B4-BE49-F238E27FC236}">
                <a16:creationId xmlns:a16="http://schemas.microsoft.com/office/drawing/2014/main" id="{658225E5-2430-3783-F06E-A0A40A65699C}"/>
              </a:ext>
            </a:extLst>
          </p:cNvPr>
          <p:cNvSpPr>
            <a:spLocks noGrp="1"/>
          </p:cNvSpPr>
          <p:nvPr>
            <p:ph type="title"/>
          </p:nvPr>
        </p:nvSpPr>
        <p:spPr>
          <a:xfrm>
            <a:off x="314692" y="365125"/>
            <a:ext cx="11492432" cy="886397"/>
          </a:xfrm>
        </p:spPr>
        <p:txBody>
          <a:bodyPr/>
          <a:lstStyle/>
          <a:p>
            <a:r>
              <a:rPr lang="en-US"/>
              <a:t>Click to edit Master title style</a:t>
            </a:r>
            <a:endParaRPr lang="en-US" dirty="0"/>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74585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mmary-3 key points">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 </a:t>
            </a:r>
            <a:br>
              <a:rPr lang="en-US" dirty="0"/>
            </a:br>
            <a:r>
              <a:rPr lang="en-US" dirty="0"/>
              <a:t>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pic>
        <p:nvPicPr>
          <p:cNvPr id="12" name="Picture 11" descr="A black and white logo&#10;&#10;Description automatically generated">
            <a:extLst>
              <a:ext uri="{FF2B5EF4-FFF2-40B4-BE49-F238E27FC236}">
                <a16:creationId xmlns:a16="http://schemas.microsoft.com/office/drawing/2014/main" id="{335077FD-BE54-FE50-D6AA-094D6DF45D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3952550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xagon custom">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 </a:t>
            </a:r>
            <a:br>
              <a:rPr lang="en-US" dirty="0"/>
            </a:br>
            <a:r>
              <a:rPr lang="en-US" dirty="0"/>
              <a:t>for the slide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2000"/>
            </a:lvl1pPr>
          </a:lstStyle>
          <a:p>
            <a:r>
              <a:rPr lang="en-US" dirty="0"/>
              <a:t>Supporting point 1 </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3611791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mmary - ORNL">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E6F3ADE-A89C-6520-CF9E-35DBBF658006}"/>
              </a:ext>
            </a:extLst>
          </p:cNvPr>
          <p:cNvGrpSpPr/>
          <p:nvPr userDrawn="1"/>
        </p:nvGrpSpPr>
        <p:grpSpPr>
          <a:xfrm>
            <a:off x="4258364" y="5999147"/>
            <a:ext cx="3675272" cy="369332"/>
            <a:chOff x="2384568" y="6390825"/>
            <a:chExt cx="3439954" cy="345685"/>
          </a:xfrm>
        </p:grpSpPr>
        <p:pic>
          <p:nvPicPr>
            <p:cNvPr id="5" name="Graphic 4">
              <a:extLst>
                <a:ext uri="{FF2B5EF4-FFF2-40B4-BE49-F238E27FC236}">
                  <a16:creationId xmlns:a16="http://schemas.microsoft.com/office/drawing/2014/main" id="{01B8E79D-B334-5A32-32FE-8CC93A632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6" name="TextBox 5">
              <a:extLst>
                <a:ext uri="{FF2B5EF4-FFF2-40B4-BE49-F238E27FC236}">
                  <a16:creationId xmlns:a16="http://schemas.microsoft.com/office/drawing/2014/main" id="{724FEE0D-24E7-9F86-60D8-E8982B5DB295}"/>
                </a:ext>
              </a:extLst>
            </p:cNvPr>
            <p:cNvSpPr txBox="1"/>
            <p:nvPr userDrawn="1"/>
          </p:nvSpPr>
          <p:spPr>
            <a:xfrm>
              <a:off x="3588247" y="6390825"/>
              <a:ext cx="2236275" cy="345685"/>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pic>
        <p:nvPicPr>
          <p:cNvPr id="7" name="Picture 6" descr="A black and white logo&#10;&#10;Description automatically generated">
            <a:extLst>
              <a:ext uri="{FF2B5EF4-FFF2-40B4-BE49-F238E27FC236}">
                <a16:creationId xmlns:a16="http://schemas.microsoft.com/office/drawing/2014/main" id="{D682DD30-008F-7A0A-DCE8-880A7B44F26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573938" y="2840467"/>
            <a:ext cx="7044124" cy="1177067"/>
          </a:xfrm>
          <a:prstGeom prst="rect">
            <a:avLst/>
          </a:prstGeom>
        </p:spPr>
      </p:pic>
    </p:spTree>
    <p:extLst>
      <p:ext uri="{BB962C8B-B14F-4D97-AF65-F5344CB8AC3E}">
        <p14:creationId xmlns:p14="http://schemas.microsoft.com/office/powerpoint/2010/main" val="175415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6" name="Picture 5" descr="A black and white logo&#10;&#10;Description automatically generated">
            <a:extLst>
              <a:ext uri="{FF2B5EF4-FFF2-40B4-BE49-F238E27FC236}">
                <a16:creationId xmlns:a16="http://schemas.microsoft.com/office/drawing/2014/main" id="{174630C3-2F33-1DFF-E3C5-9EDBB56D031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28069" y="766044"/>
            <a:ext cx="2639023" cy="440978"/>
          </a:xfrm>
          <a:prstGeom prst="rect">
            <a:avLst/>
          </a:prstGeom>
        </p:spPr>
      </p:pic>
    </p:spTree>
    <p:extLst>
      <p:ext uri="{BB962C8B-B14F-4D97-AF65-F5344CB8AC3E}">
        <p14:creationId xmlns:p14="http://schemas.microsoft.com/office/powerpoint/2010/main" val="2184258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Landsc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a:t>Click icon to add picture</a:t>
            </a:r>
            <a:endParaRPr lang="en-US" dirty="0"/>
          </a:p>
        </p:txBody>
      </p:sp>
      <p:pic>
        <p:nvPicPr>
          <p:cNvPr id="5" name="Picture 4" descr="A black and white logo&#10;&#10;Description automatically generated">
            <a:extLst>
              <a:ext uri="{FF2B5EF4-FFF2-40B4-BE49-F238E27FC236}">
                <a16:creationId xmlns:a16="http://schemas.microsoft.com/office/drawing/2014/main" id="{14D4E435-AF1E-9B12-EBEE-2566C16EDD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28069" y="766044"/>
            <a:ext cx="2639023" cy="440978"/>
          </a:xfrm>
          <a:prstGeom prst="rect">
            <a:avLst/>
          </a:prstGeom>
        </p:spPr>
      </p:pic>
    </p:spTree>
    <p:extLst>
      <p:ext uri="{BB962C8B-B14F-4D97-AF65-F5344CB8AC3E}">
        <p14:creationId xmlns:p14="http://schemas.microsoft.com/office/powerpoint/2010/main" val="2578194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6" name="Picture 5" descr="A black and white logo&#10;&#10;Description automatically generated">
            <a:extLst>
              <a:ext uri="{FF2B5EF4-FFF2-40B4-BE49-F238E27FC236}">
                <a16:creationId xmlns:a16="http://schemas.microsoft.com/office/drawing/2014/main" id="{718C1391-A329-AC20-2D94-BC8D21672AC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28069" y="766044"/>
            <a:ext cx="2639023" cy="440978"/>
          </a:xfrm>
          <a:prstGeom prst="rect">
            <a:avLst/>
          </a:prstGeom>
        </p:spPr>
      </p:pic>
    </p:spTree>
    <p:extLst>
      <p:ext uri="{BB962C8B-B14F-4D97-AF65-F5344CB8AC3E}">
        <p14:creationId xmlns:p14="http://schemas.microsoft.com/office/powerpoint/2010/main" val="3525718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Agend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pic>
        <p:nvPicPr>
          <p:cNvPr id="4" name="Picture 3" descr="A black and white logo&#10;&#10;Description automatically generated">
            <a:extLst>
              <a:ext uri="{FF2B5EF4-FFF2-40B4-BE49-F238E27FC236}">
                <a16:creationId xmlns:a16="http://schemas.microsoft.com/office/drawing/2014/main" id="{F75A5580-EBAB-497A-C69C-CCB697D63C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3022736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Agenda-SmartArt">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5" name="SmartArt Placeholder 4">
            <a:extLst>
              <a:ext uri="{FF2B5EF4-FFF2-40B4-BE49-F238E27FC236}">
                <a16:creationId xmlns:a16="http://schemas.microsoft.com/office/drawing/2014/main" id="{6B6A6669-2B8D-5075-F3AA-557D6B4A0025}"/>
              </a:ext>
            </a:extLst>
          </p:cNvPr>
          <p:cNvSpPr>
            <a:spLocks noGrp="1"/>
          </p:cNvSpPr>
          <p:nvPr>
            <p:ph type="dgm" sz="quarter" idx="10"/>
          </p:nvPr>
        </p:nvSpPr>
        <p:spPr>
          <a:xfrm>
            <a:off x="314325" y="1444752"/>
            <a:ext cx="11493500" cy="3465386"/>
          </a:xfrm>
        </p:spPr>
        <p:txBody>
          <a:bodyPr/>
          <a:lstStyle/>
          <a:p>
            <a:r>
              <a:rPr lang="en-US"/>
              <a:t>Click icon to add SmartArt graphic</a:t>
            </a:r>
          </a:p>
        </p:txBody>
      </p:sp>
      <p:pic>
        <p:nvPicPr>
          <p:cNvPr id="4" name="Picture 3" descr="A black and white logo&#10;&#10;Description automatically generated">
            <a:extLst>
              <a:ext uri="{FF2B5EF4-FFF2-40B4-BE49-F238E27FC236}">
                <a16:creationId xmlns:a16="http://schemas.microsoft.com/office/drawing/2014/main" id="{3BF44559-1639-DBF3-04C5-E170C99CCF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1104554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5"/>
            <a:ext cx="3075236" cy="1485329"/>
          </a:xfrm>
          <a:solidFill>
            <a:schemeClr val="bg2"/>
          </a:solidFill>
        </p:spPr>
        <p:txBody>
          <a:body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3"/>
            <a:ext cx="3075236" cy="1485329"/>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9"/>
            <a:ext cx="3075236" cy="1485329"/>
          </a:xfrm>
          <a:solidFill>
            <a:schemeClr val="bg2"/>
          </a:solidFill>
        </p:spPr>
        <p:txBody>
          <a:bodyPr/>
          <a:lstStyle/>
          <a:p>
            <a:r>
              <a:rPr lang="en-US"/>
              <a:t>Click icon to add picture</a:t>
            </a:r>
            <a:endParaRPr lang="en-US" dirty="0"/>
          </a:p>
        </p:txBody>
      </p:sp>
      <p:pic>
        <p:nvPicPr>
          <p:cNvPr id="2" name="Picture 1" descr="A black and white logo&#10;&#10;Description automatically generated">
            <a:extLst>
              <a:ext uri="{FF2B5EF4-FFF2-40B4-BE49-F238E27FC236}">
                <a16:creationId xmlns:a16="http://schemas.microsoft.com/office/drawing/2014/main" id="{A1AAF0F1-95DE-CB2B-79D9-886F409B84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
        <p:nvSpPr>
          <p:cNvPr id="3" name="Text Placeholder 21">
            <a:extLst>
              <a:ext uri="{FF2B5EF4-FFF2-40B4-BE49-F238E27FC236}">
                <a16:creationId xmlns:a16="http://schemas.microsoft.com/office/drawing/2014/main" id="{A2C53A2E-AD23-99BB-0650-6DB7E95BB3B8}"/>
              </a:ext>
            </a:extLst>
          </p:cNvPr>
          <p:cNvSpPr>
            <a:spLocks noGrp="1"/>
          </p:cNvSpPr>
          <p:nvPr>
            <p:ph type="body" sz="quarter" idx="20" hasCustomPrompt="1"/>
          </p:nvPr>
        </p:nvSpPr>
        <p:spPr>
          <a:xfrm>
            <a:off x="1962830" y="1371005"/>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6" name="Text Placeholder 21">
            <a:extLst>
              <a:ext uri="{FF2B5EF4-FFF2-40B4-BE49-F238E27FC236}">
                <a16:creationId xmlns:a16="http://schemas.microsoft.com/office/drawing/2014/main" id="{F31F9F0F-EBC3-AA8E-DE26-8B947D051AED}"/>
              </a:ext>
            </a:extLst>
          </p:cNvPr>
          <p:cNvSpPr>
            <a:spLocks noGrp="1"/>
          </p:cNvSpPr>
          <p:nvPr>
            <p:ph type="body" sz="quarter" idx="21" hasCustomPrompt="1"/>
          </p:nvPr>
        </p:nvSpPr>
        <p:spPr>
          <a:xfrm>
            <a:off x="3707492" y="3038912"/>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8" name="Text Placeholder 21">
            <a:extLst>
              <a:ext uri="{FF2B5EF4-FFF2-40B4-BE49-F238E27FC236}">
                <a16:creationId xmlns:a16="http://schemas.microsoft.com/office/drawing/2014/main" id="{03FD52ED-6456-23D9-689B-5D94F4AF9E49}"/>
              </a:ext>
            </a:extLst>
          </p:cNvPr>
          <p:cNvSpPr>
            <a:spLocks noGrp="1"/>
          </p:cNvSpPr>
          <p:nvPr>
            <p:ph type="body" sz="quarter" idx="22" hasCustomPrompt="1"/>
          </p:nvPr>
        </p:nvSpPr>
        <p:spPr>
          <a:xfrm>
            <a:off x="5451474" y="4708229"/>
            <a:ext cx="1744662" cy="1485900"/>
          </a:xfrm>
          <a:solidFill>
            <a:schemeClr val="bg2"/>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21287986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7" name="Picture 6" descr="A green text on a black background&#10;&#10;Description automatically generated">
            <a:extLst>
              <a:ext uri="{FF2B5EF4-FFF2-40B4-BE49-F238E27FC236}">
                <a16:creationId xmlns:a16="http://schemas.microsoft.com/office/drawing/2014/main" id="{B8EEC4DD-AE52-1F52-41C8-E1E19287817F}"/>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322311" y="6415502"/>
            <a:ext cx="1756746" cy="293548"/>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8" r:id="rId2"/>
    <p:sldLayoutId id="2147483969" r:id="rId3"/>
    <p:sldLayoutId id="2147483970" r:id="rId4"/>
    <p:sldLayoutId id="2147483971" r:id="rId5"/>
    <p:sldLayoutId id="2147483972"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831" r:id="rId18"/>
    <p:sldLayoutId id="2147483953" r:id="rId19"/>
    <p:sldLayoutId id="2147483954" r:id="rId20"/>
    <p:sldLayoutId id="2147483955" r:id="rId21"/>
    <p:sldLayoutId id="2147483956" r:id="rId22"/>
    <p:sldLayoutId id="2147483957" r:id="rId23"/>
    <p:sldLayoutId id="2147483958" r:id="rId24"/>
    <p:sldLayoutId id="2147483959" r:id="rId25"/>
    <p:sldLayoutId id="2147483960" r:id="rId26"/>
    <p:sldLayoutId id="2147483961" r:id="rId27"/>
    <p:sldLayoutId id="2147483962" r:id="rId28"/>
    <p:sldLayoutId id="2147483963" r:id="rId29"/>
    <p:sldLayoutId id="2147483964" r:id="rId30"/>
    <p:sldLayoutId id="2147483965" r:id="rId31"/>
    <p:sldLayoutId id="2147483966" r:id="rId32"/>
    <p:sldLayoutId id="2147483967" r:id="rId33"/>
    <p:sldLayoutId id="2147483849" r:id="rId34"/>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04631-F729-8FAB-8CAC-CCC7E74F5761}"/>
              </a:ext>
            </a:extLst>
          </p:cNvPr>
          <p:cNvSpPr>
            <a:spLocks noGrp="1"/>
          </p:cNvSpPr>
          <p:nvPr>
            <p:ph type="title"/>
          </p:nvPr>
        </p:nvSpPr>
        <p:spPr/>
        <p:txBody>
          <a:bodyPr/>
          <a:lstStyle/>
          <a:p>
            <a:r>
              <a:rPr lang="en-US" dirty="0"/>
              <a:t>Reining in Runaway Electrons</a:t>
            </a:r>
            <a:br>
              <a:rPr lang="en-US" dirty="0"/>
            </a:br>
            <a:r>
              <a:rPr lang="en-US" sz="2000" b="0" dirty="0"/>
              <a:t>Summit study could help solve fusion dilemma</a:t>
            </a:r>
            <a:endParaRPr lang="en-US" b="0" dirty="0"/>
          </a:p>
        </p:txBody>
      </p:sp>
      <p:sp>
        <p:nvSpPr>
          <p:cNvPr id="3" name="Content Placeholder 2">
            <a:extLst>
              <a:ext uri="{FF2B5EF4-FFF2-40B4-BE49-F238E27FC236}">
                <a16:creationId xmlns:a16="http://schemas.microsoft.com/office/drawing/2014/main" id="{22FB1904-3EB8-058A-720C-0693C7FE69A5}"/>
              </a:ext>
            </a:extLst>
          </p:cNvPr>
          <p:cNvSpPr txBox="1">
            <a:spLocks/>
          </p:cNvSpPr>
          <p:nvPr/>
        </p:nvSpPr>
        <p:spPr>
          <a:xfrm>
            <a:off x="429767" y="1474185"/>
            <a:ext cx="6148833" cy="4868742"/>
          </a:xfrm>
          <a:prstGeom prst="rect">
            <a:avLst/>
          </a:prstGeom>
        </p:spPr>
        <p:txBody>
          <a:bodyPr/>
          <a:lst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The Science</a:t>
            </a:r>
            <a:br>
              <a:rPr lang="en-US" sz="2400" dirty="0"/>
            </a:br>
            <a:r>
              <a:rPr lang="en-US" sz="1200" dirty="0">
                <a:solidFill>
                  <a:srgbClr val="292929"/>
                </a:solidFill>
                <a:highlight>
                  <a:srgbClr val="FFFFFF"/>
                </a:highlight>
                <a:latin typeface="Arial" panose="020B0604020202020204" pitchFamily="34" charset="0"/>
                <a:cs typeface="Arial" panose="020B0604020202020204" pitchFamily="34" charset="0"/>
              </a:rPr>
              <a:t>Scientists planning for the operations of ITER, an international fusion plant now under assembly, needed to solve the problem of runaway electrons, negatively charged particles in the soup of matter in the plasma within the tokamak, a kind of magnetic bottle that confines the plasma and fusion reactions. Runaway electrons result when a fusion reaction merges two nuclei to form a single nucleus. The difference in mass between the two fusing nuclei and the one resulting nucleus converts to raw energy. Plans call for ITER to demonstrate 500 megawatts of fusion power while requiring around 50 megawatts to heat the plasma. The donut-shaped tokamak relies on a set of coils to confine energy within its magnetic field. Temperatures inside the tokamak routinely top 1 million degrees Kelvin (about 1.8 million Fahrenheit) and tend to fluctuate during a fusion reaction. Studies suggest occasional drops in temperature, known as thermal quenches, can trigger drops in plasma current, known as current quenches. These quenches can send concentrated bursts of runaway electrons shooting toward the outer wall, effectively creating a powerful particle beam that could strike plasma-facing surfaces of the reactor. These electrons can possess as much as 100,000 times more energy than the bulk electron population, so the beam becomes highly energetic and can cause significant damage.</a:t>
            </a:r>
          </a:p>
          <a:p>
            <a:pPr marL="0" indent="0">
              <a:buNone/>
            </a:pPr>
            <a:r>
              <a:rPr lang="en-US" sz="1800" b="1" dirty="0"/>
              <a:t>The Impact</a:t>
            </a:r>
            <a:br>
              <a:rPr lang="en-US" sz="2400" dirty="0"/>
            </a:br>
            <a:r>
              <a:rPr lang="en-US" sz="1200" dirty="0">
                <a:solidFill>
                  <a:srgbClr val="292929"/>
                </a:solidFill>
                <a:highlight>
                  <a:srgbClr val="FFFFFF"/>
                </a:highlight>
                <a:latin typeface="Arial" panose="020B0604020202020204" pitchFamily="34" charset="0"/>
                <a:cs typeface="Arial" panose="020B0604020202020204" pitchFamily="34" charset="0"/>
              </a:rPr>
              <a:t>Simulations run by a Princeton Plasma Physics Laboratory-led team on the Summit supercomputer indicate the Alfvén wave, a ripple-like fluctuation of the magnetic field inside a fusion reactor’s plasma, could help diffuse the buildup of electrons during a fusion reaction. The team says this study doesn’t solve the problem entirely, but it shows a promising way to diffuse these electrons. The findings from the simulations align with the results of limited experiments at the DOE’s D-III National Fusion Facility.</a:t>
            </a:r>
            <a:br>
              <a:rPr lang="en-US" sz="1200" dirty="0">
                <a:solidFill>
                  <a:srgbClr val="292929"/>
                </a:solidFill>
                <a:highlight>
                  <a:srgbClr val="FFFFFF"/>
                </a:highlight>
                <a:latin typeface="Arial" panose="020B0604020202020204" pitchFamily="34" charset="0"/>
                <a:cs typeface="Arial" panose="020B0604020202020204" pitchFamily="34" charset="0"/>
              </a:rPr>
            </a:br>
            <a:endParaRPr lang="en-US" sz="1200" dirty="0">
              <a:solidFill>
                <a:srgbClr val="292929"/>
              </a:solidFill>
              <a:highlight>
                <a:srgbClr val="FFFFFF"/>
              </a:highligh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B05FF9-E8E0-E686-6CE3-AA9FC75D59C1}"/>
              </a:ext>
            </a:extLst>
          </p:cNvPr>
          <p:cNvSpPr txBox="1"/>
          <p:nvPr/>
        </p:nvSpPr>
        <p:spPr>
          <a:xfrm>
            <a:off x="7029718" y="4012536"/>
            <a:ext cx="4637706" cy="999504"/>
          </a:xfrm>
          <a:prstGeom prst="rect">
            <a:avLst/>
          </a:prstGeom>
          <a:noFill/>
        </p:spPr>
        <p:txBody>
          <a:bodyPr wrap="square" rtlCol="0">
            <a:spAutoFit/>
          </a:bodyPr>
          <a:lstStyle/>
          <a:p>
            <a:pPr algn="l">
              <a:lnSpc>
                <a:spcPct val="90000"/>
              </a:lnSpc>
            </a:pPr>
            <a:r>
              <a:rPr lang="en-US" sz="1100" b="0" i="1" dirty="0">
                <a:solidFill>
                  <a:srgbClr val="292929"/>
                </a:solidFill>
                <a:effectLst/>
                <a:highlight>
                  <a:srgbClr val="FFFFFF"/>
                </a:highlight>
                <a:latin typeface="Arial" panose="020B0604020202020204" pitchFamily="34" charset="0"/>
                <a:cs typeface="Arial" panose="020B0604020202020204" pitchFamily="34" charset="0"/>
              </a:rPr>
              <a:t>Simulations on the Summit supercomputer indicate the Alfvén wave, left, a ripple-like fluctuation of the magnetic field inside a fusion reactor’s plasma, could help diffuse the buildup of electrons, right, during a fusion reaction. Credit: Chang Liu, Princeton Plasma Physics Laboratory</a:t>
            </a:r>
          </a:p>
          <a:p>
            <a:pPr algn="l">
              <a:lnSpc>
                <a:spcPct val="90000"/>
              </a:lnSpc>
            </a:pPr>
            <a:br>
              <a:rPr lang="en-US" sz="1100" b="0" i="1" dirty="0">
                <a:solidFill>
                  <a:srgbClr val="292929"/>
                </a:solidFill>
                <a:effectLst/>
                <a:highlight>
                  <a:srgbClr val="FFFFFF"/>
                </a:highlight>
                <a:latin typeface="Arial" panose="020B0604020202020204" pitchFamily="34" charset="0"/>
                <a:cs typeface="Arial" panose="020B0604020202020204" pitchFamily="34" charset="0"/>
              </a:rPr>
            </a:br>
            <a:endParaRPr lang="en-US" sz="1050" i="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D2D993E-25D7-2BEB-42E6-652EF6F7C929}"/>
              </a:ext>
            </a:extLst>
          </p:cNvPr>
          <p:cNvSpPr/>
          <p:nvPr/>
        </p:nvSpPr>
        <p:spPr>
          <a:xfrm>
            <a:off x="7029718" y="5012040"/>
            <a:ext cx="4777406" cy="1277273"/>
          </a:xfrm>
          <a:prstGeom prst="rect">
            <a:avLst/>
          </a:prstGeom>
          <a:solidFill>
            <a:schemeClr val="bg2">
              <a:lumMod val="65000"/>
            </a:schemeClr>
          </a:solidFill>
          <a:ln>
            <a:solidFill>
              <a:schemeClr val="tx2"/>
            </a:solidFill>
          </a:ln>
        </p:spPr>
        <p:txBody>
          <a:bodyPr wrap="square">
            <a:spAutoFit/>
          </a:bodyPr>
          <a:lstStyle/>
          <a:p>
            <a:pPr algn="just">
              <a:spcBef>
                <a:spcPts val="0"/>
              </a:spcBef>
            </a:pPr>
            <a:r>
              <a:rPr lang="en-US" sz="1100" dirty="0">
                <a:latin typeface="Arial" panose="020B0604020202020204" pitchFamily="34" charset="0"/>
                <a:cs typeface="Arial" panose="020B0604020202020204" pitchFamily="34" charset="0"/>
              </a:rPr>
              <a:t>PI/Facility Lead(s): Chang Liu, PPPL </a:t>
            </a:r>
          </a:p>
          <a:p>
            <a:pPr algn="just">
              <a:spcBef>
                <a:spcPts val="0"/>
              </a:spcBef>
            </a:pPr>
            <a:r>
              <a:rPr lang="en-US" sz="1100" dirty="0">
                <a:latin typeface="Arial" panose="020B0604020202020204" pitchFamily="34" charset="0"/>
                <a:cs typeface="Arial" panose="020B0604020202020204" pitchFamily="34" charset="0"/>
              </a:rPr>
              <a:t>ASCR Program/Facility: OLCF/Summit </a:t>
            </a:r>
          </a:p>
          <a:p>
            <a:pPr algn="just">
              <a:spcBef>
                <a:spcPts val="0"/>
              </a:spcBef>
            </a:pPr>
            <a:r>
              <a:rPr lang="en-US" sz="1100" dirty="0">
                <a:latin typeface="Arial" panose="020B0604020202020204" pitchFamily="34" charset="0"/>
                <a:cs typeface="Arial" panose="020B0604020202020204" pitchFamily="34" charset="0"/>
              </a:rPr>
              <a:t>ASCR PM: Christine Chalk   </a:t>
            </a:r>
          </a:p>
          <a:p>
            <a:pPr algn="just">
              <a:spcBef>
                <a:spcPts val="0"/>
              </a:spcBef>
            </a:pPr>
            <a:r>
              <a:rPr lang="en-US" sz="1100" dirty="0">
                <a:latin typeface="Arial" panose="020B0604020202020204" pitchFamily="34" charset="0"/>
                <a:cs typeface="Arial" panose="020B0604020202020204" pitchFamily="34" charset="0"/>
              </a:rPr>
              <a:t>Funding: DD</a:t>
            </a:r>
          </a:p>
          <a:p>
            <a:pPr algn="just"/>
            <a:r>
              <a:rPr lang="en-US" sz="1100" dirty="0">
                <a:latin typeface="Arial" panose="020B0604020202020204" pitchFamily="34" charset="0"/>
                <a:cs typeface="Arial" panose="020B0604020202020204" pitchFamily="34" charset="0"/>
              </a:rPr>
              <a:t>Publication(s): Chang Liu, et al, “Self-Consistent Simulation of the Excitation of Compressional Alfvén Eigenmodes and Runaway Electron Diffusion in Tokamak Disruptions,” </a:t>
            </a:r>
            <a:r>
              <a:rPr lang="en-US" sz="1100" i="1" dirty="0">
                <a:latin typeface="Arial" panose="020B0604020202020204" pitchFamily="34" charset="0"/>
                <a:cs typeface="Arial" panose="020B0604020202020204" pitchFamily="34" charset="0"/>
              </a:rPr>
              <a:t>Phys. Rev. Lett.</a:t>
            </a:r>
            <a:r>
              <a:rPr lang="en-US" sz="1100" dirty="0">
                <a:latin typeface="Arial" panose="020B0604020202020204" pitchFamily="34" charset="0"/>
                <a:cs typeface="Arial" panose="020B0604020202020204" pitchFamily="34" charset="0"/>
              </a:rPr>
              <a:t> 131, 085102 (2023).</a:t>
            </a:r>
          </a:p>
        </p:txBody>
      </p:sp>
      <p:pic>
        <p:nvPicPr>
          <p:cNvPr id="6" name="Picture 5">
            <a:extLst>
              <a:ext uri="{FF2B5EF4-FFF2-40B4-BE49-F238E27FC236}">
                <a16:creationId xmlns:a16="http://schemas.microsoft.com/office/drawing/2014/main" id="{631E4A97-BDB7-6E2E-9A8B-750AA103EAA4}"/>
              </a:ext>
            </a:extLst>
          </p:cNvPr>
          <p:cNvPicPr>
            <a:picLocks noChangeAspect="1"/>
          </p:cNvPicPr>
          <p:nvPr/>
        </p:nvPicPr>
        <p:blipFill>
          <a:blip r:embed="rId2"/>
          <a:srcRect l="10594"/>
          <a:stretch/>
        </p:blipFill>
        <p:spPr>
          <a:xfrm>
            <a:off x="7137400" y="560211"/>
            <a:ext cx="4419600" cy="3348345"/>
          </a:xfrm>
          <a:prstGeom prst="rect">
            <a:avLst/>
          </a:prstGeom>
        </p:spPr>
      </p:pic>
    </p:spTree>
    <p:extLst>
      <p:ext uri="{BB962C8B-B14F-4D97-AF65-F5344CB8AC3E}">
        <p14:creationId xmlns:p14="http://schemas.microsoft.com/office/powerpoint/2010/main" val="2925397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894CF-4BBE-027A-AAED-C337702A3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BADF62-4796-62D1-4DBA-1F40BE16AD24}"/>
              </a:ext>
            </a:extLst>
          </p:cNvPr>
          <p:cNvSpPr>
            <a:spLocks noGrp="1"/>
          </p:cNvSpPr>
          <p:nvPr>
            <p:ph type="title"/>
          </p:nvPr>
        </p:nvSpPr>
        <p:spPr/>
        <p:txBody>
          <a:bodyPr/>
          <a:lstStyle/>
          <a:p>
            <a:r>
              <a:rPr lang="en-US" dirty="0"/>
              <a:t>A Cleaner Vision</a:t>
            </a:r>
            <a:br>
              <a:rPr lang="en-US" dirty="0"/>
            </a:br>
            <a:r>
              <a:rPr lang="en-US" sz="2000" b="0" dirty="0"/>
              <a:t>Summit study supports safe, sustainable suds</a:t>
            </a:r>
            <a:endParaRPr lang="en-US" b="0" dirty="0"/>
          </a:p>
        </p:txBody>
      </p:sp>
      <p:sp>
        <p:nvSpPr>
          <p:cNvPr id="3" name="Content Placeholder 2">
            <a:extLst>
              <a:ext uri="{FF2B5EF4-FFF2-40B4-BE49-F238E27FC236}">
                <a16:creationId xmlns:a16="http://schemas.microsoft.com/office/drawing/2014/main" id="{FBC85550-16FB-2A98-CB16-13DE269261D9}"/>
              </a:ext>
            </a:extLst>
          </p:cNvPr>
          <p:cNvSpPr txBox="1">
            <a:spLocks/>
          </p:cNvSpPr>
          <p:nvPr/>
        </p:nvSpPr>
        <p:spPr>
          <a:xfrm>
            <a:off x="429768" y="1474185"/>
            <a:ext cx="6003690" cy="4868742"/>
          </a:xfrm>
          <a:prstGeom prst="rect">
            <a:avLst/>
          </a:prstGeom>
        </p:spPr>
        <p:txBody>
          <a:bodyPr/>
          <a:lst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The Science</a:t>
            </a:r>
            <a:br>
              <a:rPr lang="en-US" sz="2400" dirty="0"/>
            </a:br>
            <a:r>
              <a:rPr lang="en-US" sz="1200" dirty="0">
                <a:solidFill>
                  <a:srgbClr val="292929"/>
                </a:solidFill>
                <a:highlight>
                  <a:srgbClr val="FFFFFF"/>
                </a:highlight>
                <a:latin typeface="Arial" panose="020B0604020202020204" pitchFamily="34" charset="0"/>
                <a:cs typeface="Arial" panose="020B0604020202020204" pitchFamily="34" charset="0"/>
              </a:rPr>
              <a:t>The same qualities that make surfactants — the chemical compounds in soaps, shampoos and detergents that penetrate grease, dissolve stains and make those satisfying suds in the shower — so effective as cleaners can also act as irritants. When splashed in the eyes, some of these products can cause itching, burning and tears. Grease and oils are chemically similar to the membranes in the human body, so accidental exposure of the eyes to these cleaners may also irritate cell membranes. Researchers need to understand which surfactants in cleaners can cause eye irritation to ensure our products are safe.</a:t>
            </a:r>
            <a:endParaRPr lang="en-US" sz="1200" b="1" dirty="0">
              <a:solidFill>
                <a:srgbClr val="292929"/>
              </a:solidFill>
              <a:highlight>
                <a:srgbClr val="FFFFFF"/>
              </a:highlight>
              <a:latin typeface="Arial" panose="020B0604020202020204" pitchFamily="34" charset="0"/>
              <a:cs typeface="Arial" panose="020B0604020202020204" pitchFamily="34" charset="0"/>
            </a:endParaRPr>
          </a:p>
          <a:p>
            <a:pPr marL="0" indent="0">
              <a:buNone/>
            </a:pPr>
            <a:r>
              <a:rPr lang="en-US" sz="1800" b="1" dirty="0"/>
              <a:t>The Impact</a:t>
            </a:r>
            <a:br>
              <a:rPr lang="en-US" sz="2400" dirty="0"/>
            </a:br>
            <a:r>
              <a:rPr lang="en-US" sz="1200" dirty="0">
                <a:solidFill>
                  <a:srgbClr val="292929"/>
                </a:solidFill>
                <a:highlight>
                  <a:srgbClr val="FFFFFF"/>
                </a:highlight>
                <a:latin typeface="Arial" panose="020B0604020202020204" pitchFamily="34" charset="0"/>
                <a:cs typeface="Arial" panose="020B0604020202020204" pitchFamily="34" charset="0"/>
              </a:rPr>
              <a:t>A team of scientists from Procter &amp; Gamble used ORNL’s Summit supercomputer to create a digital model of the corneal epithelium, the primary outer layer of cells covering the human eye, and test that model against a series of cleaning compounds in search of a gentler, more environmentally sustainable formula. The study on Summit grew out of the firm’s commitments to product performance, safety and environmental sustainability. To meet its Ambition 2040 goals to reduce packaging waste, P&amp;G needed to concentrate its liquid cleaners to deliver as many or more washes in smaller packages. Concentrated cleaners equal less packaging, fewer rinse cycles, quicker results, less water used and a shrunken carbon footprint. P&amp;G also sought to ensure the concentrated formulas could meet the company’s safety standards. Ethical guidelines ruled out testing on human and animal subjects, which also would have been expensive and time-consuming. The team needed a way to capture the initial contact between the cleaning compounds and the corneal membrane in exacting detail and at every potential angle, starting from the first microsecond, a millionth of a second. Because of Summit’s speed, the team was able to run the simulation at scale and model a whole liposome instead of just a part of it and to observe the liposome being disrupted by external forces.</a:t>
            </a:r>
            <a:br>
              <a:rPr lang="en-US" sz="1200" dirty="0">
                <a:solidFill>
                  <a:srgbClr val="292929"/>
                </a:solidFill>
                <a:highlight>
                  <a:srgbClr val="FFFFFF"/>
                </a:highlight>
                <a:latin typeface="Arial" panose="020B0604020202020204" pitchFamily="34" charset="0"/>
                <a:cs typeface="Arial" panose="020B0604020202020204" pitchFamily="34" charset="0"/>
              </a:rPr>
            </a:br>
            <a:br>
              <a:rPr lang="en-US" sz="1200" dirty="0">
                <a:solidFill>
                  <a:srgbClr val="292929"/>
                </a:solidFill>
                <a:highlight>
                  <a:srgbClr val="FFFFFF"/>
                </a:highlight>
                <a:latin typeface="Arial" panose="020B0604020202020204" pitchFamily="34" charset="0"/>
                <a:cs typeface="Arial" panose="020B0604020202020204" pitchFamily="34" charset="0"/>
              </a:rPr>
            </a:br>
            <a:endParaRPr lang="en-US" sz="1200" dirty="0">
              <a:solidFill>
                <a:srgbClr val="292929"/>
              </a:solidFill>
              <a:highlight>
                <a:srgbClr val="FFFFFF"/>
              </a:highligh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5B62233-7B3F-7FBF-5967-41CB8680A050}"/>
              </a:ext>
            </a:extLst>
          </p:cNvPr>
          <p:cNvSpPr txBox="1"/>
          <p:nvPr/>
        </p:nvSpPr>
        <p:spPr>
          <a:xfrm>
            <a:off x="9206549" y="1576960"/>
            <a:ext cx="2772888" cy="1608902"/>
          </a:xfrm>
          <a:prstGeom prst="rect">
            <a:avLst/>
          </a:prstGeom>
          <a:noFill/>
        </p:spPr>
        <p:txBody>
          <a:bodyPr wrap="square" rtlCol="0">
            <a:spAutoFit/>
          </a:bodyPr>
          <a:lstStyle/>
          <a:p>
            <a:pPr algn="l">
              <a:lnSpc>
                <a:spcPct val="90000"/>
              </a:lnSpc>
            </a:pPr>
            <a:r>
              <a:rPr lang="en-US" sz="1100" b="0" i="1" dirty="0">
                <a:solidFill>
                  <a:srgbClr val="292929"/>
                </a:solidFill>
                <a:effectLst/>
                <a:highlight>
                  <a:srgbClr val="FFFFFF"/>
                </a:highlight>
                <a:latin typeface="Arial" panose="020B0604020202020204" pitchFamily="34" charset="0"/>
                <a:cs typeface="Arial" panose="020B0604020202020204" pitchFamily="34" charset="0"/>
              </a:rPr>
              <a:t>Procter &amp; Gamble scientists used ORNL’s Summit supercomputer to create a digital model of the corneal epithelium, the primary outer layer of cells covering the human eye, and test that model against a series of cleaning compounds in search of a gentler, more environmentally sustainable formula. Credit: Procter &amp; Gamble</a:t>
            </a:r>
            <a:br>
              <a:rPr lang="en-US" sz="1100" b="0" i="1" dirty="0">
                <a:solidFill>
                  <a:srgbClr val="292929"/>
                </a:solidFill>
                <a:effectLst/>
                <a:highlight>
                  <a:srgbClr val="FFFFFF"/>
                </a:highlight>
                <a:latin typeface="Arial" panose="020B0604020202020204" pitchFamily="34" charset="0"/>
                <a:cs typeface="Arial" panose="020B0604020202020204" pitchFamily="34" charset="0"/>
              </a:rPr>
            </a:br>
            <a:endParaRPr lang="en-US" sz="1050" i="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447083B-CC41-C688-52D8-E760449B39C6}"/>
              </a:ext>
            </a:extLst>
          </p:cNvPr>
          <p:cNvSpPr/>
          <p:nvPr/>
        </p:nvSpPr>
        <p:spPr>
          <a:xfrm>
            <a:off x="7636240" y="5475597"/>
            <a:ext cx="3140618" cy="938719"/>
          </a:xfrm>
          <a:prstGeom prst="rect">
            <a:avLst/>
          </a:prstGeom>
          <a:solidFill>
            <a:schemeClr val="bg2">
              <a:lumMod val="65000"/>
            </a:schemeClr>
          </a:solidFill>
          <a:ln>
            <a:solidFill>
              <a:schemeClr val="tx2"/>
            </a:solidFill>
          </a:ln>
        </p:spPr>
        <p:txBody>
          <a:bodyPr wrap="square">
            <a:spAutoFit/>
          </a:bodyPr>
          <a:lstStyle/>
          <a:p>
            <a:pPr algn="just"/>
            <a:r>
              <a:rPr lang="en-US" sz="1100" dirty="0">
                <a:latin typeface="Arial" panose="020B0604020202020204" pitchFamily="34" charset="0"/>
                <a:cs typeface="Arial" panose="020B0604020202020204" pitchFamily="34" charset="0"/>
              </a:rPr>
              <a:t>PI/Facility Lead(s): </a:t>
            </a:r>
            <a:r>
              <a:rPr lang="en-US" sz="1100" dirty="0" err="1">
                <a:latin typeface="Arial" panose="020B0604020202020204" pitchFamily="34" charset="0"/>
                <a:cs typeface="Arial" panose="020B0604020202020204" pitchFamily="34" charset="0"/>
              </a:rPr>
              <a:t>Dilnoza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Amirkulova</a:t>
            </a:r>
            <a:r>
              <a:rPr lang="en-US" sz="1100" dirty="0">
                <a:latin typeface="Arial" panose="020B0604020202020204" pitchFamily="34" charset="0"/>
                <a:cs typeface="Arial" panose="020B0604020202020204" pitchFamily="34" charset="0"/>
              </a:rPr>
              <a:t>, P&amp;G</a:t>
            </a:r>
          </a:p>
          <a:p>
            <a:pPr algn="just">
              <a:spcBef>
                <a:spcPts val="0"/>
              </a:spcBef>
            </a:pPr>
            <a:r>
              <a:rPr lang="en-US" sz="1100" dirty="0">
                <a:latin typeface="Arial" panose="020B0604020202020204" pitchFamily="34" charset="0"/>
                <a:cs typeface="Arial" panose="020B0604020202020204" pitchFamily="34" charset="0"/>
              </a:rPr>
              <a:t>ASCR Program/Facility: OLCF/Summit </a:t>
            </a:r>
          </a:p>
          <a:p>
            <a:pPr algn="just">
              <a:spcBef>
                <a:spcPts val="0"/>
              </a:spcBef>
            </a:pPr>
            <a:r>
              <a:rPr lang="en-US" sz="1100" dirty="0">
                <a:latin typeface="Arial" panose="020B0604020202020204" pitchFamily="34" charset="0"/>
                <a:cs typeface="Arial" panose="020B0604020202020204" pitchFamily="34" charset="0"/>
              </a:rPr>
              <a:t>ASCR PM: Christine Chalk   </a:t>
            </a:r>
          </a:p>
          <a:p>
            <a:pPr algn="just">
              <a:spcBef>
                <a:spcPts val="0"/>
              </a:spcBef>
            </a:pPr>
            <a:r>
              <a:rPr lang="en-US" sz="1100" dirty="0">
                <a:latin typeface="Arial" panose="020B0604020202020204" pitchFamily="34" charset="0"/>
                <a:cs typeface="Arial" panose="020B0604020202020204" pitchFamily="34" charset="0"/>
              </a:rPr>
              <a:t>Funding: DD</a:t>
            </a:r>
          </a:p>
          <a:p>
            <a:pPr algn="just"/>
            <a:r>
              <a:rPr lang="en-US" sz="1100" dirty="0">
                <a:latin typeface="Arial" panose="020B0604020202020204" pitchFamily="34" charset="0"/>
                <a:cs typeface="Arial" panose="020B0604020202020204" pitchFamily="34" charset="0"/>
              </a:rPr>
              <a:t>Publication(s): in development</a:t>
            </a:r>
          </a:p>
        </p:txBody>
      </p:sp>
      <p:pic>
        <p:nvPicPr>
          <p:cNvPr id="1026" name="Picture 2">
            <a:extLst>
              <a:ext uri="{FF2B5EF4-FFF2-40B4-BE49-F238E27FC236}">
                <a16:creationId xmlns:a16="http://schemas.microsoft.com/office/drawing/2014/main" id="{BCF9FC66-A07F-90B4-73F1-FE9140FA76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73" r="18361"/>
          <a:stretch/>
        </p:blipFill>
        <p:spPr bwMode="auto">
          <a:xfrm>
            <a:off x="6433458" y="575850"/>
            <a:ext cx="2820285" cy="2555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08F85A0-02F8-5759-B313-77AAFFB1F009}"/>
              </a:ext>
            </a:extLst>
          </p:cNvPr>
          <p:cNvSpPr txBox="1"/>
          <p:nvPr/>
        </p:nvSpPr>
        <p:spPr>
          <a:xfrm>
            <a:off x="6840291" y="3453841"/>
            <a:ext cx="4966833" cy="1754326"/>
          </a:xfrm>
          <a:prstGeom prst="rect">
            <a:avLst/>
          </a:prstGeom>
          <a:noFill/>
        </p:spPr>
        <p:txBody>
          <a:bodyPr wrap="square" rtlCol="0">
            <a:spAutoFit/>
          </a:bodyPr>
          <a:lstStyle/>
          <a:p>
            <a:r>
              <a:rPr lang="en-US" b="0" i="0" dirty="0">
                <a:solidFill>
                  <a:srgbClr val="292929"/>
                </a:solidFill>
                <a:effectLst/>
              </a:rPr>
              <a:t>“Summit was amazing. [...] Not only did we make a stable liposome; we also were able to run the simulation at scale and model a whole liposome instead of just a part of it and to observe the liposome being disrupted by external forces.” — </a:t>
            </a:r>
            <a:r>
              <a:rPr lang="en-US" b="0" i="0" dirty="0" err="1">
                <a:solidFill>
                  <a:srgbClr val="292929"/>
                </a:solidFill>
                <a:effectLst/>
              </a:rPr>
              <a:t>Dilnoza</a:t>
            </a:r>
            <a:r>
              <a:rPr lang="en-US" b="0" i="0" dirty="0">
                <a:solidFill>
                  <a:srgbClr val="292929"/>
                </a:solidFill>
                <a:effectLst/>
              </a:rPr>
              <a:t> </a:t>
            </a:r>
            <a:r>
              <a:rPr lang="en-US" b="0" i="0" dirty="0" err="1">
                <a:solidFill>
                  <a:srgbClr val="292929"/>
                </a:solidFill>
                <a:effectLst/>
              </a:rPr>
              <a:t>Amirkulova</a:t>
            </a:r>
            <a:r>
              <a:rPr lang="en-US" b="0" i="0" dirty="0">
                <a:solidFill>
                  <a:srgbClr val="292929"/>
                </a:solidFill>
                <a:effectLst/>
              </a:rPr>
              <a:t>, P&amp;G</a:t>
            </a:r>
            <a:endParaRPr lang="en-US" dirty="0"/>
          </a:p>
        </p:txBody>
      </p:sp>
    </p:spTree>
    <p:extLst>
      <p:ext uri="{BB962C8B-B14F-4D97-AF65-F5344CB8AC3E}">
        <p14:creationId xmlns:p14="http://schemas.microsoft.com/office/powerpoint/2010/main" val="709271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E5654-0D7B-964B-B4EE-DC8A786AAE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8A625F-CD04-EBE2-7CDD-634DB64ED2BB}"/>
              </a:ext>
            </a:extLst>
          </p:cNvPr>
          <p:cNvSpPr>
            <a:spLocks noGrp="1"/>
          </p:cNvSpPr>
          <p:nvPr>
            <p:ph type="title"/>
          </p:nvPr>
        </p:nvSpPr>
        <p:spPr/>
        <p:txBody>
          <a:bodyPr/>
          <a:lstStyle/>
          <a:p>
            <a:r>
              <a:rPr lang="en-US" dirty="0"/>
              <a:t>Uniting to Build Solutions</a:t>
            </a:r>
            <a:br>
              <a:rPr lang="en-US" dirty="0"/>
            </a:br>
            <a:r>
              <a:rPr lang="en-US" sz="2000" b="0" dirty="0"/>
              <a:t>Secretary’s Honor Awards recognize ORNL teams</a:t>
            </a:r>
            <a:br>
              <a:rPr lang="en-US" sz="2000" b="0" dirty="0"/>
            </a:br>
            <a:endParaRPr lang="en-US" b="0" dirty="0"/>
          </a:p>
        </p:txBody>
      </p:sp>
      <p:sp>
        <p:nvSpPr>
          <p:cNvPr id="3" name="Content Placeholder 2">
            <a:extLst>
              <a:ext uri="{FF2B5EF4-FFF2-40B4-BE49-F238E27FC236}">
                <a16:creationId xmlns:a16="http://schemas.microsoft.com/office/drawing/2014/main" id="{02CC2053-E92E-03C0-7F37-947821D68306}"/>
              </a:ext>
            </a:extLst>
          </p:cNvPr>
          <p:cNvSpPr txBox="1">
            <a:spLocks/>
          </p:cNvSpPr>
          <p:nvPr/>
        </p:nvSpPr>
        <p:spPr>
          <a:xfrm>
            <a:off x="429767" y="1474185"/>
            <a:ext cx="6179579" cy="4868742"/>
          </a:xfrm>
          <a:prstGeom prst="rect">
            <a:avLst/>
          </a:prstGeom>
        </p:spPr>
        <p:txBody>
          <a:bodyPr/>
          <a:lst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292929"/>
                </a:solidFill>
                <a:highlight>
                  <a:srgbClr val="FFFFFF"/>
                </a:highlight>
                <a:latin typeface="Arial" panose="020B0604020202020204" pitchFamily="34" charset="0"/>
                <a:cs typeface="Arial" panose="020B0604020202020204" pitchFamily="34" charset="0"/>
              </a:rPr>
              <a:t>Two ORNL-led computing teams were recognized with Department of Energy Secretary’s Honor Awards, presented by Secretary Jennifer Granholm on January 8, 2025, at the DOE Forrestal building.</a:t>
            </a:r>
          </a:p>
          <a:p>
            <a:r>
              <a:rPr lang="en-US" sz="1400" dirty="0">
                <a:solidFill>
                  <a:srgbClr val="292929"/>
                </a:solidFill>
                <a:highlight>
                  <a:srgbClr val="FFFFFF"/>
                </a:highlight>
                <a:latin typeface="Arial" panose="020B0604020202020204" pitchFamily="34" charset="0"/>
                <a:cs typeface="Arial" panose="020B0604020202020204" pitchFamily="34" charset="0"/>
              </a:rPr>
              <a:t>ORNL’s award-winning computing teams — the Exascale Computing Project Leadership Team and the Frontier Supercomputer Integrated Project Team — represent truly extraordinary achievements.</a:t>
            </a:r>
          </a:p>
          <a:p>
            <a:r>
              <a:rPr lang="en-US" sz="1400" dirty="0">
                <a:solidFill>
                  <a:srgbClr val="292929"/>
                </a:solidFill>
                <a:highlight>
                  <a:srgbClr val="FFFFFF"/>
                </a:highlight>
                <a:latin typeface="Arial" panose="020B0604020202020204" pitchFamily="34" charset="0"/>
                <a:cs typeface="Arial" panose="020B0604020202020204" pitchFamily="34" charset="0"/>
              </a:rPr>
              <a:t>The Exascale Computing Project Leadership Team comprised 175 honorees from across 6 DOE labs and included 30 ORNL current and former staff members: Ashley Barker, Doug Collins, Tom Cook, Cherie Chance, Julia White, Al Geist, Willy </a:t>
            </a:r>
            <a:r>
              <a:rPr lang="en-US" sz="1400" dirty="0" err="1">
                <a:solidFill>
                  <a:srgbClr val="292929"/>
                </a:solidFill>
                <a:highlight>
                  <a:srgbClr val="FFFFFF"/>
                </a:highlight>
                <a:latin typeface="Arial" panose="020B0604020202020204" pitchFamily="34" charset="0"/>
                <a:cs typeface="Arial" panose="020B0604020202020204" pitchFamily="34" charset="0"/>
              </a:rPr>
              <a:t>Besancenez</a:t>
            </a:r>
            <a:r>
              <a:rPr lang="en-US" sz="1400" dirty="0">
                <a:solidFill>
                  <a:srgbClr val="292929"/>
                </a:solidFill>
                <a:highlight>
                  <a:srgbClr val="FFFFFF"/>
                </a:highlight>
                <a:latin typeface="Arial" panose="020B0604020202020204" pitchFamily="34" charset="0"/>
                <a:cs typeface="Arial" panose="020B0604020202020204" pitchFamily="34" charset="0"/>
              </a:rPr>
              <a:t>, Justin Keck, Mike Hulsey, Kim Milburn, Suzy Tichenor, Jonathan Wilson, Nate Noll, Tom Evans, Jeffrey Vetter, Ryan Prout, Ryan Adamson, Matt Bement, Paul Kent, Steven Hamilton, Kelli Coker, Andrey Prokopenko, Scott Klasky, Kenneth Moreland, Scott Atchley, Stephen Nichols, Paul Bryant and Lora Wolfe.</a:t>
            </a:r>
          </a:p>
          <a:p>
            <a:r>
              <a:rPr lang="en-US" sz="1400" dirty="0">
                <a:solidFill>
                  <a:srgbClr val="292929"/>
                </a:solidFill>
                <a:highlight>
                  <a:srgbClr val="FFFFFF"/>
                </a:highlight>
                <a:latin typeface="Arial" panose="020B0604020202020204" pitchFamily="34" charset="0"/>
                <a:cs typeface="Arial" panose="020B0604020202020204" pitchFamily="34" charset="0"/>
              </a:rPr>
              <a:t>The Frontier awardees include Justin Whitt, Ashley Barker, Gina </a:t>
            </a:r>
            <a:r>
              <a:rPr lang="en-US" sz="1400" dirty="0" err="1">
                <a:solidFill>
                  <a:srgbClr val="292929"/>
                </a:solidFill>
                <a:highlight>
                  <a:srgbClr val="FFFFFF"/>
                </a:highlight>
                <a:latin typeface="Arial" panose="020B0604020202020204" pitchFamily="34" charset="0"/>
                <a:cs typeface="Arial" panose="020B0604020202020204" pitchFamily="34" charset="0"/>
              </a:rPr>
              <a:t>Tourassi</a:t>
            </a:r>
            <a:r>
              <a:rPr lang="en-US" sz="1400" dirty="0">
                <a:solidFill>
                  <a:srgbClr val="292929"/>
                </a:solidFill>
                <a:highlight>
                  <a:srgbClr val="FFFFFF"/>
                </a:highlight>
                <a:latin typeface="Arial" panose="020B0604020202020204" pitchFamily="34" charset="0"/>
                <a:cs typeface="Arial" panose="020B0604020202020204" pitchFamily="34" charset="0"/>
              </a:rPr>
              <a:t> and Matt Sieger of ORNL; John Young and Dan Hoag from the ORNL Site Office, and Christine Chalk from DOE Headquarters. The Frontier award honored a small group who proudly represented the remarkable efforts of more than 100 ORNL, DOE and vendor partner team members, whose hard work and unparalleled dedication brought Frontier to life.</a:t>
            </a:r>
            <a:br>
              <a:rPr lang="en-US" sz="1200" dirty="0">
                <a:solidFill>
                  <a:srgbClr val="292929"/>
                </a:solidFill>
                <a:highlight>
                  <a:srgbClr val="FFFFFF"/>
                </a:highlight>
                <a:latin typeface="Arial" panose="020B0604020202020204" pitchFamily="34" charset="0"/>
                <a:cs typeface="Arial" panose="020B0604020202020204" pitchFamily="34" charset="0"/>
              </a:rPr>
            </a:br>
            <a:endParaRPr lang="en-US" sz="1200" dirty="0">
              <a:solidFill>
                <a:srgbClr val="292929"/>
              </a:solidFill>
              <a:highlight>
                <a:srgbClr val="FFFFFF"/>
              </a:highligh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0C12883-32A9-7643-9F45-E8FCF71F2FD8}"/>
              </a:ext>
            </a:extLst>
          </p:cNvPr>
          <p:cNvSpPr txBox="1"/>
          <p:nvPr/>
        </p:nvSpPr>
        <p:spPr>
          <a:xfrm>
            <a:off x="7054711" y="5444282"/>
            <a:ext cx="4260846" cy="701731"/>
          </a:xfrm>
          <a:prstGeom prst="rect">
            <a:avLst/>
          </a:prstGeom>
          <a:noFill/>
        </p:spPr>
        <p:txBody>
          <a:bodyPr wrap="square" rtlCol="0">
            <a:spAutoFit/>
          </a:bodyPr>
          <a:lstStyle/>
          <a:p>
            <a:pPr>
              <a:lnSpc>
                <a:spcPct val="90000"/>
              </a:lnSpc>
            </a:pPr>
            <a:r>
              <a:rPr lang="en-US" sz="1100" b="0" i="1" dirty="0">
                <a:solidFill>
                  <a:srgbClr val="292929"/>
                </a:solidFill>
                <a:effectLst/>
                <a:latin typeface="Karla" pitchFamily="2" charset="77"/>
              </a:rPr>
              <a:t>Top: Secretary of Energy Jennifer Granholm delivered the Secretary’s Honor Awards on January 8, 2025.. Bottom: Members of the ECP team gathered with Secretary Jennifer Granholm for the Secretary’s Honor Awards. Credit: </a:t>
            </a:r>
            <a:r>
              <a:rPr lang="en-US" sz="1100" b="0" i="1" dirty="0" err="1">
                <a:solidFill>
                  <a:srgbClr val="292929"/>
                </a:solidFill>
                <a:effectLst/>
                <a:latin typeface="Karla" pitchFamily="2" charset="77"/>
              </a:rPr>
              <a:t>Donica</a:t>
            </a:r>
            <a:r>
              <a:rPr lang="en-US" sz="1100" b="0" i="1" dirty="0">
                <a:solidFill>
                  <a:srgbClr val="292929"/>
                </a:solidFill>
                <a:effectLst/>
                <a:latin typeface="Karla" pitchFamily="2" charset="77"/>
              </a:rPr>
              <a:t> Payne, DOE</a:t>
            </a:r>
            <a:endParaRPr lang="en-US" sz="1050" i="1" dirty="0">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1005C6DE-1280-232B-BD65-78213A825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19"/>
          <a:stretch/>
        </p:blipFill>
        <p:spPr bwMode="auto">
          <a:xfrm>
            <a:off x="7129048" y="728029"/>
            <a:ext cx="4112173" cy="21158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E75D726-AA20-40EB-57CC-00B803EEE5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627" b="9180"/>
          <a:stretch/>
        </p:blipFill>
        <p:spPr bwMode="auto">
          <a:xfrm>
            <a:off x="7129049" y="3024214"/>
            <a:ext cx="4112172" cy="226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808951"/>
      </p:ext>
    </p:extLst>
  </p:cSld>
  <p:clrMapOvr>
    <a:masterClrMapping/>
  </p:clrMapOvr>
</p:sld>
</file>

<file path=ppt/theme/theme1.xml><?xml version="1.0" encoding="utf-8"?>
<a:theme xmlns:a="http://schemas.openxmlformats.org/drawingml/2006/main" name="ORNL-Presentation-16x9-OLCF">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a:srgbClr val="00662C"/>
    </a:custClr>
    <a:custClr name="ORNL">
      <a:srgbClr val="00454D"/>
    </a:custClr>
    <a:custClr name="ORNL">
      <a:srgbClr val="DBDCD8"/>
    </a:custClr>
    <a:custClr name="ORNL">
      <a:srgbClr val="373A36"/>
    </a:custClr>
    <a:custClr name="ORNL">
      <a:srgbClr val="FFFFFF"/>
    </a:custClr>
    <a:custClr name="ORNL">
      <a:srgbClr val="005776"/>
    </a:custClr>
    <a:custClr name="ORNL">
      <a:srgbClr val="006BA6"/>
    </a:custClr>
    <a:custClr name="ORNL">
      <a:srgbClr val="7DBA00"/>
    </a:custClr>
    <a:custClr name="ORNL">
      <a:srgbClr val="00BDB5"/>
    </a:custClr>
    <a:custClr name="ORNL">
      <a:srgbClr val="00B38F"/>
    </a:custClr>
    <a:custClr name="ORNL">
      <a:srgbClr val="00492E"/>
    </a:custClr>
    <a:custClr name="ORNL">
      <a:srgbClr val="00572E"/>
    </a:custClr>
    <a:custClr name="ORNL">
      <a:srgbClr val="28A351"/>
    </a:custClr>
    <a:custClr name="ORNL">
      <a:srgbClr val="53D170"/>
    </a:custClr>
    <a:custClr name="ORNL">
      <a:srgbClr val="8FEF9C"/>
    </a:custClr>
    <a:custClr name="ORNL">
      <a:srgbClr val="002837"/>
    </a:custClr>
    <a:custClr name="ORNL">
      <a:srgbClr val="003542"/>
    </a:custClr>
    <a:custClr name="ORNL">
      <a:srgbClr val="259194"/>
    </a:custClr>
    <a:custClr name="ORNL">
      <a:srgbClr val="50C9C2"/>
    </a:custClr>
    <a:custClr name="ORNL">
      <a:srgbClr val="8EEDE0"/>
    </a:custClr>
  </a:custClrLst>
  <a:extLst>
    <a:ext uri="{05A4C25C-085E-4340-85A3-A5531E510DB2}">
      <thm15:themeFamily xmlns:thm15="http://schemas.microsoft.com/office/thememl/2012/main" name="ORNL-Presentation-16x9-OLCF" id="{6CF8F3EA-CFBA-4B44-B7CE-B005A94EBE62}" vid="{5807EE1C-4808-7444-A291-CE0563286B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ORNL-Presentation-16x9-OLCF</Template>
  <TotalTime>69</TotalTime>
  <Words>1258</Words>
  <Application>Microsoft Macintosh PowerPoint</Application>
  <PresentationFormat>Widescreen</PresentationFormat>
  <Paragraphs>26</Paragraphs>
  <Slides>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Karla</vt:lpstr>
      <vt:lpstr>Roboto</vt:lpstr>
      <vt:lpstr>Roboto Light</vt:lpstr>
      <vt:lpstr>ORNL-Presentation-16x9-OLCF</vt:lpstr>
      <vt:lpstr>Reining in Runaway Electrons Summit study could help solve fusion dilemma</vt:lpstr>
      <vt:lpstr>A Cleaner Vision Summit study supports safe, sustainable suds</vt:lpstr>
      <vt:lpstr>Uniting to Build Solutions Secretary’s Honor Awards recognize ORNL teams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Bethea, Katie</dc:creator>
  <cp:lastModifiedBy>Bethea, Katie</cp:lastModifiedBy>
  <cp:revision>3</cp:revision>
  <dcterms:created xsi:type="dcterms:W3CDTF">2025-02-10T02:26:34Z</dcterms:created>
  <dcterms:modified xsi:type="dcterms:W3CDTF">2025-02-14T19:46:02Z</dcterms:modified>
</cp:coreProperties>
</file>