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1" r:id="rId4"/>
  </p:sldMasterIdLst>
  <p:notesMasterIdLst>
    <p:notesMasterId r:id="rId6"/>
  </p:notesMasterIdLst>
  <p:sldIdLst>
    <p:sldId id="257" r:id="rId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281BD"/>
    <a:srgbClr val="0000FF"/>
    <a:srgbClr val="020079"/>
    <a:srgbClr val="EEEEF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1C4CB45-1617-44F8-930A-AEA5937F66ED}" v="5" dt="2025-03-14T17:26:59.261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991" autoAdjust="0"/>
    <p:restoredTop sz="94658" autoAdjust="0"/>
  </p:normalViewPr>
  <p:slideViewPr>
    <p:cSldViewPr snapToGrid="0">
      <p:cViewPr varScale="1">
        <p:scale>
          <a:sx n="116" d="100"/>
          <a:sy n="116" d="100"/>
        </p:scale>
        <p:origin x="776" y="176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presProps" Target="pres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notesMaster" Target="notesMasters/notesMaster1.xml"/><Relationship Id="rId11" Type="http://schemas.microsoft.com/office/2015/10/relationships/revisionInfo" Target="revisionInfo.xml"/><Relationship Id="rId5" Type="http://schemas.openxmlformats.org/officeDocument/2006/relationships/slide" Target="slides/slide1.xml"/><Relationship Id="rId10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8134BE1-65F2-4435-8B51-6A5EBDF683AE}" type="datetimeFigureOut">
              <a:rPr lang="en-US" smtClean="0"/>
              <a:t>4/15/25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A04650E-E198-4FA3-A1E8-C9B561D8C6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58104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https://</a:t>
            </a:r>
            <a:r>
              <a:rPr lang="en-US" dirty="0" err="1"/>
              <a:t>www.olcf.ornl.gov</a:t>
            </a:r>
            <a:r>
              <a:rPr lang="en-US" dirty="0"/>
              <a:t>/2025/03/12/summit-supercomputer-draws-molecular-blueprint-for-repairing-damaged-dna/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A04650E-E198-4FA3-A1E8-C9B561D8C60E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315610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4/15/25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66609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4/15/25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37863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4/15/25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548747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/>
              <a:t>Click to edit title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9D265990-C2AC-43F4-A5F5-C94F93DD392D}"/>
              </a:ext>
            </a:extLst>
          </p:cNvPr>
          <p:cNvSpPr/>
          <p:nvPr userDrawn="1"/>
        </p:nvSpPr>
        <p:spPr>
          <a:xfrm>
            <a:off x="0" y="6320118"/>
            <a:ext cx="12192000" cy="537882"/>
          </a:xfrm>
          <a:prstGeom prst="rect">
            <a:avLst/>
          </a:prstGeom>
          <a:solidFill>
            <a:srgbClr val="0B2C4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724400" y="640300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00">
                <a:solidFill>
                  <a:schemeClr val="bg1"/>
                </a:solidFill>
                <a:latin typeface="AvenirNext LT Pro Regular" panose="020B0504020202020204" pitchFamily="34" charset="0"/>
              </a:defRPr>
            </a:lvl1pPr>
          </a:lstStyle>
          <a:p>
            <a:fld id="{835B6AD7-18B8-4C9C-AA70-ABD830A869AC}" type="slidenum">
              <a:rPr lang="en-US" smtClean="0"/>
              <a:t>‹#›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2667" y="6373156"/>
            <a:ext cx="2149533" cy="394974"/>
          </a:xfrm>
          <a:prstGeom prst="rect">
            <a:avLst/>
          </a:prstGeom>
        </p:spPr>
      </p:pic>
      <p:sp>
        <p:nvSpPr>
          <p:cNvPr id="7" name="TextBox 6"/>
          <p:cNvSpPr txBox="1"/>
          <p:nvPr userDrawn="1"/>
        </p:nvSpPr>
        <p:spPr>
          <a:xfrm>
            <a:off x="9943949" y="6398798"/>
            <a:ext cx="22480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>
                <a:solidFill>
                  <a:schemeClr val="bg1"/>
                </a:solidFill>
                <a:latin typeface="AvenirNext LT Pro Regular" panose="020B0504020202020204" pitchFamily="34" charset="0"/>
              </a:rPr>
              <a:t>Energy.gov/science</a:t>
            </a:r>
          </a:p>
        </p:txBody>
      </p:sp>
    </p:spTree>
    <p:extLst>
      <p:ext uri="{BB962C8B-B14F-4D97-AF65-F5344CB8AC3E}">
        <p14:creationId xmlns:p14="http://schemas.microsoft.com/office/powerpoint/2010/main" val="2441954933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4/15/25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2992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4/15/25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05351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4/15/25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51777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4/15/25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5603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4/15/25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86904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4/15/25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43176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4/15/25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38231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4/15/25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85604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6CE7D5-CF57-46EF-B807-FDD0502418D4}" type="datetimeFigureOut">
              <a:rPr lang="en-US" smtClean="0"/>
              <a:t>4/15/25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90985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2" r:id="rId1"/>
    <p:sldLayoutId id="2147483653" r:id="rId2"/>
    <p:sldLayoutId id="2147483654" r:id="rId3"/>
    <p:sldLayoutId id="2147483655" r:id="rId4"/>
    <p:sldLayoutId id="2147483656" r:id="rId5"/>
    <p:sldLayoutId id="2147483657" r:id="rId6"/>
    <p:sldLayoutId id="2147483658" r:id="rId7"/>
    <p:sldLayoutId id="2147483659" r:id="rId8"/>
    <p:sldLayoutId id="2147483660" r:id="rId9"/>
    <p:sldLayoutId id="2147483661" r:id="rId10"/>
    <p:sldLayoutId id="2147483662" r:id="rId11"/>
    <p:sldLayoutId id="2147483663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7CB983-3D4F-3FB4-37F0-5EBAA0E939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0079" y="197270"/>
            <a:ext cx="9232122" cy="657336"/>
          </a:xfrm>
        </p:spPr>
        <p:txBody>
          <a:bodyPr>
            <a:normAutofit fontScale="90000"/>
          </a:bodyPr>
          <a:lstStyle/>
          <a:p>
            <a:r>
              <a:rPr lang="en-US" sz="4000" dirty="0"/>
              <a:t>Summit Supercomputer Draws Molecular Blueprint for Repairing Damaged DNA</a:t>
            </a:r>
          </a:p>
        </p:txBody>
      </p:sp>
      <p:sp>
        <p:nvSpPr>
          <p:cNvPr id="7" name="Google Shape;25;p1">
            <a:extLst>
              <a:ext uri="{FF2B5EF4-FFF2-40B4-BE49-F238E27FC236}">
                <a16:creationId xmlns:a16="http://schemas.microsoft.com/office/drawing/2014/main" id="{35E5E467-2727-969B-98F3-BA95D001A982}"/>
              </a:ext>
            </a:extLst>
          </p:cNvPr>
          <p:cNvSpPr/>
          <p:nvPr/>
        </p:nvSpPr>
        <p:spPr>
          <a:xfrm>
            <a:off x="245185" y="1394656"/>
            <a:ext cx="5850815" cy="16927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000" b="1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ea typeface="Arial"/>
                <a:cs typeface="Arial"/>
                <a:sym typeface="Arial"/>
              </a:rPr>
              <a:t>Scientific Achievement</a:t>
            </a:r>
            <a:endParaRPr kumimoji="0" sz="1400" b="0" i="0" u="none" strike="noStrike" kern="0" cap="none" spc="0" normalizeH="0" baseline="0" noProof="0" dirty="0">
              <a:ln>
                <a:noFill/>
              </a:ln>
              <a:effectLst/>
              <a:uLnTx/>
              <a:uFillTx/>
              <a:cs typeface="Arial"/>
              <a:sym typeface="Arial"/>
            </a:endParaRPr>
          </a:p>
          <a:p>
            <a:pPr marL="285750" indent="-285750">
              <a:buClr>
                <a:srgbClr val="000000"/>
              </a:buClr>
              <a:buFont typeface="Arial" panose="020B0604020202020204" pitchFamily="34" charset="0"/>
              <a:buChar char="•"/>
              <a:defRPr/>
            </a:pP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ea typeface="Arial"/>
                <a:cs typeface="Arial"/>
                <a:sym typeface="Arial"/>
              </a:rPr>
              <a:t>Scientists used the Summit supercomputer to simulate the actions of the pre-incision complex (</a:t>
            </a:r>
            <a:r>
              <a:rPr kumimoji="0" lang="en-US" sz="1400" b="0" i="0" u="none" strike="noStrike" kern="0" cap="none" spc="0" normalizeH="0" baseline="0" noProof="0" dirty="0" err="1">
                <a:ln>
                  <a:noFill/>
                </a:ln>
                <a:effectLst/>
                <a:uLnTx/>
                <a:uFillTx/>
                <a:ea typeface="Arial"/>
                <a:cs typeface="Arial"/>
                <a:sym typeface="Arial"/>
              </a:rPr>
              <a:t>PInC</a:t>
            </a: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ea typeface="Arial"/>
                <a:cs typeface="Arial"/>
                <a:sym typeface="Arial"/>
              </a:rPr>
              <a:t>), a key component in DNA repair. </a:t>
            </a:r>
          </a:p>
          <a:p>
            <a:pPr marL="285750" indent="-285750">
              <a:buClr>
                <a:srgbClr val="000000"/>
              </a:buClr>
              <a:buFont typeface="Arial" panose="020B0604020202020204" pitchFamily="34" charset="0"/>
              <a:buChar char="•"/>
              <a:defRPr/>
            </a:pPr>
            <a:r>
              <a:rPr lang="en-US" sz="1400" kern="0" dirty="0" err="1">
                <a:ea typeface="Arial"/>
                <a:cs typeface="Arial"/>
                <a:sym typeface="Arial"/>
              </a:rPr>
              <a:t>PInC</a:t>
            </a:r>
            <a:r>
              <a:rPr lang="en-US" sz="1400" kern="0" dirty="0">
                <a:ea typeface="Arial"/>
                <a:cs typeface="Arial"/>
                <a:sym typeface="Arial"/>
              </a:rPr>
              <a:t> is </a:t>
            </a: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ea typeface="Arial"/>
                <a:cs typeface="Arial"/>
                <a:sym typeface="Arial"/>
              </a:rPr>
              <a:t>the third and final phase of the nucleotide excision repair (NER), an important molecular pathway that repairs damaged DNA within the cell. </a:t>
            </a:r>
          </a:p>
          <a:p>
            <a:pPr marL="285750" indent="-285750">
              <a:buClr>
                <a:srgbClr val="000000"/>
              </a:buClr>
              <a:buFont typeface="Arial" panose="020B0604020202020204" pitchFamily="34" charset="0"/>
              <a:buChar char="•"/>
              <a:defRPr/>
            </a:pPr>
            <a:r>
              <a:rPr lang="en-US" sz="1400" kern="0" dirty="0">
                <a:ea typeface="Arial"/>
                <a:cs typeface="Arial"/>
                <a:sym typeface="Arial"/>
              </a:rPr>
              <a:t>Mutations, or interruptions, in the NER process can cause premature aging and cancer.</a:t>
            </a:r>
            <a:endParaRPr kumimoji="0" lang="en-US" sz="1400" b="0" i="0" u="none" strike="noStrike" kern="0" cap="none" spc="0" normalizeH="0" baseline="0" noProof="0" dirty="0">
              <a:ln>
                <a:noFill/>
              </a:ln>
              <a:effectLst/>
              <a:uLnTx/>
              <a:uFillTx/>
              <a:ea typeface="Arial"/>
              <a:cs typeface="Arial"/>
              <a:sym typeface="Arial"/>
            </a:endParaRPr>
          </a:p>
        </p:txBody>
      </p:sp>
      <p:sp>
        <p:nvSpPr>
          <p:cNvPr id="8" name="Google Shape;26;p1">
            <a:extLst>
              <a:ext uri="{FF2B5EF4-FFF2-40B4-BE49-F238E27FC236}">
                <a16:creationId xmlns:a16="http://schemas.microsoft.com/office/drawing/2014/main" id="{0607B843-0CBD-294A-51EC-D86D699F90C2}"/>
              </a:ext>
            </a:extLst>
          </p:cNvPr>
          <p:cNvSpPr/>
          <p:nvPr/>
        </p:nvSpPr>
        <p:spPr>
          <a:xfrm>
            <a:off x="245185" y="3064024"/>
            <a:ext cx="5850815" cy="14772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000" b="1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ea typeface="Arial"/>
                <a:cs typeface="Arial"/>
                <a:sym typeface="Arial"/>
              </a:rPr>
              <a:t>Significance and Impact</a:t>
            </a:r>
            <a:endParaRPr kumimoji="0" sz="1400" b="0" i="0" u="none" strike="noStrike" kern="0" cap="none" spc="0" normalizeH="0" baseline="0" noProof="0" dirty="0">
              <a:ln>
                <a:noFill/>
              </a:ln>
              <a:effectLst/>
              <a:uLnTx/>
              <a:uFillTx/>
              <a:cs typeface="Arial"/>
              <a:sym typeface="Arial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400" dirty="0"/>
              <a:t>This breakthrough sheds light on how mutations in DNA repair enzymes lead to genetic diseases and certain types of cancer.</a:t>
            </a:r>
            <a:endParaRPr kumimoji="0" lang="en-US" sz="1400" b="0" i="0" u="none" strike="noStrike" kern="0" cap="none" spc="0" normalizeH="0" baseline="0" noProof="0" dirty="0">
              <a:ln>
                <a:noFill/>
              </a:ln>
              <a:effectLst/>
              <a:uLnTx/>
              <a:uFillTx/>
              <a:ea typeface="Arial"/>
              <a:cs typeface="Arial"/>
              <a:sym typeface="Arial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ea typeface="Arial"/>
                <a:cs typeface="Arial"/>
                <a:sym typeface="Arial"/>
              </a:rPr>
              <a:t>A more comprehensive understanding of the NER process is needed for developing new and improved treatments genetic disorders caused by NER mutations. </a:t>
            </a:r>
          </a:p>
        </p:txBody>
      </p:sp>
      <p:sp>
        <p:nvSpPr>
          <p:cNvPr id="9" name="Google Shape;27;p1">
            <a:extLst>
              <a:ext uri="{FF2B5EF4-FFF2-40B4-BE49-F238E27FC236}">
                <a16:creationId xmlns:a16="http://schemas.microsoft.com/office/drawing/2014/main" id="{34B9808A-90A5-22A7-F1DB-47BF387DC938}"/>
              </a:ext>
            </a:extLst>
          </p:cNvPr>
          <p:cNvSpPr txBox="1"/>
          <p:nvPr/>
        </p:nvSpPr>
        <p:spPr>
          <a:xfrm>
            <a:off x="6898575" y="3925045"/>
            <a:ext cx="5129996" cy="7078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000" b="0" i="1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Arial"/>
                <a:cs typeface="Arial"/>
                <a:sym typeface="Arial"/>
              </a:rPr>
              <a:t>The Summit supercomputer revealed how damaged strands of DNA are surgically repaired by a molecular pathway called nucleotide excision repair, or NER. NER’s protein components can change shape to perform different functions of repair on broken strands of DNA (blue and red helix). Credit: Tanmoy Paul, Georgia State University</a:t>
            </a:r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cs typeface="Arial"/>
              <a:sym typeface="Arial"/>
            </a:endParaRPr>
          </a:p>
        </p:txBody>
      </p:sp>
      <p:sp>
        <p:nvSpPr>
          <p:cNvPr id="11" name="Google Shape;29;p1">
            <a:extLst>
              <a:ext uri="{FF2B5EF4-FFF2-40B4-BE49-F238E27FC236}">
                <a16:creationId xmlns:a16="http://schemas.microsoft.com/office/drawing/2014/main" id="{F719EDE8-762E-1830-067F-4414F9F31C7C}"/>
              </a:ext>
            </a:extLst>
          </p:cNvPr>
          <p:cNvSpPr/>
          <p:nvPr/>
        </p:nvSpPr>
        <p:spPr>
          <a:xfrm>
            <a:off x="245185" y="4545128"/>
            <a:ext cx="5746238" cy="1261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000" b="1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ea typeface="Arial"/>
                <a:cs typeface="Arial"/>
                <a:sym typeface="Arial"/>
              </a:rPr>
              <a:t>Technical Approach</a:t>
            </a:r>
            <a:endParaRPr kumimoji="0" sz="1400" b="0" i="0" u="none" strike="noStrike" kern="0" cap="none" spc="0" normalizeH="0" baseline="0" noProof="0" dirty="0">
              <a:ln>
                <a:noFill/>
              </a:ln>
              <a:effectLst/>
              <a:uLnTx/>
              <a:uFillTx/>
              <a:cs typeface="Arial"/>
              <a:sym typeface="Arial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•"/>
              <a:tabLst/>
              <a:defRPr/>
            </a:pPr>
            <a:r>
              <a:rPr kumimoji="0" lang="en-US" sz="1400" b="0" i="0" u="none" strike="noStrike" kern="0" cap="none" spc="0" normalizeH="0" baseline="0" noProof="0" dirty="0" err="1">
                <a:ln>
                  <a:noFill/>
                </a:ln>
                <a:effectLst/>
                <a:uLnTx/>
                <a:uFillTx/>
                <a:ea typeface="Arial"/>
                <a:cs typeface="Arial"/>
                <a:sym typeface="Arial"/>
              </a:rPr>
              <a:t>PInC</a:t>
            </a: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ea typeface="Arial"/>
                <a:cs typeface="Arial"/>
                <a:sym typeface="Arial"/>
              </a:rPr>
              <a:t> was simulated Summit using the NAMD molecular dynamics code.</a:t>
            </a:r>
            <a:endParaRPr lang="en-US" sz="1400" b="0" i="0" u="none" strike="noStrike" kern="0" cap="none" spc="0" normalizeH="0" baseline="0" noProof="0" dirty="0">
              <a:ln>
                <a:noFill/>
              </a:ln>
              <a:effectLst/>
              <a:uLnTx/>
              <a:uFillTx/>
              <a:ea typeface="Arial"/>
              <a:cs typeface="Arial"/>
            </a:endParaRPr>
          </a:p>
          <a:p>
            <a:pPr marL="285750" indent="-285750">
              <a:buClr>
                <a:srgbClr val="000000"/>
              </a:buClr>
              <a:buSzPts val="1400"/>
              <a:buFont typeface="Arial"/>
              <a:buChar char="•"/>
              <a:defRPr/>
            </a:pPr>
            <a:r>
              <a:rPr lang="en-US" sz="1400" kern="0" dirty="0">
                <a:cs typeface="Arial"/>
              </a:rPr>
              <a:t>The AlphaFold2 computer program was used prior to the Summit simulations to predict unknown protein structures and interactions within </a:t>
            </a:r>
            <a:r>
              <a:rPr lang="en-US" sz="1400" kern="0" dirty="0" err="1">
                <a:cs typeface="Arial"/>
              </a:rPr>
              <a:t>PInC</a:t>
            </a:r>
            <a:r>
              <a:rPr lang="en-US" sz="1400" kern="0" dirty="0">
                <a:cs typeface="Arial"/>
              </a:rPr>
              <a:t>. </a:t>
            </a:r>
            <a:endParaRPr kumimoji="0" sz="1400" b="0" i="0" u="none" strike="noStrike" kern="0" cap="none" spc="0" normalizeH="0" baseline="0" noProof="0" dirty="0">
              <a:ln>
                <a:noFill/>
              </a:ln>
              <a:effectLst/>
              <a:uLnTx/>
              <a:uFillTx/>
              <a:cs typeface="Arial"/>
              <a:sym typeface="Arial"/>
            </a:endParaRP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9659A87D-7C9C-1026-6182-089BE1EF8015}"/>
              </a:ext>
            </a:extLst>
          </p:cNvPr>
          <p:cNvGrpSpPr/>
          <p:nvPr/>
        </p:nvGrpSpPr>
        <p:grpSpPr>
          <a:xfrm>
            <a:off x="6901176" y="4723268"/>
            <a:ext cx="5088769" cy="1477287"/>
            <a:chOff x="6901176" y="4559372"/>
            <a:chExt cx="5088769" cy="1477287"/>
          </a:xfrm>
        </p:grpSpPr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46110527-3D5E-DE8A-91D6-0E66981F1564}"/>
                </a:ext>
              </a:extLst>
            </p:cNvPr>
            <p:cNvSpPr/>
            <p:nvPr/>
          </p:nvSpPr>
          <p:spPr>
            <a:xfrm>
              <a:off x="6901176" y="4559372"/>
              <a:ext cx="5088769" cy="1477287"/>
            </a:xfrm>
            <a:prstGeom prst="rect">
              <a:avLst/>
            </a:prstGeom>
            <a:solidFill>
              <a:srgbClr val="8281BD">
                <a:alpha val="12941"/>
              </a:srgbClr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1C742054-4F8C-D401-63CE-FEFFCD6C2810}"/>
                </a:ext>
              </a:extLst>
            </p:cNvPr>
            <p:cNvSpPr txBox="1">
              <a:spLocks/>
            </p:cNvSpPr>
            <p:nvPr/>
          </p:nvSpPr>
          <p:spPr>
            <a:xfrm>
              <a:off x="7003152" y="4658445"/>
              <a:ext cx="4943663" cy="1277273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r>
                <a:rPr kumimoji="0" lang="en-US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ea typeface="+mn-ea"/>
                  <a:cs typeface="+mn-cs"/>
                  <a:sym typeface="Arial"/>
                </a:rPr>
                <a:t>PI(s)/Facility Lead(s): Ivaylo Ivanov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r>
                <a:rPr kumimoji="0" lang="en-US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ea typeface="+mn-ea"/>
                  <a:cs typeface="+mn-cs"/>
                  <a:sym typeface="Arial"/>
                </a:rPr>
                <a:t>Collaborating Institutions: Oak Ridge National Laboratory, Georgia State University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r>
                <a:rPr kumimoji="0" lang="en-US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ea typeface="+mn-ea"/>
                  <a:cs typeface="+mn-cs"/>
                  <a:sym typeface="Arial"/>
                </a:rPr>
                <a:t>ASCR </a:t>
              </a:r>
              <a:r>
                <a:rPr lang="en-US" sz="1100" kern="0" dirty="0">
                  <a:solidFill>
                    <a:srgbClr val="000000"/>
                  </a:solidFill>
                  <a:sym typeface="Arial"/>
                </a:rPr>
                <a:t>Program: INCITE 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r>
                <a:rPr kumimoji="0" lang="en-US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ea typeface="+mn-ea"/>
                  <a:cs typeface="+mn-cs"/>
                  <a:sym typeface="Arial"/>
                </a:rPr>
                <a:t>ASCR PM: </a:t>
              </a:r>
              <a:r>
                <a:rPr lang="en-US" sz="1100" kern="0" dirty="0">
                  <a:solidFill>
                    <a:srgbClr val="000000"/>
                  </a:solidFill>
                  <a:sym typeface="Arial"/>
                </a:rPr>
                <a:t>Christine Chalk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r>
                <a:rPr kumimoji="0" lang="en-US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ea typeface="+mn-ea"/>
                  <a:cs typeface="+mn-cs"/>
                  <a:sym typeface="Arial"/>
                </a:rPr>
                <a:t>Publication(s) for this work: Jina Yu, et al., “Molecular architecture and functional dynamics of the pre-incision complex in nucleotide excision repair,” </a:t>
              </a:r>
              <a:r>
                <a:rPr kumimoji="0" lang="en-US" sz="1100" b="0" i="1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ea typeface="+mn-ea"/>
                  <a:cs typeface="+mn-cs"/>
                  <a:sym typeface="Arial"/>
                </a:rPr>
                <a:t>Nature Communications </a:t>
              </a:r>
              <a:r>
                <a:rPr kumimoji="0" lang="en-US" sz="1100" b="1" i="1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ea typeface="+mn-ea"/>
                  <a:cs typeface="+mn-cs"/>
                  <a:sym typeface="Arial"/>
                </a:rPr>
                <a:t>15</a:t>
              </a:r>
              <a:r>
                <a:rPr kumimoji="0" lang="en-US" sz="1100" i="1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ea typeface="+mn-ea"/>
                  <a:cs typeface="+mn-cs"/>
                  <a:sym typeface="Arial"/>
                </a:rPr>
                <a:t>, 8511</a:t>
              </a:r>
              <a:r>
                <a:rPr kumimoji="0" lang="en-US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ea typeface="+mn-ea"/>
                  <a:cs typeface="+mn-cs"/>
                  <a:sym typeface="Arial"/>
                </a:rPr>
                <a:t> (2024): DOI: 10.1038/s41467-024-52860-y</a:t>
              </a:r>
            </a:p>
          </p:txBody>
        </p:sp>
      </p:grpSp>
      <p:pic>
        <p:nvPicPr>
          <p:cNvPr id="3" name="Picture 2">
            <a:extLst>
              <a:ext uri="{FF2B5EF4-FFF2-40B4-BE49-F238E27FC236}">
                <a16:creationId xmlns:a16="http://schemas.microsoft.com/office/drawing/2014/main" id="{0280EBE6-797A-8DF7-CF36-EF3A530916F9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7266" t="18832" r="6211" b="22217"/>
          <a:stretch/>
        </p:blipFill>
        <p:spPr>
          <a:xfrm>
            <a:off x="9989732" y="130559"/>
            <a:ext cx="2000213" cy="511057"/>
          </a:xfrm>
          <a:prstGeom prst="rect">
            <a:avLst/>
          </a:prstGeom>
        </p:spPr>
      </p:pic>
      <p:pic>
        <p:nvPicPr>
          <p:cNvPr id="1026" name="Picture 2" descr="Geogia State University Logo">
            <a:extLst>
              <a:ext uri="{FF2B5EF4-FFF2-40B4-BE49-F238E27FC236}">
                <a16:creationId xmlns:a16="http://schemas.microsoft.com/office/drawing/2014/main" id="{606F4707-2CBC-9B16-7712-F70C187AD69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99997" y="130559"/>
            <a:ext cx="577335" cy="4882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12" descr="A close-up of a flower&#10;&#10;AI-generated content may be incorrect.">
            <a:extLst>
              <a:ext uri="{FF2B5EF4-FFF2-40B4-BE49-F238E27FC236}">
                <a16:creationId xmlns:a16="http://schemas.microsoft.com/office/drawing/2014/main" id="{7EA8C279-95D6-F505-EBC5-6F2B5133CF2C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 t="9121" b="9965"/>
          <a:stretch/>
        </p:blipFill>
        <p:spPr>
          <a:xfrm>
            <a:off x="7380936" y="822551"/>
            <a:ext cx="4129248" cy="30529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1699841"/>
      </p:ext>
    </p:extLst>
  </p:cSld>
  <p:clrMapOvr>
    <a:masterClrMapping/>
  </p:clrMapOvr>
  <p:transition/>
</p:sld>
</file>

<file path=ppt/theme/theme1.xml><?xml version="1.0" encoding="utf-8"?>
<a:theme xmlns:a="http://schemas.openxmlformats.org/drawingml/2006/main" name="7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AFE46BB8E385E49A6EA57D885CD0452" ma:contentTypeVersion="0" ma:contentTypeDescription="Create a new document." ma:contentTypeScope="" ma:versionID="a22552574ecfbdc3bb100ecb994ceb99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31d5eec3c12ee2e8127422d567928fa7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AA8EE7F5-A494-4A3A-8402-D6EC287A4FD9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B0A43E79-5F32-4471-8B9A-F8FE298C9716}">
  <ds:schemaRefs>
    <ds:schemaRef ds:uri="http://schemas.microsoft.com/office/2006/metadata/properties"/>
    <ds:schemaRef ds:uri="bc761791-33a0-47b7-8145-9d3c2515a3a0"/>
    <ds:schemaRef ds:uri="http://purl.org/dc/terms/"/>
    <ds:schemaRef ds:uri="http://schemas.microsoft.com/office/2006/documentManagement/types"/>
    <ds:schemaRef ds:uri="http://schemas.openxmlformats.org/package/2006/metadata/core-properties"/>
    <ds:schemaRef ds:uri="d3abd939-9d94-49d1-925a-c93fb1ff4b6e"/>
    <ds:schemaRef ds:uri="http://purl.org/dc/elements/1.1/"/>
    <ds:schemaRef ds:uri="http://schemas.microsoft.com/office/infopath/2007/PartnerControls"/>
    <ds:schemaRef ds:uri="http://www.w3.org/XML/1998/namespace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A33D3F84-0CCB-4520-AFEC-2B1F56CAA13A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  <ds:schemaRef ds:uri="http://schemas.microsoft.com/office/infopath/2007/PartnerControl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1901</TotalTime>
  <Words>301</Words>
  <Application>Microsoft Macintosh PowerPoint</Application>
  <PresentationFormat>Widescreen</PresentationFormat>
  <Paragraphs>19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7" baseType="lpstr">
      <vt:lpstr>Aptos</vt:lpstr>
      <vt:lpstr>Arial</vt:lpstr>
      <vt:lpstr>AvenirNext LT Pro Regular</vt:lpstr>
      <vt:lpstr>Calibri</vt:lpstr>
      <vt:lpstr>Calibri Light</vt:lpstr>
      <vt:lpstr>7_office theme</vt:lpstr>
      <vt:lpstr>Summit Supercomputer Draws Molecular Blueprint for Repairing Damaged DNA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Fornari, Marco</dc:creator>
  <cp:lastModifiedBy>Bethea, Katie</cp:lastModifiedBy>
  <cp:revision>24</cp:revision>
  <dcterms:created xsi:type="dcterms:W3CDTF">2025-01-02T22:07:27Z</dcterms:created>
  <dcterms:modified xsi:type="dcterms:W3CDTF">2025-04-15T18:18:32Z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0x0101008AFE46BB8E385E49A6EA57D885CD0452</vt:lpwstr>
  </property>
  <property fmtid="{D5CDD505-2E9C-101B-9397-08002B2CF9AE}" pid="3" name="MediaServiceImageTags">
    <vt:lpwstr/>
  </property>
</Properties>
</file>