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7010400" cy="9296400"/>
  <p:embeddedFontLst>
    <p:embeddedFont>
      <p:font typeface="Arial Black" panose="020B060402020202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jWOZCmcx0S99Lqxk1Lk/TX5/o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C31C7F-D7CF-4C53-B690-C52022FE2033}">
  <a:tblStyle styleId="{CFC31C7F-D7CF-4C53-B690-C52022FE2033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1D73EDE-72AD-4B3D-BE38-740F0FEE89B6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4"/>
    <p:restoredTop sz="94726"/>
  </p:normalViewPr>
  <p:slideViewPr>
    <p:cSldViewPr snapToGrid="0">
      <p:cViewPr varScale="1">
        <p:scale>
          <a:sx n="108" d="100"/>
          <a:sy n="108" d="100"/>
        </p:scale>
        <p:origin x="216" y="352"/>
      </p:cViewPr>
      <p:guideLst>
        <p:guide orient="horz" pos="3974"/>
        <p:guide pos="1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6" Type="http://schemas.openxmlformats.org/officeDocument/2006/relationships/viewProps" Target="viewProps.xml"/><Relationship Id="rId2" Type="http://schemas.openxmlformats.org/officeDocument/2006/relationships/slide" Target="slides/slide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74" Type="http://customschemas.google.com/relationships/presentationmetadata" Target="metadata"/><Relationship Id="rId5" Type="http://schemas.openxmlformats.org/officeDocument/2006/relationships/font" Target="fonts/font2.fntdata"/><Relationship Id="rId78" Type="http://schemas.openxmlformats.org/officeDocument/2006/relationships/tableStyles" Target="tableStyles.xml"/><Relationship Id="rId4" Type="http://schemas.openxmlformats.org/officeDocument/2006/relationships/font" Target="fonts/font1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79A"/>
              </a:buClr>
              <a:buSzPts val="3400"/>
              <a:buFont typeface="Arial Black"/>
              <a:buNone/>
              <a:defRPr sz="3400">
                <a:solidFill>
                  <a:srgbClr val="0067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9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 Black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9"/>
          <p:cNvSpPr txBox="1">
            <a:spLocks noGrp="1"/>
          </p:cNvSpPr>
          <p:nvPr>
            <p:ph type="body" idx="1"/>
          </p:nvPr>
        </p:nvSpPr>
        <p:spPr>
          <a:xfrm>
            <a:off x="609600" y="1750143"/>
            <a:ext cx="538691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177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9"/>
          <p:cNvSpPr txBox="1">
            <a:spLocks noGrp="1"/>
          </p:cNvSpPr>
          <p:nvPr>
            <p:ph type="body" idx="3"/>
          </p:nvPr>
        </p:nvSpPr>
        <p:spPr>
          <a:xfrm>
            <a:off x="6193368" y="1750143"/>
            <a:ext cx="53890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177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 Black"/>
              <a:buNone/>
              <a:defRPr sz="3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06400" y="1344823"/>
            <a:ext cx="10714672" cy="202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grpSp>
        <p:nvGrpSpPr>
          <p:cNvPr id="12" name="Google Shape;12;p63"/>
          <p:cNvGrpSpPr/>
          <p:nvPr/>
        </p:nvGrpSpPr>
        <p:grpSpPr>
          <a:xfrm rot="10800000" flipH="1">
            <a:off x="2" y="6735764"/>
            <a:ext cx="12192000" cy="46037"/>
            <a:chOff x="709862" y="6019800"/>
            <a:chExt cx="8815137" cy="76200"/>
          </a:xfrm>
        </p:grpSpPr>
        <p:sp>
          <p:nvSpPr>
            <p:cNvPr id="13" name="Google Shape;13;p63"/>
            <p:cNvSpPr/>
            <p:nvPr/>
          </p:nvSpPr>
          <p:spPr>
            <a:xfrm rot="5400000">
              <a:off x="6184283" y="4965190"/>
              <a:ext cx="76200" cy="2185419"/>
            </a:xfrm>
            <a:prstGeom prst="rect">
              <a:avLst/>
            </a:prstGeom>
            <a:solidFill>
              <a:srgbClr val="0067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3"/>
            <p:cNvSpPr/>
            <p:nvPr/>
          </p:nvSpPr>
          <p:spPr>
            <a:xfrm rot="5400000">
              <a:off x="3974377" y="4965190"/>
              <a:ext cx="76200" cy="2185419"/>
            </a:xfrm>
            <a:prstGeom prst="rect">
              <a:avLst/>
            </a:prstGeom>
            <a:solidFill>
              <a:srgbClr val="CF3C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63"/>
            <p:cNvSpPr/>
            <p:nvPr/>
          </p:nvSpPr>
          <p:spPr>
            <a:xfrm rot="5400000">
              <a:off x="1764471" y="4965190"/>
              <a:ext cx="76200" cy="2185419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3"/>
            <p:cNvSpPr/>
            <p:nvPr/>
          </p:nvSpPr>
          <p:spPr>
            <a:xfrm rot="5400000">
              <a:off x="8394189" y="4965190"/>
              <a:ext cx="76200" cy="2185419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63" descr="C:\Users\qjs\Desktop\INCITEfooter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1" y="6252631"/>
            <a:ext cx="1121664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3"/>
          <p:cNvSpPr/>
          <p:nvPr/>
        </p:nvSpPr>
        <p:spPr>
          <a:xfrm flipH="1">
            <a:off x="11480800" y="65532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8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79A"/>
              </a:buClr>
              <a:buSzPts val="3400"/>
              <a:buFont typeface="Arial Black"/>
              <a:buNone/>
            </a:pPr>
            <a:r>
              <a:rPr lang="en-US" dirty="0"/>
              <a:t>INCITE 2026 is Open</a:t>
            </a:r>
            <a:endParaRPr dirty="0"/>
          </a:p>
        </p:txBody>
      </p:sp>
      <p:sp>
        <p:nvSpPr>
          <p:cNvPr id="133" name="Google Shape;133;p9"/>
          <p:cNvSpPr txBox="1"/>
          <p:nvPr/>
        </p:nvSpPr>
        <p:spPr>
          <a:xfrm>
            <a:off x="259825" y="2503344"/>
            <a:ext cx="8059557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INCITE promotes transformational advances in science and technology through large allocations of computer time, supporting resources, and data storage at the Argonne and Oak Ridge Leadership Computing Facilities (LCFs) for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intensive and/or data intensive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large-scale research projects.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48272" y="775446"/>
            <a:ext cx="834564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Leadership scale awards on the </a:t>
            </a:r>
            <a:r>
              <a:rPr lang="en-US" sz="2400" b="1" i="0" u="none" strike="noStrike" cap="none" dirty="0" err="1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exascale</a:t>
            </a:r>
            <a:r>
              <a:rPr lang="en-US" sz="2400" b="1" i="0" u="none" strike="noStrike" cap="none" dirty="0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 resources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t="7725" b="6036"/>
          <a:stretch/>
        </p:blipFill>
        <p:spPr>
          <a:xfrm>
            <a:off x="8493913" y="4433387"/>
            <a:ext cx="3855247" cy="22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 t="10640" r="1383" b="13784"/>
          <a:stretch/>
        </p:blipFill>
        <p:spPr>
          <a:xfrm>
            <a:off x="8493915" y="2200018"/>
            <a:ext cx="3855246" cy="22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3;p9">
            <a:extLst>
              <a:ext uri="{FF2B5EF4-FFF2-40B4-BE49-F238E27FC236}">
                <a16:creationId xmlns:a16="http://schemas.microsoft.com/office/drawing/2014/main" id="{36C1589C-CB82-CBEA-85CA-3A7BBE11A642}"/>
              </a:ext>
            </a:extLst>
          </p:cNvPr>
          <p:cNvSpPr txBox="1"/>
          <p:nvPr/>
        </p:nvSpPr>
        <p:spPr>
          <a:xfrm>
            <a:off x="0" y="1400082"/>
            <a:ext cx="8493911" cy="867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Call </a:t>
            </a:r>
            <a:r>
              <a:rPr lang="en-US" sz="2800" dirty="0">
                <a:solidFill>
                  <a:schemeClr val="bg1"/>
                </a:solidFill>
              </a:rPr>
              <a:t>Open: April 9, 2025– June 16, 2025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Decisions announced early November, 2025</a:t>
            </a: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FE1C3-AA4D-2BB4-BFDF-2D7B70E50395}"/>
              </a:ext>
            </a:extLst>
          </p:cNvPr>
          <p:cNvSpPr/>
          <p:nvPr/>
        </p:nvSpPr>
        <p:spPr>
          <a:xfrm>
            <a:off x="0" y="5076498"/>
            <a:ext cx="8493910" cy="71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doeleadershipcomputing.org</a:t>
            </a:r>
            <a:endParaRPr lang="en-US" sz="2800" dirty="0"/>
          </a:p>
        </p:txBody>
      </p:sp>
      <p:pic>
        <p:nvPicPr>
          <p:cNvPr id="7" name="Picture 6" descr="A room with several servers&#10;&#10;Description automatically generated with medium confidence">
            <a:extLst>
              <a:ext uri="{FF2B5EF4-FFF2-40B4-BE49-F238E27FC236}">
                <a16:creationId xmlns:a16="http://schemas.microsoft.com/office/drawing/2014/main" id="{968D0852-E99E-27ED-FB56-C7F2F3A0C9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49" t="30613" r="4934" b="25997"/>
          <a:stretch/>
        </p:blipFill>
        <p:spPr>
          <a:xfrm>
            <a:off x="8493910" y="20442"/>
            <a:ext cx="3855250" cy="2179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INCITE jo">
      <a:dk1>
        <a:srgbClr val="000000"/>
      </a:dk1>
      <a:lt1>
        <a:srgbClr val="FFFFFF"/>
      </a:lt1>
      <a:dk2>
        <a:srgbClr val="11689C"/>
      </a:dk2>
      <a:lt2>
        <a:srgbClr val="FFFFFF"/>
      </a:lt2>
      <a:accent1>
        <a:srgbClr val="4F81BD"/>
      </a:accent1>
      <a:accent2>
        <a:srgbClr val="C0504D"/>
      </a:accent2>
      <a:accent3>
        <a:srgbClr val="83AA3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79</Words>
  <Application>Microsoft Macintosh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Arial Black</vt:lpstr>
      <vt:lpstr>ORNL</vt:lpstr>
      <vt:lpstr>INCITE 2026 is Open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INCITE Proposal  Writing Webinar  </dc:title>
  <dc:creator>Smith, Jason B.</dc:creator>
  <cp:lastModifiedBy>Bethea, Katie</cp:lastModifiedBy>
  <cp:revision>5</cp:revision>
  <dcterms:created xsi:type="dcterms:W3CDTF">2008-11-11T14:45:42Z</dcterms:created>
  <dcterms:modified xsi:type="dcterms:W3CDTF">2025-04-15T18:51:09Z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0x010100D4D52E5126FFED4D86E527FF80F181B3</vt:lpwstr>
  </property>
</Properties>
</file>