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94752" autoAdjust="0"/>
  </p:normalViewPr>
  <p:slideViewPr>
    <p:cSldViewPr snapToGrid="0">
      <p:cViewPr varScale="1">
        <p:scale>
          <a:sx n="110" d="100"/>
          <a:sy n="110" d="100"/>
        </p:scale>
        <p:origin x="184" y="20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9/17/25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9/17/25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9/17/25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6110527-3D5E-DE8A-91D6-0E66981F1564}"/>
              </a:ext>
            </a:extLst>
          </p:cNvPr>
          <p:cNvSpPr/>
          <p:nvPr/>
        </p:nvSpPr>
        <p:spPr>
          <a:xfrm>
            <a:off x="6932427" y="4566498"/>
            <a:ext cx="5164097" cy="1563373"/>
          </a:xfrm>
          <a:prstGeom prst="rect">
            <a:avLst/>
          </a:prstGeom>
          <a:solidFill>
            <a:srgbClr val="8281BD">
              <a:alpha val="12941"/>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162044" y="204895"/>
            <a:ext cx="9563020" cy="657336"/>
          </a:xfrm>
        </p:spPr>
        <p:txBody>
          <a:bodyPr>
            <a:noAutofit/>
          </a:bodyPr>
          <a:lstStyle/>
          <a:p>
            <a:r>
              <a:rPr lang="en-US" sz="3200" dirty="0">
                <a:latin typeface="Roboto" panose="02000000000000000000" pitchFamily="2" charset="0"/>
                <a:ea typeface="Roboto" panose="02000000000000000000" pitchFamily="2" charset="0"/>
              </a:rPr>
              <a:t>ORNL Study Plans Quantum-HPC Software Stack</a:t>
            </a:r>
            <a:endParaRPr lang="en-US" sz="3200" dirty="0"/>
          </a:p>
        </p:txBody>
      </p:sp>
      <p:sp>
        <p:nvSpPr>
          <p:cNvPr id="5" name="Google Shape;31;p1">
            <a:extLst>
              <a:ext uri="{FF2B5EF4-FFF2-40B4-BE49-F238E27FC236}">
                <a16:creationId xmlns:a16="http://schemas.microsoft.com/office/drawing/2014/main" id="{05753278-FC72-9EB0-E7BD-709A00592B82}"/>
              </a:ext>
            </a:extLst>
          </p:cNvPr>
          <p:cNvSpPr txBox="1"/>
          <p:nvPr/>
        </p:nvSpPr>
        <p:spPr>
          <a:xfrm>
            <a:off x="9725064" y="136269"/>
            <a:ext cx="1062321" cy="307736"/>
          </a:xfrm>
          <a:prstGeom prst="rect">
            <a:avLst/>
          </a:prstGeom>
          <a:solidFill>
            <a:schemeClr val="bg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1" i="0" u="none" strike="noStrike" kern="0" cap="none" spc="0" normalizeH="0" baseline="0" noProof="0" dirty="0">
              <a:ln>
                <a:noFill/>
              </a:ln>
              <a:effectLst/>
              <a:uLnTx/>
              <a:uFillTx/>
              <a:latin typeface="Arial"/>
              <a:cs typeface="Arial"/>
              <a:sym typeface="Arial"/>
            </a:endParaRPr>
          </a:p>
        </p:txBody>
      </p:sp>
      <p:sp>
        <p:nvSpPr>
          <p:cNvPr id="7" name="Google Shape;25;p1">
            <a:extLst>
              <a:ext uri="{FF2B5EF4-FFF2-40B4-BE49-F238E27FC236}">
                <a16:creationId xmlns:a16="http://schemas.microsoft.com/office/drawing/2014/main" id="{35E5E467-2727-969B-98F3-BA95D001A982}"/>
              </a:ext>
            </a:extLst>
          </p:cNvPr>
          <p:cNvSpPr/>
          <p:nvPr/>
        </p:nvSpPr>
        <p:spPr>
          <a:xfrm>
            <a:off x="162038" y="1312448"/>
            <a:ext cx="6620715" cy="129262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b="1" i="0" u="none" strike="noStrike" kern="0" cap="none" spc="0" normalizeH="0" baseline="0" noProof="0" dirty="0">
                <a:ln>
                  <a:noFill/>
                </a:ln>
                <a:effectLst/>
                <a:uLnTx/>
                <a:uFillTx/>
                <a:ea typeface="Arial"/>
                <a:cs typeface="Arial"/>
                <a:sym typeface="Arial"/>
              </a:rPr>
              <a:t>Scientific Achievement</a:t>
            </a:r>
            <a:endParaRPr kumimoji="0" b="0" i="0" u="none" strike="noStrike" kern="0" cap="none" spc="0" normalizeH="0" baseline="0" noProof="0" dirty="0">
              <a:ln>
                <a:noFill/>
              </a:ln>
              <a:effectLst/>
              <a:uLnTx/>
              <a:uFillTx/>
              <a:cs typeface="Arial"/>
              <a:sym typeface="Arial"/>
            </a:endParaRPr>
          </a:p>
          <a:p>
            <a:pPr marL="285750" indent="-285750">
              <a:buFont typeface="Arial" panose="020B0604020202020204" pitchFamily="34" charset="0"/>
              <a:buChar char="•"/>
            </a:pPr>
            <a:r>
              <a:rPr lang="en-US" sz="1200" dirty="0"/>
              <a:t>ORNL researchers proposed a software architecture that would integrate emerging quantum computers with the world’s fastest supercomputing systems. </a:t>
            </a:r>
          </a:p>
          <a:p>
            <a:pPr marL="285750" indent="-285750">
              <a:buFont typeface="Arial" panose="020B0604020202020204" pitchFamily="34" charset="0"/>
              <a:buChar char="•"/>
            </a:pPr>
            <a:r>
              <a:rPr lang="en-US" sz="1200" dirty="0"/>
              <a:t>A study by researchers at the Department of Energy’s Oak Ridge National Laboratory traces a blueprint for a software architecture that would integrate emerging quantum computers with the world’s fastest supercomputing systems.</a:t>
            </a:r>
          </a:p>
        </p:txBody>
      </p:sp>
      <p:sp>
        <p:nvSpPr>
          <p:cNvPr id="8" name="Google Shape;26;p1">
            <a:extLst>
              <a:ext uri="{FF2B5EF4-FFF2-40B4-BE49-F238E27FC236}">
                <a16:creationId xmlns:a16="http://schemas.microsoft.com/office/drawing/2014/main" id="{0607B843-0CBD-294A-51EC-D86D699F90C2}"/>
              </a:ext>
            </a:extLst>
          </p:cNvPr>
          <p:cNvSpPr/>
          <p:nvPr/>
        </p:nvSpPr>
        <p:spPr>
          <a:xfrm>
            <a:off x="162038" y="2690356"/>
            <a:ext cx="6620721" cy="147728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b="1" i="0" u="none" strike="noStrike" kern="0" cap="none" spc="0" normalizeH="0" baseline="0" noProof="0" dirty="0">
                <a:ln>
                  <a:noFill/>
                </a:ln>
                <a:effectLst/>
                <a:uLnTx/>
                <a:uFillTx/>
                <a:ea typeface="Arial"/>
                <a:cs typeface="Arial"/>
                <a:sym typeface="Arial"/>
              </a:rPr>
              <a:t>Significance and Impact</a:t>
            </a:r>
            <a:endParaRPr kumimoji="0" sz="1200" b="0" i="0" u="none" strike="noStrike" kern="0" cap="none" spc="0" normalizeH="0" baseline="0" noProof="0" dirty="0">
              <a:ln>
                <a:noFill/>
              </a:ln>
              <a:effectLst/>
              <a:uLnTx/>
              <a:uFillTx/>
              <a:cs typeface="Arial"/>
              <a:sym typeface="Arial"/>
            </a:endParaRPr>
          </a:p>
          <a:p>
            <a:pPr marL="285750" indent="-285750">
              <a:buFont typeface="Arial" panose="020B0604020202020204" pitchFamily="34" charset="0"/>
              <a:buChar char="•"/>
            </a:pPr>
            <a:r>
              <a:rPr lang="en-US" sz="1200" dirty="0"/>
              <a:t>Finding an effective approach to pair the two distinct computing platforms has become a prime focus for scientists seeking to tap quantum computing’s potential power. The computational capacity of quantum computers, still an emerging computing technology, could ultimately exceed that of classical computers for applications such as scientific modeling.</a:t>
            </a:r>
          </a:p>
          <a:p>
            <a:pPr marL="285750" indent="-285750">
              <a:buFont typeface="Arial" panose="020B0604020202020204" pitchFamily="34" charset="0"/>
              <a:buChar char="•"/>
            </a:pPr>
            <a:r>
              <a:rPr lang="en-US" sz="1200" dirty="0"/>
              <a:t>The study provides a design for a comprehensive tool chain for quantum circuit optimization and execution, allowing programmers to produce performance-portable hybrid applications.</a:t>
            </a:r>
          </a:p>
        </p:txBody>
      </p:sp>
      <p:sp>
        <p:nvSpPr>
          <p:cNvPr id="9" name="Google Shape;27;p1">
            <a:extLst>
              <a:ext uri="{FF2B5EF4-FFF2-40B4-BE49-F238E27FC236}">
                <a16:creationId xmlns:a16="http://schemas.microsoft.com/office/drawing/2014/main" id="{34B9808A-90A5-22A7-F1DB-47BF387DC938}"/>
              </a:ext>
            </a:extLst>
          </p:cNvPr>
          <p:cNvSpPr txBox="1"/>
          <p:nvPr/>
        </p:nvSpPr>
        <p:spPr>
          <a:xfrm>
            <a:off x="7001088" y="3786777"/>
            <a:ext cx="4602015" cy="707846"/>
          </a:xfrm>
          <a:prstGeom prst="rect">
            <a:avLst/>
          </a:prstGeom>
          <a:noFill/>
          <a:ln>
            <a:noFill/>
          </a:ln>
        </p:spPr>
        <p:txBody>
          <a:bodyPr spcFirstLastPara="1" wrap="square" lIns="91425" tIns="45700" rIns="91425" bIns="45700" anchor="t" anchorCtr="0">
            <a:spAutoFit/>
          </a:bodyPr>
          <a:lstStyle/>
          <a:p>
            <a:r>
              <a:rPr lang="en-US" sz="1000" i="1" dirty="0">
                <a:latin typeface="Roboto" panose="02000000000000000000" pitchFamily="2" charset="0"/>
                <a:ea typeface="Roboto" panose="02000000000000000000" pitchFamily="2" charset="0"/>
              </a:rPr>
              <a:t>ORNL researchers proposed a software architecture that would integrate emerging quantum computers with the world’s fastest supercomputing systems, such as ORNL’s exascale machine Frontier.</a:t>
            </a:r>
          </a:p>
          <a:p>
            <a:r>
              <a:rPr lang="en-US" sz="1000" i="1" dirty="0">
                <a:latin typeface="Roboto" panose="02000000000000000000" pitchFamily="2" charset="0"/>
                <a:ea typeface="Roboto" panose="02000000000000000000" pitchFamily="2" charset="0"/>
              </a:rPr>
              <a:t>Credit: Jason Smith/ORNL, U.S. Dept. of Energy</a:t>
            </a:r>
          </a:p>
        </p:txBody>
      </p:sp>
      <p:sp>
        <p:nvSpPr>
          <p:cNvPr id="11" name="Google Shape;29;p1">
            <a:extLst>
              <a:ext uri="{FF2B5EF4-FFF2-40B4-BE49-F238E27FC236}">
                <a16:creationId xmlns:a16="http://schemas.microsoft.com/office/drawing/2014/main" id="{F719EDE8-762E-1830-067F-4414F9F31C7C}"/>
              </a:ext>
            </a:extLst>
          </p:cNvPr>
          <p:cNvSpPr/>
          <p:nvPr/>
        </p:nvSpPr>
        <p:spPr>
          <a:xfrm>
            <a:off x="162038" y="4252930"/>
            <a:ext cx="6620727" cy="1661953"/>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b="1" i="0" u="none" strike="noStrike" kern="0" cap="none" spc="0" normalizeH="0" baseline="0" noProof="0" dirty="0">
                <a:ln>
                  <a:noFill/>
                </a:ln>
                <a:effectLst/>
                <a:uLnTx/>
                <a:uFillTx/>
                <a:ea typeface="Arial"/>
                <a:cs typeface="Arial"/>
                <a:sym typeface="Arial"/>
              </a:rPr>
              <a:t>Technical Approach</a:t>
            </a:r>
            <a:endParaRPr kumimoji="0" sz="1200" b="0" i="0" u="none" strike="noStrike" kern="0" cap="none" spc="0" normalizeH="0" baseline="0" noProof="0" dirty="0">
              <a:ln>
                <a:noFill/>
              </a:ln>
              <a:effectLst/>
              <a:uLnTx/>
              <a:uFillTx/>
              <a:cs typeface="Arial"/>
              <a:sym typeface="Arial"/>
            </a:endParaRPr>
          </a:p>
          <a:p>
            <a:pPr marL="285750" indent="-285750">
              <a:buFont typeface="Arial" panose="020B0604020202020204" pitchFamily="34" charset="0"/>
              <a:buChar char="•"/>
            </a:pPr>
            <a:r>
              <a:rPr lang="en-US" sz="1200" dirty="0"/>
              <a:t>The framework could be used for a quantum computer deployment on the same site as a classical supercomputer such as ORNL’s Frontier. A quantum controller would connect the two machines and act as a kind of interpreter device, translating between quantum and classical computations. The team proposes a specific quantum platform management interface that would simplify this integration and translation, making a variety of combinations easy to deploy.</a:t>
            </a:r>
          </a:p>
          <a:p>
            <a:pPr marL="285750" indent="-285750">
              <a:buFont typeface="Arial" panose="020B0604020202020204" pitchFamily="34" charset="0"/>
              <a:buChar char="•"/>
            </a:pPr>
            <a:r>
              <a:rPr lang="en-US" sz="1200" dirty="0"/>
              <a:t>The study’s proposed framework abstracts hardware-specific details, allowing future designs to be included without fundamentally changing the programming model.</a:t>
            </a:r>
          </a:p>
        </p:txBody>
      </p:sp>
      <p:sp>
        <p:nvSpPr>
          <p:cNvPr id="15" name="TextBox 14">
            <a:extLst>
              <a:ext uri="{FF2B5EF4-FFF2-40B4-BE49-F238E27FC236}">
                <a16:creationId xmlns:a16="http://schemas.microsoft.com/office/drawing/2014/main" id="{1C742054-4F8C-D401-63CE-FEFFCD6C2810}"/>
              </a:ext>
            </a:extLst>
          </p:cNvPr>
          <p:cNvSpPr txBox="1"/>
          <p:nvPr/>
        </p:nvSpPr>
        <p:spPr>
          <a:xfrm>
            <a:off x="7031421" y="4637610"/>
            <a:ext cx="4890503"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PI(s)/Facility Lead(s): Amir Shehata, Tom Beck</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Collaborating Institutions: Oak Ridge National Laboratory</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Program: Oak Ridge Leadership Computing Facility</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100" b="0" i="0" u="none" strike="noStrike" kern="0" cap="none" spc="0" normalizeH="0" baseline="0" noProof="0" dirty="0">
                <a:ln>
                  <a:noFill/>
                </a:ln>
                <a:solidFill>
                  <a:srgbClr val="000000"/>
                </a:solidFill>
                <a:effectLst/>
                <a:uLnTx/>
                <a:uFillTx/>
                <a:ea typeface="+mn-ea"/>
                <a:cs typeface="+mn-cs"/>
                <a:sym typeface="Arial"/>
              </a:rPr>
              <a:t>ASCR PM: </a:t>
            </a:r>
            <a:r>
              <a:rPr lang="en-US" sz="1100" kern="0" dirty="0">
                <a:solidFill>
                  <a:srgbClr val="000000"/>
                </a:solidFill>
                <a:sym typeface="Arial"/>
              </a:rPr>
              <a:t>Ben Brown</a:t>
            </a:r>
            <a:endParaRPr kumimoji="0" lang="en-US" sz="1100" b="0" i="0" u="none" strike="noStrike" kern="0" cap="none" spc="0" normalizeH="0" baseline="0" noProof="0" dirty="0">
              <a:ln>
                <a:noFill/>
              </a:ln>
              <a:solidFill>
                <a:srgbClr val="000000"/>
              </a:solidFill>
              <a:effectLst/>
              <a:uLnTx/>
              <a:uFillTx/>
              <a:ea typeface="+mn-ea"/>
              <a:cs typeface="+mn-cs"/>
              <a:sym typeface="Arial"/>
            </a:endParaRPr>
          </a:p>
          <a:p>
            <a:pPr lvl="0">
              <a:buClr>
                <a:srgbClr val="000000"/>
              </a:buClr>
              <a:defRPr/>
            </a:pPr>
            <a:r>
              <a:rPr kumimoji="0" lang="en-US" sz="1100" b="0" i="0" u="none" strike="noStrike" kern="0" cap="none" spc="0" normalizeH="0" baseline="0" noProof="0" dirty="0">
                <a:ln>
                  <a:noFill/>
                </a:ln>
                <a:solidFill>
                  <a:srgbClr val="000000"/>
                </a:solidFill>
                <a:effectLst/>
                <a:uLnTx/>
                <a:uFillTx/>
                <a:ea typeface="+mn-ea"/>
                <a:cs typeface="+mn-cs"/>
                <a:sym typeface="Arial"/>
              </a:rPr>
              <a:t>Publication(s) for this work: </a:t>
            </a:r>
            <a:r>
              <a:rPr lang="en-US" sz="1100" dirty="0"/>
              <a:t>Shehata, Amir, Peter </a:t>
            </a:r>
            <a:r>
              <a:rPr lang="en-US" sz="1100" dirty="0" err="1"/>
              <a:t>Groszkowski</a:t>
            </a:r>
            <a:r>
              <a:rPr lang="en-US" sz="1100" dirty="0"/>
              <a:t>, Thomas Naughton, Muralikrishnan Gopalakrishnan Meena, Elaine Wong, Daniel Claudino, Rafael Ferreira da Silva, Thomas Beck, “Bridging Paradigms: Designing for HPC-Quantum Convergence,” Future Generation Computer Systems 174, p. 107980 (2026).</a:t>
            </a:r>
            <a:endParaRPr kumimoji="0" lang="en-US" sz="1100" b="0" i="0" u="none" strike="noStrike" kern="0" cap="none" spc="0" normalizeH="0" baseline="0" noProof="0" dirty="0">
              <a:ln>
                <a:noFill/>
              </a:ln>
              <a:solidFill>
                <a:srgbClr val="000000"/>
              </a:solidFill>
              <a:effectLst/>
              <a:uLnTx/>
              <a:uFillTx/>
              <a:ea typeface="+mn-ea"/>
              <a:cs typeface="+mn-cs"/>
              <a:sym typeface="Arial"/>
            </a:endParaRPr>
          </a:p>
        </p:txBody>
      </p:sp>
      <p:pic>
        <p:nvPicPr>
          <p:cNvPr id="13" name="Picture 12" descr="A picture containing text&#10;&#10;AI-generated content may be incorrect.">
            <a:extLst>
              <a:ext uri="{FF2B5EF4-FFF2-40B4-BE49-F238E27FC236}">
                <a16:creationId xmlns:a16="http://schemas.microsoft.com/office/drawing/2014/main" id="{60F4A304-B774-327A-A4D9-876F6F222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7830" y="46711"/>
            <a:ext cx="2058590" cy="494569"/>
          </a:xfrm>
          <a:prstGeom prst="rect">
            <a:avLst/>
          </a:prstGeom>
        </p:spPr>
      </p:pic>
      <p:pic>
        <p:nvPicPr>
          <p:cNvPr id="3" name="Picture 2">
            <a:extLst>
              <a:ext uri="{FF2B5EF4-FFF2-40B4-BE49-F238E27FC236}">
                <a16:creationId xmlns:a16="http://schemas.microsoft.com/office/drawing/2014/main" id="{0A5CE688-34B1-128A-1778-122496445F5C}"/>
              </a:ext>
            </a:extLst>
          </p:cNvPr>
          <p:cNvPicPr>
            <a:picLocks noChangeAspect="1"/>
          </p:cNvPicPr>
          <p:nvPr/>
        </p:nvPicPr>
        <p:blipFill>
          <a:blip r:embed="rId3"/>
          <a:stretch>
            <a:fillRect/>
          </a:stretch>
        </p:blipFill>
        <p:spPr>
          <a:xfrm>
            <a:off x="7031421" y="1075999"/>
            <a:ext cx="4541351" cy="2710778"/>
          </a:xfrm>
          <a:prstGeom prst="rect">
            <a:avLst/>
          </a:prstGeom>
        </p:spPr>
      </p:pic>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2.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0A43E79-5F32-4471-8B9A-F8FE298C9716}">
  <ds:schemaRefs>
    <ds:schemaRef ds:uri="http://schemas.microsoft.com/office/2006/metadata/properties"/>
    <ds:schemaRef ds:uri="bc761791-33a0-47b7-8145-9d3c2515a3a0"/>
    <ds:schemaRef ds:uri="http://purl.org/dc/terms/"/>
    <ds:schemaRef ds:uri="http://schemas.microsoft.com/office/2006/documentManagement/types"/>
    <ds:schemaRef ds:uri="http://schemas.openxmlformats.org/package/2006/metadata/core-properties"/>
    <ds:schemaRef ds:uri="d3abd939-9d94-49d1-925a-c93fb1ff4b6e"/>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1878</TotalTime>
  <Words>369</Words>
  <Application>Microsoft Macintosh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AvenirNext LT Pro Regular</vt:lpstr>
      <vt:lpstr>Calibri</vt:lpstr>
      <vt:lpstr>Calibri Light</vt:lpstr>
      <vt:lpstr>Roboto</vt:lpstr>
      <vt:lpstr>7_office theme</vt:lpstr>
      <vt:lpstr>ORNL Study Plans Quantum-HPC Software Stack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28</cp:revision>
  <dcterms:created xsi:type="dcterms:W3CDTF">2025-01-02T22:07:27Z</dcterms:created>
  <dcterms:modified xsi:type="dcterms:W3CDTF">2025-09-17T17:30:20Z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