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</p:sldMasterIdLst>
  <p:notesMasterIdLst>
    <p:notesMasterId r:id="rId6"/>
  </p:notesMasterIdLst>
  <p:sldIdLst>
    <p:sldId id="25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81BD"/>
    <a:srgbClr val="0000FF"/>
    <a:srgbClr val="020079"/>
    <a:srgbClr val="EEEE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EFC233-47A1-4DAE-BE4F-0806B0B1A59B}" v="16" dt="2025-11-17T19:22:14.8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1" autoAdjust="0"/>
    <p:restoredTop sz="84681" autoAdjust="0"/>
  </p:normalViewPr>
  <p:slideViewPr>
    <p:cSldViewPr snapToGrid="0">
      <p:cViewPr varScale="1">
        <p:scale>
          <a:sx n="98" d="100"/>
          <a:sy n="98" d="100"/>
        </p:scale>
        <p:origin x="664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msey, Jeremy" userId="238a903d-e7dc-4c15-a8d9-ed8ec3a451a7" providerId="ADAL" clId="{9FE5BD0B-45A1-46FB-9CFA-2099B12BB4E5}"/>
    <pc:docChg chg="custSel modSld">
      <pc:chgData name="Rumsey, Jeremy" userId="238a903d-e7dc-4c15-a8d9-ed8ec3a451a7" providerId="ADAL" clId="{9FE5BD0B-45A1-46FB-9CFA-2099B12BB4E5}" dt="2025-11-17T19:23:51.091" v="629" actId="114"/>
      <pc:docMkLst>
        <pc:docMk/>
      </pc:docMkLst>
      <pc:sldChg chg="addSp delSp modSp mod modNotesTx">
        <pc:chgData name="Rumsey, Jeremy" userId="238a903d-e7dc-4c15-a8d9-ed8ec3a451a7" providerId="ADAL" clId="{9FE5BD0B-45A1-46FB-9CFA-2099B12BB4E5}" dt="2025-11-17T19:23:51.091" v="629" actId="114"/>
        <pc:sldMkLst>
          <pc:docMk/>
          <pc:sldMk cId="3201699841" sldId="257"/>
        </pc:sldMkLst>
        <pc:spChg chg="mod">
          <ac:chgData name="Rumsey, Jeremy" userId="238a903d-e7dc-4c15-a8d9-ed8ec3a451a7" providerId="ADAL" clId="{9FE5BD0B-45A1-46FB-9CFA-2099B12BB4E5}" dt="2025-11-13T17:48:04.491" v="199" actId="14100"/>
          <ac:spMkLst>
            <pc:docMk/>
            <pc:sldMk cId="3201699841" sldId="257"/>
            <ac:spMk id="2" creationId="{0C7CB983-3D4F-3FB4-37F0-5EBAA0E93936}"/>
          </ac:spMkLst>
        </pc:spChg>
        <pc:spChg chg="mod">
          <ac:chgData name="Rumsey, Jeremy" userId="238a903d-e7dc-4c15-a8d9-ed8ec3a451a7" providerId="ADAL" clId="{9FE5BD0B-45A1-46FB-9CFA-2099B12BB4E5}" dt="2025-11-13T17:51:30.860" v="212" actId="20578"/>
          <ac:spMkLst>
            <pc:docMk/>
            <pc:sldMk cId="3201699841" sldId="257"/>
            <ac:spMk id="7" creationId="{35E5E467-2727-969B-98F3-BA95D001A982}"/>
          </ac:spMkLst>
        </pc:spChg>
        <pc:spChg chg="mod">
          <ac:chgData name="Rumsey, Jeremy" userId="238a903d-e7dc-4c15-a8d9-ed8ec3a451a7" providerId="ADAL" clId="{9FE5BD0B-45A1-46FB-9CFA-2099B12BB4E5}" dt="2025-11-13T17:55:24.085" v="344" actId="1035"/>
          <ac:spMkLst>
            <pc:docMk/>
            <pc:sldMk cId="3201699841" sldId="257"/>
            <ac:spMk id="8" creationId="{0607B843-0CBD-294A-51EC-D86D699F90C2}"/>
          </ac:spMkLst>
        </pc:spChg>
        <pc:spChg chg="mod">
          <ac:chgData name="Rumsey, Jeremy" userId="238a903d-e7dc-4c15-a8d9-ed8ec3a451a7" providerId="ADAL" clId="{9FE5BD0B-45A1-46FB-9CFA-2099B12BB4E5}" dt="2025-11-13T17:49:06.330" v="208" actId="1076"/>
          <ac:spMkLst>
            <pc:docMk/>
            <pc:sldMk cId="3201699841" sldId="257"/>
            <ac:spMk id="9" creationId="{34B9808A-90A5-22A7-F1DB-47BF387DC938}"/>
          </ac:spMkLst>
        </pc:spChg>
        <pc:spChg chg="mod">
          <ac:chgData name="Rumsey, Jeremy" userId="238a903d-e7dc-4c15-a8d9-ed8ec3a451a7" providerId="ADAL" clId="{9FE5BD0B-45A1-46FB-9CFA-2099B12BB4E5}" dt="2025-11-13T18:00:07.282" v="403" actId="6549"/>
          <ac:spMkLst>
            <pc:docMk/>
            <pc:sldMk cId="3201699841" sldId="257"/>
            <ac:spMk id="11" creationId="{F719EDE8-762E-1830-067F-4414F9F31C7C}"/>
          </ac:spMkLst>
        </pc:spChg>
        <pc:spChg chg="mod">
          <ac:chgData name="Rumsey, Jeremy" userId="238a903d-e7dc-4c15-a8d9-ed8ec3a451a7" providerId="ADAL" clId="{9FE5BD0B-45A1-46FB-9CFA-2099B12BB4E5}" dt="2025-11-17T19:23:51.091" v="629" actId="114"/>
          <ac:spMkLst>
            <pc:docMk/>
            <pc:sldMk cId="3201699841" sldId="257"/>
            <ac:spMk id="15" creationId="{1C742054-4F8C-D401-63CE-FEFFCD6C2810}"/>
          </ac:spMkLst>
        </pc:spChg>
        <pc:spChg chg="mod">
          <ac:chgData name="Rumsey, Jeremy" userId="238a903d-e7dc-4c15-a8d9-ed8ec3a451a7" providerId="ADAL" clId="{9FE5BD0B-45A1-46FB-9CFA-2099B12BB4E5}" dt="2025-11-17T19:22:57.007" v="627" actId="14100"/>
          <ac:spMkLst>
            <pc:docMk/>
            <pc:sldMk cId="3201699841" sldId="257"/>
            <ac:spMk id="16" creationId="{46110527-3D5E-DE8A-91D6-0E66981F1564}"/>
          </ac:spMkLst>
        </pc:spChg>
        <pc:picChg chg="mod">
          <ac:chgData name="Rumsey, Jeremy" userId="238a903d-e7dc-4c15-a8d9-ed8ec3a451a7" providerId="ADAL" clId="{9FE5BD0B-45A1-46FB-9CFA-2099B12BB4E5}" dt="2025-11-13T17:47:59.286" v="198" actId="1076"/>
          <ac:picMkLst>
            <pc:docMk/>
            <pc:sldMk cId="3201699841" sldId="257"/>
            <ac:picMk id="3" creationId="{BF8B8AF7-F415-F38D-9293-AC271A25E03F}"/>
          </ac:picMkLst>
        </pc:picChg>
        <pc:picChg chg="add mod">
          <ac:chgData name="Rumsey, Jeremy" userId="238a903d-e7dc-4c15-a8d9-ed8ec3a451a7" providerId="ADAL" clId="{9FE5BD0B-45A1-46FB-9CFA-2099B12BB4E5}" dt="2025-11-13T17:48:33.531" v="204" actId="1076"/>
          <ac:picMkLst>
            <pc:docMk/>
            <pc:sldMk cId="3201699841" sldId="257"/>
            <ac:picMk id="4" creationId="{20FF7CC7-6191-EEEB-86D8-12AB43A3ACD1}"/>
          </ac:picMkLst>
        </pc:picChg>
      </pc:sldChg>
      <pc:sldChg chg="addSp modSp mod modAnim">
        <pc:chgData name="Rumsey, Jeremy" userId="238a903d-e7dc-4c15-a8d9-ed8ec3a451a7" providerId="ADAL" clId="{9FE5BD0B-45A1-46FB-9CFA-2099B12BB4E5}" dt="2025-11-13T18:19:59.762" v="615" actId="20577"/>
        <pc:sldMkLst>
          <pc:docMk/>
          <pc:sldMk cId="903445065" sldId="258"/>
        </pc:sldMkLst>
        <pc:spChg chg="add mod">
          <ac:chgData name="Rumsey, Jeremy" userId="238a903d-e7dc-4c15-a8d9-ed8ec3a451a7" providerId="ADAL" clId="{9FE5BD0B-45A1-46FB-9CFA-2099B12BB4E5}" dt="2025-11-13T18:19:59.762" v="615" actId="20577"/>
          <ac:spMkLst>
            <pc:docMk/>
            <pc:sldMk cId="903445065" sldId="258"/>
            <ac:spMk id="3" creationId="{3288CE20-F2C8-7308-C866-60AE89C35E15}"/>
          </ac:spMkLst>
        </pc:spChg>
        <pc:picChg chg="add mod">
          <ac:chgData name="Rumsey, Jeremy" userId="238a903d-e7dc-4c15-a8d9-ed8ec3a451a7" providerId="ADAL" clId="{9FE5BD0B-45A1-46FB-9CFA-2099B12BB4E5}" dt="2025-11-13T18:17:52.547" v="576" actId="1076"/>
          <ac:picMkLst>
            <pc:docMk/>
            <pc:sldMk cId="903445065" sldId="258"/>
            <ac:picMk id="2" creationId="{3C3CA96D-BF8D-031F-9D9E-B186E55BF25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134BE1-65F2-4435-8B51-6A5EBDF683AE}" type="datetimeFigureOut">
              <a:rPr lang="en-US" smtClean="0"/>
              <a:t>12/18/25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04650E-E198-4FA3-A1E8-C9B561D8C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81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 the News: </a:t>
            </a:r>
          </a:p>
          <a:p>
            <a:endParaRPr lang="en-US" dirty="0"/>
          </a:p>
          <a:p>
            <a:r>
              <a:rPr lang="en-US" dirty="0"/>
              <a:t>“Record-Breaking Run on Frontier Sets New Bar for Simulating the Universe in the Exascale Era”</a:t>
            </a:r>
          </a:p>
          <a:p>
            <a:r>
              <a:rPr lang="en-US" dirty="0"/>
              <a:t>https://www.olcf.ornl.gov/2024/11/19/record-breaking-run-on-frontier-sets-new-bar-for-simulating-the-universe-in-the-exascale-era/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04650E-E198-4FA3-A1E8-C9B561D8C60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488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660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86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487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265990-C2AC-43F4-A5F5-C94F93DD392D}"/>
              </a:ext>
            </a:extLst>
          </p:cNvPr>
          <p:cNvSpPr/>
          <p:nvPr userDrawn="1"/>
        </p:nvSpPr>
        <p:spPr>
          <a:xfrm>
            <a:off x="0" y="6320118"/>
            <a:ext cx="12192000" cy="537882"/>
          </a:xfrm>
          <a:prstGeom prst="rect">
            <a:avLst/>
          </a:prstGeom>
          <a:solidFill>
            <a:srgbClr val="0B2C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0" y="640300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AvenirNext LT Pro Regular" panose="020B0504020202020204" pitchFamily="34" charset="0"/>
              </a:defRPr>
            </a:lvl1pPr>
          </a:lstStyle>
          <a:p>
            <a:fld id="{835B6AD7-18B8-4C9C-AA70-ABD830A869AC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667" y="6373156"/>
            <a:ext cx="2149533" cy="394974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9943949" y="6398798"/>
            <a:ext cx="2248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latin typeface="AvenirNext LT Pro Regular" panose="020B0504020202020204" pitchFamily="34" charset="0"/>
              </a:rPr>
              <a:t>Energy.gov/science</a:t>
            </a:r>
          </a:p>
        </p:txBody>
      </p:sp>
    </p:spTree>
    <p:extLst>
      <p:ext uri="{BB962C8B-B14F-4D97-AF65-F5344CB8AC3E}">
        <p14:creationId xmlns:p14="http://schemas.microsoft.com/office/powerpoint/2010/main" val="244195493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99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535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177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12/18/25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60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12/18/25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90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12/18/25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317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823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560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12/18/25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098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45/3712285.3771786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6110527-3D5E-DE8A-91D6-0E66981F1564}"/>
              </a:ext>
            </a:extLst>
          </p:cNvPr>
          <p:cNvSpPr/>
          <p:nvPr/>
        </p:nvSpPr>
        <p:spPr>
          <a:xfrm>
            <a:off x="6932427" y="4417437"/>
            <a:ext cx="4989335" cy="1651380"/>
          </a:xfrm>
          <a:prstGeom prst="rect">
            <a:avLst/>
          </a:prstGeom>
          <a:solidFill>
            <a:srgbClr val="8281BD">
              <a:alpha val="12941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7CB983-3D4F-3FB4-37F0-5EBAA0E93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186" y="222892"/>
            <a:ext cx="9160072" cy="657336"/>
          </a:xfrm>
        </p:spPr>
        <p:txBody>
          <a:bodyPr>
            <a:noAutofit/>
          </a:bodyPr>
          <a:lstStyle/>
          <a:p>
            <a:r>
              <a:rPr lang="en-US" sz="3200" dirty="0"/>
              <a:t>Largest-Ever Universe Simulation up for Supercomputing’s Highest Prize</a:t>
            </a:r>
          </a:p>
        </p:txBody>
      </p:sp>
      <p:sp>
        <p:nvSpPr>
          <p:cNvPr id="7" name="Google Shape;25;p1">
            <a:extLst>
              <a:ext uri="{FF2B5EF4-FFF2-40B4-BE49-F238E27FC236}">
                <a16:creationId xmlns:a16="http://schemas.microsoft.com/office/drawing/2014/main" id="{35E5E467-2727-969B-98F3-BA95D001A982}"/>
              </a:ext>
            </a:extLst>
          </p:cNvPr>
          <p:cNvSpPr/>
          <p:nvPr/>
        </p:nvSpPr>
        <p:spPr>
          <a:xfrm>
            <a:off x="240630" y="1055305"/>
            <a:ext cx="6451167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Arial"/>
                <a:cs typeface="Arial"/>
                <a:sym typeface="Arial"/>
              </a:rPr>
              <a:t>Scientific Achievement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Arial"/>
              <a:sym typeface="Arial"/>
            </a:endParaRPr>
          </a:p>
          <a:p>
            <a:pPr marL="285750" indent="-28575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Arial"/>
                <a:cs typeface="Arial"/>
                <a:sym typeface="Arial"/>
              </a:rPr>
              <a:t>Researchers at Argonne and Oak Ridge National Laboratories are nominated for the 2025 Gordon Prize for conducting the largest-ever simulation of the universe using the Frontier supercomputer.</a:t>
            </a:r>
          </a:p>
          <a:p>
            <a:pPr marL="285750" indent="-28575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1400" kern="0" dirty="0">
                <a:ea typeface="Arial"/>
                <a:cs typeface="Arial"/>
                <a:sym typeface="Arial"/>
              </a:rPr>
              <a:t>The achievement sets a new benchmark for simulating the universe, enabling scientists to study atomic matter and dark matter simultaneously. </a:t>
            </a:r>
          </a:p>
        </p:txBody>
      </p:sp>
      <p:sp>
        <p:nvSpPr>
          <p:cNvPr id="8" name="Google Shape;26;p1">
            <a:extLst>
              <a:ext uri="{FF2B5EF4-FFF2-40B4-BE49-F238E27FC236}">
                <a16:creationId xmlns:a16="http://schemas.microsoft.com/office/drawing/2014/main" id="{0607B843-0CBD-294A-51EC-D86D699F90C2}"/>
              </a:ext>
            </a:extLst>
          </p:cNvPr>
          <p:cNvSpPr/>
          <p:nvPr/>
        </p:nvSpPr>
        <p:spPr>
          <a:xfrm>
            <a:off x="238508" y="2492727"/>
            <a:ext cx="6453289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Arial"/>
                <a:cs typeface="Arial"/>
                <a:sym typeface="Arial"/>
              </a:rPr>
              <a:t>Significance and Impact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Arial"/>
              <a:sym typeface="Arial"/>
            </a:endParaRPr>
          </a:p>
          <a:p>
            <a:pPr marL="285750" indent="-28575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1400" kern="0" dirty="0">
                <a:ea typeface="Arial"/>
                <a:cs typeface="Arial"/>
                <a:sym typeface="Arial"/>
              </a:rPr>
              <a:t>The simulations tracked 4 trillion particles, represented across 15 billion light-years of space — delivering a 15-fold leap in capability over the previous state-of-the-art simulations.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kern="0" dirty="0">
                <a:ea typeface="Arial"/>
                <a:cs typeface="Arial"/>
                <a:sym typeface="Arial"/>
              </a:rPr>
              <a:t>The simulation size corresponds to surveys undertaken by large telescope observatories, a feat that until now has not been possible at this scale.</a:t>
            </a:r>
          </a:p>
        </p:txBody>
      </p:sp>
      <p:sp>
        <p:nvSpPr>
          <p:cNvPr id="9" name="Google Shape;27;p1">
            <a:extLst>
              <a:ext uri="{FF2B5EF4-FFF2-40B4-BE49-F238E27FC236}">
                <a16:creationId xmlns:a16="http://schemas.microsoft.com/office/drawing/2014/main" id="{34B9808A-90A5-22A7-F1DB-47BF387DC938}"/>
              </a:ext>
            </a:extLst>
          </p:cNvPr>
          <p:cNvSpPr txBox="1"/>
          <p:nvPr/>
        </p:nvSpPr>
        <p:spPr>
          <a:xfrm>
            <a:off x="7001697" y="3728727"/>
            <a:ext cx="4797199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"/>
                <a:cs typeface="Arial"/>
                <a:sym typeface="Arial"/>
              </a:rPr>
              <a:t>Left: HACC simulation about 10 billion years after the Big Bang. Right: Zoomed-in view showing dark matter, stars, and gas. Center: Gas nears 100 million Kelvin (about 180 million °F). Credit: Argonne National Laboratory, U.S. Dept. of Energy.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11" name="Google Shape;29;p1">
            <a:extLst>
              <a:ext uri="{FF2B5EF4-FFF2-40B4-BE49-F238E27FC236}">
                <a16:creationId xmlns:a16="http://schemas.microsoft.com/office/drawing/2014/main" id="{F719EDE8-762E-1830-067F-4414F9F31C7C}"/>
              </a:ext>
            </a:extLst>
          </p:cNvPr>
          <p:cNvSpPr/>
          <p:nvPr/>
        </p:nvSpPr>
        <p:spPr>
          <a:xfrm>
            <a:off x="238508" y="3905144"/>
            <a:ext cx="6453290" cy="2739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Arial"/>
                <a:cs typeface="Arial"/>
                <a:sym typeface="Arial"/>
              </a:rPr>
              <a:t>Technical Approach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tabLst/>
              <a:defRPr/>
            </a:pPr>
            <a:r>
              <a:rPr lang="en-US" sz="1400" kern="0" dirty="0">
                <a:cs typeface="Arial"/>
                <a:sym typeface="Arial"/>
              </a:rPr>
              <a:t>Simulations harnessed nearly 9,000 Frontier nodes.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tabLst/>
              <a:defRPr/>
            </a:pPr>
            <a:r>
              <a:rPr lang="en-US" sz="1400" kern="0" dirty="0">
                <a:cs typeface="Arial"/>
                <a:sym typeface="Arial"/>
              </a:rPr>
              <a:t>Record-breaking performance enabled via four key innovations</a:t>
            </a:r>
          </a:p>
          <a:p>
            <a:pPr marL="742950" lvl="1" indent="-285750">
              <a:buClr>
                <a:srgbClr val="000000"/>
              </a:buClr>
              <a:buSzPts val="1400"/>
              <a:buFont typeface="Arial"/>
              <a:buChar char="•"/>
              <a:defRPr/>
            </a:pPr>
            <a:r>
              <a:rPr lang="en-US" sz="1200" b="1" kern="0" dirty="0">
                <a:cs typeface="Arial"/>
                <a:sym typeface="Arial"/>
              </a:rPr>
              <a:t>GPU Tree Solver </a:t>
            </a:r>
            <a:r>
              <a:rPr lang="en-US" sz="1200" kern="0" dirty="0">
                <a:cs typeface="Arial"/>
                <a:sym typeface="Arial"/>
              </a:rPr>
              <a:t>—data structure that computes gas and dark matter.</a:t>
            </a:r>
          </a:p>
          <a:p>
            <a:pPr marL="742950" lvl="1" indent="-285750">
              <a:buClr>
                <a:srgbClr val="000000"/>
              </a:buClr>
              <a:buSzPts val="1400"/>
              <a:buFont typeface="Arial"/>
              <a:buChar char="•"/>
              <a:defRPr/>
            </a:pPr>
            <a:r>
              <a:rPr lang="en-US" sz="1200" b="1" kern="0" dirty="0">
                <a:cs typeface="Arial"/>
                <a:sym typeface="Arial"/>
              </a:rPr>
              <a:t>Warp Splitting </a:t>
            </a:r>
            <a:r>
              <a:rPr lang="en-US" sz="1200" kern="0" dirty="0">
                <a:cs typeface="Arial"/>
                <a:sym typeface="Arial"/>
              </a:rPr>
              <a:t>—algorithm that splits GPU warp for sharing partial results, cutting redundancy and speeding physics calculations.</a:t>
            </a:r>
          </a:p>
          <a:p>
            <a:pPr marL="742950" lvl="1" indent="-285750">
              <a:buClr>
                <a:srgbClr val="000000"/>
              </a:buClr>
              <a:buSzPts val="1400"/>
              <a:buFont typeface="Arial"/>
              <a:buChar char="•"/>
              <a:defRPr/>
            </a:pPr>
            <a:r>
              <a:rPr lang="en-US" sz="1200" b="1" kern="0" dirty="0">
                <a:cs typeface="Arial"/>
                <a:sym typeface="Arial"/>
              </a:rPr>
              <a:t>In situ GPU-Accelerated End-to-End Analysis </a:t>
            </a:r>
            <a:r>
              <a:rPr lang="en-US" sz="1200" kern="0" dirty="0">
                <a:cs typeface="Arial"/>
                <a:sym typeface="Arial"/>
              </a:rPr>
              <a:t>— data directly processed on GPU during simulation, reducing need to store massive data sets for post processing.</a:t>
            </a:r>
          </a:p>
          <a:p>
            <a:pPr marL="742950" lvl="1" indent="-285750">
              <a:buClr>
                <a:srgbClr val="000000"/>
              </a:buClr>
              <a:buSzPts val="1400"/>
              <a:buFont typeface="Arial"/>
              <a:buChar char="•"/>
              <a:defRPr/>
            </a:pPr>
            <a:r>
              <a:rPr lang="en-US" sz="1200" b="1" kern="0" dirty="0">
                <a:cs typeface="Arial"/>
                <a:sym typeface="Arial"/>
              </a:rPr>
              <a:t>Multi-Tiered I/O</a:t>
            </a:r>
            <a:r>
              <a:rPr lang="en-US" sz="1200" kern="0" dirty="0">
                <a:cs typeface="Arial"/>
                <a:sym typeface="Arial"/>
              </a:rPr>
              <a:t> — buffers simulation data on fast node-local </a:t>
            </a:r>
            <a:r>
              <a:rPr lang="en-US" sz="1200" kern="0" dirty="0" err="1">
                <a:cs typeface="Arial"/>
                <a:sym typeface="Arial"/>
              </a:rPr>
              <a:t>NVMe</a:t>
            </a:r>
            <a:r>
              <a:rPr lang="en-US" sz="1200" kern="0" dirty="0">
                <a:cs typeface="Arial"/>
                <a:sym typeface="Arial"/>
              </a:rPr>
              <a:t> drives before asynchronously transferring it to the shared parallel file system, overlapping I/O with execution to minimize overhead.</a:t>
            </a:r>
          </a:p>
          <a:p>
            <a:pPr marL="742950" lvl="1" indent="-285750">
              <a:buClr>
                <a:srgbClr val="000000"/>
              </a:buClr>
              <a:buSzPts val="1400"/>
              <a:buFont typeface="Arial"/>
              <a:buChar char="•"/>
              <a:defRPr/>
            </a:pPr>
            <a:endParaRPr lang="en-US" sz="1400" kern="0" dirty="0"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742054-4F8C-D401-63CE-FEFFCD6C2810}"/>
              </a:ext>
            </a:extLst>
          </p:cNvPr>
          <p:cNvSpPr txBox="1"/>
          <p:nvPr/>
        </p:nvSpPr>
        <p:spPr>
          <a:xfrm>
            <a:off x="7087019" y="4417437"/>
            <a:ext cx="4866473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  <a:sym typeface="Arial"/>
              </a:rPr>
              <a:t>PI(s)/Facility Lead(s): Nick Frontiere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  <a:sym typeface="Arial"/>
              </a:rPr>
              <a:t>Collaborating Institutions: Argonne National Laboratory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  <a:sym typeface="Arial"/>
              </a:rPr>
              <a:t>ASCR Program: OLCF</a:t>
            </a:r>
            <a:endParaRPr lang="en-US" sz="1100" kern="0" dirty="0"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  <a:sym typeface="Arial"/>
              </a:rPr>
              <a:t>ASCR PM: </a:t>
            </a:r>
            <a:r>
              <a:rPr lang="en-US" sz="1100" kern="0" dirty="0">
                <a:solidFill>
                  <a:srgbClr val="000000"/>
                </a:solidFill>
                <a:sym typeface="Arial"/>
              </a:rPr>
              <a:t>Benjamin Brown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  <a:sym typeface="Arial"/>
              </a:rPr>
              <a:t>Publication(s) for this work: 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  <a:sym typeface="Arial"/>
              </a:rPr>
              <a:t>Frontiere, et al., “Cosmological Hydrodynamics at Exascale: A Trillion-Particle Leap in Capability,” </a:t>
            </a: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  <a:sym typeface="Arial"/>
              </a:rPr>
              <a:t>SC '25: Proceedings of the International Conference for High Performance Computing, Networking, Storage and Analysis 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  <a:sym typeface="Arial"/>
              </a:rPr>
              <a:t>(2025). 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  <a:sym typeface="Arial"/>
                <a:hlinkClick r:id="rId3"/>
              </a:rPr>
              <a:t>https://doi.org/10.1145/3712285.3771786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  <a:sym typeface="Arial"/>
              </a:rPr>
              <a:t>Hardware/Hybrid Accelerated Cosmology Code (HACC)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8B8AF7-F415-F38D-9293-AC271A25E03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" r="31954" b="-5229"/>
          <a:stretch>
            <a:fillRect/>
          </a:stretch>
        </p:blipFill>
        <p:spPr>
          <a:xfrm>
            <a:off x="10229690" y="189167"/>
            <a:ext cx="1638480" cy="4249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0FF7CC7-6191-EEEB-86D8-12AB43A3AC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425" y="702090"/>
            <a:ext cx="4797199" cy="29900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264412-7E61-4100-F345-F55FD5E37C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72021" y="122237"/>
            <a:ext cx="15875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69984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FE46BB8E385E49A6EA57D885CD0452" ma:contentTypeVersion="0" ma:contentTypeDescription="Create a new document." ma:contentTypeScope="" ma:versionID="a22552574ecfbdc3bb100ecb994ceb9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1d5eec3c12ee2e8127422d567928f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0A43E79-5F32-4471-8B9A-F8FE298C9716}">
  <ds:schemaRefs>
    <ds:schemaRef ds:uri="http://schemas.microsoft.com/office/2006/metadata/properties"/>
    <ds:schemaRef ds:uri="bc761791-33a0-47b7-8145-9d3c2515a3a0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d3abd939-9d94-49d1-925a-c93fb1ff4b6e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A8EE7F5-A494-4A3A-8402-D6EC287A4FD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33D3F84-0CCB-4520-AFEC-2B1F56CAA1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Metadata/LabelInfo.xml><?xml version="1.0" encoding="utf-8"?>
<clbl:labelList xmlns:clbl="http://schemas.microsoft.com/office/2020/mipLabelMetadata">
  <clbl:label id="{db3dbd43-4c4b-4544-9f8a-0553f9f5f25e}" enabled="0" method="" siteId="{db3dbd43-4c4b-4544-9f8a-0553f9f5f25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3524</TotalTime>
  <Words>402</Words>
  <Application>Microsoft Macintosh PowerPoint</Application>
  <PresentationFormat>Widescreen</PresentationFormat>
  <Paragraphs>26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AvenirNext LT Pro Regular</vt:lpstr>
      <vt:lpstr>Calibri</vt:lpstr>
      <vt:lpstr>Calibri Light</vt:lpstr>
      <vt:lpstr>7_office theme</vt:lpstr>
      <vt:lpstr>Largest-Ever Universe Simulation up for Supercomputing’s Highest Prize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Fornari, Marco</dc:creator>
  <cp:lastModifiedBy>Bethea, Katie</cp:lastModifiedBy>
  <cp:revision>26</cp:revision>
  <dcterms:created xsi:type="dcterms:W3CDTF">2025-01-02T22:07:27Z</dcterms:created>
  <dcterms:modified xsi:type="dcterms:W3CDTF">2025-12-18T21:39:32Z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0x0101008AFE46BB8E385E49A6EA57D885CD0452</vt:lpwstr>
  </property>
  <property fmtid="{D5CDD505-2E9C-101B-9397-08002B2CF9AE}" pid="3" name="MediaServiceImageTags">
    <vt:lpwstr/>
  </property>
</Properties>
</file>