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
  </p:notesMasterIdLst>
  <p:handoutMasterIdLst>
    <p:handoutMasterId r:id="rId7"/>
  </p:handoutMasterIdLst>
  <p:sldIdLst>
    <p:sldId id="257" r:id="rId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76" autoAdjust="0"/>
    <p:restoredTop sz="80204" autoAdjust="0"/>
  </p:normalViewPr>
  <p:slideViewPr>
    <p:cSldViewPr snapToGrid="0" showGuides="1">
      <p:cViewPr varScale="1">
        <p:scale>
          <a:sx n="101" d="100"/>
          <a:sy n="101" d="100"/>
        </p:scale>
        <p:origin x="2008" y="192"/>
      </p:cViewPr>
      <p:guideLst/>
    </p:cSldViewPr>
  </p:slideViewPr>
  <p:notesTextViewPr>
    <p:cViewPr>
      <p:scale>
        <a:sx n="95" d="100"/>
        <a:sy n="95" d="100"/>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8/25/25</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8/25/25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Learn more about the application process here: https://</a:t>
            </a:r>
            <a:r>
              <a:rPr lang="en-US" sz="1200" dirty="0" err="1">
                <a:latin typeface="Arial" panose="020B0604020202020204" pitchFamily="34" charset="0"/>
                <a:cs typeface="Arial" panose="020B0604020202020204" pitchFamily="34" charset="0"/>
              </a:rPr>
              <a:t>www.olcf.ornl.gov</a:t>
            </a:r>
            <a:r>
              <a:rPr lang="en-US" sz="1200" dirty="0">
                <a:latin typeface="Arial" panose="020B0604020202020204" pitchFamily="34" charset="0"/>
                <a:cs typeface="Arial" panose="020B0604020202020204" pitchFamily="34" charset="0"/>
              </a:rPr>
              <a:t>/olcf-6-rfp. </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a:t>
            </a:fld>
            <a:endParaRPr lang="en-US" dirty="0"/>
          </a:p>
        </p:txBody>
      </p:sp>
    </p:spTree>
    <p:extLst>
      <p:ext uri="{BB962C8B-B14F-4D97-AF65-F5344CB8AC3E}">
        <p14:creationId xmlns:p14="http://schemas.microsoft.com/office/powerpoint/2010/main" val="3543449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9" name="Picture 8" descr="A close up of a logo&#10;&#10;Description automatically generated">
            <a:extLst>
              <a:ext uri="{FF2B5EF4-FFF2-40B4-BE49-F238E27FC236}">
                <a16:creationId xmlns:a16="http://schemas.microsoft.com/office/drawing/2014/main" id="{A41B8D1F-18F7-DD4F-A231-C0A4DF076516}"/>
              </a:ext>
            </a:extLst>
          </p:cNvPr>
          <p:cNvPicPr>
            <a:picLocks noChangeAspect="1"/>
          </p:cNvPicPr>
          <p:nvPr userDrawn="1"/>
        </p:nvPicPr>
        <p:blipFill>
          <a:blip r:embed="rId2"/>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descr="A close up of a logo&#10;&#10;Description automatically generated">
            <a:extLst>
              <a:ext uri="{FF2B5EF4-FFF2-40B4-BE49-F238E27FC236}">
                <a16:creationId xmlns:a16="http://schemas.microsoft.com/office/drawing/2014/main" id="{5D82A355-F675-EB48-A9D4-9A739FA8565E}"/>
              </a:ext>
            </a:extLst>
          </p:cNvPr>
          <p:cNvPicPr>
            <a:picLocks noChangeAspect="1"/>
          </p:cNvPicPr>
          <p:nvPr userDrawn="1"/>
        </p:nvPicPr>
        <p:blipFill>
          <a:blip r:embed="rId18"/>
          <a:stretch>
            <a:fillRect/>
          </a:stretch>
        </p:blipFill>
        <p:spPr>
          <a:xfrm>
            <a:off x="423590" y="6458660"/>
            <a:ext cx="1677848" cy="282074"/>
          </a:xfrm>
          <a:prstGeom prst="rect">
            <a:avLst/>
          </a:prstGeom>
        </p:spPr>
      </p:pic>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EE59-2581-A5B2-7376-FC1D2402968C}"/>
              </a:ext>
            </a:extLst>
          </p:cNvPr>
          <p:cNvSpPr>
            <a:spLocks noGrp="1"/>
          </p:cNvSpPr>
          <p:nvPr>
            <p:ph type="title"/>
          </p:nvPr>
        </p:nvSpPr>
        <p:spPr>
          <a:xfrm>
            <a:off x="429767" y="274320"/>
            <a:ext cx="11430000" cy="646331"/>
          </a:xfrm>
        </p:spPr>
        <p:txBody>
          <a:bodyPr/>
          <a:lstStyle/>
          <a:p>
            <a:r>
              <a:rPr lang="en-US" sz="2400" dirty="0"/>
              <a:t>Back to HPC Basics</a:t>
            </a:r>
            <a:br>
              <a:rPr lang="en-US" sz="2400" dirty="0"/>
            </a:br>
            <a:r>
              <a:rPr lang="en-US" sz="1600" dirty="0"/>
              <a:t>The Oak Ridge Computing Academy aims to fill gap in HPC training with hands-on system administration</a:t>
            </a:r>
            <a:endParaRPr lang="en-US" sz="2400" dirty="0"/>
          </a:p>
        </p:txBody>
      </p:sp>
      <p:sp>
        <p:nvSpPr>
          <p:cNvPr id="3" name="Content Placeholder 2">
            <a:extLst>
              <a:ext uri="{FF2B5EF4-FFF2-40B4-BE49-F238E27FC236}">
                <a16:creationId xmlns:a16="http://schemas.microsoft.com/office/drawing/2014/main" id="{1D034172-04E3-0DD0-4E2B-54235CFFF2AB}"/>
              </a:ext>
            </a:extLst>
          </p:cNvPr>
          <p:cNvSpPr>
            <a:spLocks noGrp="1"/>
          </p:cNvSpPr>
          <p:nvPr>
            <p:ph idx="1"/>
          </p:nvPr>
        </p:nvSpPr>
        <p:spPr>
          <a:xfrm>
            <a:off x="531367" y="1129940"/>
            <a:ext cx="6885433" cy="4465072"/>
          </a:xfrm>
        </p:spPr>
        <p:txBody>
          <a:bodyPr/>
          <a:lstStyle/>
          <a:p>
            <a:r>
              <a:rPr lang="en-US" sz="1400" dirty="0">
                <a:solidFill>
                  <a:srgbClr val="292929"/>
                </a:solidFill>
                <a:latin typeface="Arial" panose="020B0604020202020204" pitchFamily="34" charset="0"/>
                <a:cs typeface="Arial" panose="020B0604020202020204" pitchFamily="34" charset="0"/>
              </a:rPr>
              <a:t>Building on a successful pilot with students from this summer’s Pathways to Computing Internship Program, the Oak Ridge Leadership Computing Facility at the Department of Energy’s Oak Ridge National Laboratory will launch a new training program to develop the next generation of advanced computing professionals: hands-on administration of high-performance computing, or HPC, systems</a:t>
            </a:r>
            <a:r>
              <a:rPr lang="en-US" sz="1400" dirty="0">
                <a:solidFill>
                  <a:srgbClr val="292929"/>
                </a:solidFill>
                <a:highlight>
                  <a:srgbClr val="FFFFFF"/>
                </a:highlight>
                <a:latin typeface="Arial" panose="020B0604020202020204" pitchFamily="34" charset="0"/>
                <a:cs typeface="Arial" panose="020B0604020202020204" pitchFamily="34" charset="0"/>
              </a:rPr>
              <a:t>.</a:t>
            </a:r>
            <a:endParaRPr lang="en-US" sz="1400" b="0" i="0" dirty="0">
              <a:solidFill>
                <a:srgbClr val="292929"/>
              </a:solidFill>
              <a:effectLst/>
              <a:highlight>
                <a:srgbClr val="FFFFFF"/>
              </a:highlight>
              <a:latin typeface="Arial" panose="020B0604020202020204" pitchFamily="34" charset="0"/>
              <a:cs typeface="Arial" panose="020B0604020202020204" pitchFamily="34" charset="0"/>
            </a:endParaRPr>
          </a:p>
          <a:p>
            <a:r>
              <a:rPr lang="en-US" sz="1400" dirty="0">
                <a:solidFill>
                  <a:srgbClr val="292929"/>
                </a:solidFill>
                <a:latin typeface="Arial" panose="020B0604020202020204" pitchFamily="34" charset="0"/>
                <a:cs typeface="Arial" panose="020B0604020202020204" pitchFamily="34" charset="0"/>
              </a:rPr>
              <a:t>Set to launch in June 2026, the Oak Ridge Computing Academy, or ORCA, will be an annual event — open to students and professionals — that will task participants with building, configuring, and operating an HPC cluster, thereby providing firsthand experience in how these systems work</a:t>
            </a:r>
            <a:r>
              <a:rPr lang="en-US" sz="1400" dirty="0">
                <a:solidFill>
                  <a:srgbClr val="292929"/>
                </a:solidFill>
                <a:highlight>
                  <a:srgbClr val="FFFFFF"/>
                </a:highlight>
                <a:latin typeface="Arial" panose="020B0604020202020204" pitchFamily="34" charset="0"/>
                <a:cs typeface="Arial" panose="020B0604020202020204" pitchFamily="34" charset="0"/>
              </a:rPr>
              <a:t>.</a:t>
            </a:r>
            <a:endParaRPr lang="en-US" sz="1400" b="0" i="0" dirty="0">
              <a:solidFill>
                <a:srgbClr val="292929"/>
              </a:solidFill>
              <a:effectLst/>
              <a:highlight>
                <a:srgbClr val="FFFFFF"/>
              </a:highlight>
              <a:latin typeface="Arial" panose="020B0604020202020204" pitchFamily="34" charset="0"/>
              <a:cs typeface="Arial" panose="020B0604020202020204" pitchFamily="34" charset="0"/>
            </a:endParaRPr>
          </a:p>
          <a:p>
            <a:r>
              <a:rPr lang="en-US" sz="1400" dirty="0">
                <a:solidFill>
                  <a:srgbClr val="292929"/>
                </a:solidFill>
                <a:latin typeface="Arial" panose="020B0604020202020204" pitchFamily="34" charset="0"/>
                <a:cs typeface="Arial" panose="020B0604020202020204" pitchFamily="34" charset="0"/>
              </a:rPr>
              <a:t>Dr. Fernando Posada, who leads the National Center for Computational Sciences’ System Acceptance and User Environment Group at ORNL, decided to introduce the systems-oriented course to address the shortage of training opportunities in the fundamentals of HPC operations</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Students may lack direct experience in the technical aspects of system administration because it’s not usually part of their degree programs. However, because HPC clusters are the foundation of significant computational science as well as artificial intelligence campaigns, there is a growing need for expertise in this area.</a:t>
            </a:r>
          </a:p>
          <a:p>
            <a:endParaRPr lang="en-US" sz="1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13587CD-5871-55FA-FD3D-6304A8BB0C78}"/>
              </a:ext>
            </a:extLst>
          </p:cNvPr>
          <p:cNvSpPr txBox="1"/>
          <p:nvPr/>
        </p:nvSpPr>
        <p:spPr>
          <a:xfrm>
            <a:off x="7723634" y="4317739"/>
            <a:ext cx="4038599" cy="1277273"/>
          </a:xfrm>
          <a:prstGeom prst="rect">
            <a:avLst/>
          </a:prstGeom>
          <a:noFill/>
        </p:spPr>
        <p:txBody>
          <a:bodyPr wrap="square" rtlCol="0">
            <a:spAutoFit/>
          </a:bodyPr>
          <a:lstStyle/>
          <a:p>
            <a:r>
              <a:rPr lang="en-US" sz="1100" i="1" dirty="0"/>
              <a:t>Students in this summer’s Pathways to Computing Internship Program at the Department of Energy’s Oak Ridge National Laboratory learned how to assemble and run a computer cluster. The week-long pilot class is a preview for a dedicated workshop starting in 2026: the Oak Ridge Computing Academy. Credit: Fernando Posada, ORNL, U.S. Dept. of Energy</a:t>
            </a:r>
            <a:endParaRPr lang="en-US" sz="1050"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1B953CC-5638-B6B7-8835-9146A8379F42}"/>
              </a:ext>
            </a:extLst>
          </p:cNvPr>
          <p:cNvSpPr txBox="1"/>
          <p:nvPr/>
        </p:nvSpPr>
        <p:spPr>
          <a:xfrm>
            <a:off x="529599" y="5427827"/>
            <a:ext cx="11132801" cy="738664"/>
          </a:xfrm>
          <a:prstGeom prst="rect">
            <a:avLst/>
          </a:prstGeom>
          <a:noFill/>
        </p:spPr>
        <p:txBody>
          <a:bodyPr wrap="square">
            <a:spAutoFit/>
          </a:bodyPr>
          <a:lstStyle/>
          <a:p>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Posada is refining the coursework based on lessons learned from the pilot and will launch ORCA next June — this time with physical hardware for its participants to work on. Announcements will be made with application requirements and workshop dates.</a:t>
            </a:r>
          </a:p>
        </p:txBody>
      </p:sp>
      <p:pic>
        <p:nvPicPr>
          <p:cNvPr id="4" name="Picture 3">
            <a:extLst>
              <a:ext uri="{FF2B5EF4-FFF2-40B4-BE49-F238E27FC236}">
                <a16:creationId xmlns:a16="http://schemas.microsoft.com/office/drawing/2014/main" id="{8A97E7DA-C350-DAB7-071C-CDC07B86703F}"/>
              </a:ext>
            </a:extLst>
          </p:cNvPr>
          <p:cNvPicPr>
            <a:picLocks noChangeAspect="1"/>
          </p:cNvPicPr>
          <p:nvPr/>
        </p:nvPicPr>
        <p:blipFill>
          <a:blip r:embed="rId3"/>
          <a:stretch>
            <a:fillRect/>
          </a:stretch>
        </p:blipFill>
        <p:spPr>
          <a:xfrm>
            <a:off x="7723633" y="1104720"/>
            <a:ext cx="4038600" cy="3028950"/>
          </a:xfrm>
          <a:prstGeom prst="rect">
            <a:avLst/>
          </a:prstGeom>
        </p:spPr>
      </p:pic>
    </p:spTree>
    <p:extLst>
      <p:ext uri="{BB962C8B-B14F-4D97-AF65-F5344CB8AC3E}">
        <p14:creationId xmlns:p14="http://schemas.microsoft.com/office/powerpoint/2010/main" val="462817403"/>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7" id="{835B5F20-C770-8B44-AC75-C7C1311156F9}" vid="{B58A898B-D441-DB4A-BC4C-7E8EFD6FFE74}"/>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EF5AA9-B8DF-4DC7-90A1-A91BA595B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5BA20C22-D077-412B-81BA-8B2541026FAD}">
  <ds:schemaRefs>
    <ds:schemaRef ds:uri="http://www.w3.org/XML/1998/namespace"/>
    <ds:schemaRef ds:uri="http://schemas.microsoft.com/office/2006/documentManagement/types"/>
    <ds:schemaRef ds:uri="http://purl.org/dc/terms/"/>
    <ds:schemaRef ds:uri="38e4deb0-de08-4adb-aafc-d8ff02544178"/>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ORNL</Template>
  <TotalTime>97</TotalTime>
  <Words>354</Words>
  <Application>Microsoft Macintosh PowerPoint</Application>
  <PresentationFormat>Widescreen</PresentationFormat>
  <Paragraphs>10</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Arial Black</vt:lpstr>
      <vt:lpstr>Century Gothic</vt:lpstr>
      <vt:lpstr>ORNL</vt:lpstr>
      <vt:lpstr>Back to HPC Basics The Oak Ridge Computing Academy aims to fill gap in HPC training with hands-on system administration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Bethea, Katie</dc:creator>
  <cp:keywords/>
  <dc:description/>
  <cp:lastModifiedBy>Turczyn, Coury</cp:lastModifiedBy>
  <cp:revision>4</cp:revision>
  <dcterms:created xsi:type="dcterms:W3CDTF">2024-08-13T01:22:54Z</dcterms:created>
  <dcterms:modified xsi:type="dcterms:W3CDTF">2025-08-25T14:42:56Z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18100</vt:r8>
  </property>
  <property fmtid="{D5CDD505-2E9C-101B-9397-08002B2CF9AE}" pid="4" name="GUID">
    <vt:lpwstr>42b6f0ba-36c8-4301-8891-17ebf0c53400</vt:lpwstr>
  </property>
</Properties>
</file>