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01" autoAdjust="0"/>
    <p:restoredTop sz="95161" autoAdjust="0"/>
  </p:normalViewPr>
  <p:slideViewPr>
    <p:cSldViewPr snapToGrid="0" showGuides="1">
      <p:cViewPr>
        <p:scale>
          <a:sx n="111" d="100"/>
          <a:sy n="111" d="100"/>
        </p:scale>
        <p:origin x="592" y="320"/>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8/12/24</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8/12/24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129" y="456244"/>
            <a:ext cx="1088136" cy="261860"/>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9" name="Picture 8" descr="A close up of a logo&#10;&#10;Description automatically generated">
            <a:extLst>
              <a:ext uri="{FF2B5EF4-FFF2-40B4-BE49-F238E27FC236}">
                <a16:creationId xmlns:a16="http://schemas.microsoft.com/office/drawing/2014/main" id="{A41B8D1F-18F7-DD4F-A231-C0A4DF076516}"/>
              </a:ext>
            </a:extLst>
          </p:cNvPr>
          <p:cNvPicPr>
            <a:picLocks noChangeAspect="1"/>
          </p:cNvPicPr>
          <p:nvPr userDrawn="1"/>
        </p:nvPicPr>
        <p:blipFill>
          <a:blip r:embed="rId2"/>
          <a:stretch>
            <a:fillRect/>
          </a:stretch>
        </p:blipFill>
        <p:spPr>
          <a:xfrm>
            <a:off x="423590" y="6458660"/>
            <a:ext cx="1677848" cy="282074"/>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11374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0288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94656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08993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298758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9049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descr="A close up of a logo&#10;&#10;Description automatically generated">
            <a:extLst>
              <a:ext uri="{FF2B5EF4-FFF2-40B4-BE49-F238E27FC236}">
                <a16:creationId xmlns:a16="http://schemas.microsoft.com/office/drawing/2014/main" id="{5D82A355-F675-EB48-A9D4-9A739FA8565E}"/>
              </a:ext>
            </a:extLst>
          </p:cNvPr>
          <p:cNvPicPr>
            <a:picLocks noChangeAspect="1"/>
          </p:cNvPicPr>
          <p:nvPr userDrawn="1"/>
        </p:nvPicPr>
        <p:blipFill>
          <a:blip r:embed="rId18"/>
          <a:stretch>
            <a:fillRect/>
          </a:stretch>
        </p:blipFill>
        <p:spPr>
          <a:xfrm>
            <a:off x="423590" y="6458660"/>
            <a:ext cx="1677848" cy="282074"/>
          </a:xfrm>
          <a:prstGeom prst="rect">
            <a:avLst/>
          </a:prstGeom>
        </p:spPr>
      </p:pic>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663" r:id="rId4"/>
    <p:sldLayoutId id="2147483758" r:id="rId5"/>
    <p:sldLayoutId id="2147483736" r:id="rId6"/>
    <p:sldLayoutId id="2147483759" r:id="rId7"/>
    <p:sldLayoutId id="2147483685" r:id="rId8"/>
    <p:sldLayoutId id="2147483757" r:id="rId9"/>
    <p:sldLayoutId id="2147483667" r:id="rId10"/>
    <p:sldLayoutId id="2147483725" r:id="rId11"/>
    <p:sldLayoutId id="2147483756" r:id="rId12"/>
    <p:sldLayoutId id="2147483678" r:id="rId13"/>
    <p:sldLayoutId id="2147483760" r:id="rId14"/>
    <p:sldLayoutId id="2147483761" r:id="rId15"/>
    <p:sldLayoutId id="2147483762" r:id="rId16"/>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EE59-2581-A5B2-7376-FC1D2402968C}"/>
              </a:ext>
            </a:extLst>
          </p:cNvPr>
          <p:cNvSpPr>
            <a:spLocks noGrp="1"/>
          </p:cNvSpPr>
          <p:nvPr>
            <p:ph type="title"/>
          </p:nvPr>
        </p:nvSpPr>
        <p:spPr>
          <a:xfrm>
            <a:off x="429767" y="274320"/>
            <a:ext cx="11430000" cy="812530"/>
          </a:xfrm>
        </p:spPr>
        <p:txBody>
          <a:bodyPr/>
          <a:lstStyle/>
          <a:p>
            <a:r>
              <a:rPr lang="en-US" dirty="0" err="1"/>
              <a:t>Exascale’s</a:t>
            </a:r>
            <a:r>
              <a:rPr lang="en-US" dirty="0"/>
              <a:t> New Frontier: </a:t>
            </a:r>
            <a:r>
              <a:rPr lang="en-US" dirty="0" err="1"/>
              <a:t>SuperLU</a:t>
            </a:r>
            <a:r>
              <a:rPr lang="en-US" dirty="0"/>
              <a:t>/STRUMPACK</a:t>
            </a:r>
            <a:br>
              <a:rPr lang="en-US" dirty="0"/>
            </a:br>
            <a:r>
              <a:rPr lang="en-US" sz="1800" dirty="0"/>
              <a:t>The open-source, factorization-based sparse solvers get an exascale upgrade</a:t>
            </a:r>
            <a:endParaRPr lang="en-US" dirty="0"/>
          </a:p>
        </p:txBody>
      </p:sp>
      <p:sp>
        <p:nvSpPr>
          <p:cNvPr id="3" name="Content Placeholder 2">
            <a:extLst>
              <a:ext uri="{FF2B5EF4-FFF2-40B4-BE49-F238E27FC236}">
                <a16:creationId xmlns:a16="http://schemas.microsoft.com/office/drawing/2014/main" id="{1D034172-04E3-0DD0-4E2B-54235CFFF2AB}"/>
              </a:ext>
            </a:extLst>
          </p:cNvPr>
          <p:cNvSpPr>
            <a:spLocks noGrp="1"/>
          </p:cNvSpPr>
          <p:nvPr>
            <p:ph idx="1"/>
          </p:nvPr>
        </p:nvSpPr>
        <p:spPr>
          <a:xfrm>
            <a:off x="429766" y="1190748"/>
            <a:ext cx="7556765" cy="4047778"/>
          </a:xfrm>
        </p:spPr>
        <p:txBody>
          <a:bodyPr/>
          <a:lstStyle/>
          <a:p>
            <a:pPr marL="0" indent="0">
              <a:buNone/>
            </a:pPr>
            <a:r>
              <a:rPr lang="en-US" sz="1400" b="1" dirty="0"/>
              <a:t>Why exascale needs </a:t>
            </a:r>
            <a:r>
              <a:rPr lang="en-US" sz="1400" b="1" dirty="0" err="1"/>
              <a:t>SuperLU</a:t>
            </a:r>
            <a:r>
              <a:rPr lang="en-US" sz="1400" b="1" dirty="0"/>
              <a:t> and STRUMPACK</a:t>
            </a:r>
            <a:br>
              <a:rPr lang="en-US" sz="1400" b="1" dirty="0"/>
            </a:br>
            <a:r>
              <a:rPr lang="en-US" sz="1400" dirty="0"/>
              <a:t>One of the most efficient approaches to solving calculations in large-scale </a:t>
            </a:r>
            <a:r>
              <a:rPr lang="en-US" sz="1400" dirty="0" err="1"/>
              <a:t>multiphysics</a:t>
            </a:r>
            <a:r>
              <a:rPr lang="en-US" sz="1400" dirty="0"/>
              <a:t> and multiscale modeling codes is the use of factorization-based algorithms. </a:t>
            </a:r>
            <a:r>
              <a:rPr lang="en-US" sz="1400" dirty="0" err="1"/>
              <a:t>SuperLU</a:t>
            </a:r>
            <a:r>
              <a:rPr lang="en-US" sz="1400" dirty="0"/>
              <a:t> (named after lower-upper factorization) and STRUMPACK (</a:t>
            </a:r>
            <a:r>
              <a:rPr lang="en-US" sz="1400" dirty="0" err="1"/>
              <a:t>STRUctured</a:t>
            </a:r>
            <a:r>
              <a:rPr lang="en-US" sz="1400" dirty="0"/>
              <a:t> Matrix </a:t>
            </a:r>
            <a:r>
              <a:rPr lang="en-US" sz="1400" dirty="0" err="1"/>
              <a:t>PACKage</a:t>
            </a:r>
            <a:r>
              <a:rPr lang="en-US" sz="1400" dirty="0"/>
              <a:t>) are two such open-source, factorization-based sparse solvers that have been widely used for simulation in both industry and academia. However, with the advent of exascale-class supercomputers that enable much larger and higher-resolution simulations, these two CPU-centric packages required major updates to run well on the new GPU-accelerated architectures.</a:t>
            </a:r>
          </a:p>
          <a:p>
            <a:pPr marL="0" indent="0">
              <a:buNone/>
            </a:pPr>
            <a:r>
              <a:rPr lang="en-US" sz="1400" b="1" dirty="0"/>
              <a:t>Technical Challenges</a:t>
            </a:r>
            <a:br>
              <a:rPr lang="en-US" sz="1400" dirty="0"/>
            </a:br>
            <a:r>
              <a:rPr lang="en-US" sz="1400" dirty="0"/>
              <a:t>Exascale supercomputers such as Frontier contain thousands of compute nodes, which hold the system’s CPUs and GPUs. Matrices in many simulation codes must be distributed across all these nodes to fully leverage the machine’s massive parallelism. This distributed computing requires the solver’s algorithms and their work to be communicated and coordinated among these nodes and their GPUs and CPUs. Although integral to distributed parallel computing, this communication becomes an encumbrance at extreme scales.</a:t>
            </a:r>
          </a:p>
          <a:p>
            <a:pPr marL="0" indent="0">
              <a:buNone/>
            </a:pPr>
            <a:br>
              <a:rPr lang="en-US" sz="1200" dirty="0"/>
            </a:br>
            <a:endParaRPr lang="en-US" sz="1200" dirty="0"/>
          </a:p>
          <a:p>
            <a:endParaRPr lang="en-US" sz="1200" dirty="0"/>
          </a:p>
        </p:txBody>
      </p:sp>
      <p:sp>
        <p:nvSpPr>
          <p:cNvPr id="4" name="TextBox 3">
            <a:extLst>
              <a:ext uri="{FF2B5EF4-FFF2-40B4-BE49-F238E27FC236}">
                <a16:creationId xmlns:a16="http://schemas.microsoft.com/office/drawing/2014/main" id="{4F552CE2-D27C-B6E5-52A3-7141B8F8EF57}"/>
              </a:ext>
            </a:extLst>
          </p:cNvPr>
          <p:cNvSpPr txBox="1"/>
          <p:nvPr/>
        </p:nvSpPr>
        <p:spPr>
          <a:xfrm>
            <a:off x="429767" y="4872658"/>
            <a:ext cx="11430000" cy="1384995"/>
          </a:xfrm>
          <a:prstGeom prst="rect">
            <a:avLst/>
          </a:prstGeom>
          <a:noFill/>
        </p:spPr>
        <p:txBody>
          <a:bodyPr wrap="square" rtlCol="0">
            <a:spAutoFit/>
          </a:bodyPr>
          <a:lstStyle/>
          <a:p>
            <a:pPr marL="0" indent="0">
              <a:buNone/>
            </a:pPr>
            <a:r>
              <a:rPr lang="en-US" sz="1400" b="1" dirty="0">
                <a:latin typeface="+mn-lt"/>
                <a:cs typeface="+mn-cs"/>
              </a:rPr>
              <a:t>ECP and Frontier successes</a:t>
            </a:r>
            <a:br>
              <a:rPr lang="en-US" sz="1400" dirty="0">
                <a:latin typeface="+mn-lt"/>
                <a:cs typeface="+mn-cs"/>
              </a:rPr>
            </a:br>
            <a:r>
              <a:rPr lang="en-US" sz="1400" dirty="0">
                <a:latin typeface="+mn-lt"/>
                <a:cs typeface="+mn-cs"/>
              </a:rPr>
              <a:t>The updated </a:t>
            </a:r>
            <a:r>
              <a:rPr lang="en-US" sz="1400" dirty="0" err="1">
                <a:latin typeface="+mn-lt"/>
                <a:cs typeface="+mn-cs"/>
              </a:rPr>
              <a:t>SuperLU</a:t>
            </a:r>
            <a:r>
              <a:rPr lang="en-US" sz="1400" dirty="0">
                <a:latin typeface="+mn-lt"/>
                <a:cs typeface="+mn-cs"/>
              </a:rPr>
              <a:t> and STRUMPACK solvers have been successfully implemented in several important simulation codes:</a:t>
            </a:r>
          </a:p>
          <a:p>
            <a:pPr marL="742950" indent="-274638">
              <a:lnSpc>
                <a:spcPct val="100000"/>
              </a:lnSpc>
              <a:spcBef>
                <a:spcPts val="0"/>
              </a:spcBef>
              <a:buFont typeface="Arial" panose="020B0604020202020204" pitchFamily="34" charset="0"/>
              <a:buChar char="•"/>
            </a:pPr>
            <a:r>
              <a:rPr lang="en-US" sz="1400" dirty="0">
                <a:latin typeface="+mn-lt"/>
                <a:cs typeface="+mn-cs"/>
              </a:rPr>
              <a:t>M3D-C1 is used for calculating the equilibrium, stability and dynamics of fusion plasmas.</a:t>
            </a:r>
          </a:p>
          <a:p>
            <a:pPr marL="742950" indent="-274638">
              <a:lnSpc>
                <a:spcPct val="100000"/>
              </a:lnSpc>
              <a:spcBef>
                <a:spcPts val="0"/>
              </a:spcBef>
              <a:buFont typeface="Arial" panose="020B0604020202020204" pitchFamily="34" charset="0"/>
              <a:buChar char="•"/>
            </a:pPr>
            <a:r>
              <a:rPr lang="en-US" sz="1400" dirty="0">
                <a:latin typeface="+mn-lt"/>
                <a:cs typeface="+mn-cs"/>
              </a:rPr>
              <a:t>Omega3P is used for cavity design optimization for projects such as linear particle accelerators.</a:t>
            </a:r>
          </a:p>
          <a:p>
            <a:pPr marL="742950" indent="-274638">
              <a:lnSpc>
                <a:spcPct val="100000"/>
              </a:lnSpc>
              <a:spcBef>
                <a:spcPts val="0"/>
              </a:spcBef>
              <a:buFont typeface="Arial" panose="020B0604020202020204" pitchFamily="34" charset="0"/>
              <a:buChar char="•"/>
            </a:pPr>
            <a:r>
              <a:rPr lang="en-US" sz="1400" dirty="0">
                <a:latin typeface="+mn-lt"/>
                <a:cs typeface="+mn-cs"/>
              </a:rPr>
              <a:t>MFEM is used for scalable finite element discretization research and application development.</a:t>
            </a:r>
          </a:p>
          <a:p>
            <a:pPr marL="0" indent="0">
              <a:lnSpc>
                <a:spcPct val="100000"/>
              </a:lnSpc>
              <a:spcBef>
                <a:spcPts val="0"/>
              </a:spcBef>
              <a:buNone/>
            </a:pPr>
            <a:r>
              <a:rPr lang="en-US" sz="1400" dirty="0">
                <a:latin typeface="+mn-lt"/>
                <a:cs typeface="+mn-cs"/>
              </a:rPr>
              <a:t>These libraries have also been used in higher-level mathematical frameworks, which build on lower-level linear algebra kernels</a:t>
            </a:r>
            <a:r>
              <a:rPr lang="en-US" sz="1400" dirty="0">
                <a:latin typeface="+mn-lt"/>
              </a:rPr>
              <a:t>.</a:t>
            </a:r>
          </a:p>
        </p:txBody>
      </p:sp>
      <p:pic>
        <p:nvPicPr>
          <p:cNvPr id="5" name="Picture 4">
            <a:extLst>
              <a:ext uri="{FF2B5EF4-FFF2-40B4-BE49-F238E27FC236}">
                <a16:creationId xmlns:a16="http://schemas.microsoft.com/office/drawing/2014/main" id="{5D4523EA-5C47-A4E3-EBA7-955A0DC835E3}"/>
              </a:ext>
            </a:extLst>
          </p:cNvPr>
          <p:cNvPicPr>
            <a:picLocks noChangeAspect="1"/>
          </p:cNvPicPr>
          <p:nvPr/>
        </p:nvPicPr>
        <p:blipFill>
          <a:blip r:embed="rId2"/>
          <a:stretch>
            <a:fillRect/>
          </a:stretch>
        </p:blipFill>
        <p:spPr>
          <a:xfrm>
            <a:off x="8046587" y="1190748"/>
            <a:ext cx="3697358" cy="2455277"/>
          </a:xfrm>
          <a:prstGeom prst="rect">
            <a:avLst/>
          </a:prstGeom>
        </p:spPr>
      </p:pic>
      <p:sp>
        <p:nvSpPr>
          <p:cNvPr id="6" name="TextBox 5">
            <a:extLst>
              <a:ext uri="{FF2B5EF4-FFF2-40B4-BE49-F238E27FC236}">
                <a16:creationId xmlns:a16="http://schemas.microsoft.com/office/drawing/2014/main" id="{213587CD-5871-55FA-FD3D-6304A8BB0C78}"/>
              </a:ext>
            </a:extLst>
          </p:cNvPr>
          <p:cNvSpPr txBox="1"/>
          <p:nvPr/>
        </p:nvSpPr>
        <p:spPr>
          <a:xfrm>
            <a:off x="8046587" y="3725935"/>
            <a:ext cx="3697358" cy="674031"/>
          </a:xfrm>
          <a:prstGeom prst="rect">
            <a:avLst/>
          </a:prstGeom>
          <a:noFill/>
        </p:spPr>
        <p:txBody>
          <a:bodyPr wrap="square" rtlCol="0">
            <a:spAutoFit/>
          </a:bodyPr>
          <a:lstStyle/>
          <a:p>
            <a:pPr algn="l">
              <a:lnSpc>
                <a:spcPct val="90000"/>
              </a:lnSpc>
            </a:pPr>
            <a:r>
              <a:rPr lang="en-US" sz="1050" i="1" dirty="0"/>
              <a:t>The </a:t>
            </a:r>
            <a:r>
              <a:rPr lang="en-US" sz="1050" i="1" dirty="0" err="1"/>
              <a:t>SuperLU</a:t>
            </a:r>
            <a:r>
              <a:rPr lang="en-US" sz="1050" i="1" dirty="0"/>
              <a:t> and STRUMPACK solvers have been used by simulation codes working on projects such as the ITER tokamak, which will be the largest fusion device of its kind when built. Image: US ITER</a:t>
            </a:r>
          </a:p>
        </p:txBody>
      </p:sp>
    </p:spTree>
    <p:extLst>
      <p:ext uri="{BB962C8B-B14F-4D97-AF65-F5344CB8AC3E}">
        <p14:creationId xmlns:p14="http://schemas.microsoft.com/office/powerpoint/2010/main" val="462817403"/>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Presentation27" id="{835B5F20-C770-8B44-AC75-C7C1311156F9}" vid="{B58A898B-D441-DB4A-BC4C-7E8EFD6FFE74}"/>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6BFB3AB80EA044897B163D651BE7CF" ma:contentTypeVersion="12" ma:contentTypeDescription="Create a new document." ma:contentTypeScope="" ma:versionID="5ccae34aae965e24db62e9729d4dd5e4">
  <xsd:schema xmlns:xsd="http://www.w3.org/2001/XMLSchema" xmlns:xs="http://www.w3.org/2001/XMLSchema" xmlns:p="http://schemas.microsoft.com/office/2006/metadata/properties" xmlns:ns2="38e4deb0-de08-4adb-aafc-d8ff02544178" targetNamespace="http://schemas.microsoft.com/office/2006/metadata/properties" ma:root="true" ma:fieldsID="73e7bd080f35e63ea4fc24c5765ee755" ns2:_="">
    <xsd:import namespace="38e4deb0-de08-4adb-aafc-d8ff025441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4deb0-de08-4adb-aafc-d8ff02544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EF5AA9-B8DF-4DC7-90A1-A91BA595B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4deb0-de08-4adb-aafc-d8ff02544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3.xml><?xml version="1.0" encoding="utf-8"?>
<ds:datastoreItem xmlns:ds="http://schemas.openxmlformats.org/officeDocument/2006/customXml" ds:itemID="{5BA20C22-D077-412B-81BA-8B2541026FAD}">
  <ds:schemaRefs>
    <ds:schemaRef ds:uri="http://www.w3.org/XML/1998/namespace"/>
    <ds:schemaRef ds:uri="http://schemas.microsoft.com/office/2006/documentManagement/types"/>
    <ds:schemaRef ds:uri="http://purl.org/dc/terms/"/>
    <ds:schemaRef ds:uri="38e4deb0-de08-4adb-aafc-d8ff02544178"/>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ORNL</Template>
  <TotalTime>38</TotalTime>
  <Words>318</Words>
  <Application>Microsoft Macintosh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Century Gothic</vt:lpstr>
      <vt:lpstr>ORNL</vt:lpstr>
      <vt:lpstr>Exascale’s New Frontier: SuperLU/STRUMPACK The open-source, factorization-based sparse solvers get an exascale upgrade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Bethea, Katie</dc:creator>
  <cp:keywords/>
  <dc:description/>
  <cp:lastModifiedBy>Bethea, Katie</cp:lastModifiedBy>
  <cp:revision>1</cp:revision>
  <dcterms:created xsi:type="dcterms:W3CDTF">2024-08-13T01:22:54Z</dcterms:created>
  <dcterms:modified xsi:type="dcterms:W3CDTF">2024-08-13T02:01:10Z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0x010100436BFB3AB80EA044897B163D651BE7CF</vt:lpwstr>
  </property>
  <property fmtid="{D5CDD505-2E9C-101B-9397-08002B2CF9AE}" pid="3" name="Order">
    <vt:r8>18100</vt:r8>
  </property>
  <property fmtid="{D5CDD505-2E9C-101B-9397-08002B2CF9AE}" pid="4" name="GUID">
    <vt:lpwstr>42b6f0ba-36c8-4301-8891-17ebf0c53400</vt:lpwstr>
  </property>
</Properties>
</file>