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13" autoAdjust="0"/>
    <p:restoredTop sz="94752" autoAdjust="0"/>
  </p:normalViewPr>
  <p:slideViewPr>
    <p:cSldViewPr snapToGrid="0">
      <p:cViewPr varScale="1">
        <p:scale>
          <a:sx n="110" d="100"/>
          <a:sy n="110" d="100"/>
        </p:scale>
        <p:origin x="184" y="20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2/16/26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2/16/26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2/16/26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238501" y="470401"/>
            <a:ext cx="9144002" cy="657336"/>
          </a:xfrm>
        </p:spPr>
        <p:txBody>
          <a:bodyPr>
            <a:noAutofit/>
          </a:bodyPr>
          <a:lstStyle/>
          <a:p>
            <a:pPr fontAlgn="base"/>
            <a:r>
              <a:rPr lang="en-US" sz="3200" b="1" dirty="0"/>
              <a:t>Call for Proposals Open to Develop Discovery Supercomputer’s First Science Applications</a:t>
            </a:r>
            <a:br>
              <a:rPr lang="en-US" sz="3200" b="1" dirty="0"/>
            </a:br>
            <a:endParaRPr lang="en-US" sz="3200" b="1" dirty="0"/>
          </a:p>
        </p:txBody>
      </p:sp>
      <p:sp>
        <p:nvSpPr>
          <p:cNvPr id="5" name="Google Shape;31;p1">
            <a:extLst>
              <a:ext uri="{FF2B5EF4-FFF2-40B4-BE49-F238E27FC236}">
                <a16:creationId xmlns:a16="http://schemas.microsoft.com/office/drawing/2014/main" id="{05753278-FC72-9EB0-E7BD-709A00592B82}"/>
              </a:ext>
            </a:extLst>
          </p:cNvPr>
          <p:cNvSpPr txBox="1"/>
          <p:nvPr/>
        </p:nvSpPr>
        <p:spPr>
          <a:xfrm>
            <a:off x="9725064" y="136269"/>
            <a:ext cx="1062321" cy="307736"/>
          </a:xfrm>
          <a:prstGeom prst="rect">
            <a:avLst/>
          </a:prstGeom>
          <a:solidFill>
            <a:schemeClr val="bg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1" i="0" u="none" strike="noStrike" kern="0" cap="none" spc="0" normalizeH="0" baseline="0" noProof="0" dirty="0">
              <a:ln>
                <a:noFill/>
              </a:ln>
              <a:effectLst/>
              <a:uLnTx/>
              <a:uFillTx/>
              <a:latin typeface="Arial"/>
              <a:cs typeface="Arial"/>
              <a:sym typeface="Arial"/>
            </a:endParaRPr>
          </a:p>
        </p:txBody>
      </p:sp>
      <p:sp>
        <p:nvSpPr>
          <p:cNvPr id="7" name="Google Shape;25;p1">
            <a:extLst>
              <a:ext uri="{FF2B5EF4-FFF2-40B4-BE49-F238E27FC236}">
                <a16:creationId xmlns:a16="http://schemas.microsoft.com/office/drawing/2014/main" id="{35E5E467-2727-969B-98F3-BA95D001A982}"/>
              </a:ext>
            </a:extLst>
          </p:cNvPr>
          <p:cNvSpPr/>
          <p:nvPr/>
        </p:nvSpPr>
        <p:spPr>
          <a:xfrm>
            <a:off x="238504" y="1254761"/>
            <a:ext cx="7180868" cy="1261844"/>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Scientific Achievement</a:t>
            </a:r>
            <a:endParaRPr lang="en-US" sz="1400" dirty="0"/>
          </a:p>
          <a:p>
            <a:pPr marL="285750" indent="-285750">
              <a:buFont typeface="Arial" panose="020B0604020202020204" pitchFamily="34" charset="0"/>
              <a:buChar char="•"/>
            </a:pPr>
            <a:r>
              <a:rPr lang="en-US" sz="1400" dirty="0"/>
              <a:t>The Oak Ridge Leadership Computing Facility is accepting submissions in preparation for the first AI, modeling and simulation, workflow and data-intensive applications on Discovery. </a:t>
            </a:r>
          </a:p>
          <a:p>
            <a:pPr marL="285750" indent="-285750">
              <a:buFont typeface="Arial" panose="020B0604020202020204" pitchFamily="34" charset="0"/>
              <a:buChar char="•"/>
            </a:pPr>
            <a:r>
              <a:rPr lang="en-US" sz="1400" dirty="0"/>
              <a:t>Starting January 12, through March 16, 2026, researchers will have the opportunity to apply to be the first users on the Discovery supercomputer, arriving in 2028 at the ORNL.</a:t>
            </a:r>
          </a:p>
        </p:txBody>
      </p:sp>
      <p:sp>
        <p:nvSpPr>
          <p:cNvPr id="8" name="Google Shape;26;p1">
            <a:extLst>
              <a:ext uri="{FF2B5EF4-FFF2-40B4-BE49-F238E27FC236}">
                <a16:creationId xmlns:a16="http://schemas.microsoft.com/office/drawing/2014/main" id="{0607B843-0CBD-294A-51EC-D86D699F90C2}"/>
              </a:ext>
            </a:extLst>
          </p:cNvPr>
          <p:cNvSpPr/>
          <p:nvPr/>
        </p:nvSpPr>
        <p:spPr>
          <a:xfrm>
            <a:off x="238501" y="2586949"/>
            <a:ext cx="7180871" cy="1908174"/>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Significance and Impact</a:t>
            </a:r>
            <a:endParaRPr kumimoji="0" sz="1400" b="0" i="0" u="none" strike="noStrike" kern="0" cap="none" spc="0" normalizeH="0" baseline="0" noProof="0" dirty="0">
              <a:ln>
                <a:noFill/>
              </a:ln>
              <a:effectLst/>
              <a:uLnTx/>
              <a:uFillTx/>
              <a:cs typeface="Arial"/>
              <a:sym typeface="Arial"/>
            </a:endParaRPr>
          </a:p>
          <a:p>
            <a:pPr marL="285750" indent="-285750" fontAlgn="base">
              <a:buFont typeface="Arial" panose="020B0604020202020204" pitchFamily="34" charset="0"/>
              <a:buChar char="•"/>
            </a:pPr>
            <a:r>
              <a:rPr lang="en-US" sz="1400" dirty="0"/>
              <a:t>Applications will be evaluated based on potential for scientific advancements, usefulness to the broader scientific community, and contribution to programing models, algorithms, AI and other innovations to further science and technology.</a:t>
            </a:r>
          </a:p>
          <a:p>
            <a:pPr marL="285750" indent="-285750" fontAlgn="base">
              <a:buFont typeface="Arial" panose="020B0604020202020204" pitchFamily="34" charset="0"/>
              <a:buChar char="•"/>
            </a:pPr>
            <a:r>
              <a:rPr lang="en-US" sz="1400" dirty="0"/>
              <a:t>Two key requirements include submitting an acceleration plan demonstrating at least a fivefold performance improvement over applications currently running on Frontier and similar exascale systems, as well as instantiating a compelling challenge problem to be performed on Discovery.</a:t>
            </a:r>
          </a:p>
        </p:txBody>
      </p:sp>
      <p:sp>
        <p:nvSpPr>
          <p:cNvPr id="9" name="Google Shape;27;p1">
            <a:extLst>
              <a:ext uri="{FF2B5EF4-FFF2-40B4-BE49-F238E27FC236}">
                <a16:creationId xmlns:a16="http://schemas.microsoft.com/office/drawing/2014/main" id="{34B9808A-90A5-22A7-F1DB-47BF387DC938}"/>
              </a:ext>
            </a:extLst>
          </p:cNvPr>
          <p:cNvSpPr txBox="1"/>
          <p:nvPr/>
        </p:nvSpPr>
        <p:spPr>
          <a:xfrm>
            <a:off x="7590584" y="3905474"/>
            <a:ext cx="4136397" cy="707846"/>
          </a:xfrm>
          <a:prstGeom prst="rect">
            <a:avLst/>
          </a:prstGeom>
          <a:noFill/>
          <a:ln>
            <a:noFill/>
          </a:ln>
        </p:spPr>
        <p:txBody>
          <a:bodyPr spcFirstLastPara="1" wrap="square" lIns="91425" tIns="45700" rIns="91425" bIns="45700" anchor="t" anchorCtr="0">
            <a:spAutoFit/>
          </a:bodyPr>
          <a:lstStyle/>
          <a:p>
            <a:r>
              <a:rPr lang="en-US" sz="1000" dirty="0"/>
              <a:t>The Oak Ridge Leadership Computing Facility (OLCF) is accepting submissions in preparation for the first AI, modeling and simulation, workflow and data-intensive applications on Discovery. </a:t>
            </a:r>
            <a:r>
              <a:rPr lang="en-US" sz="1000" i="1" dirty="0"/>
              <a:t>Credit: Jason Smith/ORNL, U.S. Dept. of Energy</a:t>
            </a:r>
          </a:p>
        </p:txBody>
      </p:sp>
      <p:sp>
        <p:nvSpPr>
          <p:cNvPr id="11" name="Google Shape;29;p1">
            <a:extLst>
              <a:ext uri="{FF2B5EF4-FFF2-40B4-BE49-F238E27FC236}">
                <a16:creationId xmlns:a16="http://schemas.microsoft.com/office/drawing/2014/main" id="{F719EDE8-762E-1830-067F-4414F9F31C7C}"/>
              </a:ext>
            </a:extLst>
          </p:cNvPr>
          <p:cNvSpPr/>
          <p:nvPr/>
        </p:nvSpPr>
        <p:spPr>
          <a:xfrm>
            <a:off x="238501" y="4425400"/>
            <a:ext cx="6879929" cy="1908174"/>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Technical Approach</a:t>
            </a:r>
            <a:endParaRPr kumimoji="0" sz="1400" b="0" i="0" u="none" strike="noStrike" kern="0" cap="none" spc="0" normalizeH="0" baseline="0" noProof="0" dirty="0">
              <a:ln>
                <a:noFill/>
              </a:ln>
              <a:effectLst/>
              <a:uLnTx/>
              <a:uFillTx/>
              <a:cs typeface="Arial"/>
              <a:sym typeface="Arial"/>
            </a:endParaRPr>
          </a:p>
          <a:p>
            <a:pPr marL="285750" indent="-285750">
              <a:buFont typeface="Arial" panose="020B0604020202020204" pitchFamily="34" charset="0"/>
              <a:buChar char="•"/>
            </a:pPr>
            <a:r>
              <a:rPr lang="en-US" sz="1400" dirty="0"/>
              <a:t>In addition to being granted early access to Discovery, accepted projects will have access to special training sessions, hackathons and direct assistance from OLCF staff for code porting, profiling and optimization, as well as support from staff at AMD and Hewlett Packard Enterprises via the ORNL HPE/AMD Center of Excellence. </a:t>
            </a:r>
          </a:p>
          <a:p>
            <a:pPr marL="285750" indent="-285750">
              <a:buFont typeface="Arial" panose="020B0604020202020204" pitchFamily="34" charset="0"/>
              <a:buChar char="•"/>
            </a:pPr>
            <a:r>
              <a:rPr lang="en-US" sz="1400" dirty="0"/>
              <a:t>They will also be given compute-time allocations on Frontier and on other early hardware resources.</a:t>
            </a:r>
          </a:p>
          <a:p>
            <a:endParaRPr lang="en-US" sz="1400" dirty="0">
              <a:effectLst/>
              <a:latin typeface="+mn-lt"/>
            </a:endParaRPr>
          </a:p>
        </p:txBody>
      </p:sp>
      <p:pic>
        <p:nvPicPr>
          <p:cNvPr id="13" name="Picture 12" descr="A picture containing text&#10;&#10;AI-generated content may be incorrect.">
            <a:extLst>
              <a:ext uri="{FF2B5EF4-FFF2-40B4-BE49-F238E27FC236}">
                <a16:creationId xmlns:a16="http://schemas.microsoft.com/office/drawing/2014/main" id="{60F4A304-B774-327A-A4D9-876F6F222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5064" y="221378"/>
            <a:ext cx="2058590" cy="494569"/>
          </a:xfrm>
          <a:prstGeom prst="rect">
            <a:avLst/>
          </a:prstGeom>
        </p:spPr>
      </p:pic>
      <p:pic>
        <p:nvPicPr>
          <p:cNvPr id="4" name="Picture 3">
            <a:extLst>
              <a:ext uri="{FF2B5EF4-FFF2-40B4-BE49-F238E27FC236}">
                <a16:creationId xmlns:a16="http://schemas.microsoft.com/office/drawing/2014/main" id="{F6344B2A-C3C2-9427-3D53-94F4EAE2685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590584" y="1085958"/>
            <a:ext cx="4046208" cy="2697472"/>
          </a:xfrm>
          <a:prstGeom prst="rect">
            <a:avLst/>
          </a:prstGeom>
        </p:spPr>
      </p:pic>
      <p:sp>
        <p:nvSpPr>
          <p:cNvPr id="6" name="TextBox 5">
            <a:extLst>
              <a:ext uri="{FF2B5EF4-FFF2-40B4-BE49-F238E27FC236}">
                <a16:creationId xmlns:a16="http://schemas.microsoft.com/office/drawing/2014/main" id="{00B22D70-3A0F-3029-BF0B-4EFBE098BEB4}"/>
              </a:ext>
            </a:extLst>
          </p:cNvPr>
          <p:cNvSpPr txBox="1"/>
          <p:nvPr/>
        </p:nvSpPr>
        <p:spPr>
          <a:xfrm>
            <a:off x="7656865" y="5170941"/>
            <a:ext cx="4136398" cy="938719"/>
          </a:xfrm>
          <a:prstGeom prst="rect">
            <a:avLst/>
          </a:prstGeom>
          <a:solidFill>
            <a:schemeClr val="bg2"/>
          </a:solidFill>
        </p:spPr>
        <p:txBody>
          <a:bodyPr wrap="square">
            <a:spAutoFit/>
          </a:bodyPr>
          <a:lstStyle/>
          <a:p>
            <a:r>
              <a:rPr lang="en-US" sz="1100" i="1" dirty="0"/>
              <a:t>Discovery is a key component in ORNL’s work on the DOE Genesis Mission, as it will continue to advance breakthroughs in AI-enabled high-performance modeling and simulation, as well as exploring potential computing paradigms involving the convergence of HPC, AI and quantum computing.</a:t>
            </a:r>
          </a:p>
        </p:txBody>
      </p:sp>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3.xml><?xml version="1.0" encoding="utf-8"?>
<ds:datastoreItem xmlns:ds="http://schemas.openxmlformats.org/officeDocument/2006/customXml" ds:itemID="{B0A43E79-5F32-4471-8B9A-F8FE298C9716}">
  <ds:schemaRefs>
    <ds:schemaRef ds:uri="http://schemas.microsoft.com/office/2006/metadata/properties"/>
    <ds:schemaRef ds:uri="bc761791-33a0-47b7-8145-9d3c2515a3a0"/>
    <ds:schemaRef ds:uri="http://purl.org/dc/terms/"/>
    <ds:schemaRef ds:uri="http://schemas.microsoft.com/office/2006/documentManagement/types"/>
    <ds:schemaRef ds:uri="http://schemas.openxmlformats.org/package/2006/metadata/core-properties"/>
    <ds:schemaRef ds:uri="d3abd939-9d94-49d1-925a-c93fb1ff4b6e"/>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3270</TotalTime>
  <Words>320</Words>
  <Application>Microsoft Macintosh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AvenirNext LT Pro Regular</vt:lpstr>
      <vt:lpstr>Calibri</vt:lpstr>
      <vt:lpstr>Calibri Light</vt:lpstr>
      <vt:lpstr>7_office theme</vt:lpstr>
      <vt:lpstr>Call for Proposals Open to Develop Discovery Supercomputer’s First Science Applications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30</cp:revision>
  <dcterms:created xsi:type="dcterms:W3CDTF">2025-01-02T22:07:27Z</dcterms:created>
  <dcterms:modified xsi:type="dcterms:W3CDTF">2026-02-17T02:51:47Z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