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52"/>
  </p:notesMasterIdLst>
  <p:handoutMasterIdLst>
    <p:handoutMasterId r:id="rId53"/>
  </p:handoutMasterIdLst>
  <p:sldIdLst>
    <p:sldId id="2147481337" r:id="rId2"/>
    <p:sldId id="2147481341" r:id="rId3"/>
    <p:sldId id="2147481360" r:id="rId4"/>
    <p:sldId id="2147481354" r:id="rId5"/>
    <p:sldId id="2147481355" r:id="rId6"/>
    <p:sldId id="2147481357" r:id="rId7"/>
    <p:sldId id="2147481358" r:id="rId8"/>
    <p:sldId id="2147481359" r:id="rId9"/>
    <p:sldId id="2147481342" r:id="rId10"/>
    <p:sldId id="2147481343" r:id="rId11"/>
    <p:sldId id="2147481344" r:id="rId12"/>
    <p:sldId id="2147481345" r:id="rId13"/>
    <p:sldId id="2147481346" r:id="rId14"/>
    <p:sldId id="2147481347" r:id="rId15"/>
    <p:sldId id="2147481348" r:id="rId16"/>
    <p:sldId id="2147481350" r:id="rId17"/>
    <p:sldId id="2147481351" r:id="rId18"/>
    <p:sldId id="2147481352" r:id="rId19"/>
    <p:sldId id="2147481397" r:id="rId20"/>
    <p:sldId id="2147481349" r:id="rId21"/>
    <p:sldId id="2147481361" r:id="rId22"/>
    <p:sldId id="2147481362" r:id="rId23"/>
    <p:sldId id="2147481364" r:id="rId24"/>
    <p:sldId id="2147481363" r:id="rId25"/>
    <p:sldId id="2147481365" r:id="rId26"/>
    <p:sldId id="2147481366" r:id="rId27"/>
    <p:sldId id="2147481368" r:id="rId28"/>
    <p:sldId id="2147481369" r:id="rId29"/>
    <p:sldId id="2147481370" r:id="rId30"/>
    <p:sldId id="2147481371" r:id="rId31"/>
    <p:sldId id="2147481372" r:id="rId32"/>
    <p:sldId id="2147481376" r:id="rId33"/>
    <p:sldId id="2147481394" r:id="rId34"/>
    <p:sldId id="2147481373" r:id="rId35"/>
    <p:sldId id="2147481395" r:id="rId36"/>
    <p:sldId id="2147481374" r:id="rId37"/>
    <p:sldId id="2147481379" r:id="rId38"/>
    <p:sldId id="2147481381" r:id="rId39"/>
    <p:sldId id="2147481382" r:id="rId40"/>
    <p:sldId id="2147481383" r:id="rId41"/>
    <p:sldId id="2147481384" r:id="rId42"/>
    <p:sldId id="2147481385" r:id="rId43"/>
    <p:sldId id="2147481386" r:id="rId44"/>
    <p:sldId id="2147481387" r:id="rId45"/>
    <p:sldId id="2147481388" r:id="rId46"/>
    <p:sldId id="2147481389" r:id="rId47"/>
    <p:sldId id="2147481390" r:id="rId48"/>
    <p:sldId id="2147481393" r:id="rId49"/>
    <p:sldId id="2147481391" r:id="rId50"/>
    <p:sldId id="214748139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476F3E-2B2C-D02E-A927-755D46376812}" name="Elicia Ferrer" initials="EF" userId="ac7d01b8666ae590" providerId="Windows Live"/>
  <p188:author id="{BEF8CA72-6AE8-8AD8-5B9A-8F576BAC3FD5}" name="Janiga, Jaimee" initials="JJ" userId="S::7nj@ornl.gov::c06abe94-9752-4f8c-96a2-49efdf1f63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4D"/>
    <a:srgbClr val="A3A6A3"/>
    <a:srgbClr val="FFF9D3"/>
    <a:srgbClr val="7DBA00"/>
    <a:srgbClr val="000000"/>
    <a:srgbClr val="FF9E1B"/>
    <a:srgbClr val="7DC397"/>
    <a:srgbClr val="ECECEC"/>
    <a:srgbClr val="4E008E"/>
    <a:srgbClr val="B50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92"/>
    <p:restoredTop sz="88703"/>
  </p:normalViewPr>
  <p:slideViewPr>
    <p:cSldViewPr snapToGrid="0">
      <p:cViewPr>
        <p:scale>
          <a:sx n="51" d="100"/>
          <a:sy n="51" d="100"/>
        </p:scale>
        <p:origin x="2888" y="1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05" d="100"/>
          <a:sy n="105" d="100"/>
        </p:scale>
        <p:origin x="4152" y="-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microsoft.com/office/2018/10/relationships/authors" Target="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>
                <a:latin typeface="Aptos" panose="020B0004020202020204" pitchFamily="34" charset="0"/>
              </a:rPr>
              <a:t>5/13/26</a:t>
            </a:fld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>
                <a:latin typeface="Aptos" panose="020B0004020202020204" pitchFamily="34" charset="0"/>
              </a:rPr>
              <a:t>‹#›</a:t>
            </a:fld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9F2D4C33-E834-184F-A85B-4B1A7D742F82}" type="datetimeFigureOut">
              <a:rPr lang="en-US" smtClean="0"/>
              <a:pPr/>
              <a:t>5/13/26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CEEA2CD3-FB95-D94F-9F04-F9F995EAB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77446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r>
              <a:rPr lang="en-US" b="0" dirty="0">
                <a:latin typeface="Aptos Light" panose="020B0004020202020204" pitchFamily="34" charset="0"/>
                <a:ea typeface="Aptos" panose="02000000000000000000" pitchFamily="2" charset="0"/>
              </a:rPr>
              <a:t>The video recording that accompanied this training can be found at https://</a:t>
            </a:r>
            <a:r>
              <a:rPr lang="en-US" b="0" dirty="0" err="1">
                <a:latin typeface="Aptos Light" panose="020B0004020202020204" pitchFamily="34" charset="0"/>
                <a:ea typeface="Aptos" panose="02000000000000000000" pitchFamily="2" charset="0"/>
              </a:rPr>
              <a:t>vimeo.com</a:t>
            </a:r>
            <a:r>
              <a:rPr lang="en-US" b="0" dirty="0">
                <a:latin typeface="Aptos Light" panose="020B0004020202020204" pitchFamily="34" charset="0"/>
                <a:ea typeface="Aptos" panose="02000000000000000000" pitchFamily="2" charset="0"/>
              </a:rPr>
              <a:t>/1193732406?share=</a:t>
            </a:r>
            <a:r>
              <a:rPr lang="en-US" b="0" dirty="0" err="1">
                <a:latin typeface="Aptos Light" panose="020B0004020202020204" pitchFamily="34" charset="0"/>
                <a:ea typeface="Aptos" panose="02000000000000000000" pitchFamily="2" charset="0"/>
              </a:rPr>
              <a:t>copy&amp;fl</a:t>
            </a:r>
            <a:r>
              <a:rPr lang="en-US" b="0" dirty="0">
                <a:latin typeface="Aptos Light" panose="020B0004020202020204" pitchFamily="34" charset="0"/>
                <a:ea typeface="Aptos" panose="02000000000000000000" pitchFamily="2" charset="0"/>
              </a:rPr>
              <a:t>=</a:t>
            </a:r>
            <a:r>
              <a:rPr lang="en-US" b="0" dirty="0" err="1">
                <a:latin typeface="Aptos Light" panose="020B0004020202020204" pitchFamily="34" charset="0"/>
                <a:ea typeface="Aptos" panose="02000000000000000000" pitchFamily="2" charset="0"/>
              </a:rPr>
              <a:t>sv&amp;fe</a:t>
            </a:r>
            <a:r>
              <a:rPr lang="en-US" b="0" dirty="0">
                <a:latin typeface="Aptos Light" panose="020B0004020202020204" pitchFamily="34" charset="0"/>
                <a:ea typeface="Aptos" panose="02000000000000000000" pitchFamily="2" charset="0"/>
              </a:rPr>
              <a:t>=ci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75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202F5-D1C3-EE77-7910-DFAB2E223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DC0C1E-61B0-DA43-1598-0FA2EB48F9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80350F-DF83-198C-92C4-9EEB4D3041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NOTES: system </a:t>
            </a:r>
            <a:r>
              <a:rPr lang="en-US" dirty="0" err="1"/>
              <a:t>libfabric</a:t>
            </a:r>
            <a:r>
              <a:rPr lang="en-US" dirty="0"/>
              <a:t> and darshan paths  can be found by doing `module show </a:t>
            </a:r>
            <a:r>
              <a:rPr lang="en-US" dirty="0" err="1"/>
              <a:t>libfabric</a:t>
            </a:r>
            <a:r>
              <a:rPr lang="en-US" dirty="0"/>
              <a:t>` and using the path specified at LD_LIBRARY_PATH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variables should be absolute paths to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libfabric.so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or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libdarshan.so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files.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E1B3F-37FD-0234-A7B6-DF790AEC4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2027C-AF38-6467-1C87-6346CA60C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D29DA4-1CED-3859-8B7F-DDC938E8AA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70D273-0A23-81DE-F961-E2A24B6BC8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NOTES: system </a:t>
            </a:r>
            <a:r>
              <a:rPr lang="en-US" dirty="0" err="1"/>
              <a:t>libfabric</a:t>
            </a:r>
            <a:r>
              <a:rPr lang="en-US" dirty="0"/>
              <a:t> and darshan paths  can be found by doing `module show </a:t>
            </a:r>
            <a:r>
              <a:rPr lang="en-US" dirty="0" err="1"/>
              <a:t>libfabric</a:t>
            </a:r>
            <a:r>
              <a:rPr lang="en-US" dirty="0"/>
              <a:t>` and using the path specified at LD_LIBRARY_PATH</a:t>
            </a:r>
            <a:endParaRPr lang="en-US" sz="1200" kern="1200" dirty="0">
              <a:solidFill>
                <a:schemeClr val="tx1"/>
              </a:solidFill>
              <a:effectLst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B48C9-43D5-C3CB-CD54-B88DF61680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491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95223-204A-A155-EB79-05B7E68AA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90F891-BAA0-52E5-D7D9-7D6BB43017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6A8174-5897-DF0A-7D46-279F65FFC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NOTES: all darshan logs will be output to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 folder (the month and day are not 0 padded. e.g., January 1</a:t>
            </a:r>
            <a:r>
              <a:rPr lang="en-US" baseline="30000" dirty="0"/>
              <a:t>st</a:t>
            </a:r>
            <a:r>
              <a:rPr lang="en-US" dirty="0"/>
              <a:t> is 2026/1/1 and </a:t>
            </a:r>
            <a:r>
              <a:rPr lang="en-US" b="1" dirty="0"/>
              <a:t>not</a:t>
            </a:r>
            <a:r>
              <a:rPr lang="en-US" dirty="0"/>
              <a:t> 2026/01/01)</a:t>
            </a:r>
            <a:endParaRPr lang="en-US" sz="1200" kern="1200" dirty="0">
              <a:solidFill>
                <a:schemeClr val="tx1"/>
              </a:solidFill>
              <a:effectLst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D6DF1-3B9F-50FB-6927-386908604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576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A2DFE-5A26-3878-83F0-1DD625CB3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96E0E3-C571-5ADB-3BA2-84D4305F7D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28EDEC-87B9-AAEF-BAF3-F9CAA9FDA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NOTES: all darshan logs will be output to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 folder (the month and day are not 0 padded. e.g., January 1</a:t>
            </a:r>
            <a:r>
              <a:rPr lang="en-US" baseline="30000" dirty="0"/>
              <a:t>st</a:t>
            </a:r>
            <a:r>
              <a:rPr lang="en-US" dirty="0"/>
              <a:t> is 2026/1/1 and </a:t>
            </a:r>
            <a:r>
              <a:rPr lang="en-US" b="1" dirty="0"/>
              <a:t>not</a:t>
            </a:r>
            <a:r>
              <a:rPr lang="en-US" dirty="0"/>
              <a:t> 2026/01/01)</a:t>
            </a:r>
            <a:endParaRPr lang="en-US" sz="1200" kern="1200" dirty="0">
              <a:solidFill>
                <a:schemeClr val="tx1"/>
              </a:solidFill>
              <a:effectLst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FD51A-461D-513D-8F63-9B93E8AC1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584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D628-428B-0E1E-75BA-3ACE399A1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2CF7DE-383C-F1C0-871A-02FD15C3F9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E1AFD7-354C-0D82-5A2A-995BBFCDC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NOTES: all darshan logs will be output to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 folder (the month and day are not 0 padded. e.g., January 1</a:t>
            </a:r>
            <a:r>
              <a:rPr lang="en-US" baseline="30000" dirty="0"/>
              <a:t>st</a:t>
            </a:r>
            <a:r>
              <a:rPr lang="en-US" dirty="0"/>
              <a:t> is 2026/1/1 and </a:t>
            </a:r>
            <a:r>
              <a:rPr lang="en-US" b="1" dirty="0"/>
              <a:t>not</a:t>
            </a:r>
            <a:r>
              <a:rPr lang="en-US" dirty="0"/>
              <a:t> 2026/01/01)</a:t>
            </a:r>
            <a:endParaRPr lang="en-US" sz="1200" kern="1200" dirty="0">
              <a:solidFill>
                <a:schemeClr val="tx1"/>
              </a:solidFill>
              <a:effectLst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8A0DB-06E7-C7AB-2015-B768FABB7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390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1A606-BE27-9F47-AC4C-D4C9C09A8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C99C33-F524-D67F-84A7-B14F2E2E0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FA79A1-2A76-CB8E-0ED5-F2AD20FD2A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NOTES: system </a:t>
            </a:r>
            <a:r>
              <a:rPr lang="en-US" dirty="0" err="1"/>
              <a:t>libfabric</a:t>
            </a:r>
            <a:r>
              <a:rPr lang="en-US" dirty="0"/>
              <a:t> and darshan paths  can be found by doing `module show </a:t>
            </a:r>
            <a:r>
              <a:rPr lang="en-US" dirty="0" err="1"/>
              <a:t>libfabric</a:t>
            </a:r>
            <a:r>
              <a:rPr lang="en-US" dirty="0"/>
              <a:t>` and using the path specified at LD_LIBRARY_PATH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Probably the most useful variable would be to enable certain modules (e.g., LUSTRE and Darshan extended (DXT)).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However, certain environment variables can alter configuration parameters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eg.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, DARSHAN_MODMEM or DARSHAN_INTERNAL_TIMING)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F64A5-A71D-DBCC-15BC-E58A4DC3B8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639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19A56-D67A-42A6-75DD-2B316B3CE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C41CD0-B301-425A-49A3-AB37A4B2B1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D11B45-5FB3-3E34-8361-38E44B1F5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NOTES: system </a:t>
            </a:r>
            <a:r>
              <a:rPr lang="en-US" dirty="0" err="1"/>
              <a:t>libfabric</a:t>
            </a:r>
            <a:r>
              <a:rPr lang="en-US" dirty="0"/>
              <a:t> and darshan paths  can be found by doing `module show </a:t>
            </a:r>
            <a:r>
              <a:rPr lang="en-US" dirty="0" err="1"/>
              <a:t>libfabric</a:t>
            </a:r>
            <a:r>
              <a:rPr lang="en-US" dirty="0"/>
              <a:t>` and using the path specified at LD_LIBRARY_PATH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Probably the most useful variable would be to enable certain modules (e.g., LUSTRE and Darshan extended (DXT)).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However, certain environment variables can alter configuration parameters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eg.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, DARSHAN_MODMEM or DARSHAN_INTERNAL_TIMING)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F926F-FBB8-3A79-C6ED-C7295124A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941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F08A0-68D7-1570-40FA-786F76AF3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A6E7D7-E0A0-570F-DA87-641097C684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C9ACCA-8499-C327-AF14-2EBAA8001F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Format (Note: there is no header or interpreter directive on the first line):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MAX_RECORDS [value] [list of comma-separated modules the value should apply to]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NAME_EXCLUDE [comma-separated list of regex values] [comma-separated list of modules the exclusion should apply to]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NAME_INCLUDE [comma-separated list of regex values (overrides NAME_EXCLUDE)]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D7B00-239D-0D9C-A605-85CBAD5F26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1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3EE5D-C55E-5E16-537F-7C6D40A15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A93006-752F-A188-0AC5-7CBF2121DD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CC054C-3775-5949-2ACB-994A7F4682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Format (Note: there is no header or interpreter directive on the first line):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MAX_RECORDS [value] [list of comma-separated modules the value should apply to]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NAME_EXCLUDE [comma-separated list of regex values] [comma-separated list of modules the exclusion should apply to]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NAME_INCLUDE [comma-separated list of regex values (overrides NAME_EXCLUDE)]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A2963-2695-E8FA-01BE-BDA54F52F5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478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F1C0D-917F-9148-7655-0B77D2B8F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1A883D-DC48-6467-31C4-7D6234BB56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DE5DB8-AEBB-C69E-933F-7F7655256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Format (Note: there is no header or interpreter directive on the first line):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MAX_RECORDS [value] [list of comma-separated modules the value should apply to]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NAME_EXCLUDE [comma-separated list of regex values] [comma-separated list of modules the exclusion should apply to]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NAME_INCLUDE [comma-separated list of regex values (overrides NAME_EXCLUDE)]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4C582-FAC2-C7B2-F0AE-E5BA46A691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847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Enter presentation mode and click on one of the titles to jump to the relevant slide section.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328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CE9D3-03D8-EE36-4659-76E2A8C3B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266A68-537E-D4A2-44C9-E8FD9134A6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D9009F-3956-471C-3FFA-F0E4BAE53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Darshan output files can be found at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There are primarily 3 commands to use with the ’darshan’ python module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and `summary`. `summary` is probably the most useful in terms of visualizing I/O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module flag (--module or –m) takes a single module name as an argument (e.g., python –m darshan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–m STDIO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my_darshan_output.darshn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D1B9B-BEC9-8C6B-5A74-0404A8AFB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566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B9452-0470-7E26-9AEA-B0F0B8C3A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31AB08-9E9D-7EFD-D05B-193A78F087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66AFFB-5197-F791-4E1C-466DB0856A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Darshan output files can be found at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There are primarily 3 commands to use with the ’darshan’ python module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and `summary`. `summary` is probably the most useful in terms of visualizing I/O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module flag (--module or –m) takes a single module name as an argument (e.g., python –m darshan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–m STDIO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my_darshan_output.darshn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10C4C-27C9-834D-07DF-F37E3A51B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65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DA514-C45E-24F7-F753-F10C2D6BD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459A76-41AE-4420-5691-DBD4FE1655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B8EBF6-9FDD-35FE-AD3A-DCF3CF7A0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Darshan output files can be found at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There are primarily 3 commands to use with the ’darshan’ python module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and `summary`. `summary` is probably the most useful in terms of visualizing I/O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module flag (--module or –m) takes a single module name as an argument (e.g., python –m darshan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–m STDIO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my_darshan_output.darshn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jobs_stats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data can be exported as a csv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310E2-81BA-A070-86DA-4A8640295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01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1E030-3532-4D4F-892C-DDA6C92B0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1B46EA-2393-88DA-2E7F-8A6EEF7AF9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46BA60-B9B8-59CD-1D93-A0BDB3F909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Darshan output files can be found at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There are primarily 3 commands to use with the ’darshan’ python module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and `summary`. `summary` is probably the most useful in terms of visualizing I/O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module flag (--module or –m) takes a single module name as an argument (e.g., python –m darshan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–m STDIO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my_darshan_output.darshn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jobs_stats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data can be exported as a csv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484EC-B93F-5268-D74B-9E1BF7CCFD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242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4A43A-6BBA-AC38-A3E0-02DCA16F4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855468-65AA-0806-665A-5F1DA99D7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3B7B42-A9D3-CD00-2EB9-EBB825083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Darshan output files can be found at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There are primarily 3 commands to use with the ’darshan’ python module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and `summary`. `summary` is probably the most useful in terms of visualizing I/O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module flag (--module or –m) takes a single module name as an argument (e.g., python –m darshan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–m STDIO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my_darshan_output.darshn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jobs_stats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data can be exported as a csv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1F354-ABE3-0BB8-557D-9008EA1853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8814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724F-0070-466A-BAE9-0C6F11578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244A3B-EF9A-7487-13C2-51321276E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A5707E-0640-A32F-3AA3-94DA8BAAE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Darshan output files can be found at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There are primarily 3 commands to use with the ’darshan’ python module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and `summary`. `summary` is probably the most useful in terms of visualizing I/O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module flag (--module or –m) takes a single module name as an argument (e.g., python –m darshan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–m STDIO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my_darshan_output.darshn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jobs_stats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data can be exported as a csv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52E75-36D0-3744-12E8-F78CD0FB2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478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01ED6-DB85-231C-00F4-071BCD0BA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42A8C9-F3DE-0EE9-57AE-CF315F66F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12FC5E-50D7-B1E4-EE09-484BD6C54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Darshan output files can be found at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There are primarily 3 commands to use with the ’darshan’ python module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and `summary`. `summary` is probably the most useful in terms of visualizing I/O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module flag (--module or –m) takes a single module name as an argument (e.g., python –m darshan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–m STDIO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my_darshan_output.darshn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jobs_stats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data can be exported as a csv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1A4B4-E6D2-2E17-C813-21224E4E82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9240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8A571-CF45-6720-6961-18C51701E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2151F2-EE33-A972-792C-7FFE384BAC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849A7C-3282-9B3E-8A9D-6D8F067CC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Darshan output files can be found at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There are primarily 3 commands to use with the ’darshan’ python module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and `summary`. `summary` is probably the most useful in terms of visualizing I/O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module flag (--module or –m) takes a single module name as an argument (e.g., python –m darshan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–m STDIO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my_darshan_output.darshn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jobs_stats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data can be exported as a csv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AC83B-377B-9F5A-7C50-921CC20B09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028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A481C-4543-19A9-ECD2-AA23F96FD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E4963-DFE2-F7BB-031A-4ABE24F6F1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9DB899-C8F1-6F45-9D79-C39B0BF252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Darshan output files can be found at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There are primarily 3 commands to use with the ’darshan’ python module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and `summary`. `summary` is probably the most useful in terms of visualizing I/O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module flag (--module or –m) takes a single module name as an argument (e.g., python –m darshan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–m STDIO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my_darshan_output.darshn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jobs_stats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data can be exported as a csv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17FB5-E9AF-8A7C-38FA-4E20CF7568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2469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E5ED0-1778-0D46-1594-1D3F3D0B4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8C452A-8A40-C1A0-682A-45B785001E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1666B4-D3B7-6934-9AD0-ED5F812608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Darshan output files can be found at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There are primarily 3 commands to use with the ’darshan’ python module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and `summary`. `summary` is probably the most useful in terms of visualizing I/O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module flag (--module or –m) takes a single module name as an argument (e.g., python –m darshan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–m STDIO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my_darshan_output.darshn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jobs_stats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data can be exported as a csv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4B934-E14B-A348-FA10-2193AF15AE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551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Hurts Code Performance:</a:t>
            </a:r>
          </a:p>
          <a:p>
            <a:pPr marL="228600" indent="-228600">
              <a:buAutoNum type="arabicPeriod"/>
            </a:pPr>
            <a:r>
              <a:rPr lang="en-US" dirty="0"/>
              <a:t>Frequently accessing files on Orion can create bottlenecks, especially in data-intensive applications</a:t>
            </a:r>
          </a:p>
          <a:p>
            <a:pPr marL="228600" indent="-228600">
              <a:buAutoNum type="arabicPeriod"/>
            </a:pPr>
            <a:r>
              <a:rPr lang="en-US" dirty="0"/>
              <a:t>At scale ranks can contend for file/directory access limiting performance</a:t>
            </a:r>
          </a:p>
          <a:p>
            <a:pPr marL="228600" indent="-228600">
              <a:buAutoNum type="arabicPeriod"/>
            </a:pPr>
            <a:r>
              <a:rPr lang="en-US" dirty="0"/>
              <a:t>Likely causes compute resources to sit idle as I/O is completing</a:t>
            </a:r>
          </a:p>
          <a:p>
            <a:pPr marL="228600" indent="-228600">
              <a:buAutoNum type="arabicPeriod"/>
            </a:pPr>
            <a:r>
              <a:rPr lang="en-US" dirty="0"/>
              <a:t>Checkpointing becomes unreliable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Creates ambiguous crashes: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Personally have seen bad I/O cause node crashes or leaves nodes in a bad state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Additionally, various RCCL/NCCL errors are actually b/c of bad I/O</a:t>
            </a:r>
          </a:p>
          <a:p>
            <a:pPr marL="228600" indent="-228600">
              <a:buFontTx/>
              <a:buAutoNum type="arabicPeriod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Impacts other users:</a:t>
            </a:r>
          </a:p>
          <a:p>
            <a:pPr marL="0" indent="0">
              <a:buFontTx/>
              <a:buNone/>
            </a:pPr>
            <a:r>
              <a:rPr lang="en-US" dirty="0"/>
              <a:t>1.  Since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9611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6C654-AB87-D5B1-477E-BF68009FB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9A7888-BDE6-CEE3-5449-3FD3400951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7BDAC9-7C01-BEB0-1506-0C3BC162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Darshan output files can be found at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There are primarily 3 commands to use with the ’darshan’ python module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and `summary`. `summary` is probably the most useful in terms of visualizing I/O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module flag (--module or –m) takes a single module name as an argument (e.g., python –m darshan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–m STDIO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my_darshan_output.darshn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jobs_stats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data can be exported as a csv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8114B-FDBA-A29C-A75E-9956EF7454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6391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112F6-7B1B-C17D-4CA3-3C2637708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61F4C7-3013-4309-B46D-4A718A4EA9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3AEB10-7463-DF56-D2B1-E78414CE4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Darshan output files can be found at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There are primarily 3 commands to use with the ’darshan’ python module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and `summary`. `summary` is probably the most useful in terms of visualizing I/O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module flag (--module or –m) takes a single module name as an argument (e.g., python –m darshan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–m STDIO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my_darshan_output.darshn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jobs_stats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data can be exported as a csv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93A87-3713-D054-F9A6-1A8C0BAA9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30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8569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4E467-FDF8-D213-E694-68032FB01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85285C-119C-D5EF-8B91-47FA646BAD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8B5A46-7964-4027-21BD-281E6A3012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Darshan output files can be found at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There are primarily 3 commands to use with the ’darshan’ python module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and `summary`. `summary` is probably the most useful in terms of visualizing I/O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module flag (--module or –m) takes a single module name as an argument (e.g., python –m darshan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–m STDIO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my_darshan_output.darshn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jobs_stats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data can be exported as a csv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CFC43-CE80-9075-808C-C1C94FCA3D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2981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A7D67-289D-D594-6348-888D27F26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B1D93C-6A7F-6AEE-E0DE-7658E3CD4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08B4A7-2B62-7884-9D07-88787552C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Darshan output files can be found at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There are primarily 3 commands to use with the ’darshan’ python module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and `summary`. `summary` is probably the most useful in terms of visualizing I/O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module flag (--module or –m) takes a single module name as an argument (e.g., python –m darshan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–m STDIO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my_darshan_output.darshn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jobs_stats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data can be exported as a csv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9AF15-8656-FA02-DB4B-EC1DE98834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5442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C8051-3677-2183-AEB5-24A378B3F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73C75B-F4BD-FA04-2BBD-6C19DF69B1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6E1C19-3D91-45DB-8C02-91AA01E61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Darshan output files can be found at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There are primarily 3 commands to use with the ’darshan’ python module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and `summary`. `summary` is probably the most useful in terms of visualizing I/O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module flag (--module or –m) takes a single module name as an argument (e.g., python –m darshan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–m STDIO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my_darshan_output.darshn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jobs_stats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data can be exported as a csv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7D7C4-925B-4A2E-C6F7-18860EDDD2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6507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4D436-4761-F3BB-CB55-242650143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00F0A4-F3F3-04EF-E54F-F2D1C39631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076019-2772-199B-3195-19F5A5A2B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Darshan output files can be found at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There are primarily 3 commands to use with the ’darshan’ python module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and `summary`. `summary` is probably the most useful in terms of visualizing I/O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module flag (--module or –m) takes a single module name as an argument (e.g., python –m darshan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–m STDIO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my_darshan_output.darshn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jobs_stats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data can be exported as a csv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6806C-E19D-67D9-FFEB-7D36A37F1D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2956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77E30-09CB-DCFD-E5FC-94D74F5F9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ADBE64-B76C-143E-B072-F1B4C8949F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A90153-FCF3-96B0-81CD-3CD4D453E6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Darshan output files can be found at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There are primarily 3 commands to use with the ’darshan’ python module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and `summary`. `summary` is probably the most useful in terms of visualizing I/O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module flag (--module or –m) takes a single module name as an argument (e.g., python –m darshan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–m STDIO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my_darshan_output.darshn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jobs_stats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data can be exported as a csv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F5680-A8E0-7B30-3860-ED9CEE470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228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AD4D1-5F76-3A6B-F54B-6EDA2FBB4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67B510-BB20-989E-98BD-E933681DA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4D22D9-7DC1-CBDD-594D-7EB93CAA1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Darshan output files can be found at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There are primarily 3 commands to use with the ’darshan’ python module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and `summary`. `summary` is probably the most useful in terms of visualizing I/O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module flag (--module or –m) takes a single module name as an argument (e.g., python –m darshan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–m STDIO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my_darshan_output.darshn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jobs_stats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data can be exported as a csv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15792-C2FA-F321-591F-5ABD8652AB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9750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E1390-391B-F488-DB2E-3843AB3D2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4656FF-B221-ADD0-853F-B58B1E1203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92595D-8DAA-7642-1FF4-E06B3EEBC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Darshan output files can be found at /</a:t>
            </a:r>
            <a:r>
              <a:rPr lang="en-US" dirty="0" err="1"/>
              <a:t>lustre</a:t>
            </a:r>
            <a:r>
              <a:rPr lang="en-US" dirty="0"/>
              <a:t>/</a:t>
            </a:r>
            <a:r>
              <a:rPr lang="en-US" dirty="0" err="1"/>
              <a:t>orion</a:t>
            </a:r>
            <a:r>
              <a:rPr lang="en-US" dirty="0"/>
              <a:t>/darshan/frontier/YYYY/M/D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There are primarily 3 commands to use with the ’darshan’ python module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`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`, and `summary`. `summary` is probably the most useful in terms of visualizing I/O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module flag (--module or –m) takes a single module name as an argument (e.g., python –m darshan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–m STDIO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my_darshan_output.darshn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jobs_stats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file_stats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data can be exported as a csv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ADE33-C5D3-2898-B1D8-449BE78EF0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25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A6D79-A399-D53C-032E-41630F1F7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328A27-5E45-5BBE-1E1F-F07E7B226A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0AD623-D3B7-4353-950B-AE4E12C057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Hurts Code Performance:</a:t>
            </a:r>
          </a:p>
          <a:p>
            <a:pPr marL="228600" indent="-228600">
              <a:buAutoNum type="arabicPeriod"/>
            </a:pPr>
            <a:r>
              <a:rPr lang="en-US" dirty="0"/>
              <a:t>Frequently accessing files on Orion can create bottlenecks, especially in data-intensive applications</a:t>
            </a:r>
          </a:p>
          <a:p>
            <a:pPr marL="228600" indent="-228600">
              <a:buAutoNum type="arabicPeriod"/>
            </a:pPr>
            <a:r>
              <a:rPr lang="en-US" dirty="0"/>
              <a:t>At scale ranks can contend for file/directory access limiting performance</a:t>
            </a:r>
          </a:p>
          <a:p>
            <a:pPr marL="228600" indent="-228600">
              <a:buAutoNum type="arabicPeriod"/>
            </a:pPr>
            <a:r>
              <a:rPr lang="en-US" dirty="0"/>
              <a:t>Likely causes compute resources to sit idle as I/O is completing</a:t>
            </a:r>
          </a:p>
          <a:p>
            <a:pPr marL="228600" indent="-228600">
              <a:buAutoNum type="arabicPeriod"/>
            </a:pPr>
            <a:r>
              <a:rPr lang="en-US" dirty="0"/>
              <a:t>Checkpointing becomes unreliable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Creates ambiguous crashes: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Personally have seen bad I/O cause node crashes or leaves nodes in a bad state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Additionally, various RCCL/NCCL errors are actually b/c of bad I/O</a:t>
            </a:r>
          </a:p>
          <a:p>
            <a:pPr marL="228600" indent="-228600">
              <a:buFontTx/>
              <a:buAutoNum type="arabicPeriod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Impacts other users:</a:t>
            </a:r>
          </a:p>
          <a:p>
            <a:pPr marL="0" indent="0">
              <a:buFontTx/>
              <a:buNone/>
            </a:pPr>
            <a:r>
              <a:rPr lang="en-US" dirty="0"/>
              <a:t>1.  Since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9302C-3D3E-BCD0-9FF7-59F4B8BBFC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812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3A7AA-6549-13A2-1838-C141B6DFA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49115B-CF2B-A8E8-BEDC-CACF2F2B58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2BBD38-E295-469A-CE41-3595C406F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Hurts Code Performance:</a:t>
            </a:r>
          </a:p>
          <a:p>
            <a:pPr marL="228600" indent="-228600">
              <a:buAutoNum type="arabicPeriod"/>
            </a:pPr>
            <a:r>
              <a:rPr lang="en-US" dirty="0"/>
              <a:t>Frequently accessing files on Orion can create bottlenecks, especially in data-intensive applications</a:t>
            </a:r>
          </a:p>
          <a:p>
            <a:pPr marL="228600" indent="-228600">
              <a:buAutoNum type="arabicPeriod"/>
            </a:pPr>
            <a:r>
              <a:rPr lang="en-US" dirty="0"/>
              <a:t>At scale ranks can contend for file/directory access limiting performance</a:t>
            </a:r>
          </a:p>
          <a:p>
            <a:pPr marL="228600" indent="-228600">
              <a:buAutoNum type="arabicPeriod"/>
            </a:pPr>
            <a:r>
              <a:rPr lang="en-US" dirty="0"/>
              <a:t>Likely causes compute resources to sit idle as I/O is completing</a:t>
            </a:r>
          </a:p>
          <a:p>
            <a:pPr marL="228600" indent="-228600">
              <a:buAutoNum type="arabicPeriod"/>
            </a:pPr>
            <a:r>
              <a:rPr lang="en-US" dirty="0"/>
              <a:t>Checkpointing becomes unreliable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Creates ambiguous crashes: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Personally have seen bad I/O cause node crashes or leaves nodes in a bad state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Additionally, various RCCL/NCCL errors are actually b/c of bad I/O</a:t>
            </a:r>
          </a:p>
          <a:p>
            <a:pPr marL="228600" indent="-228600">
              <a:buFontTx/>
              <a:buAutoNum type="arabicPeriod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Impacts other users:</a:t>
            </a:r>
          </a:p>
          <a:p>
            <a:pPr marL="0" indent="0">
              <a:buFontTx/>
              <a:buNone/>
            </a:pPr>
            <a:r>
              <a:rPr lang="en-US" dirty="0"/>
              <a:t>1.  Since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596BD-68F2-53E7-4709-4F8C7C687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97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0312D-0517-827A-4FF2-5C05B3B66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7957E5-A2F3-EB62-3677-C367F7DC9B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C7440E-FF97-5F2A-D535-7C8CDB108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Hurts Code Performance:</a:t>
            </a:r>
          </a:p>
          <a:p>
            <a:pPr marL="228600" indent="-228600">
              <a:buAutoNum type="arabicPeriod"/>
            </a:pPr>
            <a:r>
              <a:rPr lang="en-US" dirty="0"/>
              <a:t>Frequently accessing files on Orion can create bottlenecks, especially in data-intensive applications</a:t>
            </a:r>
          </a:p>
          <a:p>
            <a:pPr marL="228600" indent="-228600">
              <a:buAutoNum type="arabicPeriod"/>
            </a:pPr>
            <a:r>
              <a:rPr lang="en-US" dirty="0"/>
              <a:t>At scale ranks can contend for file/directory access limiting performance</a:t>
            </a:r>
          </a:p>
          <a:p>
            <a:pPr marL="228600" indent="-228600">
              <a:buAutoNum type="arabicPeriod"/>
            </a:pPr>
            <a:r>
              <a:rPr lang="en-US" dirty="0"/>
              <a:t>Likely causes compute resources to sit idle as I/O is completing</a:t>
            </a:r>
          </a:p>
          <a:p>
            <a:pPr marL="228600" indent="-228600">
              <a:buAutoNum type="arabicPeriod"/>
            </a:pPr>
            <a:r>
              <a:rPr lang="en-US" dirty="0"/>
              <a:t>Checkpointing becomes unreliable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Creates ambiguous crashes: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Personally have seen bad I/O cause node crashes or leaves nodes in a bad state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Additionally, various RCCL/NCCL errors are actually b/c of bad I/O</a:t>
            </a:r>
          </a:p>
          <a:p>
            <a:pPr marL="228600" indent="-228600">
              <a:buFontTx/>
              <a:buAutoNum type="arabicPeriod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Impacts other users:</a:t>
            </a:r>
          </a:p>
          <a:p>
            <a:pPr marL="0" indent="0">
              <a:buFontTx/>
              <a:buNone/>
            </a:pPr>
            <a:r>
              <a:rPr lang="en-US" dirty="0"/>
              <a:t>1.  Since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EEAA0-F8F2-5F49-A691-B69DFBCCC4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018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76FD0-6A26-7FB0-9C66-5DEDAB226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5FF852-8A50-B9DE-E09B-9A54567F68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9338F7-AB36-9EAE-FACD-CA7E1502A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Hurts Code Performance:</a:t>
            </a:r>
          </a:p>
          <a:p>
            <a:pPr marL="228600" indent="-228600">
              <a:buAutoNum type="arabicPeriod"/>
            </a:pPr>
            <a:r>
              <a:rPr lang="en-US" dirty="0"/>
              <a:t>Frequently accessing files on Orion can create bottlenecks, especially in data-intensive applications</a:t>
            </a:r>
          </a:p>
          <a:p>
            <a:pPr marL="228600" indent="-228600">
              <a:buAutoNum type="arabicPeriod"/>
            </a:pPr>
            <a:r>
              <a:rPr lang="en-US" dirty="0"/>
              <a:t>At scale ranks can contend for file/directory access limiting performance</a:t>
            </a:r>
          </a:p>
          <a:p>
            <a:pPr marL="228600" indent="-228600">
              <a:buAutoNum type="arabicPeriod"/>
            </a:pPr>
            <a:r>
              <a:rPr lang="en-US" dirty="0"/>
              <a:t>Likely causes compute resources to sit idle as I/O is completing</a:t>
            </a:r>
          </a:p>
          <a:p>
            <a:pPr marL="228600" indent="-228600">
              <a:buAutoNum type="arabicPeriod"/>
            </a:pPr>
            <a:r>
              <a:rPr lang="en-US" dirty="0"/>
              <a:t>Checkpointing becomes unreliable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Creates ambiguous crashes: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Personally have seen bad I/O cause node crashes or leaves nodes in a bad state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Additionally, various RCCL/NCCL errors are actually b/c of bad I/O</a:t>
            </a:r>
          </a:p>
          <a:p>
            <a:pPr marL="228600" indent="-228600">
              <a:buFontTx/>
              <a:buAutoNum type="arabicPeriod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Impacts other users:</a:t>
            </a:r>
          </a:p>
          <a:p>
            <a:pPr marL="0" indent="0">
              <a:buFontTx/>
              <a:buNone/>
            </a:pPr>
            <a:r>
              <a:rPr lang="en-US" dirty="0"/>
              <a:t>1.  Since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C17F3-2BAE-096A-7908-ACF554B042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267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darshan-runtime/3.4.7-mpi version is loaded if you use the </a:t>
            </a:r>
            <a:r>
              <a:rPr lang="en-US" dirty="0" err="1"/>
              <a:t>cpe</a:t>
            </a:r>
            <a:r>
              <a:rPr lang="en-US" dirty="0"/>
              <a:t>/26.03 module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83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NOTES: system </a:t>
            </a:r>
            <a:r>
              <a:rPr lang="en-US" dirty="0" err="1"/>
              <a:t>libfabric</a:t>
            </a:r>
            <a:r>
              <a:rPr lang="en-US" dirty="0"/>
              <a:t> and darshan paths  can be found by doing `module show </a:t>
            </a:r>
            <a:r>
              <a:rPr lang="en-US" dirty="0" err="1"/>
              <a:t>libfabric</a:t>
            </a:r>
            <a:r>
              <a:rPr lang="en-US" dirty="0"/>
              <a:t>` and using the path specified at LD_LIBRARY_PATH.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The darshan path can be found in the same 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866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-P07743 - Edited by Laddy Fields&#10;&#10;Drone Mission - Aerial view of ORNL's east Campus Quad facing southwest.&#10;&#10;This image has been reviewed by an ORNL Releasing Official and is approved for public release, May 19, 2025.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+mn-lt"/>
                <a:ea typeface="Aptos Light" panose="020B0004020202020204" pitchFamily="34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409650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7285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08273-EAF5-86C7-7DA1-4B3A63FA40A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8AC23A-F6F3-1406-A41C-A53D3176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990C39-D2EB-2C24-D563-540A447C898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550189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06746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54A7-39D8-F93F-8AB5-8AFDA80ABC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33C006-27BF-E46C-6464-DF2AED8EF3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2DE149-7914-DD03-AF2A-717A4DBC4C4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63E755-9A43-BCF9-FC26-D2B9312D44A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3458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E50A6-F625-0BB9-2DA3-BD2A1D5A1C99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6153C1-920A-60DA-AB29-D732EC8AD9DD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2B8A78FF-CBBF-0925-0C04-834044AF1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9461967E-4A3D-99FD-12D2-D204FBEBAF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4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2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8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6146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43624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12370"/>
            <a:ext cx="1744662" cy="1485900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mage Series Colo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6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mage Series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3-P05692: Jaimee edited &#10;&#10;Drone Mission - Aerial of ORNL East Campus facing west. May 9, 2023.&#10;">
            <a:extLst>
              <a:ext uri="{FF2B5EF4-FFF2-40B4-BE49-F238E27FC236}">
                <a16:creationId xmlns:a16="http://schemas.microsoft.com/office/drawing/2014/main" id="{29026065-7CE6-26BF-5E11-E2573F33E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89" b="20607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88" y="2258209"/>
            <a:ext cx="12081224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37" y="2922742"/>
            <a:ext cx="12063127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78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 +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5-P08154: Drone Mission - Aerial of sunrise over ORNL east campus, April 3, 2023.  &#10;&#10;Electronic Reference Image – For more images in this series, please contact, creativeservices@ornl.gov&#10;This image has been reviewed by an ORNL Releasing Official and is approved for public release, January 4, 2023.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94" t="5003" r="5511" b="5003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215596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</p:grpSp>
      <p:sp>
        <p:nvSpPr>
          <p:cNvPr id="2" name="Title 7">
            <a:extLst>
              <a:ext uri="{FF2B5EF4-FFF2-40B4-BE49-F238E27FC236}">
                <a16:creationId xmlns:a16="http://schemas.microsoft.com/office/drawing/2014/main" id="{DAE593DB-8ADA-2B81-0837-94D520E63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Keep up with ORNL’s latest scientific discoveries, economic impacts, and solutions for energy and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287337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2EFFC1-8D00-2422-39D7-701FD30A5CDF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7F60E2-2A56-9EB3-6B56-9299A963E1A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10" name="Picture 9" descr="Text&#10;&#10;AI-generated content may be incorrect.">
              <a:extLst>
                <a:ext uri="{FF2B5EF4-FFF2-40B4-BE49-F238E27FC236}">
                  <a16:creationId xmlns:a16="http://schemas.microsoft.com/office/drawing/2014/main" id="{E05B343D-85E7-C42A-D96E-37A8AB109C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BD199E-AAB8-C86C-7065-B0DAAC996DDA}"/>
              </a:ext>
            </a:extLst>
          </p:cNvPr>
          <p:cNvGrpSpPr/>
          <p:nvPr userDrawn="1"/>
        </p:nvGrpSpPr>
        <p:grpSpPr>
          <a:xfrm>
            <a:off x="4217981" y="6109219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97F97-DD05-46DC-A43C-9A85A489A4DD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CDFDBFA-B5E9-EA5B-FE47-B868EED9A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A40F8-43C7-91B8-DB7E-DDD5E2408A38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52F9E3-A27C-53E8-B52E-49794F69B0D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Text&#10;&#10;AI-generated content may be incorrect.">
              <a:extLst>
                <a:ext uri="{FF2B5EF4-FFF2-40B4-BE49-F238E27FC236}">
                  <a16:creationId xmlns:a16="http://schemas.microsoft.com/office/drawing/2014/main" id="{DB53C206-3DA3-C765-EB66-A35BBF705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 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Title: Best Title Option for Longer Presentation Titles (Text Size no larger than 36pt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B2AD18-B7D9-77F5-D220-3EDA560B2C83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E0B571-503C-1E4E-4585-513FD2198B27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9" name="Picture 8" descr="Text&#10;&#10;AI-generated content may be incorrect.">
              <a:extLst>
                <a:ext uri="{FF2B5EF4-FFF2-40B4-BE49-F238E27FC236}">
                  <a16:creationId xmlns:a16="http://schemas.microsoft.com/office/drawing/2014/main" id="{2FD5B24E-06B1-CD75-BC26-A89AA432F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492432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Hexagon Cu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Stacked 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i="0" smtClean="0">
                <a:solidFill>
                  <a:schemeClr val="bg2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i="0" dirty="0">
              <a:solidFill>
                <a:schemeClr val="bg2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Aptos Light" panose="020B0004020202020204" pitchFamily="34" charset="0"/>
                <a:ea typeface="Aptos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832" r:id="rId6"/>
    <p:sldLayoutId id="2147483894" r:id="rId7"/>
    <p:sldLayoutId id="2147483829" r:id="rId8"/>
    <p:sldLayoutId id="2147483897" r:id="rId9"/>
    <p:sldLayoutId id="2147483833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834" r:id="rId16"/>
    <p:sldLayoutId id="2147483940" r:id="rId17"/>
    <p:sldLayoutId id="2147483835" r:id="rId18"/>
    <p:sldLayoutId id="2147483928" r:id="rId19"/>
    <p:sldLayoutId id="2147483906" r:id="rId20"/>
    <p:sldLayoutId id="2147483905" r:id="rId21"/>
    <p:sldLayoutId id="2147483937" r:id="rId22"/>
    <p:sldLayoutId id="2147483947" r:id="rId23"/>
    <p:sldLayoutId id="2147483948" r:id="rId24"/>
    <p:sldLayoutId id="2147483951" r:id="rId25"/>
    <p:sldLayoutId id="2147483949" r:id="rId26"/>
    <p:sldLayoutId id="2147483959" r:id="rId27"/>
    <p:sldLayoutId id="2147483861" r:id="rId28"/>
    <p:sldLayoutId id="2147483958" r:id="rId29"/>
    <p:sldLayoutId id="2147483849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+mj-lt"/>
          <a:ea typeface="Aptos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slide" Target="slide3.xml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slide" Target="slide3.xml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slide" Target="slide3.xml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slide" Target="slide3.xml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1.svg"/><Relationship Id="rId7" Type="http://schemas.openxmlformats.org/officeDocument/2006/relationships/slide" Target="slide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1.svg"/><Relationship Id="rId7" Type="http://schemas.openxmlformats.org/officeDocument/2006/relationships/slide" Target="slid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hyperlink" Target="https://darshan.readthedocs.io/en/stable/darshan-runtime/doc/darshan-runtime.html#:~:text=settings.-,Darshan%20library%20config%20settings,-%EF%83%81" TargetMode="External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hyperlink" Target="https://darshan.readthedocs.io/en/stable/darshan-runtime/doc/darshan-runtime.html#:~:text=settings.-,Darshan%20library%20config%20settings,-%EF%83%81" TargetMode="External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hyperlink" Target="https://darshan.readthedocs.io/en/stable/darshan-runtime/doc/darshan-runtime.html#:~:text=settings.-,Darshan%20library%20config%20settings,-%EF%83%81" TargetMode="External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hyperlink" Target="https://darshan.readthedocs.io/en/stable/darshan-runtime/doc/darshan-runtime.html#:~:text=settings.-,Darshan%20library%20config%20settings,-%EF%83%81" TargetMode="External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slide" Target="slide9.xml"/><Relationship Id="rId7" Type="http://schemas.openxmlformats.org/officeDocument/2006/relationships/slide" Target="slide2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11" Type="http://schemas.openxmlformats.org/officeDocument/2006/relationships/slide" Target="slide43.xml"/><Relationship Id="rId5" Type="http://schemas.openxmlformats.org/officeDocument/2006/relationships/slide" Target="slide38.xml"/><Relationship Id="rId10" Type="http://schemas.openxmlformats.org/officeDocument/2006/relationships/slide" Target="slide30.xml"/><Relationship Id="rId4" Type="http://schemas.openxmlformats.org/officeDocument/2006/relationships/slide" Target="slide20.xml"/><Relationship Id="rId9" Type="http://schemas.openxmlformats.org/officeDocument/2006/relationships/slide" Target="slide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8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3.xml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Relationship Id="rId9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slide" Target="slide3.xml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9.png"/><Relationship Id="rId4" Type="http://schemas.openxmlformats.org/officeDocument/2006/relationships/image" Target="../media/image11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3.xml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Relationship Id="rId9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3.xml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10" Type="http://schemas.openxmlformats.org/officeDocument/2006/relationships/image" Target="../media/image23.png"/><Relationship Id="rId4" Type="http://schemas.openxmlformats.org/officeDocument/2006/relationships/image" Target="../media/image11.svg"/><Relationship Id="rId9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3.xml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10" Type="http://schemas.openxmlformats.org/officeDocument/2006/relationships/image" Target="../media/image23.png"/><Relationship Id="rId4" Type="http://schemas.openxmlformats.org/officeDocument/2006/relationships/image" Target="../media/image11.svg"/><Relationship Id="rId9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3.xml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Relationship Id="rId9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mailto:help@olcf.ornl.gov" TargetMode="External"/><Relationship Id="rId3" Type="http://schemas.openxmlformats.org/officeDocument/2006/relationships/slide" Target="slide3.xml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Relationship Id="rId9" Type="http://schemas.openxmlformats.org/officeDocument/2006/relationships/hyperlink" Target="mailto:winetroutjj@ornl.gov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3.xml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3.xml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Relationship Id="rId9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3.xml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Relationship Id="rId9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3.xml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3.xml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mailto:help@olcf.ornl.gov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sv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svg"/><Relationship Id="rId5" Type="http://schemas.openxmlformats.org/officeDocument/2006/relationships/image" Target="../media/image15.sv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8B1F-BFB1-CC50-2580-E2ADE95FF0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Using Darshan to Profile I/O on Frontier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3AA3E-CA79-A928-3E5C-72DD8F594C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AB052-C5ED-4604-BB32-C7CFB3654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69892-B8FD-9314-2137-FD44D1A12A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471193"/>
          </a:xfrm>
        </p:spPr>
        <p:txBody>
          <a:bodyPr/>
          <a:lstStyle/>
          <a:p>
            <a:r>
              <a:rPr lang="en-US" dirty="0"/>
              <a:t>Jordan Winetrout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AE62E-70C2-2BB8-D0AC-19F273245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31277"/>
            <a:ext cx="4517136" cy="281355"/>
          </a:xfrm>
        </p:spPr>
        <p:txBody>
          <a:bodyPr/>
          <a:lstStyle/>
          <a:p>
            <a:r>
              <a:rPr lang="en-US" dirty="0"/>
              <a:t>05/19/2026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7C181B4-9C0B-713E-000B-BF29A51E38C4}"/>
              </a:ext>
            </a:extLst>
          </p:cNvPr>
          <p:cNvSpPr txBox="1">
            <a:spLocks/>
          </p:cNvSpPr>
          <p:nvPr/>
        </p:nvSpPr>
        <p:spPr>
          <a:xfrm>
            <a:off x="1215450" y="5004498"/>
            <a:ext cx="4517136" cy="28135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User Assistance, NCCS</a:t>
            </a:r>
          </a:p>
        </p:txBody>
      </p:sp>
    </p:spTree>
    <p:extLst>
      <p:ext uri="{BB962C8B-B14F-4D97-AF65-F5344CB8AC3E}">
        <p14:creationId xmlns:p14="http://schemas.microsoft.com/office/powerpoint/2010/main" val="425199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88564-B791-9AE0-6AE7-ACFC58BFB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F83720D-E10D-92B4-08A3-4CEB4D686C79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83B169E-182F-9A2A-270B-0291FD18313A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286C7-4A5F-FCB8-FF5C-DDA97A6DC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Setup: 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3B93F-536E-148D-C0C6-F3943662D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541919"/>
            <a:ext cx="11492432" cy="4345536"/>
          </a:xfrm>
        </p:spPr>
        <p:txBody>
          <a:bodyPr/>
          <a:lstStyle/>
          <a:p>
            <a:r>
              <a:rPr lang="en-US" sz="3200" dirty="0"/>
              <a:t>1. Use the `darshan-runtime/3.4.7-mpi` (non-default) module</a:t>
            </a:r>
          </a:p>
        </p:txBody>
      </p:sp>
      <p:pic>
        <p:nvPicPr>
          <p:cNvPr id="15" name="Graphic 14" descr="Bar chart with solid fill">
            <a:extLst>
              <a:ext uri="{FF2B5EF4-FFF2-40B4-BE49-F238E27FC236}">
                <a16:creationId xmlns:a16="http://schemas.microsoft.com/office/drawing/2014/main" id="{9F5B9024-A768-5451-5B70-AAD7372BC9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482919" y="3123656"/>
            <a:ext cx="2496670" cy="249667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24102D4-1BB1-43F7-86B0-EB6783BA9C21}"/>
              </a:ext>
            </a:extLst>
          </p:cNvPr>
          <p:cNvGrpSpPr/>
          <p:nvPr/>
        </p:nvGrpSpPr>
        <p:grpSpPr>
          <a:xfrm>
            <a:off x="16974670" y="3128705"/>
            <a:ext cx="2496669" cy="2496669"/>
            <a:chOff x="8355105" y="2692785"/>
            <a:chExt cx="2496669" cy="24966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965FA4F-B603-702F-F54A-D29004BEEE0A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1" name="Graphic 10" descr="Scientific Thought with solid fill">
                <a:extLst>
                  <a:ext uri="{FF2B5EF4-FFF2-40B4-BE49-F238E27FC236}">
                    <a16:creationId xmlns:a16="http://schemas.microsoft.com/office/drawing/2014/main" id="{9A1D7895-2F1B-CBCB-40F7-787DCAA7C6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1E4AEB5-5B28-CFDD-093D-B0AEDEC4B31A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c 8" descr="Bar chart with solid fill">
              <a:extLst>
                <a:ext uri="{FF2B5EF4-FFF2-40B4-BE49-F238E27FC236}">
                  <a16:creationId xmlns:a16="http://schemas.microsoft.com/office/drawing/2014/main" id="{8151E128-8582-50D7-7EA1-E560A3FEB55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169A7B8-A941-B926-8E67-CF319DB35670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3FF3B9-0E96-DAB5-F521-22E10B22FFE2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CE2BBE-AD08-5548-2601-54A3DCF0DA81}"/>
              </a:ext>
            </a:extLst>
          </p:cNvPr>
          <p:cNvGrpSpPr/>
          <p:nvPr/>
        </p:nvGrpSpPr>
        <p:grpSpPr>
          <a:xfrm>
            <a:off x="2154537" y="2248957"/>
            <a:ext cx="7812741" cy="2931459"/>
            <a:chOff x="2154537" y="2248957"/>
            <a:chExt cx="7812741" cy="293145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AB1A9D04-151C-EE9F-EAE4-46A2D5B12A78}"/>
                </a:ext>
              </a:extLst>
            </p:cNvPr>
            <p:cNvSpPr/>
            <p:nvPr/>
          </p:nvSpPr>
          <p:spPr>
            <a:xfrm>
              <a:off x="2154537" y="2248957"/>
              <a:ext cx="7812741" cy="2931459"/>
            </a:xfrm>
            <a:prstGeom prst="roundRect">
              <a:avLst>
                <a:gd name="adj" fmla="val 3365"/>
              </a:avLst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BAF1E493-416F-B287-EE70-C4A6429291BC}"/>
                </a:ext>
              </a:extLst>
            </p:cNvPr>
            <p:cNvSpPr/>
            <p:nvPr/>
          </p:nvSpPr>
          <p:spPr>
            <a:xfrm>
              <a:off x="2154537" y="2248958"/>
              <a:ext cx="7812741" cy="494242"/>
            </a:xfrm>
            <a:prstGeom prst="roundRect">
              <a:avLst>
                <a:gd name="adj" fmla="val 5208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296D92-B620-A5B3-82C1-0AC4DF10FA9C}"/>
                </a:ext>
              </a:extLst>
            </p:cNvPr>
            <p:cNvSpPr txBox="1"/>
            <p:nvPr/>
          </p:nvSpPr>
          <p:spPr>
            <a:xfrm>
              <a:off x="2380129" y="2958353"/>
              <a:ext cx="7261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[user@login00.frontier ~] module unload darshan-runtime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8E66C9A-F58F-B97A-65FD-F47BC942B30D}"/>
                </a:ext>
              </a:extLst>
            </p:cNvPr>
            <p:cNvSpPr/>
            <p:nvPr/>
          </p:nvSpPr>
          <p:spPr>
            <a:xfrm>
              <a:off x="2380129" y="2456330"/>
              <a:ext cx="161365" cy="1613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6D10754-9E9B-90E6-1BB6-8FCAF12A78DE}"/>
                </a:ext>
              </a:extLst>
            </p:cNvPr>
            <p:cNvSpPr/>
            <p:nvPr/>
          </p:nvSpPr>
          <p:spPr>
            <a:xfrm>
              <a:off x="2637864" y="2456330"/>
              <a:ext cx="161365" cy="16136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713EDB-A9B2-9C64-08EF-D067012A0ACA}"/>
                </a:ext>
              </a:extLst>
            </p:cNvPr>
            <p:cNvSpPr/>
            <p:nvPr/>
          </p:nvSpPr>
          <p:spPr>
            <a:xfrm>
              <a:off x="2895598" y="2456330"/>
              <a:ext cx="161365" cy="161364"/>
            </a:xfrm>
            <a:prstGeom prst="ellipse">
              <a:avLst/>
            </a:prstGeom>
            <a:solidFill>
              <a:srgbClr val="7DBA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Graphic 5" descr="Gears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137F40FF-7EB5-DD7C-8EED-21DD098207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4727" y="24645"/>
            <a:ext cx="1517273" cy="15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42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A5F65-260A-E22E-29A1-0A88ABB6E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A080305-E3E4-757E-FA9D-068F28D5003C}"/>
              </a:ext>
            </a:extLst>
          </p:cNvPr>
          <p:cNvGrpSpPr/>
          <p:nvPr/>
        </p:nvGrpSpPr>
        <p:grpSpPr>
          <a:xfrm>
            <a:off x="2154537" y="2248957"/>
            <a:ext cx="7812741" cy="2931459"/>
            <a:chOff x="2154537" y="2248957"/>
            <a:chExt cx="7812741" cy="2931459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5B5E78D-318B-20A1-5CCD-8D57C873F352}"/>
                </a:ext>
              </a:extLst>
            </p:cNvPr>
            <p:cNvSpPr/>
            <p:nvPr/>
          </p:nvSpPr>
          <p:spPr>
            <a:xfrm>
              <a:off x="2154537" y="2248957"/>
              <a:ext cx="7812741" cy="2931459"/>
            </a:xfrm>
            <a:prstGeom prst="roundRect">
              <a:avLst>
                <a:gd name="adj" fmla="val 3365"/>
              </a:avLst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E38AE216-7290-AEC3-F426-266432E9A99D}"/>
                </a:ext>
              </a:extLst>
            </p:cNvPr>
            <p:cNvSpPr/>
            <p:nvPr/>
          </p:nvSpPr>
          <p:spPr>
            <a:xfrm>
              <a:off x="2154537" y="2248958"/>
              <a:ext cx="7812741" cy="494242"/>
            </a:xfrm>
            <a:prstGeom prst="roundRect">
              <a:avLst>
                <a:gd name="adj" fmla="val 5208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B24747-F071-2675-5F15-B46AC7B31F20}"/>
                </a:ext>
              </a:extLst>
            </p:cNvPr>
            <p:cNvSpPr txBox="1"/>
            <p:nvPr/>
          </p:nvSpPr>
          <p:spPr>
            <a:xfrm>
              <a:off x="2380129" y="2958353"/>
              <a:ext cx="7261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[user@login00.frontier ~] module unload darshan-runtime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73249ED-ED34-357A-A329-F61FB7ED6AD6}"/>
                </a:ext>
              </a:extLst>
            </p:cNvPr>
            <p:cNvSpPr/>
            <p:nvPr/>
          </p:nvSpPr>
          <p:spPr>
            <a:xfrm>
              <a:off x="2380129" y="2456330"/>
              <a:ext cx="161365" cy="1613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DF92F3B-CB7D-28BC-EE58-9560D1836297}"/>
                </a:ext>
              </a:extLst>
            </p:cNvPr>
            <p:cNvSpPr/>
            <p:nvPr/>
          </p:nvSpPr>
          <p:spPr>
            <a:xfrm>
              <a:off x="2637864" y="2456330"/>
              <a:ext cx="161365" cy="16136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780088B-0446-4899-FF1E-97321D9C57E2}"/>
                </a:ext>
              </a:extLst>
            </p:cNvPr>
            <p:cNvSpPr/>
            <p:nvPr/>
          </p:nvSpPr>
          <p:spPr>
            <a:xfrm>
              <a:off x="2895598" y="2456330"/>
              <a:ext cx="161365" cy="161364"/>
            </a:xfrm>
            <a:prstGeom prst="ellipse">
              <a:avLst/>
            </a:prstGeom>
            <a:solidFill>
              <a:srgbClr val="7DBA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3B3847D-A178-3314-1A6B-BA1220AF8EEA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180E796-F748-A747-E5E3-F212C142ADCB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96D84-742F-ADF9-DE82-5C805FF7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Setup: 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4C356-AAB3-B5F1-F877-2BCC0ACFE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541919"/>
            <a:ext cx="11492432" cy="4345536"/>
          </a:xfrm>
        </p:spPr>
        <p:txBody>
          <a:bodyPr/>
          <a:lstStyle/>
          <a:p>
            <a:r>
              <a:rPr lang="en-US" sz="3200" dirty="0"/>
              <a:t>1. Use the `darshan-runtime/3.4.7-mpi` (non-default) module</a:t>
            </a:r>
          </a:p>
        </p:txBody>
      </p:sp>
      <p:pic>
        <p:nvPicPr>
          <p:cNvPr id="15" name="Graphic 14" descr="Bar chart with solid fill">
            <a:extLst>
              <a:ext uri="{FF2B5EF4-FFF2-40B4-BE49-F238E27FC236}">
                <a16:creationId xmlns:a16="http://schemas.microsoft.com/office/drawing/2014/main" id="{BD982C96-6502-4DF5-37A9-AE836DF159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482919" y="3123656"/>
            <a:ext cx="2496670" cy="249667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1DAE4EF-0284-F308-CD8D-6E69C2C402EA}"/>
              </a:ext>
            </a:extLst>
          </p:cNvPr>
          <p:cNvGrpSpPr/>
          <p:nvPr/>
        </p:nvGrpSpPr>
        <p:grpSpPr>
          <a:xfrm>
            <a:off x="16974670" y="3128705"/>
            <a:ext cx="2496669" cy="2496669"/>
            <a:chOff x="8355105" y="2692785"/>
            <a:chExt cx="2496669" cy="24966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0DAB89F-A4B9-48EF-882D-39DAB3C4EF85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1" name="Graphic 10" descr="Scientific Thought with solid fill">
                <a:extLst>
                  <a:ext uri="{FF2B5EF4-FFF2-40B4-BE49-F238E27FC236}">
                    <a16:creationId xmlns:a16="http://schemas.microsoft.com/office/drawing/2014/main" id="{4BCFD86D-165B-C189-3101-FDCCFE8C2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874F20B-B5CD-7263-9E81-A55590977FF2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c 8" descr="Bar chart with solid fill">
              <a:extLst>
                <a:ext uri="{FF2B5EF4-FFF2-40B4-BE49-F238E27FC236}">
                  <a16:creationId xmlns:a16="http://schemas.microsoft.com/office/drawing/2014/main" id="{E14552B9-488E-EA51-E87C-4FB71BFBF0C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E75A509-9879-0CE3-D5D7-36C2E14C6DBE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B0068B-BAD9-814D-1271-4A34BBE8EB38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32F2C230-418E-3C48-1C5F-9F79B790A5E1}"/>
              </a:ext>
            </a:extLst>
          </p:cNvPr>
          <p:cNvSpPr/>
          <p:nvPr/>
        </p:nvSpPr>
        <p:spPr>
          <a:xfrm>
            <a:off x="4206084" y="1958902"/>
            <a:ext cx="3525532" cy="335717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Gears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C067DC58-3245-4237-246E-179DBDC6D2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4727" y="24645"/>
            <a:ext cx="1517273" cy="15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17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C244C-312F-CBA5-BDD6-144DB57A4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AC8A295-F948-AE8B-4ABB-96B46428C707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B78A5BB-9865-7354-023E-F9ED23DDAC40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E91A2-EEAE-1414-EF7C-60FCFD805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Setup: 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3FBA6-1B19-1384-40AD-15ECC5BC8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541919"/>
            <a:ext cx="11492432" cy="434553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200" dirty="0"/>
              <a:t>Use the `darshan-runtime/3.4.7-mpi` (non-default) module </a:t>
            </a:r>
          </a:p>
          <a:p>
            <a:pPr marL="514350" indent="-514350">
              <a:buAutoNum type="arabicPeriod"/>
            </a:pPr>
            <a:r>
              <a:rPr lang="en-US" sz="3200" dirty="0"/>
              <a:t>Use the Cray provided compilers (cc, CC, </a:t>
            </a:r>
            <a:r>
              <a:rPr lang="en-US" sz="3200" dirty="0" err="1"/>
              <a:t>ftn</a:t>
            </a:r>
            <a:r>
              <a:rPr lang="en-US" sz="3200" dirty="0"/>
              <a:t>)</a:t>
            </a:r>
          </a:p>
        </p:txBody>
      </p:sp>
      <p:pic>
        <p:nvPicPr>
          <p:cNvPr id="15" name="Graphic 14" descr="Bar chart with solid fill">
            <a:extLst>
              <a:ext uri="{FF2B5EF4-FFF2-40B4-BE49-F238E27FC236}">
                <a16:creationId xmlns:a16="http://schemas.microsoft.com/office/drawing/2014/main" id="{C6975D46-62EB-15C5-C78F-420A5ABD2E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482919" y="3123656"/>
            <a:ext cx="2496670" cy="249667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A994D65-DBB3-8C98-1D04-A68D24138529}"/>
              </a:ext>
            </a:extLst>
          </p:cNvPr>
          <p:cNvGrpSpPr/>
          <p:nvPr/>
        </p:nvGrpSpPr>
        <p:grpSpPr>
          <a:xfrm>
            <a:off x="16974670" y="3128705"/>
            <a:ext cx="2496669" cy="2496669"/>
            <a:chOff x="8355105" y="2692785"/>
            <a:chExt cx="2496669" cy="24966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D37E58C-6D4E-85C0-5774-78ED461085C6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1" name="Graphic 10" descr="Scientific Thought with solid fill">
                <a:extLst>
                  <a:ext uri="{FF2B5EF4-FFF2-40B4-BE49-F238E27FC236}">
                    <a16:creationId xmlns:a16="http://schemas.microsoft.com/office/drawing/2014/main" id="{E54BDEEB-BC7F-89A8-9ACF-2E1A28C16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9CED6E2-805C-9CE9-D978-597AD1B6184A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c 8" descr="Bar chart with solid fill">
              <a:extLst>
                <a:ext uri="{FF2B5EF4-FFF2-40B4-BE49-F238E27FC236}">
                  <a16:creationId xmlns:a16="http://schemas.microsoft.com/office/drawing/2014/main" id="{645E7811-9E8A-248D-7AA4-AC427A878AE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CC51C8A-43FD-855E-F11A-3BE2655CBCFA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BAB921C-9ADB-AFAC-9544-BA37B2E6C40C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pic>
        <p:nvPicPr>
          <p:cNvPr id="5" name="Graphic 4" descr="Gears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E956B442-2862-2684-0054-BF07170679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4727" y="24645"/>
            <a:ext cx="1517273" cy="15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10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49D0A-6B89-F23D-3018-778B713B1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C133453-7593-3782-5873-F0A72970A3CF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0EB0162-B021-F434-041E-4EFAD4B6A793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0D3FDF-C8CD-F31A-1CD8-BC3927614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Setup: 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840C8-852F-0E50-9527-197E5B247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541919"/>
            <a:ext cx="11492432" cy="434553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200" dirty="0"/>
              <a:t>Use the `darshan-runtime/3.4.7-mpi` (non-default) module </a:t>
            </a:r>
          </a:p>
          <a:p>
            <a:pPr marL="514350" indent="-514350">
              <a:buAutoNum type="arabicPeriod"/>
            </a:pPr>
            <a:r>
              <a:rPr lang="en-US" sz="3200" dirty="0"/>
              <a:t>Use the Cray provided compilers (cc, CC, </a:t>
            </a:r>
            <a:r>
              <a:rPr lang="en-US" sz="3200" dirty="0" err="1"/>
              <a:t>ftn</a:t>
            </a:r>
            <a:r>
              <a:rPr lang="en-US" sz="3200" dirty="0"/>
              <a:t>)</a:t>
            </a:r>
          </a:p>
        </p:txBody>
      </p:sp>
      <p:pic>
        <p:nvPicPr>
          <p:cNvPr id="15" name="Graphic 14" descr="Bar chart with solid fill">
            <a:extLst>
              <a:ext uri="{FF2B5EF4-FFF2-40B4-BE49-F238E27FC236}">
                <a16:creationId xmlns:a16="http://schemas.microsoft.com/office/drawing/2014/main" id="{128D2DD6-EA04-C123-737B-29B9EDDD72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482919" y="3123656"/>
            <a:ext cx="2496670" cy="249667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E972E8-A7E3-0DC4-E47D-CA05E6C9A568}"/>
              </a:ext>
            </a:extLst>
          </p:cNvPr>
          <p:cNvGrpSpPr/>
          <p:nvPr/>
        </p:nvGrpSpPr>
        <p:grpSpPr>
          <a:xfrm>
            <a:off x="16974670" y="3128705"/>
            <a:ext cx="2496669" cy="2496669"/>
            <a:chOff x="8355105" y="2692785"/>
            <a:chExt cx="2496669" cy="24966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8444D2D-B60C-52EA-F689-30A169C289B8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1" name="Graphic 10" descr="Scientific Thought with solid fill">
                <a:extLst>
                  <a:ext uri="{FF2B5EF4-FFF2-40B4-BE49-F238E27FC236}">
                    <a16:creationId xmlns:a16="http://schemas.microsoft.com/office/drawing/2014/main" id="{46B0B466-371A-A210-5E3A-D2D4F113EB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30C41FC-6DC6-A2ED-9913-6EF7ACBC12C4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c 8" descr="Bar chart with solid fill">
              <a:extLst>
                <a:ext uri="{FF2B5EF4-FFF2-40B4-BE49-F238E27FC236}">
                  <a16:creationId xmlns:a16="http://schemas.microsoft.com/office/drawing/2014/main" id="{C4315351-D239-DF72-717A-BFB7547BA68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A703F35-1901-C439-8495-7E9A4E34A6C6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F2C52A3-E362-597F-849C-D4360121A84C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15AC1D-455A-EE19-49A9-11945E05E0AF}"/>
              </a:ext>
            </a:extLst>
          </p:cNvPr>
          <p:cNvGrpSpPr/>
          <p:nvPr/>
        </p:nvGrpSpPr>
        <p:grpSpPr>
          <a:xfrm>
            <a:off x="2154537" y="3123656"/>
            <a:ext cx="7812741" cy="2931459"/>
            <a:chOff x="2154537" y="2248957"/>
            <a:chExt cx="7812741" cy="2931459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78C8AD68-38D2-1D9B-ED42-98CE024E5B7F}"/>
                </a:ext>
              </a:extLst>
            </p:cNvPr>
            <p:cNvSpPr/>
            <p:nvPr/>
          </p:nvSpPr>
          <p:spPr>
            <a:xfrm>
              <a:off x="2154537" y="2248957"/>
              <a:ext cx="7812741" cy="2931459"/>
            </a:xfrm>
            <a:prstGeom prst="roundRect">
              <a:avLst>
                <a:gd name="adj" fmla="val 3365"/>
              </a:avLst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28E3DFF-707A-B1AC-7E28-CA7C0E642F78}"/>
                </a:ext>
              </a:extLst>
            </p:cNvPr>
            <p:cNvSpPr/>
            <p:nvPr/>
          </p:nvSpPr>
          <p:spPr>
            <a:xfrm>
              <a:off x="2154537" y="2248958"/>
              <a:ext cx="7812741" cy="494242"/>
            </a:xfrm>
            <a:prstGeom prst="roundRect">
              <a:avLst>
                <a:gd name="adj" fmla="val 5208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93DCBD-80BE-56BF-6C1F-4AF74393B5EB}"/>
                </a:ext>
              </a:extLst>
            </p:cNvPr>
            <p:cNvSpPr txBox="1"/>
            <p:nvPr/>
          </p:nvSpPr>
          <p:spPr>
            <a:xfrm>
              <a:off x="2380129" y="2958353"/>
              <a:ext cx="72614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[user@login00.frontier ~]$ </a:t>
              </a:r>
              <a:r>
                <a:rPr lang="en-US" dirty="0" err="1">
                  <a:solidFill>
                    <a:schemeClr val="bg1"/>
                  </a:solidFill>
                </a:rPr>
                <a:t>ldd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my_program.o</a:t>
              </a:r>
              <a:r>
                <a:rPr lang="en-US" dirty="0">
                  <a:solidFill>
                    <a:schemeClr val="bg1"/>
                  </a:solidFill>
                </a:rPr>
                <a:t> | grep darshan</a:t>
              </a:r>
              <a:r>
                <a:rPr lang="en-US" u="sng" dirty="0">
                  <a:solidFill>
                    <a:schemeClr val="bg1"/>
                  </a:solidFill>
                </a:rPr>
                <a:t> libdarshan</a:t>
              </a:r>
              <a:r>
                <a:rPr lang="en-US" dirty="0">
                  <a:solidFill>
                    <a:schemeClr val="bg1"/>
                  </a:solidFill>
                </a:rPr>
                <a:t>.so.0 =&gt; /</a:t>
              </a:r>
              <a:r>
                <a:rPr lang="en-US" dirty="0" err="1">
                  <a:solidFill>
                    <a:schemeClr val="bg1"/>
                  </a:solidFill>
                </a:rPr>
                <a:t>sw</a:t>
              </a:r>
              <a:r>
                <a:rPr lang="en-US" dirty="0">
                  <a:solidFill>
                    <a:schemeClr val="bg1"/>
                  </a:solidFill>
                </a:rPr>
                <a:t>/frontier/…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4DD2B86-5B91-5FB9-3D95-69219992C3F8}"/>
                </a:ext>
              </a:extLst>
            </p:cNvPr>
            <p:cNvSpPr/>
            <p:nvPr/>
          </p:nvSpPr>
          <p:spPr>
            <a:xfrm>
              <a:off x="2380129" y="2456330"/>
              <a:ext cx="161365" cy="1613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6C400AF-31DB-84F0-9B92-5FD21F32D75F}"/>
                </a:ext>
              </a:extLst>
            </p:cNvPr>
            <p:cNvSpPr/>
            <p:nvPr/>
          </p:nvSpPr>
          <p:spPr>
            <a:xfrm>
              <a:off x="2637864" y="2456330"/>
              <a:ext cx="161365" cy="16136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82E4A87-3B79-5143-305D-D50ED51E57C4}"/>
                </a:ext>
              </a:extLst>
            </p:cNvPr>
            <p:cNvSpPr/>
            <p:nvPr/>
          </p:nvSpPr>
          <p:spPr>
            <a:xfrm>
              <a:off x="2895598" y="2456330"/>
              <a:ext cx="161365" cy="161364"/>
            </a:xfrm>
            <a:prstGeom prst="ellipse">
              <a:avLst/>
            </a:prstGeom>
            <a:solidFill>
              <a:srgbClr val="7DBA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Graphic 17" descr="Gears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753B6AD0-4ECA-54CE-8096-CBED36E923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4727" y="24645"/>
            <a:ext cx="1517273" cy="15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35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A57C4-7F6E-7151-FDE9-ECAEBA859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52B5C00-DDFD-B212-B092-204549474015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C27B064-B115-F3CC-4B08-2950F16D5B1A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FE42F-ADB4-C99F-D7B1-5B178B91A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Setup: 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EB0AE-7448-2397-2E17-8DAC6C522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545336"/>
            <a:ext cx="11492432" cy="434553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200" dirty="0"/>
              <a:t>Use the `darshan-runtime/3.4.7-mpi` (non-default) module </a:t>
            </a:r>
          </a:p>
          <a:p>
            <a:pPr marL="514350" indent="-514350">
              <a:buAutoNum type="arabicPeriod"/>
            </a:pPr>
            <a:r>
              <a:rPr lang="en-US" sz="3200" dirty="0"/>
              <a:t>Use the Cray provided compilers (cc, CC, </a:t>
            </a:r>
            <a:r>
              <a:rPr lang="en-US" sz="3200" dirty="0" err="1"/>
              <a:t>ftn</a:t>
            </a:r>
            <a:r>
              <a:rPr lang="en-US" sz="3200" dirty="0"/>
              <a:t>)</a:t>
            </a:r>
          </a:p>
          <a:p>
            <a:pPr marL="514350" indent="-514350">
              <a:buAutoNum type="arabicPeriod"/>
            </a:pPr>
            <a:r>
              <a:rPr lang="en-US" sz="3200" dirty="0"/>
              <a:t>LD_PRELOAD the darshan runtime libraries (e.g., Python)</a:t>
            </a:r>
          </a:p>
          <a:p>
            <a:endParaRPr lang="en-US" sz="3200" dirty="0"/>
          </a:p>
          <a:p>
            <a:pPr marL="1200150" lvl="1" indent="-514350">
              <a:buAutoNum type="arabicPeriod"/>
            </a:pPr>
            <a:endParaRPr lang="en-US" sz="3200" dirty="0"/>
          </a:p>
        </p:txBody>
      </p:sp>
      <p:pic>
        <p:nvPicPr>
          <p:cNvPr id="15" name="Graphic 14" descr="Bar chart with solid fill">
            <a:extLst>
              <a:ext uri="{FF2B5EF4-FFF2-40B4-BE49-F238E27FC236}">
                <a16:creationId xmlns:a16="http://schemas.microsoft.com/office/drawing/2014/main" id="{57E207AA-C115-711F-8835-7FB578AC8C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82919" y="3123656"/>
            <a:ext cx="2496670" cy="249667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B9C44C2-A092-B093-19F0-C56179F975FD}"/>
              </a:ext>
            </a:extLst>
          </p:cNvPr>
          <p:cNvGrpSpPr/>
          <p:nvPr/>
        </p:nvGrpSpPr>
        <p:grpSpPr>
          <a:xfrm>
            <a:off x="16974670" y="3128705"/>
            <a:ext cx="2496669" cy="2496669"/>
            <a:chOff x="8355105" y="2692785"/>
            <a:chExt cx="2496669" cy="24966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2BDFB8C-1F91-641D-93AB-5D66AC22D69B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1" name="Graphic 10" descr="Scientific Thought with solid fill">
                <a:extLst>
                  <a:ext uri="{FF2B5EF4-FFF2-40B4-BE49-F238E27FC236}">
                    <a16:creationId xmlns:a16="http://schemas.microsoft.com/office/drawing/2014/main" id="{E67EF7E7-09D4-6332-2202-882AB79E3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40E67FC-A7A6-6C85-A059-3D4583A797C2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c 8" descr="Bar chart with solid fill">
              <a:extLst>
                <a:ext uri="{FF2B5EF4-FFF2-40B4-BE49-F238E27FC236}">
                  <a16:creationId xmlns:a16="http://schemas.microsoft.com/office/drawing/2014/main" id="{A4E93435-D09D-29DC-D245-3825C1B6BF0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4849ACA-85B6-8640-D868-CC0812419F86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8DF543-483F-A237-5A44-EC0F3173B307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pic>
        <p:nvPicPr>
          <p:cNvPr id="4" name="Graphic 3" descr="Gears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936722F4-F613-E8E6-7755-8D3D0B4264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74727" y="24645"/>
            <a:ext cx="1517273" cy="15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60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71734-AD06-3887-C360-840D7C7FA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49E572D-768D-8FB5-C0CE-0710127D3756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352AFFB-4167-6B4C-EF11-1C31FB4FD074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4B6568-4D16-57AB-9FD7-C5F0E6DB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Setup: 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4FD57-943F-411C-1788-EF9301E96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541919"/>
            <a:ext cx="11492432" cy="434553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200" dirty="0"/>
              <a:t>Use the `darshan-runtime/3.4.7-mpi` (non-default) module </a:t>
            </a:r>
          </a:p>
          <a:p>
            <a:pPr marL="514350" indent="-514350">
              <a:buAutoNum type="arabicPeriod"/>
            </a:pPr>
            <a:r>
              <a:rPr lang="en-US" sz="3200" dirty="0"/>
              <a:t>Use the Cray provided compilers (cc, CC, </a:t>
            </a:r>
            <a:r>
              <a:rPr lang="en-US" sz="3200" dirty="0" err="1"/>
              <a:t>ftn</a:t>
            </a:r>
            <a:r>
              <a:rPr lang="en-US" sz="3200" dirty="0"/>
              <a:t>)</a:t>
            </a:r>
          </a:p>
          <a:p>
            <a:pPr marL="514350" indent="-514350">
              <a:buAutoNum type="arabicPeriod"/>
            </a:pPr>
            <a:r>
              <a:rPr lang="en-US" sz="3200" dirty="0"/>
              <a:t>LD_PRELOAD the darshan runtime libraries (e.g., Python)</a:t>
            </a:r>
          </a:p>
          <a:p>
            <a:endParaRPr lang="en-US" sz="3200" dirty="0"/>
          </a:p>
          <a:p>
            <a:pPr marL="1200150" lvl="1" indent="-514350">
              <a:buAutoNum type="arabicPeriod"/>
            </a:pPr>
            <a:endParaRPr lang="en-US" sz="3200" dirty="0"/>
          </a:p>
        </p:txBody>
      </p:sp>
      <p:pic>
        <p:nvPicPr>
          <p:cNvPr id="15" name="Graphic 14" descr="Bar chart with solid fill">
            <a:extLst>
              <a:ext uri="{FF2B5EF4-FFF2-40B4-BE49-F238E27FC236}">
                <a16:creationId xmlns:a16="http://schemas.microsoft.com/office/drawing/2014/main" id="{3C28C318-E105-0218-80C4-0E1F5CCDBE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82919" y="3123656"/>
            <a:ext cx="1645022" cy="164502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49A7E07-D435-BCB3-799B-75365A4DB0A4}"/>
              </a:ext>
            </a:extLst>
          </p:cNvPr>
          <p:cNvGrpSpPr/>
          <p:nvPr/>
        </p:nvGrpSpPr>
        <p:grpSpPr>
          <a:xfrm>
            <a:off x="16974670" y="3128705"/>
            <a:ext cx="2496669" cy="2496669"/>
            <a:chOff x="8355105" y="2692785"/>
            <a:chExt cx="2496669" cy="24966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52C105E-5A02-53A7-84B8-520D96C92726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1" name="Graphic 10" descr="Scientific Thought with solid fill">
                <a:extLst>
                  <a:ext uri="{FF2B5EF4-FFF2-40B4-BE49-F238E27FC236}">
                    <a16:creationId xmlns:a16="http://schemas.microsoft.com/office/drawing/2014/main" id="{8550FF52-DA5C-2A10-C799-76A2C9D4B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0B6BDB0-64AA-E78C-F973-50E2D245B590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c 8" descr="Bar chart with solid fill">
              <a:extLst>
                <a:ext uri="{FF2B5EF4-FFF2-40B4-BE49-F238E27FC236}">
                  <a16:creationId xmlns:a16="http://schemas.microsoft.com/office/drawing/2014/main" id="{90FC06B8-D04B-0857-9A75-7A82F4CF726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8B13315-7863-7523-892B-B69219F0CDA1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7CBA30-7780-9950-8B81-FD0F337C2AE7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AFB7C0-CEA3-95B7-54FB-480088A11701}"/>
              </a:ext>
            </a:extLst>
          </p:cNvPr>
          <p:cNvGrpSpPr/>
          <p:nvPr/>
        </p:nvGrpSpPr>
        <p:grpSpPr>
          <a:xfrm>
            <a:off x="2189629" y="3355062"/>
            <a:ext cx="7812741" cy="2931459"/>
            <a:chOff x="2154537" y="2248957"/>
            <a:chExt cx="7812741" cy="2931459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5DDF5FCC-C352-E946-262F-CEBD0B4BC880}"/>
                </a:ext>
              </a:extLst>
            </p:cNvPr>
            <p:cNvSpPr/>
            <p:nvPr/>
          </p:nvSpPr>
          <p:spPr>
            <a:xfrm>
              <a:off x="2154537" y="2248957"/>
              <a:ext cx="7812741" cy="2931459"/>
            </a:xfrm>
            <a:prstGeom prst="roundRect">
              <a:avLst>
                <a:gd name="adj" fmla="val 3365"/>
              </a:avLst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AAD44C4-45A2-8EE9-ACBF-9FA16ADFD004}"/>
                </a:ext>
              </a:extLst>
            </p:cNvPr>
            <p:cNvSpPr/>
            <p:nvPr/>
          </p:nvSpPr>
          <p:spPr>
            <a:xfrm>
              <a:off x="2154537" y="2248958"/>
              <a:ext cx="7812741" cy="494242"/>
            </a:xfrm>
            <a:prstGeom prst="roundRect">
              <a:avLst>
                <a:gd name="adj" fmla="val 5208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2A0173-E54A-5744-EC37-5D89D75F61CC}"/>
                </a:ext>
              </a:extLst>
            </p:cNvPr>
            <p:cNvSpPr txBox="1"/>
            <p:nvPr/>
          </p:nvSpPr>
          <p:spPr>
            <a:xfrm>
              <a:off x="2380129" y="2958353"/>
              <a:ext cx="72614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[user@login00.frontier ~]$ </a:t>
              </a:r>
              <a:r>
                <a:rPr lang="en-US" dirty="0" err="1">
                  <a:solidFill>
                    <a:schemeClr val="bg1"/>
                  </a:solidFill>
                </a:rPr>
                <a:t>srun</a:t>
              </a:r>
              <a:r>
                <a:rPr lang="en-US" dirty="0">
                  <a:solidFill>
                    <a:schemeClr val="bg1"/>
                  </a:solidFill>
                </a:rPr>
                <a:t> –N1 –n8 \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--export=LD_PRELOAD=“$LIBFABRIC_PATH $DARSHAN_PATH” \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my_program.o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AD5BC33-FE8D-D277-80DD-DCE6795CF1A6}"/>
                </a:ext>
              </a:extLst>
            </p:cNvPr>
            <p:cNvSpPr/>
            <p:nvPr/>
          </p:nvSpPr>
          <p:spPr>
            <a:xfrm>
              <a:off x="2380129" y="2456330"/>
              <a:ext cx="161365" cy="1613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5A93D62-F8B9-22A3-E8D3-DA9017FDF328}"/>
                </a:ext>
              </a:extLst>
            </p:cNvPr>
            <p:cNvSpPr/>
            <p:nvPr/>
          </p:nvSpPr>
          <p:spPr>
            <a:xfrm>
              <a:off x="2637864" y="2456330"/>
              <a:ext cx="161365" cy="16136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546458F-B80D-DEDD-5237-F421EE34E116}"/>
                </a:ext>
              </a:extLst>
            </p:cNvPr>
            <p:cNvSpPr/>
            <p:nvPr/>
          </p:nvSpPr>
          <p:spPr>
            <a:xfrm>
              <a:off x="2895598" y="2456330"/>
              <a:ext cx="161365" cy="161364"/>
            </a:xfrm>
            <a:prstGeom prst="ellipse">
              <a:avLst/>
            </a:prstGeom>
            <a:solidFill>
              <a:srgbClr val="7DBA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EBEC74E-7C34-83F8-AE4C-2EF8A6E20111}"/>
              </a:ext>
            </a:extLst>
          </p:cNvPr>
          <p:cNvGrpSpPr/>
          <p:nvPr/>
        </p:nvGrpSpPr>
        <p:grpSpPr>
          <a:xfrm>
            <a:off x="-50073" y="7321035"/>
            <a:ext cx="12192000" cy="6858000"/>
            <a:chOff x="-50073" y="-24645"/>
            <a:chExt cx="12192000" cy="6858000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AA57996-AAC8-98A5-92C9-B94C6220201D}"/>
                </a:ext>
              </a:extLst>
            </p:cNvPr>
            <p:cNvSpPr/>
            <p:nvPr/>
          </p:nvSpPr>
          <p:spPr>
            <a:xfrm>
              <a:off x="-50073" y="-24645"/>
              <a:ext cx="12192000" cy="6858000"/>
            </a:xfrm>
            <a:prstGeom prst="roundRect">
              <a:avLst>
                <a:gd name="adj" fmla="val 7862"/>
              </a:avLst>
            </a:prstGeom>
            <a:solidFill>
              <a:srgbClr val="00454D">
                <a:alpha val="89804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FF25005-C3A8-1B81-C90B-3BC0E0FA3702}"/>
                </a:ext>
              </a:extLst>
            </p:cNvPr>
            <p:cNvGrpSpPr/>
            <p:nvPr/>
          </p:nvGrpSpPr>
          <p:grpSpPr>
            <a:xfrm>
              <a:off x="1343169" y="553158"/>
              <a:ext cx="4347713" cy="5751683"/>
              <a:chOff x="1869141" y="577266"/>
              <a:chExt cx="4347713" cy="5751683"/>
            </a:xfrm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65A98857-23C4-32FA-790A-0205BC521539}"/>
                  </a:ext>
                </a:extLst>
              </p:cNvPr>
              <p:cNvSpPr/>
              <p:nvPr/>
            </p:nvSpPr>
            <p:spPr>
              <a:xfrm>
                <a:off x="1869141" y="577266"/>
                <a:ext cx="4347713" cy="5751683"/>
              </a:xfrm>
              <a:prstGeom prst="roundRect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FDA20E-CFE5-395F-5B04-0A8D320FFDFD}"/>
                  </a:ext>
                </a:extLst>
              </p:cNvPr>
              <p:cNvSpPr txBox="1"/>
              <p:nvPr/>
            </p:nvSpPr>
            <p:spPr>
              <a:xfrm>
                <a:off x="2070846" y="783281"/>
                <a:ext cx="4146008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Pros:</a:t>
                </a:r>
              </a:p>
              <a:p>
                <a:endParaRPr lang="en-US" sz="4000" dirty="0">
                  <a:solidFill>
                    <a:schemeClr val="bg1"/>
                  </a:solidFill>
                </a:endParaRPr>
              </a:p>
              <a:p>
                <a:pPr marL="742950" indent="-742950">
                  <a:buAutoNum type="arabicPeriod"/>
                </a:pPr>
                <a:r>
                  <a:rPr lang="en-US" sz="4000" dirty="0">
                    <a:solidFill>
                      <a:schemeClr val="bg1"/>
                    </a:solidFill>
                  </a:rPr>
                  <a:t>Simple</a:t>
                </a:r>
              </a:p>
              <a:p>
                <a:pPr marL="742950" indent="-742950">
                  <a:buAutoNum type="arabicPeriod"/>
                </a:pPr>
                <a:r>
                  <a:rPr lang="en-US" sz="4000" dirty="0">
                    <a:solidFill>
                      <a:schemeClr val="bg1"/>
                    </a:solidFill>
                  </a:rPr>
                  <a:t>Lightweight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EBAA953-0602-4FF0-D7ED-50FB251F40FE}"/>
                </a:ext>
              </a:extLst>
            </p:cNvPr>
            <p:cNvGrpSpPr/>
            <p:nvPr/>
          </p:nvGrpSpPr>
          <p:grpSpPr>
            <a:xfrm>
              <a:off x="6380996" y="553158"/>
              <a:ext cx="4347713" cy="5751683"/>
              <a:chOff x="1869141" y="577266"/>
              <a:chExt cx="4347713" cy="5751683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24FF1ADC-D599-77CF-FEF6-A4B7C818CB47}"/>
                  </a:ext>
                </a:extLst>
              </p:cNvPr>
              <p:cNvSpPr/>
              <p:nvPr/>
            </p:nvSpPr>
            <p:spPr>
              <a:xfrm>
                <a:off x="1869141" y="577266"/>
                <a:ext cx="4347713" cy="5751683"/>
              </a:xfrm>
              <a:prstGeom prst="round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1D96F15-47B5-C2F2-F79D-AE4C9778CBB7}"/>
                  </a:ext>
                </a:extLst>
              </p:cNvPr>
              <p:cNvSpPr txBox="1"/>
              <p:nvPr/>
            </p:nvSpPr>
            <p:spPr>
              <a:xfrm>
                <a:off x="2070846" y="783281"/>
                <a:ext cx="4146008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Cons:</a:t>
                </a:r>
              </a:p>
              <a:p>
                <a:endParaRPr lang="en-US" sz="4000" dirty="0">
                  <a:solidFill>
                    <a:schemeClr val="bg1"/>
                  </a:solidFill>
                </a:endParaRPr>
              </a:p>
              <a:p>
                <a:pPr marL="742950" indent="-742950">
                  <a:buAutoNum type="arabicPeriod"/>
                </a:pPr>
                <a:r>
                  <a:rPr lang="en-US" sz="4000" dirty="0">
                    <a:solidFill>
                      <a:schemeClr val="bg1"/>
                    </a:solidFill>
                  </a:rPr>
                  <a:t>Minimal information</a:t>
                </a:r>
              </a:p>
            </p:txBody>
          </p:sp>
        </p:grpSp>
      </p:grpSp>
      <p:pic>
        <p:nvPicPr>
          <p:cNvPr id="26" name="Graphic 25" descr="Gears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8A3EBA8E-9F3A-AA6B-AFD9-BA22B20254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74727" y="24645"/>
            <a:ext cx="1517273" cy="15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45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82E87-69BE-8AD0-7E3C-CFEE3BA38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5D097CA1-22F5-19CB-AF6A-2288888B5C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727" y="24645"/>
            <a:ext cx="1517273" cy="1517273"/>
          </a:xfrm>
          <a:prstGeom prst="rect">
            <a:avLst/>
          </a:prstGeom>
        </p:spPr>
      </p:pic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1263FFB-E50C-60D7-12CD-35920DD174BB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2E3C48A-060A-553F-4909-74965A3E1598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F17A8-341E-8D00-9FE7-6D69CA15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Setup: 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A24B8-6CCA-4185-D863-38E9A4919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541919"/>
            <a:ext cx="11492432" cy="434553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200" dirty="0"/>
              <a:t>Use the `darshan-runtime/3.4.7-mpi` (non-default) module </a:t>
            </a:r>
          </a:p>
          <a:p>
            <a:pPr marL="514350" indent="-514350">
              <a:buAutoNum type="arabicPeriod"/>
            </a:pPr>
            <a:r>
              <a:rPr lang="en-US" sz="3200" dirty="0"/>
              <a:t>Use the Cray provided compilers (cc, CC, </a:t>
            </a:r>
            <a:r>
              <a:rPr lang="en-US" sz="3200" dirty="0" err="1"/>
              <a:t>ftn</a:t>
            </a:r>
            <a:r>
              <a:rPr lang="en-US" sz="3200" dirty="0"/>
              <a:t>)</a:t>
            </a:r>
          </a:p>
          <a:p>
            <a:pPr marL="514350" indent="-514350">
              <a:buAutoNum type="arabicPeriod"/>
            </a:pPr>
            <a:r>
              <a:rPr lang="en-US" sz="3200" dirty="0"/>
              <a:t>LD_PRELOAD the darshan runtime libraries (e.g., Python)</a:t>
            </a:r>
          </a:p>
          <a:p>
            <a:endParaRPr lang="en-US" sz="3200" dirty="0"/>
          </a:p>
          <a:p>
            <a:pPr marL="1200150" lvl="1" indent="-514350">
              <a:buAutoNum type="arabicPeriod"/>
            </a:pPr>
            <a:endParaRPr lang="en-US" sz="3200" dirty="0"/>
          </a:p>
        </p:txBody>
      </p:sp>
      <p:pic>
        <p:nvPicPr>
          <p:cNvPr id="15" name="Graphic 14" descr="Bar chart with solid fill">
            <a:extLst>
              <a:ext uri="{FF2B5EF4-FFF2-40B4-BE49-F238E27FC236}">
                <a16:creationId xmlns:a16="http://schemas.microsoft.com/office/drawing/2014/main" id="{4DF79A60-22F3-C4AD-F777-D735D71E69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81214" y="-80043"/>
            <a:ext cx="1539521" cy="153952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F42F907-EE27-1AAD-9872-4D4324134938}"/>
              </a:ext>
            </a:extLst>
          </p:cNvPr>
          <p:cNvGrpSpPr/>
          <p:nvPr/>
        </p:nvGrpSpPr>
        <p:grpSpPr>
          <a:xfrm>
            <a:off x="16974670" y="3128705"/>
            <a:ext cx="2496669" cy="2496669"/>
            <a:chOff x="8355105" y="2692785"/>
            <a:chExt cx="2496669" cy="24966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548D06C-A6CD-2FC0-7E86-3AC210C961D8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1" name="Graphic 10" descr="Scientific Thought with solid fill">
                <a:extLst>
                  <a:ext uri="{FF2B5EF4-FFF2-40B4-BE49-F238E27FC236}">
                    <a16:creationId xmlns:a16="http://schemas.microsoft.com/office/drawing/2014/main" id="{EB5F6E6A-3DE5-6CB9-AB24-E34777B8A1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1860A66-6CBE-D6D2-8975-95ACFE205AAE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c 8" descr="Bar chart with solid fill">
              <a:extLst>
                <a:ext uri="{FF2B5EF4-FFF2-40B4-BE49-F238E27FC236}">
                  <a16:creationId xmlns:a16="http://schemas.microsoft.com/office/drawing/2014/main" id="{ECC3A206-78C2-273D-1247-6153487267A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F6CBF46-BCEB-D772-DDBA-CFF182F451F9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8B387D-046E-6E98-BB65-8961116CC407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08B9AC-393A-35FF-B534-D174C4D5E197}"/>
              </a:ext>
            </a:extLst>
          </p:cNvPr>
          <p:cNvGrpSpPr/>
          <p:nvPr/>
        </p:nvGrpSpPr>
        <p:grpSpPr>
          <a:xfrm>
            <a:off x="2189629" y="3355062"/>
            <a:ext cx="7812741" cy="2931459"/>
            <a:chOff x="2154537" y="2248957"/>
            <a:chExt cx="7812741" cy="2931459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A386357-954E-24DF-B651-315A1AEAB5EB}"/>
                </a:ext>
              </a:extLst>
            </p:cNvPr>
            <p:cNvSpPr/>
            <p:nvPr/>
          </p:nvSpPr>
          <p:spPr>
            <a:xfrm>
              <a:off x="2154537" y="2248957"/>
              <a:ext cx="7812741" cy="2931459"/>
            </a:xfrm>
            <a:prstGeom prst="roundRect">
              <a:avLst>
                <a:gd name="adj" fmla="val 3365"/>
              </a:avLst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65610BB-9B73-3B60-CCFF-B52DA03675A3}"/>
                </a:ext>
              </a:extLst>
            </p:cNvPr>
            <p:cNvSpPr/>
            <p:nvPr/>
          </p:nvSpPr>
          <p:spPr>
            <a:xfrm>
              <a:off x="2154537" y="2248958"/>
              <a:ext cx="7812741" cy="494242"/>
            </a:xfrm>
            <a:prstGeom prst="roundRect">
              <a:avLst>
                <a:gd name="adj" fmla="val 5208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D26548-D4E0-5319-8F0A-C88BA5378C30}"/>
                </a:ext>
              </a:extLst>
            </p:cNvPr>
            <p:cNvSpPr txBox="1"/>
            <p:nvPr/>
          </p:nvSpPr>
          <p:spPr>
            <a:xfrm>
              <a:off x="2380129" y="2958353"/>
              <a:ext cx="72614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[user@login00.frontier ~]$ </a:t>
              </a:r>
              <a:r>
                <a:rPr lang="en-US" dirty="0" err="1">
                  <a:solidFill>
                    <a:schemeClr val="bg1"/>
                  </a:solidFill>
                </a:rPr>
                <a:t>srun</a:t>
              </a:r>
              <a:r>
                <a:rPr lang="en-US" dirty="0">
                  <a:solidFill>
                    <a:schemeClr val="bg1"/>
                  </a:solidFill>
                </a:rPr>
                <a:t> –N1 –n8 \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--export=LD_PRELOAD=“$LIBFABRIC_PATH $DARSHAN_PATH” \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my_program.o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0A675AC-68E5-3C21-8C3B-F5A789CBAEAA}"/>
                </a:ext>
              </a:extLst>
            </p:cNvPr>
            <p:cNvSpPr/>
            <p:nvPr/>
          </p:nvSpPr>
          <p:spPr>
            <a:xfrm>
              <a:off x="2380129" y="2456330"/>
              <a:ext cx="161365" cy="1613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3CDCDDA-3539-B0B4-6F2B-D8A571AB8E81}"/>
                </a:ext>
              </a:extLst>
            </p:cNvPr>
            <p:cNvSpPr/>
            <p:nvPr/>
          </p:nvSpPr>
          <p:spPr>
            <a:xfrm>
              <a:off x="2637864" y="2456330"/>
              <a:ext cx="161365" cy="16136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A3B692C-7520-1CCD-AF14-F92FE1E9D88F}"/>
                </a:ext>
              </a:extLst>
            </p:cNvPr>
            <p:cNvSpPr/>
            <p:nvPr/>
          </p:nvSpPr>
          <p:spPr>
            <a:xfrm>
              <a:off x="2895598" y="2456330"/>
              <a:ext cx="161365" cy="161364"/>
            </a:xfrm>
            <a:prstGeom prst="ellipse">
              <a:avLst/>
            </a:prstGeom>
            <a:solidFill>
              <a:srgbClr val="7DBA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2204D4-D504-D0FB-2E2C-2DF202F02C20}"/>
              </a:ext>
            </a:extLst>
          </p:cNvPr>
          <p:cNvGrpSpPr/>
          <p:nvPr/>
        </p:nvGrpSpPr>
        <p:grpSpPr>
          <a:xfrm>
            <a:off x="-24673" y="0"/>
            <a:ext cx="12192000" cy="6858000"/>
            <a:chOff x="-50073" y="-24645"/>
            <a:chExt cx="12192000" cy="6858000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134B17BA-BFCE-07C4-DCCC-7CE7D6907805}"/>
                </a:ext>
              </a:extLst>
            </p:cNvPr>
            <p:cNvSpPr/>
            <p:nvPr/>
          </p:nvSpPr>
          <p:spPr>
            <a:xfrm>
              <a:off x="-50073" y="-24645"/>
              <a:ext cx="12192000" cy="6858000"/>
            </a:xfrm>
            <a:prstGeom prst="roundRect">
              <a:avLst>
                <a:gd name="adj" fmla="val 7862"/>
              </a:avLst>
            </a:prstGeom>
            <a:solidFill>
              <a:srgbClr val="00454D">
                <a:alpha val="89804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3EFEBDF-2777-4F21-EC9C-797EE8A3F273}"/>
                </a:ext>
              </a:extLst>
            </p:cNvPr>
            <p:cNvGrpSpPr/>
            <p:nvPr/>
          </p:nvGrpSpPr>
          <p:grpSpPr>
            <a:xfrm>
              <a:off x="1343169" y="553158"/>
              <a:ext cx="4347713" cy="5751683"/>
              <a:chOff x="1869141" y="577266"/>
              <a:chExt cx="4347713" cy="5751683"/>
            </a:xfrm>
          </p:grpSpPr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C9F1E425-F4BC-3550-5F88-66EB1CED5459}"/>
                  </a:ext>
                </a:extLst>
              </p:cNvPr>
              <p:cNvSpPr/>
              <p:nvPr/>
            </p:nvSpPr>
            <p:spPr>
              <a:xfrm>
                <a:off x="1869141" y="577266"/>
                <a:ext cx="4347713" cy="5751683"/>
              </a:xfrm>
              <a:prstGeom prst="roundRect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32E2F4-DBC2-50F9-DFB4-D1573DD5D1B8}"/>
                  </a:ext>
                </a:extLst>
              </p:cNvPr>
              <p:cNvSpPr txBox="1"/>
              <p:nvPr/>
            </p:nvSpPr>
            <p:spPr>
              <a:xfrm>
                <a:off x="2070846" y="783281"/>
                <a:ext cx="4146008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Pros:</a:t>
                </a:r>
              </a:p>
              <a:p>
                <a:endParaRPr lang="en-US" sz="4000" dirty="0">
                  <a:solidFill>
                    <a:schemeClr val="bg1"/>
                  </a:solidFill>
                </a:endParaRPr>
              </a:p>
              <a:p>
                <a:pPr marL="742950" indent="-742950">
                  <a:buAutoNum type="arabicPeriod"/>
                </a:pPr>
                <a:r>
                  <a:rPr lang="en-US" sz="4000" dirty="0">
                    <a:solidFill>
                      <a:schemeClr val="bg1"/>
                    </a:solidFill>
                  </a:rPr>
                  <a:t>Simple</a:t>
                </a:r>
              </a:p>
              <a:p>
                <a:pPr marL="742950" indent="-742950">
                  <a:buAutoNum type="arabicPeriod"/>
                </a:pPr>
                <a:r>
                  <a:rPr lang="en-US" sz="4000" dirty="0">
                    <a:solidFill>
                      <a:schemeClr val="bg1"/>
                    </a:solidFill>
                  </a:rPr>
                  <a:t>Lightweight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A371ABD-70EA-B008-B8FA-D385D0BE7918}"/>
                </a:ext>
              </a:extLst>
            </p:cNvPr>
            <p:cNvGrpSpPr/>
            <p:nvPr/>
          </p:nvGrpSpPr>
          <p:grpSpPr>
            <a:xfrm>
              <a:off x="6380996" y="553158"/>
              <a:ext cx="4347713" cy="5751683"/>
              <a:chOff x="1869141" y="577266"/>
              <a:chExt cx="4347713" cy="5751683"/>
            </a:xfrm>
          </p:grpSpPr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011929F8-BD39-8993-809E-B70AA31F9049}"/>
                  </a:ext>
                </a:extLst>
              </p:cNvPr>
              <p:cNvSpPr/>
              <p:nvPr/>
            </p:nvSpPr>
            <p:spPr>
              <a:xfrm>
                <a:off x="1869141" y="577266"/>
                <a:ext cx="4347713" cy="5751683"/>
              </a:xfrm>
              <a:prstGeom prst="round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8B6C0F3-CF3A-C298-32F9-72D8BE427CA5}"/>
                  </a:ext>
                </a:extLst>
              </p:cNvPr>
              <p:cNvSpPr txBox="1"/>
              <p:nvPr/>
            </p:nvSpPr>
            <p:spPr>
              <a:xfrm>
                <a:off x="2070846" y="783281"/>
                <a:ext cx="4146008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Cons:</a:t>
                </a:r>
              </a:p>
              <a:p>
                <a:endParaRPr lang="en-US" sz="4000" dirty="0">
                  <a:solidFill>
                    <a:schemeClr val="bg1"/>
                  </a:solidFill>
                </a:endParaRPr>
              </a:p>
              <a:p>
                <a:pPr marL="742950" indent="-742950">
                  <a:buAutoNum type="arabicPeriod"/>
                </a:pPr>
                <a:r>
                  <a:rPr lang="en-US" sz="4000" dirty="0">
                    <a:solidFill>
                      <a:schemeClr val="bg1"/>
                    </a:solidFill>
                  </a:rPr>
                  <a:t>Minimal information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3433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4E794-C352-0795-8065-5D83C5713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39FB8B5-098C-7E80-55D0-42B154B38BEC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B41EC63-9700-5398-8578-8D480471A0D8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17C7B-5798-C350-B0A5-FAD6F7417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Generation: 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5FBB8-219A-C67C-DB9D-C8AFF2358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541919"/>
            <a:ext cx="11492432" cy="434553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200" dirty="0"/>
              <a:t>Load the `darshan-util` module</a:t>
            </a:r>
          </a:p>
          <a:p>
            <a:pPr marL="514350" indent="-514350">
              <a:buAutoNum type="arabicPeriod"/>
            </a:pPr>
            <a:r>
              <a:rPr lang="en-US" sz="3200" dirty="0"/>
              <a:t>Use the `darshan-parser` CLI tool</a:t>
            </a:r>
          </a:p>
          <a:p>
            <a:pPr marL="1200150" lvl="1" indent="-514350">
              <a:buAutoNum type="arabicPeriod"/>
            </a:pPr>
            <a:endParaRPr lang="en-US" sz="3200" dirty="0"/>
          </a:p>
        </p:txBody>
      </p:sp>
      <p:pic>
        <p:nvPicPr>
          <p:cNvPr id="7" name="Graphic 6" descr="Gears with solid fill">
            <a:extLst>
              <a:ext uri="{FF2B5EF4-FFF2-40B4-BE49-F238E27FC236}">
                <a16:creationId xmlns:a16="http://schemas.microsoft.com/office/drawing/2014/main" id="{81FCE2B8-4474-CF7B-E6EF-5063081EDA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28648" y="49686"/>
            <a:ext cx="1517273" cy="1517273"/>
          </a:xfrm>
          <a:prstGeom prst="rect">
            <a:avLst/>
          </a:prstGeom>
        </p:spPr>
      </p:pic>
      <p:pic>
        <p:nvPicPr>
          <p:cNvPr id="15" name="Graphic 14" descr="Bar chart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6F5BC0EB-F981-F515-4098-C6535177EE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97673" y="-80043"/>
            <a:ext cx="1539521" cy="153952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9355C73-F80D-4F14-49F8-35A3F1D888CD}"/>
              </a:ext>
            </a:extLst>
          </p:cNvPr>
          <p:cNvGrpSpPr>
            <a:grpSpLocks noChangeAspect="1"/>
          </p:cNvGrpSpPr>
          <p:nvPr/>
        </p:nvGrpSpPr>
        <p:grpSpPr>
          <a:xfrm>
            <a:off x="12444219" y="-80043"/>
            <a:ext cx="1539520" cy="1539520"/>
            <a:chOff x="8355105" y="2692785"/>
            <a:chExt cx="2496669" cy="24966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D4722B9-A432-B93D-2D54-C8401A1C9294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1" name="Graphic 10" descr="Scientific Thought with solid fill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E251872-BA82-CD14-E4DA-A1F3D0AE5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68D84F7-A845-FA8B-EB67-1C56E182C40D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c 8" descr="Bar chart with solid fill">
              <a:hlinkClick r:id="rId4" action="ppaction://hlinksldjump"/>
              <a:extLst>
                <a:ext uri="{FF2B5EF4-FFF2-40B4-BE49-F238E27FC236}">
                  <a16:creationId xmlns:a16="http://schemas.microsoft.com/office/drawing/2014/main" id="{9A3E2803-5684-4401-C60F-DDE2D9484F6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90638EC-0082-5B2A-290C-1C07919A53BA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4044CD-9F41-9F86-0D6C-B8500E579686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435130-D257-A874-BBEB-0B7A67E31266}"/>
              </a:ext>
            </a:extLst>
          </p:cNvPr>
          <p:cNvGrpSpPr/>
          <p:nvPr/>
        </p:nvGrpSpPr>
        <p:grpSpPr>
          <a:xfrm>
            <a:off x="2189629" y="3355062"/>
            <a:ext cx="7812741" cy="2931459"/>
            <a:chOff x="2154537" y="2248957"/>
            <a:chExt cx="7812741" cy="2931459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696F4494-87EB-405F-1D0C-FB61A568587D}"/>
                </a:ext>
              </a:extLst>
            </p:cNvPr>
            <p:cNvSpPr/>
            <p:nvPr/>
          </p:nvSpPr>
          <p:spPr>
            <a:xfrm>
              <a:off x="2154537" y="2248957"/>
              <a:ext cx="7812741" cy="2931459"/>
            </a:xfrm>
            <a:prstGeom prst="roundRect">
              <a:avLst>
                <a:gd name="adj" fmla="val 3365"/>
              </a:avLst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3CA462D-D983-B1FA-2097-530C4F74683C}"/>
                </a:ext>
              </a:extLst>
            </p:cNvPr>
            <p:cNvSpPr/>
            <p:nvPr/>
          </p:nvSpPr>
          <p:spPr>
            <a:xfrm>
              <a:off x="2154537" y="2248958"/>
              <a:ext cx="7812741" cy="494242"/>
            </a:xfrm>
            <a:prstGeom prst="roundRect">
              <a:avLst>
                <a:gd name="adj" fmla="val 5208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6BF397D-C0DF-C734-1BBB-184E1FA2CBC5}"/>
                </a:ext>
              </a:extLst>
            </p:cNvPr>
            <p:cNvSpPr txBox="1"/>
            <p:nvPr/>
          </p:nvSpPr>
          <p:spPr>
            <a:xfrm>
              <a:off x="2264354" y="2958353"/>
              <a:ext cx="75841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[user@login00.frontier ~]$ module load darshan-util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[user@login00.frontier ~]$ darshan-parser --perf </a:t>
              </a:r>
              <a:r>
                <a:rPr lang="en-US" dirty="0" err="1">
                  <a:solidFill>
                    <a:schemeClr val="bg1"/>
                  </a:solidFill>
                </a:rPr>
                <a:t>user_job_info.darshan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0AE267B-F377-DB8E-83A0-555AA39F5FC5}"/>
                </a:ext>
              </a:extLst>
            </p:cNvPr>
            <p:cNvSpPr/>
            <p:nvPr/>
          </p:nvSpPr>
          <p:spPr>
            <a:xfrm>
              <a:off x="2380129" y="2456330"/>
              <a:ext cx="161365" cy="1613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2591708-B867-F324-48AB-62E25A285F27}"/>
                </a:ext>
              </a:extLst>
            </p:cNvPr>
            <p:cNvSpPr/>
            <p:nvPr/>
          </p:nvSpPr>
          <p:spPr>
            <a:xfrm>
              <a:off x="2637864" y="2456330"/>
              <a:ext cx="161365" cy="16136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3161345-72B6-2790-B54A-9B0AAB08E467}"/>
                </a:ext>
              </a:extLst>
            </p:cNvPr>
            <p:cNvSpPr/>
            <p:nvPr/>
          </p:nvSpPr>
          <p:spPr>
            <a:xfrm>
              <a:off x="2895598" y="2456330"/>
              <a:ext cx="161365" cy="161364"/>
            </a:xfrm>
            <a:prstGeom prst="ellipse">
              <a:avLst/>
            </a:prstGeom>
            <a:solidFill>
              <a:srgbClr val="7DBA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8573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EEA86-14E0-1BB3-7310-742885F0D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0664805-3788-155A-65FD-20DF6DD73667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785E7A3-FA4B-7484-30A0-45988D9D34DE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EE27A5-4C24-FC38-C76B-FA5C6CD29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Analysis: 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A2750-FB4B-BC0F-3E69-CF3F8F4C2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541919"/>
            <a:ext cx="11492432" cy="434553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200" dirty="0"/>
              <a:t>Load the `darshan-util` module</a:t>
            </a:r>
          </a:p>
          <a:p>
            <a:pPr marL="514350" indent="-514350">
              <a:buAutoNum type="arabicPeriod"/>
            </a:pPr>
            <a:r>
              <a:rPr lang="en-US" sz="3200" dirty="0"/>
              <a:t>Use the `darshan-parser` CLI tool</a:t>
            </a:r>
          </a:p>
          <a:p>
            <a:pPr marL="1200150" lvl="1" indent="-514350">
              <a:buAutoNum type="arabicPeriod"/>
            </a:pPr>
            <a:endParaRPr lang="en-US" sz="3200" dirty="0"/>
          </a:p>
        </p:txBody>
      </p:sp>
      <p:pic>
        <p:nvPicPr>
          <p:cNvPr id="7" name="Graphic 6" descr="Gears with solid fill">
            <a:extLst>
              <a:ext uri="{FF2B5EF4-FFF2-40B4-BE49-F238E27FC236}">
                <a16:creationId xmlns:a16="http://schemas.microsoft.com/office/drawing/2014/main" id="{5679C330-C654-21A1-2218-57EF02764D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28648" y="49686"/>
            <a:ext cx="1517273" cy="1517273"/>
          </a:xfrm>
          <a:prstGeom prst="rect">
            <a:avLst/>
          </a:prstGeom>
        </p:spPr>
      </p:pic>
      <p:pic>
        <p:nvPicPr>
          <p:cNvPr id="15" name="Graphic 14" descr="Bar chart with solid fill">
            <a:extLst>
              <a:ext uri="{FF2B5EF4-FFF2-40B4-BE49-F238E27FC236}">
                <a16:creationId xmlns:a16="http://schemas.microsoft.com/office/drawing/2014/main" id="{CB029088-900C-3BEC-B99E-1F48D04CB9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74011" y="-80043"/>
            <a:ext cx="1539521" cy="153952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01B22E1-32EB-C1EF-441E-E252601F1DE6}"/>
              </a:ext>
            </a:extLst>
          </p:cNvPr>
          <p:cNvGrpSpPr/>
          <p:nvPr/>
        </p:nvGrpSpPr>
        <p:grpSpPr>
          <a:xfrm>
            <a:off x="16974670" y="3128705"/>
            <a:ext cx="2496669" cy="2496669"/>
            <a:chOff x="8355105" y="2692785"/>
            <a:chExt cx="2496669" cy="24966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954C68A-6969-BEA1-8862-F645C0ED5F06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1" name="Graphic 10" descr="Scientific Thought with solid fill">
                <a:extLst>
                  <a:ext uri="{FF2B5EF4-FFF2-40B4-BE49-F238E27FC236}">
                    <a16:creationId xmlns:a16="http://schemas.microsoft.com/office/drawing/2014/main" id="{4557E12C-7ED5-949F-DA90-7CC8FE56A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FBEC131-9B9B-1B78-6407-6B72B822F155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c 8" descr="Bar chart with solid fill">
              <a:extLst>
                <a:ext uri="{FF2B5EF4-FFF2-40B4-BE49-F238E27FC236}">
                  <a16:creationId xmlns:a16="http://schemas.microsoft.com/office/drawing/2014/main" id="{3BD92D7E-2E2F-5548-14EC-E9B8FDFC982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B68A37B-2CD1-1250-FC22-05643F100B9E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7FCE25A-D136-628F-C092-5FF7E2284E93}"/>
              </a:ext>
            </a:extLst>
          </p:cNvPr>
          <p:cNvGrpSpPr>
            <a:grpSpLocks noChangeAspect="1"/>
          </p:cNvGrpSpPr>
          <p:nvPr/>
        </p:nvGrpSpPr>
        <p:grpSpPr>
          <a:xfrm>
            <a:off x="-8357616" y="-2066544"/>
            <a:ext cx="28915787" cy="10849642"/>
            <a:chOff x="2154537" y="2248957"/>
            <a:chExt cx="7812741" cy="2931459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866819C1-A6B2-EDAF-C26A-381AFFF5AA2E}"/>
                </a:ext>
              </a:extLst>
            </p:cNvPr>
            <p:cNvSpPr/>
            <p:nvPr/>
          </p:nvSpPr>
          <p:spPr>
            <a:xfrm>
              <a:off x="2154537" y="2248957"/>
              <a:ext cx="7812741" cy="2931459"/>
            </a:xfrm>
            <a:prstGeom prst="roundRect">
              <a:avLst>
                <a:gd name="adj" fmla="val 3365"/>
              </a:avLst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145C40FF-E03E-B40B-9604-4CDDF7F51210}"/>
                </a:ext>
              </a:extLst>
            </p:cNvPr>
            <p:cNvSpPr/>
            <p:nvPr/>
          </p:nvSpPr>
          <p:spPr>
            <a:xfrm>
              <a:off x="2154537" y="2248958"/>
              <a:ext cx="7812741" cy="494242"/>
            </a:xfrm>
            <a:prstGeom prst="roundRect">
              <a:avLst>
                <a:gd name="adj" fmla="val 5208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3245444-3014-4ECC-DD07-2F271CDA5AB5}"/>
                </a:ext>
              </a:extLst>
            </p:cNvPr>
            <p:cNvSpPr/>
            <p:nvPr/>
          </p:nvSpPr>
          <p:spPr>
            <a:xfrm>
              <a:off x="2380129" y="2456330"/>
              <a:ext cx="161365" cy="1613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CC26388-D3BB-D844-0984-B0619862981B}"/>
                </a:ext>
              </a:extLst>
            </p:cNvPr>
            <p:cNvSpPr/>
            <p:nvPr/>
          </p:nvSpPr>
          <p:spPr>
            <a:xfrm>
              <a:off x="2637864" y="2456330"/>
              <a:ext cx="161365" cy="16136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0A87885-74F5-9C70-59F3-BF0B170E90EA}"/>
                </a:ext>
              </a:extLst>
            </p:cNvPr>
            <p:cNvSpPr/>
            <p:nvPr/>
          </p:nvSpPr>
          <p:spPr>
            <a:xfrm>
              <a:off x="2895598" y="2456330"/>
              <a:ext cx="161365" cy="161364"/>
            </a:xfrm>
            <a:prstGeom prst="ellipse">
              <a:avLst/>
            </a:prstGeom>
            <a:solidFill>
              <a:srgbClr val="7DBA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BA7B280-9AB5-DCBD-E954-A9C2D91A6A0F}"/>
              </a:ext>
            </a:extLst>
          </p:cNvPr>
          <p:cNvSpPr txBox="1"/>
          <p:nvPr/>
        </p:nvSpPr>
        <p:spPr>
          <a:xfrm>
            <a:off x="0" y="-80043"/>
            <a:ext cx="12192000" cy="81253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# darshan module information</a:t>
            </a:r>
          </a:p>
          <a:p>
            <a:r>
              <a:rPr lang="en-US" dirty="0">
                <a:solidFill>
                  <a:schemeClr val="bg1"/>
                </a:solidFill>
              </a:rPr>
              <a:t># executable name</a:t>
            </a:r>
          </a:p>
          <a:p>
            <a:r>
              <a:rPr lang="en-US" dirty="0">
                <a:solidFill>
                  <a:schemeClr val="bg1"/>
                </a:solidFill>
              </a:rPr>
              <a:t># job start time, end time, metadata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# Darshan module information</a:t>
            </a:r>
          </a:p>
          <a:p>
            <a:r>
              <a:rPr lang="en-US" dirty="0">
                <a:solidFill>
                  <a:schemeClr val="bg1"/>
                </a:solidFill>
              </a:rPr>
              <a:t>---------------------------------------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# mounted filesystem information (probably ignore)</a:t>
            </a:r>
          </a:p>
          <a:p>
            <a:r>
              <a:rPr lang="en-US" dirty="0">
                <a:solidFill>
                  <a:schemeClr val="bg1"/>
                </a:solidFill>
              </a:rPr>
              <a:t>-----------------------------------------------------------------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# *************************</a:t>
            </a:r>
          </a:p>
          <a:p>
            <a:r>
              <a:rPr lang="en-US" dirty="0">
                <a:solidFill>
                  <a:schemeClr val="bg1"/>
                </a:solidFill>
              </a:rPr>
              <a:t># Aggregated module data</a:t>
            </a:r>
          </a:p>
          <a:p>
            <a:r>
              <a:rPr lang="en-US" dirty="0">
                <a:solidFill>
                  <a:schemeClr val="bg1"/>
                </a:solidFill>
              </a:rPr>
              <a:t># ************************</a:t>
            </a:r>
          </a:p>
          <a:p>
            <a:r>
              <a:rPr lang="en-US" dirty="0">
                <a:solidFill>
                  <a:schemeClr val="bg1"/>
                </a:solidFill>
              </a:rPr>
              <a:t># performance</a:t>
            </a:r>
          </a:p>
          <a:p>
            <a:r>
              <a:rPr lang="en-US" dirty="0">
                <a:solidFill>
                  <a:schemeClr val="bg1"/>
                </a:solidFill>
              </a:rPr>
              <a:t># -----------------</a:t>
            </a:r>
          </a:p>
          <a:p>
            <a:r>
              <a:rPr lang="en-US" dirty="0">
                <a:solidFill>
                  <a:schemeClr val="bg1"/>
                </a:solidFill>
              </a:rPr>
              <a:t># </a:t>
            </a:r>
            <a:r>
              <a:rPr lang="en-US" dirty="0" err="1">
                <a:solidFill>
                  <a:schemeClr val="bg1"/>
                </a:solidFill>
              </a:rPr>
              <a:t>total_bytes</a:t>
            </a:r>
            <a:r>
              <a:rPr lang="en-US" dirty="0">
                <a:solidFill>
                  <a:schemeClr val="bg1"/>
                </a:solidFill>
              </a:rPr>
              <a:t>: 25721556255</a:t>
            </a:r>
          </a:p>
          <a:p>
            <a:r>
              <a:rPr lang="en-US" dirty="0">
                <a:solidFill>
                  <a:schemeClr val="bg1"/>
                </a:solidFill>
              </a:rPr>
              <a:t>#</a:t>
            </a:r>
          </a:p>
          <a:p>
            <a:r>
              <a:rPr lang="en-US" dirty="0">
                <a:solidFill>
                  <a:schemeClr val="bg1"/>
                </a:solidFill>
              </a:rPr>
              <a:t># I/O timing for unique files (seconds):</a:t>
            </a:r>
          </a:p>
          <a:p>
            <a:r>
              <a:rPr lang="en-US" dirty="0">
                <a:solidFill>
                  <a:schemeClr val="bg1"/>
                </a:solidFill>
              </a:rPr>
              <a:t># ...........................</a:t>
            </a:r>
          </a:p>
          <a:p>
            <a:r>
              <a:rPr lang="en-US" dirty="0">
                <a:solidFill>
                  <a:schemeClr val="bg1"/>
                </a:solidFill>
              </a:rPr>
              <a:t># unique files: </a:t>
            </a:r>
            <a:r>
              <a:rPr lang="en-US" dirty="0" err="1">
                <a:solidFill>
                  <a:schemeClr val="bg1"/>
                </a:solidFill>
              </a:rPr>
              <a:t>slowest_rank_io_time</a:t>
            </a:r>
            <a:r>
              <a:rPr lang="en-US" dirty="0">
                <a:solidFill>
                  <a:schemeClr val="bg1"/>
                </a:solidFill>
              </a:rPr>
              <a:t>: 5.945565</a:t>
            </a:r>
          </a:p>
          <a:p>
            <a:r>
              <a:rPr lang="en-US" dirty="0">
                <a:solidFill>
                  <a:schemeClr val="bg1"/>
                </a:solidFill>
              </a:rPr>
              <a:t># unique files: </a:t>
            </a:r>
            <a:r>
              <a:rPr lang="en-US" dirty="0" err="1">
                <a:solidFill>
                  <a:schemeClr val="bg1"/>
                </a:solidFill>
              </a:rPr>
              <a:t>slowest_rank_meta_only_time</a:t>
            </a:r>
            <a:r>
              <a:rPr lang="en-US" dirty="0">
                <a:solidFill>
                  <a:schemeClr val="bg1"/>
                </a:solidFill>
              </a:rPr>
              <a:t>: 0.281527</a:t>
            </a:r>
          </a:p>
          <a:p>
            <a:r>
              <a:rPr lang="en-US" dirty="0">
                <a:solidFill>
                  <a:schemeClr val="bg1"/>
                </a:solidFill>
              </a:rPr>
              <a:t># unique files: </a:t>
            </a:r>
            <a:r>
              <a:rPr lang="en-US" dirty="0" err="1">
                <a:solidFill>
                  <a:schemeClr val="bg1"/>
                </a:solidFill>
              </a:rPr>
              <a:t>slowest_rank_rw_only_time</a:t>
            </a:r>
            <a:r>
              <a:rPr lang="en-US" dirty="0">
                <a:solidFill>
                  <a:schemeClr val="bg1"/>
                </a:solidFill>
              </a:rPr>
              <a:t>: 5.664038</a:t>
            </a:r>
          </a:p>
          <a:p>
            <a:r>
              <a:rPr lang="en-US" dirty="0">
                <a:solidFill>
                  <a:schemeClr val="bg1"/>
                </a:solidFill>
              </a:rPr>
              <a:t># unique files: </a:t>
            </a:r>
            <a:r>
              <a:rPr lang="en-US" dirty="0" err="1">
                <a:solidFill>
                  <a:schemeClr val="bg1"/>
                </a:solidFill>
              </a:rPr>
              <a:t>slowest_rank</a:t>
            </a:r>
            <a:r>
              <a:rPr lang="en-US" dirty="0">
                <a:solidFill>
                  <a:schemeClr val="bg1"/>
                </a:solidFill>
              </a:rPr>
              <a:t>: 0</a:t>
            </a:r>
          </a:p>
          <a:p>
            <a:r>
              <a:rPr lang="en-US" dirty="0">
                <a:solidFill>
                  <a:schemeClr val="bg1"/>
                </a:solidFill>
              </a:rPr>
              <a:t>#</a:t>
            </a:r>
          </a:p>
          <a:p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r>
              <a:rPr lang="en-US" dirty="0">
                <a:solidFill>
                  <a:schemeClr val="bg1"/>
                </a:solidFill>
              </a:rPr>
              <a:t># ...........................</a:t>
            </a:r>
          </a:p>
          <a:p>
            <a:r>
              <a:rPr lang="en-US" dirty="0">
                <a:solidFill>
                  <a:schemeClr val="bg1"/>
                </a:solidFill>
              </a:rPr>
              <a:t># </a:t>
            </a:r>
            <a:r>
              <a:rPr lang="en-US" dirty="0" err="1">
                <a:solidFill>
                  <a:schemeClr val="bg1"/>
                </a:solidFill>
              </a:rPr>
              <a:t>agg_time_by_slowest</a:t>
            </a:r>
            <a:r>
              <a:rPr lang="en-US" dirty="0">
                <a:solidFill>
                  <a:schemeClr val="bg1"/>
                </a:solidFill>
              </a:rPr>
              <a:t>: 7.037834 # seconds</a:t>
            </a:r>
          </a:p>
          <a:p>
            <a:r>
              <a:rPr lang="en-US" dirty="0">
                <a:solidFill>
                  <a:schemeClr val="bg1"/>
                </a:solidFill>
              </a:rPr>
              <a:t># </a:t>
            </a:r>
            <a:r>
              <a:rPr lang="en-US" dirty="0" err="1">
                <a:solidFill>
                  <a:schemeClr val="bg1"/>
                </a:solidFill>
              </a:rPr>
              <a:t>agg_perf_by_slowest</a:t>
            </a:r>
            <a:r>
              <a:rPr lang="en-US" dirty="0">
                <a:solidFill>
                  <a:schemeClr val="bg1"/>
                </a:solidFill>
              </a:rPr>
              <a:t>: 3485.445639 # MiB/s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75E203-E01F-562E-26CF-55E080165A83}"/>
              </a:ext>
            </a:extLst>
          </p:cNvPr>
          <p:cNvGrpSpPr>
            <a:grpSpLocks noChangeAspect="1"/>
          </p:cNvGrpSpPr>
          <p:nvPr/>
        </p:nvGrpSpPr>
        <p:grpSpPr>
          <a:xfrm>
            <a:off x="10607659" y="-36501"/>
            <a:ext cx="1539520" cy="1539520"/>
            <a:chOff x="8355105" y="2692785"/>
            <a:chExt cx="2496669" cy="249666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A902CB1-2695-9064-282B-5FC9D9E25EA7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21" name="Graphic 20" descr="Scientific Thought with solid fill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DFB2534-5358-7561-926D-E36F076B88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C130576-5C0C-FBE0-14A0-27ADD091EE3E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0" name="Graphic 19" descr="Bar chart with solid fill">
              <a:hlinkClick r:id="rId7" action="ppaction://hlinksldjump"/>
              <a:extLst>
                <a:ext uri="{FF2B5EF4-FFF2-40B4-BE49-F238E27FC236}">
                  <a16:creationId xmlns:a16="http://schemas.microsoft.com/office/drawing/2014/main" id="{79E867F0-0B30-5EDB-2751-DFBFB4B958C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47" name="TextBox 46" hidden="1">
            <a:extLst>
              <a:ext uri="{FF2B5EF4-FFF2-40B4-BE49-F238E27FC236}">
                <a16:creationId xmlns:a16="http://schemas.microsoft.com/office/drawing/2014/main" id="{50092950-4604-9E9B-D2AC-9602217D8225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</p:spTree>
    <p:extLst>
      <p:ext uri="{BB962C8B-B14F-4D97-AF65-F5344CB8AC3E}">
        <p14:creationId xmlns:p14="http://schemas.microsoft.com/office/powerpoint/2010/main" val="3796989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5787B-3C6E-0804-FC81-09D3D71B9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724A0DE-4104-3402-04D5-9D586DA2A065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EF08454-20F9-1154-76A5-403D87B7E2D5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0E476-D3C9-5ED5-49FF-E4B2C212A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Analysis: 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1CDA2-1B70-4755-12CE-ADAD07919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541919"/>
            <a:ext cx="11492432" cy="434553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200" dirty="0"/>
              <a:t>Load the `darshan-util` module</a:t>
            </a:r>
          </a:p>
          <a:p>
            <a:pPr marL="514350" indent="-514350">
              <a:buAutoNum type="arabicPeriod"/>
            </a:pPr>
            <a:r>
              <a:rPr lang="en-US" sz="3200" dirty="0"/>
              <a:t>Use the `darshan-parser` CLI tool</a:t>
            </a:r>
          </a:p>
          <a:p>
            <a:pPr marL="1200150" lvl="1" indent="-514350">
              <a:buAutoNum type="arabicPeriod"/>
            </a:pPr>
            <a:endParaRPr lang="en-US" sz="3200" dirty="0"/>
          </a:p>
        </p:txBody>
      </p:sp>
      <p:pic>
        <p:nvPicPr>
          <p:cNvPr id="7" name="Graphic 6" descr="Gears with solid fill">
            <a:extLst>
              <a:ext uri="{FF2B5EF4-FFF2-40B4-BE49-F238E27FC236}">
                <a16:creationId xmlns:a16="http://schemas.microsoft.com/office/drawing/2014/main" id="{65905D8D-3453-290B-01AE-462925595C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28648" y="49686"/>
            <a:ext cx="1517273" cy="1517273"/>
          </a:xfrm>
          <a:prstGeom prst="rect">
            <a:avLst/>
          </a:prstGeom>
        </p:spPr>
      </p:pic>
      <p:pic>
        <p:nvPicPr>
          <p:cNvPr id="15" name="Graphic 14" descr="Bar chart with solid fill">
            <a:extLst>
              <a:ext uri="{FF2B5EF4-FFF2-40B4-BE49-F238E27FC236}">
                <a16:creationId xmlns:a16="http://schemas.microsoft.com/office/drawing/2014/main" id="{D1747F68-6556-3A1D-6350-DABD04FDEE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74011" y="-80043"/>
            <a:ext cx="1539521" cy="153952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EA49D49-1F20-68A9-4211-EEDA90D19FC2}"/>
              </a:ext>
            </a:extLst>
          </p:cNvPr>
          <p:cNvGrpSpPr/>
          <p:nvPr/>
        </p:nvGrpSpPr>
        <p:grpSpPr>
          <a:xfrm>
            <a:off x="16974670" y="3128705"/>
            <a:ext cx="2496669" cy="2496669"/>
            <a:chOff x="8355105" y="2692785"/>
            <a:chExt cx="2496669" cy="24966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B3E77C7-836C-3CDE-02F8-88351955700B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1" name="Graphic 10" descr="Scientific Thought with solid fill">
                <a:extLst>
                  <a:ext uri="{FF2B5EF4-FFF2-40B4-BE49-F238E27FC236}">
                    <a16:creationId xmlns:a16="http://schemas.microsoft.com/office/drawing/2014/main" id="{80E00477-8468-F73D-1E67-1ADCEE9E9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53442C9-83BD-6CC1-0645-853A121A8D44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c 8" descr="Bar chart with solid fill">
              <a:extLst>
                <a:ext uri="{FF2B5EF4-FFF2-40B4-BE49-F238E27FC236}">
                  <a16:creationId xmlns:a16="http://schemas.microsoft.com/office/drawing/2014/main" id="{A8110725-B2C6-D95B-F8AA-2A6E8A153CA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FEC0B28-109D-2A09-D5EA-AB1077B9BEEE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24093F7-9C61-6EB2-40E4-A0B66707048B}"/>
              </a:ext>
            </a:extLst>
          </p:cNvPr>
          <p:cNvGrpSpPr>
            <a:grpSpLocks noChangeAspect="1"/>
          </p:cNvGrpSpPr>
          <p:nvPr/>
        </p:nvGrpSpPr>
        <p:grpSpPr>
          <a:xfrm>
            <a:off x="-8357616" y="-2066544"/>
            <a:ext cx="28915787" cy="10849642"/>
            <a:chOff x="2154537" y="2248957"/>
            <a:chExt cx="7812741" cy="2931459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8B68AD19-42A4-6223-7BC9-90654CCF97C0}"/>
                </a:ext>
              </a:extLst>
            </p:cNvPr>
            <p:cNvSpPr/>
            <p:nvPr/>
          </p:nvSpPr>
          <p:spPr>
            <a:xfrm>
              <a:off x="2154537" y="2248957"/>
              <a:ext cx="7812741" cy="2931459"/>
            </a:xfrm>
            <a:prstGeom prst="roundRect">
              <a:avLst>
                <a:gd name="adj" fmla="val 3365"/>
              </a:avLst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4A9004E4-6743-825C-F88E-6750D6E1F4F5}"/>
                </a:ext>
              </a:extLst>
            </p:cNvPr>
            <p:cNvSpPr/>
            <p:nvPr/>
          </p:nvSpPr>
          <p:spPr>
            <a:xfrm>
              <a:off x="2154537" y="2248958"/>
              <a:ext cx="7812741" cy="494242"/>
            </a:xfrm>
            <a:prstGeom prst="roundRect">
              <a:avLst>
                <a:gd name="adj" fmla="val 5208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020A482-B8CA-423A-3C1B-A278B7DE9C2C}"/>
                </a:ext>
              </a:extLst>
            </p:cNvPr>
            <p:cNvSpPr/>
            <p:nvPr/>
          </p:nvSpPr>
          <p:spPr>
            <a:xfrm>
              <a:off x="2380129" y="2456330"/>
              <a:ext cx="161365" cy="1613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DFD572F-196E-85F6-856F-BAC64584AFA9}"/>
                </a:ext>
              </a:extLst>
            </p:cNvPr>
            <p:cNvSpPr/>
            <p:nvPr/>
          </p:nvSpPr>
          <p:spPr>
            <a:xfrm>
              <a:off x="2637864" y="2456330"/>
              <a:ext cx="161365" cy="16136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CC7FDFB-961E-FC64-5444-56CAA903C4F1}"/>
                </a:ext>
              </a:extLst>
            </p:cNvPr>
            <p:cNvSpPr/>
            <p:nvPr/>
          </p:nvSpPr>
          <p:spPr>
            <a:xfrm>
              <a:off x="2895598" y="2456330"/>
              <a:ext cx="161365" cy="161364"/>
            </a:xfrm>
            <a:prstGeom prst="ellipse">
              <a:avLst/>
            </a:prstGeom>
            <a:solidFill>
              <a:srgbClr val="7DBA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0585430-5EFC-F2DC-FE09-F3CB0261069A}"/>
              </a:ext>
            </a:extLst>
          </p:cNvPr>
          <p:cNvSpPr txBox="1"/>
          <p:nvPr/>
        </p:nvSpPr>
        <p:spPr>
          <a:xfrm>
            <a:off x="0" y="-80043"/>
            <a:ext cx="12192000" cy="81253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# darshan module information</a:t>
            </a:r>
          </a:p>
          <a:p>
            <a:r>
              <a:rPr lang="en-US" dirty="0">
                <a:solidFill>
                  <a:schemeClr val="bg1"/>
                </a:solidFill>
              </a:rPr>
              <a:t># executable name</a:t>
            </a:r>
          </a:p>
          <a:p>
            <a:r>
              <a:rPr lang="en-US" dirty="0">
                <a:solidFill>
                  <a:schemeClr val="bg1"/>
                </a:solidFill>
              </a:rPr>
              <a:t># job start time, end time, metadata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# Darshan module information</a:t>
            </a:r>
          </a:p>
          <a:p>
            <a:r>
              <a:rPr lang="en-US" dirty="0">
                <a:solidFill>
                  <a:schemeClr val="bg1"/>
                </a:solidFill>
              </a:rPr>
              <a:t>---------------------------------------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# mounted filesystem information (probably ignore)</a:t>
            </a:r>
          </a:p>
          <a:p>
            <a:r>
              <a:rPr lang="en-US" dirty="0">
                <a:solidFill>
                  <a:schemeClr val="bg1"/>
                </a:solidFill>
              </a:rPr>
              <a:t>-----------------------------------------------------------------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# *************************</a:t>
            </a:r>
          </a:p>
          <a:p>
            <a:r>
              <a:rPr lang="en-US" dirty="0">
                <a:solidFill>
                  <a:schemeClr val="bg1"/>
                </a:solidFill>
              </a:rPr>
              <a:t># Aggregated module data</a:t>
            </a:r>
          </a:p>
          <a:p>
            <a:r>
              <a:rPr lang="en-US" dirty="0">
                <a:solidFill>
                  <a:schemeClr val="bg1"/>
                </a:solidFill>
              </a:rPr>
              <a:t># ************************</a:t>
            </a:r>
          </a:p>
          <a:p>
            <a:r>
              <a:rPr lang="en-US" dirty="0">
                <a:solidFill>
                  <a:schemeClr val="bg1"/>
                </a:solidFill>
              </a:rPr>
              <a:t># performance</a:t>
            </a:r>
          </a:p>
          <a:p>
            <a:r>
              <a:rPr lang="en-US" dirty="0">
                <a:solidFill>
                  <a:schemeClr val="bg1"/>
                </a:solidFill>
              </a:rPr>
              <a:t># -----------------</a:t>
            </a:r>
          </a:p>
          <a:p>
            <a:r>
              <a:rPr lang="en-US" dirty="0">
                <a:solidFill>
                  <a:schemeClr val="bg1"/>
                </a:solidFill>
              </a:rPr>
              <a:t># </a:t>
            </a:r>
            <a:r>
              <a:rPr lang="en-US" dirty="0" err="1">
                <a:solidFill>
                  <a:schemeClr val="bg1"/>
                </a:solidFill>
              </a:rPr>
              <a:t>total_bytes</a:t>
            </a:r>
            <a:r>
              <a:rPr lang="en-US" dirty="0">
                <a:solidFill>
                  <a:schemeClr val="bg1"/>
                </a:solidFill>
              </a:rPr>
              <a:t>: 25721556255</a:t>
            </a:r>
          </a:p>
          <a:p>
            <a:r>
              <a:rPr lang="en-US" dirty="0">
                <a:solidFill>
                  <a:schemeClr val="bg1"/>
                </a:solidFill>
              </a:rPr>
              <a:t>#</a:t>
            </a:r>
          </a:p>
          <a:p>
            <a:r>
              <a:rPr lang="en-US" dirty="0">
                <a:solidFill>
                  <a:schemeClr val="bg1"/>
                </a:solidFill>
              </a:rPr>
              <a:t># I/O timing for unique files (seconds):</a:t>
            </a:r>
          </a:p>
          <a:p>
            <a:r>
              <a:rPr lang="en-US" dirty="0">
                <a:solidFill>
                  <a:schemeClr val="bg1"/>
                </a:solidFill>
              </a:rPr>
              <a:t># ...........................</a:t>
            </a:r>
          </a:p>
          <a:p>
            <a:r>
              <a:rPr lang="en-US" dirty="0">
                <a:solidFill>
                  <a:schemeClr val="bg1"/>
                </a:solidFill>
              </a:rPr>
              <a:t># unique files: </a:t>
            </a:r>
            <a:r>
              <a:rPr lang="en-US" dirty="0" err="1">
                <a:solidFill>
                  <a:schemeClr val="bg1"/>
                </a:solidFill>
              </a:rPr>
              <a:t>slowest_rank_io_time</a:t>
            </a:r>
            <a:r>
              <a:rPr lang="en-US" dirty="0">
                <a:solidFill>
                  <a:schemeClr val="bg1"/>
                </a:solidFill>
              </a:rPr>
              <a:t>: 5.945565</a:t>
            </a:r>
          </a:p>
          <a:p>
            <a:r>
              <a:rPr lang="en-US" dirty="0">
                <a:solidFill>
                  <a:schemeClr val="bg1"/>
                </a:solidFill>
              </a:rPr>
              <a:t># unique files: </a:t>
            </a:r>
            <a:r>
              <a:rPr lang="en-US" dirty="0" err="1">
                <a:solidFill>
                  <a:schemeClr val="bg1"/>
                </a:solidFill>
              </a:rPr>
              <a:t>slowest_rank_meta_only_time</a:t>
            </a:r>
            <a:r>
              <a:rPr lang="en-US" dirty="0">
                <a:solidFill>
                  <a:schemeClr val="bg1"/>
                </a:solidFill>
              </a:rPr>
              <a:t>: 0.281527</a:t>
            </a:r>
          </a:p>
          <a:p>
            <a:r>
              <a:rPr lang="en-US" dirty="0">
                <a:solidFill>
                  <a:schemeClr val="bg1"/>
                </a:solidFill>
              </a:rPr>
              <a:t># unique files: </a:t>
            </a:r>
            <a:r>
              <a:rPr lang="en-US" dirty="0" err="1">
                <a:solidFill>
                  <a:schemeClr val="bg1"/>
                </a:solidFill>
              </a:rPr>
              <a:t>slowest_rank_rw_only_time</a:t>
            </a:r>
            <a:r>
              <a:rPr lang="en-US" dirty="0">
                <a:solidFill>
                  <a:schemeClr val="bg1"/>
                </a:solidFill>
              </a:rPr>
              <a:t>: 5.664038</a:t>
            </a:r>
          </a:p>
          <a:p>
            <a:r>
              <a:rPr lang="en-US" dirty="0">
                <a:solidFill>
                  <a:schemeClr val="bg1"/>
                </a:solidFill>
              </a:rPr>
              <a:t># unique files: </a:t>
            </a:r>
            <a:r>
              <a:rPr lang="en-US" dirty="0" err="1">
                <a:solidFill>
                  <a:schemeClr val="bg1"/>
                </a:solidFill>
              </a:rPr>
              <a:t>slowest_rank</a:t>
            </a:r>
            <a:r>
              <a:rPr lang="en-US" dirty="0">
                <a:solidFill>
                  <a:schemeClr val="bg1"/>
                </a:solidFill>
              </a:rPr>
              <a:t>: 0</a:t>
            </a:r>
          </a:p>
          <a:p>
            <a:r>
              <a:rPr lang="en-US" dirty="0">
                <a:solidFill>
                  <a:schemeClr val="bg1"/>
                </a:solidFill>
              </a:rPr>
              <a:t>#</a:t>
            </a:r>
          </a:p>
          <a:p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r>
              <a:rPr lang="en-US" dirty="0">
                <a:solidFill>
                  <a:schemeClr val="bg1"/>
                </a:solidFill>
              </a:rPr>
              <a:t># ...........................</a:t>
            </a:r>
          </a:p>
          <a:p>
            <a:r>
              <a:rPr lang="en-US" dirty="0">
                <a:solidFill>
                  <a:schemeClr val="bg1"/>
                </a:solidFill>
              </a:rPr>
              <a:t># </a:t>
            </a:r>
            <a:r>
              <a:rPr lang="en-US" dirty="0" err="1">
                <a:solidFill>
                  <a:schemeClr val="bg1"/>
                </a:solidFill>
              </a:rPr>
              <a:t>agg_time_by_slowest</a:t>
            </a:r>
            <a:r>
              <a:rPr lang="en-US" dirty="0">
                <a:solidFill>
                  <a:schemeClr val="bg1"/>
                </a:solidFill>
              </a:rPr>
              <a:t>: 7.037834 # seconds</a:t>
            </a:r>
          </a:p>
          <a:p>
            <a:r>
              <a:rPr lang="en-US" dirty="0">
                <a:solidFill>
                  <a:schemeClr val="bg1"/>
                </a:solidFill>
              </a:rPr>
              <a:t># </a:t>
            </a:r>
            <a:r>
              <a:rPr lang="en-US" dirty="0" err="1">
                <a:solidFill>
                  <a:schemeClr val="bg1"/>
                </a:solidFill>
              </a:rPr>
              <a:t>agg_perf_by_slowest</a:t>
            </a:r>
            <a:r>
              <a:rPr lang="en-US" dirty="0">
                <a:solidFill>
                  <a:schemeClr val="bg1"/>
                </a:solidFill>
              </a:rPr>
              <a:t>: 3485.445639 # MiB/s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24F251-96A2-A8B3-BAD0-B9AC8E508297}"/>
              </a:ext>
            </a:extLst>
          </p:cNvPr>
          <p:cNvGrpSpPr>
            <a:grpSpLocks noChangeAspect="1"/>
          </p:cNvGrpSpPr>
          <p:nvPr/>
        </p:nvGrpSpPr>
        <p:grpSpPr>
          <a:xfrm>
            <a:off x="10607659" y="-36501"/>
            <a:ext cx="1539520" cy="1539520"/>
            <a:chOff x="8355105" y="2692785"/>
            <a:chExt cx="2496669" cy="249666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8742D91-B51A-EC37-57F3-FC7B89950E43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21" name="Graphic 20" descr="Scientific Thought with solid fill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258D46DF-C7E8-6206-F5CB-94BE2D4F53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564D285-4DBF-AB77-1B80-E4F4091B9A4B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0" name="Graphic 19" descr="Bar chart with solid fill">
              <a:hlinkClick r:id="rId7" action="ppaction://hlinksldjump"/>
              <a:extLst>
                <a:ext uri="{FF2B5EF4-FFF2-40B4-BE49-F238E27FC236}">
                  <a16:creationId xmlns:a16="http://schemas.microsoft.com/office/drawing/2014/main" id="{42DBB63D-31EA-5842-8A0D-C602702B0B9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47" name="TextBox 46" hidden="1">
            <a:extLst>
              <a:ext uri="{FF2B5EF4-FFF2-40B4-BE49-F238E27FC236}">
                <a16:creationId xmlns:a16="http://schemas.microsoft.com/office/drawing/2014/main" id="{79CDEC2F-160B-29BD-EE43-03A0519C073E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7CFF01-46E1-13D7-1B43-A5EE3AB5C2AB}"/>
              </a:ext>
            </a:extLst>
          </p:cNvPr>
          <p:cNvSpPr txBox="1"/>
          <p:nvPr/>
        </p:nvSpPr>
        <p:spPr>
          <a:xfrm>
            <a:off x="6409670" y="2447121"/>
            <a:ext cx="50236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NOTE: If you do not have any Darshan MODULES loaded then you will see aggregated module data</a:t>
            </a:r>
          </a:p>
        </p:txBody>
      </p:sp>
    </p:spTree>
    <p:extLst>
      <p:ext uri="{BB962C8B-B14F-4D97-AF65-F5344CB8AC3E}">
        <p14:creationId xmlns:p14="http://schemas.microsoft.com/office/powerpoint/2010/main" val="3330480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813A41C9-C7B0-2F16-F208-5C6EF1C188B4}"/>
              </a:ext>
            </a:extLst>
          </p:cNvPr>
          <p:cNvSpPr/>
          <p:nvPr/>
        </p:nvSpPr>
        <p:spPr>
          <a:xfrm>
            <a:off x="4594414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95640A2-A8AA-D52B-E212-07D80DBC667E}"/>
              </a:ext>
            </a:extLst>
          </p:cNvPr>
          <p:cNvSpPr/>
          <p:nvPr/>
        </p:nvSpPr>
        <p:spPr>
          <a:xfrm>
            <a:off x="7848603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4D020E26-EB50-1950-38A8-8B7E390A8312}"/>
              </a:ext>
            </a:extLst>
          </p:cNvPr>
          <p:cNvSpPr/>
          <p:nvPr/>
        </p:nvSpPr>
        <p:spPr>
          <a:xfrm>
            <a:off x="1340226" y="1703859"/>
            <a:ext cx="3146612" cy="44644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1A72E-BFD5-EB9A-5C22-51C45D6AC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Contents: How to Darshan</a:t>
            </a:r>
          </a:p>
        </p:txBody>
      </p:sp>
      <p:pic>
        <p:nvPicPr>
          <p:cNvPr id="7" name="Graphic 6" descr="Gears with solid fill">
            <a:extLst>
              <a:ext uri="{FF2B5EF4-FFF2-40B4-BE49-F238E27FC236}">
                <a16:creationId xmlns:a16="http://schemas.microsoft.com/office/drawing/2014/main" id="{33C935BD-7294-0F94-E69D-F62C2A1EDD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69680" y="3163433"/>
            <a:ext cx="2496670" cy="2496670"/>
          </a:xfrm>
          <a:prstGeom prst="rect">
            <a:avLst/>
          </a:prstGeom>
        </p:spPr>
      </p:pic>
      <p:pic>
        <p:nvPicPr>
          <p:cNvPr id="15" name="Graphic 14" descr="Bar chart with solid fill">
            <a:extLst>
              <a:ext uri="{FF2B5EF4-FFF2-40B4-BE49-F238E27FC236}">
                <a16:creationId xmlns:a16="http://schemas.microsoft.com/office/drawing/2014/main" id="{446A6C14-9FC6-1FD9-1808-2D4E7BB325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3354" y="3123656"/>
            <a:ext cx="2496670" cy="249667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BD6B31B-B10A-68CF-8312-E60BBDE2B717}"/>
              </a:ext>
            </a:extLst>
          </p:cNvPr>
          <p:cNvGrpSpPr/>
          <p:nvPr/>
        </p:nvGrpSpPr>
        <p:grpSpPr>
          <a:xfrm>
            <a:off x="8355105" y="3128705"/>
            <a:ext cx="2496669" cy="2496669"/>
            <a:chOff x="8355105" y="2692785"/>
            <a:chExt cx="2496669" cy="24966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A1DB89A-BECD-8938-5E60-F3D4CDE8DE8D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1" name="Graphic 10" descr="Scientific Thought with solid fill">
                <a:extLst>
                  <a:ext uri="{FF2B5EF4-FFF2-40B4-BE49-F238E27FC236}">
                    <a16:creationId xmlns:a16="http://schemas.microsoft.com/office/drawing/2014/main" id="{5FEA06E0-91F3-CFCE-8B04-215C699530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7DD24EF-4383-8556-281F-58E0DE0616C3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c 8" descr="Bar chart with solid fill">
              <a:extLst>
                <a:ext uri="{FF2B5EF4-FFF2-40B4-BE49-F238E27FC236}">
                  <a16:creationId xmlns:a16="http://schemas.microsoft.com/office/drawing/2014/main" id="{512796B1-AB75-B306-6CE6-1F9B146EE90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5EC4C89-A570-6A98-070D-3C9DEC2CBC1E}"/>
              </a:ext>
            </a:extLst>
          </p:cNvPr>
          <p:cNvSpPr txBox="1"/>
          <p:nvPr/>
        </p:nvSpPr>
        <p:spPr>
          <a:xfrm>
            <a:off x="1669680" y="2070847"/>
            <a:ext cx="2496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Setup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6B1725-5BF6-D0E2-FA7E-DF0030570284}"/>
              </a:ext>
            </a:extLst>
          </p:cNvPr>
          <p:cNvSpPr txBox="1"/>
          <p:nvPr/>
        </p:nvSpPr>
        <p:spPr>
          <a:xfrm>
            <a:off x="4923869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118BF0-66A7-82F9-42D6-2ED22DC22396}"/>
              </a:ext>
            </a:extLst>
          </p:cNvPr>
          <p:cNvSpPr txBox="1"/>
          <p:nvPr/>
        </p:nvSpPr>
        <p:spPr>
          <a:xfrm>
            <a:off x="8178057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</p:spTree>
    <p:extLst>
      <p:ext uri="{BB962C8B-B14F-4D97-AF65-F5344CB8AC3E}">
        <p14:creationId xmlns:p14="http://schemas.microsoft.com/office/powerpoint/2010/main" val="2112545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C4340-D756-BF5A-48C6-168A7EF78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F0477D2-8520-BA08-4C24-DA6AC3DCD61F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6182292-A008-6AEC-617C-78FD4FA2D3A5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284FB3-20BF-6C64-E88D-766EC4EED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Setup: Intermediate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1DF81-D9A0-799E-CC4E-1415A4C27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541919"/>
            <a:ext cx="11492432" cy="434553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200" dirty="0"/>
              <a:t>Provide environment variables at runtime – </a:t>
            </a:r>
            <a:r>
              <a:rPr lang="en-US" sz="3200" dirty="0">
                <a:hlinkClick r:id="rId3"/>
              </a:rPr>
              <a:t>config variables</a:t>
            </a:r>
            <a:r>
              <a:rPr lang="en-US" sz="3200" dirty="0"/>
              <a:t> </a:t>
            </a:r>
          </a:p>
          <a:p>
            <a:pPr marL="1200150" lvl="1" indent="-514350">
              <a:buFont typeface="+mj-lt"/>
              <a:buAutoNum type="alphaLcPeriod"/>
            </a:pPr>
            <a:r>
              <a:rPr lang="en-US" sz="2400" dirty="0"/>
              <a:t>export </a:t>
            </a:r>
            <a:r>
              <a:rPr lang="en-US" sz="2400" b="1" dirty="0"/>
              <a:t>DXT_ENABLE_IO_TRACE</a:t>
            </a:r>
            <a:r>
              <a:rPr lang="en-US" sz="2400" dirty="0"/>
              <a:t>=1</a:t>
            </a:r>
            <a:endParaRPr lang="en-US" sz="3200" dirty="0"/>
          </a:p>
          <a:p>
            <a:pPr marL="1200150" lvl="1" indent="-514350">
              <a:buFont typeface="+mj-lt"/>
              <a:buAutoNum type="alphaLcPeriod"/>
            </a:pPr>
            <a:r>
              <a:rPr lang="en-US" sz="2400" dirty="0"/>
              <a:t>export </a:t>
            </a:r>
            <a:r>
              <a:rPr lang="en-US" sz="2400" b="1" dirty="0"/>
              <a:t>DARSHAN_MOD_ENABLE</a:t>
            </a:r>
            <a:r>
              <a:rPr lang="en-US" sz="2400" dirty="0"/>
              <a:t>="LUSTRE, POSIX, STDIO,MPI-IO,DXT_POSIX,DXT_MPIIO”</a:t>
            </a:r>
          </a:p>
          <a:p>
            <a:endParaRPr lang="en-US" sz="3200" dirty="0"/>
          </a:p>
          <a:p>
            <a:pPr lvl="1" indent="0">
              <a:buNone/>
            </a:pPr>
            <a:endParaRPr lang="en-US" dirty="0"/>
          </a:p>
          <a:p>
            <a:pPr lvl="1" indent="0">
              <a:buNone/>
            </a:pPr>
            <a:endParaRPr lang="en-US" dirty="0"/>
          </a:p>
          <a:p>
            <a:pPr lvl="1" indent="0">
              <a:buNone/>
            </a:pPr>
            <a:endParaRPr lang="en-US" dirty="0"/>
          </a:p>
        </p:txBody>
      </p:sp>
      <p:pic>
        <p:nvPicPr>
          <p:cNvPr id="7" name="Graphic 6" descr="Gears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32669FDD-FD74-E5FF-9B08-07A2220555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4727" y="24645"/>
            <a:ext cx="1517273" cy="1517273"/>
          </a:xfrm>
          <a:prstGeom prst="rect">
            <a:avLst/>
          </a:prstGeom>
        </p:spPr>
      </p:pic>
      <p:pic>
        <p:nvPicPr>
          <p:cNvPr id="15" name="Graphic 14" descr="Bar chart with solid fill">
            <a:extLst>
              <a:ext uri="{FF2B5EF4-FFF2-40B4-BE49-F238E27FC236}">
                <a16:creationId xmlns:a16="http://schemas.microsoft.com/office/drawing/2014/main" id="{9EB00BAA-FFC5-7573-9D5E-B5C05CED15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482919" y="3123656"/>
            <a:ext cx="2496670" cy="249667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70EAA8D-C9F8-8A47-A73B-C44CCF67433E}"/>
              </a:ext>
            </a:extLst>
          </p:cNvPr>
          <p:cNvGrpSpPr/>
          <p:nvPr/>
        </p:nvGrpSpPr>
        <p:grpSpPr>
          <a:xfrm>
            <a:off x="16974670" y="3128705"/>
            <a:ext cx="2496669" cy="2496669"/>
            <a:chOff x="8355105" y="2692785"/>
            <a:chExt cx="2496669" cy="24966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928AA55-6030-B445-C146-04A7A96E5B5F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1" name="Graphic 10" descr="Scientific Thought with solid fill">
                <a:extLst>
                  <a:ext uri="{FF2B5EF4-FFF2-40B4-BE49-F238E27FC236}">
                    <a16:creationId xmlns:a16="http://schemas.microsoft.com/office/drawing/2014/main" id="{78CDA1CA-E53F-F946-9000-6F2C0A693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17C4B3B-CFFF-BDB0-459D-A5E0C97E8B1F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c 8" descr="Bar chart with solid fill">
              <a:extLst>
                <a:ext uri="{FF2B5EF4-FFF2-40B4-BE49-F238E27FC236}">
                  <a16:creationId xmlns:a16="http://schemas.microsoft.com/office/drawing/2014/main" id="{46C54048-67D5-1C12-7197-C9A631B07E9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F067F84-430C-6E82-F4ED-14BE36807BC3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3EC8B4-C826-6C70-341F-0ACA2A195606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8CE5C4B-AC34-CB87-F4EA-BA1400B68BFC}"/>
              </a:ext>
            </a:extLst>
          </p:cNvPr>
          <p:cNvSpPr/>
          <p:nvPr/>
        </p:nvSpPr>
        <p:spPr>
          <a:xfrm>
            <a:off x="-24673" y="7131089"/>
            <a:ext cx="12192000" cy="6858000"/>
          </a:xfrm>
          <a:prstGeom prst="roundRect">
            <a:avLst>
              <a:gd name="adj" fmla="val 4529"/>
            </a:avLst>
          </a:prstGeom>
          <a:solidFill>
            <a:srgbClr val="00454D">
              <a:alpha val="8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38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D8E43-8B2D-BD40-D004-F077E4E15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BF3AD4E-5316-EF27-F333-137F72F19B7D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DDE1990-0A6D-01E1-FD2F-7F018E02F104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15E9FD-B35D-5E5C-2886-964FF262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Setup: Intermediate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1124A-5AD5-79E5-D2F9-9BDEDF453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541919"/>
            <a:ext cx="11492432" cy="434553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200" dirty="0"/>
              <a:t>Provide environment variables at runtime – </a:t>
            </a:r>
            <a:r>
              <a:rPr lang="en-US" sz="3200" dirty="0">
                <a:hlinkClick r:id="rId3"/>
              </a:rPr>
              <a:t>config variables</a:t>
            </a:r>
            <a:r>
              <a:rPr lang="en-US" sz="3200" dirty="0"/>
              <a:t> </a:t>
            </a:r>
          </a:p>
          <a:p>
            <a:pPr marL="1200150" lvl="1" indent="-514350">
              <a:buFont typeface="+mj-lt"/>
              <a:buAutoNum type="alphaLcPeriod"/>
            </a:pPr>
            <a:r>
              <a:rPr lang="en-US" sz="2400" dirty="0"/>
              <a:t>export </a:t>
            </a:r>
            <a:r>
              <a:rPr lang="en-US" sz="2400" b="1" dirty="0"/>
              <a:t>DXT_ENABLE_IO_TRACE</a:t>
            </a:r>
            <a:r>
              <a:rPr lang="en-US" sz="2400" dirty="0"/>
              <a:t>=1</a:t>
            </a:r>
            <a:endParaRPr lang="en-US" sz="3200" dirty="0"/>
          </a:p>
          <a:p>
            <a:pPr marL="1200150" lvl="1" indent="-514350">
              <a:buFont typeface="+mj-lt"/>
              <a:buAutoNum type="alphaLcPeriod"/>
            </a:pPr>
            <a:r>
              <a:rPr lang="en-US" sz="2400" dirty="0"/>
              <a:t>export </a:t>
            </a:r>
            <a:r>
              <a:rPr lang="en-US" sz="2400" b="1" dirty="0"/>
              <a:t>DARSHAN_MOD_ENABLE</a:t>
            </a:r>
            <a:r>
              <a:rPr lang="en-US" sz="2400" dirty="0"/>
              <a:t>="LUSTRE, POSIX, STDIO,MPI-IO,DXT_POSIX,DXT_MPIIO”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Provide a Darshan config file at runtime:</a:t>
            </a:r>
          </a:p>
          <a:p>
            <a:pPr marL="1200150" lvl="1" indent="-514350">
              <a:buFont typeface="+mj-lt"/>
              <a:buAutoNum type="alphaLcPeriod"/>
            </a:pPr>
            <a:r>
              <a:rPr lang="en-US" sz="2400" dirty="0"/>
              <a:t>export DARSHAN_CONFIG_PATH=”./</a:t>
            </a:r>
            <a:r>
              <a:rPr lang="en-US" sz="2400" dirty="0" err="1"/>
              <a:t>darshan.conf</a:t>
            </a:r>
            <a:r>
              <a:rPr lang="en-US" sz="2400" dirty="0"/>
              <a:t>”</a:t>
            </a:r>
            <a:endParaRPr lang="en-US" sz="3200" dirty="0"/>
          </a:p>
          <a:p>
            <a:pPr lvl="1" indent="0">
              <a:buNone/>
            </a:pPr>
            <a:endParaRPr lang="en-US" dirty="0"/>
          </a:p>
          <a:p>
            <a:pPr lvl="1" indent="0">
              <a:buNone/>
            </a:pPr>
            <a:endParaRPr lang="en-US" dirty="0"/>
          </a:p>
        </p:txBody>
      </p:sp>
      <p:pic>
        <p:nvPicPr>
          <p:cNvPr id="7" name="Graphic 6" descr="Gears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E925318B-20E9-2360-55C2-6D52864433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4727" y="24645"/>
            <a:ext cx="1517273" cy="1517273"/>
          </a:xfrm>
          <a:prstGeom prst="rect">
            <a:avLst/>
          </a:prstGeom>
        </p:spPr>
      </p:pic>
      <p:pic>
        <p:nvPicPr>
          <p:cNvPr id="15" name="Graphic 14" descr="Bar chart with solid fill">
            <a:extLst>
              <a:ext uri="{FF2B5EF4-FFF2-40B4-BE49-F238E27FC236}">
                <a16:creationId xmlns:a16="http://schemas.microsoft.com/office/drawing/2014/main" id="{14AEF342-D82D-8661-8C7D-B124861F80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482919" y="3123656"/>
            <a:ext cx="2496670" cy="249667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7AEABCE-0DEB-15F2-0EF7-F6E5AFDB7932}"/>
              </a:ext>
            </a:extLst>
          </p:cNvPr>
          <p:cNvGrpSpPr/>
          <p:nvPr/>
        </p:nvGrpSpPr>
        <p:grpSpPr>
          <a:xfrm>
            <a:off x="16974670" y="3128705"/>
            <a:ext cx="2496669" cy="2496669"/>
            <a:chOff x="8355105" y="2692785"/>
            <a:chExt cx="2496669" cy="24966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4985A45-2B5F-0908-AFAD-ED9BB35B565C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1" name="Graphic 10" descr="Scientific Thought with solid fill">
                <a:extLst>
                  <a:ext uri="{FF2B5EF4-FFF2-40B4-BE49-F238E27FC236}">
                    <a16:creationId xmlns:a16="http://schemas.microsoft.com/office/drawing/2014/main" id="{6EA53835-E7A2-8096-4F36-0FA4D7F088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63F49D5-0B0B-EFD0-A9BE-C9E942D6C8FE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c 8" descr="Bar chart with solid fill">
              <a:extLst>
                <a:ext uri="{FF2B5EF4-FFF2-40B4-BE49-F238E27FC236}">
                  <a16:creationId xmlns:a16="http://schemas.microsoft.com/office/drawing/2014/main" id="{0E1829AC-EAB3-A0F2-5399-E5F94D7FBE8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255D685-CA4B-3995-79E1-61638A34F631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F915B1-79A4-0DDF-6D7D-A91F2894FBED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</p:spTree>
    <p:extLst>
      <p:ext uri="{BB962C8B-B14F-4D97-AF65-F5344CB8AC3E}">
        <p14:creationId xmlns:p14="http://schemas.microsoft.com/office/powerpoint/2010/main" val="2077265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5171D-A7C2-A13D-29C8-0DF24C89C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07B1515-4A57-E324-EF91-F886ABDC3563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10DBB11-970B-3E75-05BC-A6651949787C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7EC113-833E-61FD-8816-46EBDBF8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Setup: Intermediate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B97FB-BDCC-CBF1-21F2-D8EA58F92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541919"/>
            <a:ext cx="11492432" cy="434553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200" dirty="0"/>
              <a:t>Provide environment variables at runtime – </a:t>
            </a:r>
            <a:r>
              <a:rPr lang="en-US" sz="3200" dirty="0">
                <a:hlinkClick r:id="rId3"/>
              </a:rPr>
              <a:t>config variables</a:t>
            </a:r>
            <a:r>
              <a:rPr lang="en-US" sz="3200" dirty="0"/>
              <a:t> </a:t>
            </a:r>
          </a:p>
          <a:p>
            <a:pPr marL="1200150" lvl="1" indent="-514350">
              <a:buFont typeface="+mj-lt"/>
              <a:buAutoNum type="alphaLcPeriod"/>
            </a:pPr>
            <a:r>
              <a:rPr lang="en-US" sz="2400" dirty="0"/>
              <a:t>export </a:t>
            </a:r>
            <a:r>
              <a:rPr lang="en-US" sz="2400" b="1" dirty="0"/>
              <a:t>DARSHAN_MOD_ENABLE</a:t>
            </a:r>
            <a:r>
              <a:rPr lang="en-US" sz="2400" dirty="0"/>
              <a:t>="LUSTRE, POSIX, STDIO,MPI-IO,DXT_POSIX,DXT_MPIIO”</a:t>
            </a: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Provide a Darshan config file at runtime:</a:t>
            </a:r>
          </a:p>
          <a:p>
            <a:pPr marL="1200150" lvl="1" indent="-514350">
              <a:buFont typeface="+mj-lt"/>
              <a:buAutoNum type="alphaLcPeriod"/>
            </a:pPr>
            <a:r>
              <a:rPr lang="en-US" sz="2400" dirty="0"/>
              <a:t>export DARSHAN_CONFIG_PATH=”./</a:t>
            </a:r>
            <a:r>
              <a:rPr lang="en-US" sz="2400" dirty="0" err="1"/>
              <a:t>darshan.conf</a:t>
            </a:r>
            <a:r>
              <a:rPr lang="en-US" sz="2400" dirty="0"/>
              <a:t>”</a:t>
            </a:r>
            <a:endParaRPr lang="en-US" sz="3200" dirty="0"/>
          </a:p>
          <a:p>
            <a:pPr lvl="1" indent="0">
              <a:buNone/>
            </a:pPr>
            <a:endParaRPr lang="en-US" dirty="0"/>
          </a:p>
          <a:p>
            <a:pPr lvl="1" indent="0">
              <a:buNone/>
            </a:pPr>
            <a:endParaRPr lang="en-US" dirty="0"/>
          </a:p>
        </p:txBody>
      </p:sp>
      <p:pic>
        <p:nvPicPr>
          <p:cNvPr id="7" name="Graphic 6" descr="Gears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1B9343E7-DD86-B225-4501-4E05FBCD9C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4727" y="24645"/>
            <a:ext cx="1517273" cy="1517273"/>
          </a:xfrm>
          <a:prstGeom prst="rect">
            <a:avLst/>
          </a:prstGeom>
        </p:spPr>
      </p:pic>
      <p:pic>
        <p:nvPicPr>
          <p:cNvPr id="15" name="Graphic 14" descr="Bar chart with solid fill">
            <a:extLst>
              <a:ext uri="{FF2B5EF4-FFF2-40B4-BE49-F238E27FC236}">
                <a16:creationId xmlns:a16="http://schemas.microsoft.com/office/drawing/2014/main" id="{857B6904-084C-7B94-BD98-28D48295CD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482919" y="3123656"/>
            <a:ext cx="2496670" cy="249667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B76C25B-0C7E-B309-7168-2552AF0A8B4C}"/>
              </a:ext>
            </a:extLst>
          </p:cNvPr>
          <p:cNvGrpSpPr/>
          <p:nvPr/>
        </p:nvGrpSpPr>
        <p:grpSpPr>
          <a:xfrm>
            <a:off x="16974670" y="3128705"/>
            <a:ext cx="2496669" cy="2496669"/>
            <a:chOff x="8355105" y="2692785"/>
            <a:chExt cx="2496669" cy="24966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694227E-F57F-A7F2-B9BE-9C26400D0756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1" name="Graphic 10" descr="Scientific Thought with solid fill">
                <a:extLst>
                  <a:ext uri="{FF2B5EF4-FFF2-40B4-BE49-F238E27FC236}">
                    <a16:creationId xmlns:a16="http://schemas.microsoft.com/office/drawing/2014/main" id="{DF785D46-8A86-E1E4-EDBB-DF2F53CC5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1DE7316-E4DC-C750-4A24-8761E102211C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c 8" descr="Bar chart with solid fill">
              <a:extLst>
                <a:ext uri="{FF2B5EF4-FFF2-40B4-BE49-F238E27FC236}">
                  <a16:creationId xmlns:a16="http://schemas.microsoft.com/office/drawing/2014/main" id="{43D5CE58-6FE4-0260-CA31-AC05445F729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A87BF77-76DA-8290-49A8-B0E184604885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93FB29F-2F30-90D6-74DB-0657191099B2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D271044-C711-997F-9E29-E69C568A2638}"/>
              </a:ext>
            </a:extLst>
          </p:cNvPr>
          <p:cNvSpPr/>
          <p:nvPr/>
        </p:nvSpPr>
        <p:spPr>
          <a:xfrm>
            <a:off x="-26126" y="365124"/>
            <a:ext cx="12403209" cy="6940341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28297FA-4425-EB7B-A2B4-8A289474A99E}"/>
              </a:ext>
            </a:extLst>
          </p:cNvPr>
          <p:cNvSpPr/>
          <p:nvPr/>
        </p:nvSpPr>
        <p:spPr>
          <a:xfrm>
            <a:off x="-22945" y="-65276"/>
            <a:ext cx="12403209" cy="430400"/>
          </a:xfrm>
          <a:prstGeom prst="roundRect">
            <a:avLst>
              <a:gd name="adj" fmla="val 520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12408A-E88B-9539-8E73-4770E80D9993}"/>
              </a:ext>
            </a:extLst>
          </p:cNvPr>
          <p:cNvSpPr>
            <a:spLocks noChangeAspect="1"/>
          </p:cNvSpPr>
          <p:nvPr/>
        </p:nvSpPr>
        <p:spPr>
          <a:xfrm>
            <a:off x="98201" y="24645"/>
            <a:ext cx="182881" cy="1828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7A6CDD-27BF-852D-A1B7-D4FBC2BEC9A0}"/>
              </a:ext>
            </a:extLst>
          </p:cNvPr>
          <p:cNvSpPr>
            <a:spLocks noChangeAspect="1"/>
          </p:cNvSpPr>
          <p:nvPr/>
        </p:nvSpPr>
        <p:spPr>
          <a:xfrm>
            <a:off x="393437" y="24645"/>
            <a:ext cx="182881" cy="1828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717789-E1F1-AE9C-D1C4-A30177D3F51E}"/>
              </a:ext>
            </a:extLst>
          </p:cNvPr>
          <p:cNvSpPr>
            <a:spLocks noChangeAspect="1"/>
          </p:cNvSpPr>
          <p:nvPr/>
        </p:nvSpPr>
        <p:spPr>
          <a:xfrm>
            <a:off x="688673" y="24645"/>
            <a:ext cx="182881" cy="182880"/>
          </a:xfrm>
          <a:prstGeom prst="ellipse">
            <a:avLst/>
          </a:prstGeom>
          <a:solidFill>
            <a:srgbClr val="7DB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F97E24-A377-7DD8-1A10-655FE8F4ED6B}"/>
              </a:ext>
            </a:extLst>
          </p:cNvPr>
          <p:cNvSpPr txBox="1"/>
          <p:nvPr/>
        </p:nvSpPr>
        <p:spPr>
          <a:xfrm>
            <a:off x="0" y="485157"/>
            <a:ext cx="111202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[user@login00.frontier ~]$ cat </a:t>
            </a:r>
            <a:r>
              <a:rPr lang="en-US" dirty="0" err="1">
                <a:solidFill>
                  <a:schemeClr val="bg1"/>
                </a:solidFill>
              </a:rPr>
              <a:t>darshan.conf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MAX_RECORDS 4096 LUSTRE, POSIX, STDIO,MPI-IO,DXT_POSIX,DXT_MPIIO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NAME_EXCLUDE /</a:t>
            </a:r>
            <a:r>
              <a:rPr lang="en-US" dirty="0" err="1">
                <a:solidFill>
                  <a:schemeClr val="bg1"/>
                </a:solidFill>
              </a:rPr>
              <a:t>tmp</a:t>
            </a:r>
            <a:r>
              <a:rPr lang="en-US" dirty="0">
                <a:solidFill>
                  <a:schemeClr val="bg1"/>
                </a:solidFill>
              </a:rPr>
              <a:t>/* DXT_POSIX,DXT_MPIIO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NAME_INCLUDE /</a:t>
            </a:r>
            <a:r>
              <a:rPr lang="en-US" dirty="0" err="1">
                <a:solidFill>
                  <a:schemeClr val="bg1"/>
                </a:solidFill>
              </a:rPr>
              <a:t>tmp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myapplication</a:t>
            </a:r>
            <a:r>
              <a:rPr lang="en-US" dirty="0">
                <a:solidFill>
                  <a:schemeClr val="bg1"/>
                </a:solidFill>
              </a:rPr>
              <a:t>/exception DXT_POSIX,DXT_MPIIO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DARSHAN_INTERNAL_TIMING 1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[user@login00.frontier ~]$</a:t>
            </a:r>
          </a:p>
        </p:txBody>
      </p:sp>
    </p:spTree>
    <p:extLst>
      <p:ext uri="{BB962C8B-B14F-4D97-AF65-F5344CB8AC3E}">
        <p14:creationId xmlns:p14="http://schemas.microsoft.com/office/powerpoint/2010/main" val="1875036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204E5-AFB2-A408-E80B-8147D1753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260B537-355A-317F-9C99-E9CBA597F644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ED7D1927-58C5-7F55-1292-E696849D4790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8588F9-FB4D-27C8-039D-6A130544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Setup: Intermediate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C2895-D786-58F4-9D96-E6B8DB9B0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541919"/>
            <a:ext cx="11492432" cy="434553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200" dirty="0"/>
              <a:t>Provide environment variables at runtime – </a:t>
            </a:r>
            <a:r>
              <a:rPr lang="en-US" sz="3200" dirty="0">
                <a:hlinkClick r:id="rId3"/>
              </a:rPr>
              <a:t>config variables</a:t>
            </a:r>
            <a:r>
              <a:rPr lang="en-US" sz="3200" dirty="0"/>
              <a:t> </a:t>
            </a:r>
          </a:p>
          <a:p>
            <a:pPr marL="1200150" lvl="1" indent="-514350">
              <a:buFont typeface="+mj-lt"/>
              <a:buAutoNum type="alphaLcPeriod"/>
            </a:pPr>
            <a:r>
              <a:rPr lang="en-US" sz="2400" dirty="0"/>
              <a:t>export </a:t>
            </a:r>
            <a:r>
              <a:rPr lang="en-US" sz="2400" b="1" dirty="0"/>
              <a:t>DARSHAN_MOD_ENABLE</a:t>
            </a:r>
            <a:r>
              <a:rPr lang="en-US" sz="2400" dirty="0"/>
              <a:t>="LUSTRE, POSIX, STDIO,MPI-IO,DXT_POSIX,DXT_MPIIO”</a:t>
            </a: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Provide a Darshan config file at runtime:</a:t>
            </a:r>
          </a:p>
          <a:p>
            <a:pPr marL="1200150" lvl="1" indent="-514350">
              <a:buFont typeface="+mj-lt"/>
              <a:buAutoNum type="alphaLcPeriod"/>
            </a:pPr>
            <a:r>
              <a:rPr lang="en-US" sz="2400" dirty="0"/>
              <a:t>export DARSHAN_CONFIG_PATH=”./</a:t>
            </a:r>
            <a:r>
              <a:rPr lang="en-US" sz="2400" dirty="0" err="1"/>
              <a:t>darshan.conf</a:t>
            </a:r>
            <a:r>
              <a:rPr lang="en-US" sz="2400" dirty="0"/>
              <a:t>”</a:t>
            </a:r>
            <a:endParaRPr lang="en-US" sz="3200" dirty="0"/>
          </a:p>
          <a:p>
            <a:pPr lvl="1" indent="0">
              <a:buNone/>
            </a:pPr>
            <a:endParaRPr lang="en-US" dirty="0"/>
          </a:p>
          <a:p>
            <a:pPr lvl="1" indent="0">
              <a:buNone/>
            </a:pPr>
            <a:endParaRPr lang="en-US" dirty="0"/>
          </a:p>
        </p:txBody>
      </p:sp>
      <p:pic>
        <p:nvPicPr>
          <p:cNvPr id="7" name="Graphic 6" descr="Gears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411A538F-0F55-63B4-5E20-C1B41E4097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4727" y="24645"/>
            <a:ext cx="1517273" cy="1517273"/>
          </a:xfrm>
          <a:prstGeom prst="rect">
            <a:avLst/>
          </a:prstGeom>
        </p:spPr>
      </p:pic>
      <p:pic>
        <p:nvPicPr>
          <p:cNvPr id="15" name="Graphic 14" descr="Bar chart with solid fill">
            <a:extLst>
              <a:ext uri="{FF2B5EF4-FFF2-40B4-BE49-F238E27FC236}">
                <a16:creationId xmlns:a16="http://schemas.microsoft.com/office/drawing/2014/main" id="{F332EBA7-7239-7A1A-E01F-D21FB9FEF8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482919" y="3123656"/>
            <a:ext cx="2496670" cy="249667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6081503-1902-C4E9-29D3-E47254B1FC21}"/>
              </a:ext>
            </a:extLst>
          </p:cNvPr>
          <p:cNvGrpSpPr/>
          <p:nvPr/>
        </p:nvGrpSpPr>
        <p:grpSpPr>
          <a:xfrm>
            <a:off x="16974670" y="3128705"/>
            <a:ext cx="2496669" cy="2496669"/>
            <a:chOff x="8355105" y="2692785"/>
            <a:chExt cx="2496669" cy="24966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DC0DBEA-24EB-5BA4-4FFC-935DFAD33077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1" name="Graphic 10" descr="Scientific Thought with solid fill">
                <a:extLst>
                  <a:ext uri="{FF2B5EF4-FFF2-40B4-BE49-F238E27FC236}">
                    <a16:creationId xmlns:a16="http://schemas.microsoft.com/office/drawing/2014/main" id="{681084F4-D7B8-3477-F386-BD61339CE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3C82378-094B-78F3-E64F-6F32F3DF34A1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c 8" descr="Bar chart with solid fill">
              <a:extLst>
                <a:ext uri="{FF2B5EF4-FFF2-40B4-BE49-F238E27FC236}">
                  <a16:creationId xmlns:a16="http://schemas.microsoft.com/office/drawing/2014/main" id="{C46AFAB7-21AE-36C4-8DCF-ADD2D44722B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7F18529-D71E-178E-D8DB-20CF528B3E83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4867BA-B26A-0C96-0F25-29A93783FE51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68A31DF-0C9B-2E49-9B94-4A97F12F7ED0}"/>
              </a:ext>
            </a:extLst>
          </p:cNvPr>
          <p:cNvSpPr/>
          <p:nvPr/>
        </p:nvSpPr>
        <p:spPr>
          <a:xfrm>
            <a:off x="-26126" y="365124"/>
            <a:ext cx="12403209" cy="6940341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EC9045C-12FF-9932-F60B-5B406DDDA0AF}"/>
              </a:ext>
            </a:extLst>
          </p:cNvPr>
          <p:cNvSpPr/>
          <p:nvPr/>
        </p:nvSpPr>
        <p:spPr>
          <a:xfrm>
            <a:off x="-22945" y="-65276"/>
            <a:ext cx="12403209" cy="430400"/>
          </a:xfrm>
          <a:prstGeom prst="roundRect">
            <a:avLst>
              <a:gd name="adj" fmla="val 520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22915B-8467-6091-381F-A173B73AC603}"/>
              </a:ext>
            </a:extLst>
          </p:cNvPr>
          <p:cNvSpPr>
            <a:spLocks noChangeAspect="1"/>
          </p:cNvSpPr>
          <p:nvPr/>
        </p:nvSpPr>
        <p:spPr>
          <a:xfrm>
            <a:off x="98201" y="24645"/>
            <a:ext cx="182881" cy="1828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2C43CCE-8AE3-17EF-AACD-DA12652B5FE8}"/>
              </a:ext>
            </a:extLst>
          </p:cNvPr>
          <p:cNvSpPr>
            <a:spLocks noChangeAspect="1"/>
          </p:cNvSpPr>
          <p:nvPr/>
        </p:nvSpPr>
        <p:spPr>
          <a:xfrm>
            <a:off x="393437" y="24645"/>
            <a:ext cx="182881" cy="1828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9B80E8C-41E0-264D-DA69-DC8E76BB8DDC}"/>
              </a:ext>
            </a:extLst>
          </p:cNvPr>
          <p:cNvSpPr>
            <a:spLocks noChangeAspect="1"/>
          </p:cNvSpPr>
          <p:nvPr/>
        </p:nvSpPr>
        <p:spPr>
          <a:xfrm>
            <a:off x="688673" y="24645"/>
            <a:ext cx="182881" cy="182880"/>
          </a:xfrm>
          <a:prstGeom prst="ellipse">
            <a:avLst/>
          </a:prstGeom>
          <a:solidFill>
            <a:srgbClr val="7DB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3741A0-D9FA-438A-476B-D1D499A8E02D}"/>
              </a:ext>
            </a:extLst>
          </p:cNvPr>
          <p:cNvSpPr txBox="1"/>
          <p:nvPr/>
        </p:nvSpPr>
        <p:spPr>
          <a:xfrm>
            <a:off x="0" y="485157"/>
            <a:ext cx="111202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[user@login00.frontier ~]$ cat </a:t>
            </a:r>
            <a:r>
              <a:rPr lang="en-US" dirty="0" err="1">
                <a:solidFill>
                  <a:schemeClr val="bg1"/>
                </a:solidFill>
              </a:rPr>
              <a:t>darshan.conf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MAX_RECORDS 4096 LUSTRE, POSIX, STDIO,MPI-IO,DXT_POSIX,DXT_MPIIO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NAME_EXCLUDE /</a:t>
            </a:r>
            <a:r>
              <a:rPr lang="en-US" dirty="0" err="1">
                <a:solidFill>
                  <a:schemeClr val="bg1"/>
                </a:solidFill>
              </a:rPr>
              <a:t>tmp</a:t>
            </a:r>
            <a:r>
              <a:rPr lang="en-US" dirty="0">
                <a:solidFill>
                  <a:schemeClr val="bg1"/>
                </a:solidFill>
              </a:rPr>
              <a:t>/* DXT_POSIX,DXT_MPIIO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NAME_INCLUDE /</a:t>
            </a:r>
            <a:r>
              <a:rPr lang="en-US" dirty="0" err="1">
                <a:solidFill>
                  <a:schemeClr val="bg1"/>
                </a:solidFill>
              </a:rPr>
              <a:t>tmp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myapplication</a:t>
            </a:r>
            <a:r>
              <a:rPr lang="en-US" dirty="0">
                <a:solidFill>
                  <a:schemeClr val="bg1"/>
                </a:solidFill>
              </a:rPr>
              <a:t>/exception DXT_POSIX,DXT_MPIIO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DARSHAN_INTERNAL_TIMING 1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[user@login00.frontier ~]$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2C8BE7-656E-086B-D23F-F6E555323D65}"/>
              </a:ext>
            </a:extLst>
          </p:cNvPr>
          <p:cNvSpPr txBox="1"/>
          <p:nvPr/>
        </p:nvSpPr>
        <p:spPr>
          <a:xfrm>
            <a:off x="393437" y="3814354"/>
            <a:ext cx="11413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NOTE: DXT modules increase runtime cost (~1%). Should be used when the rank and/or OST granularity is required.</a:t>
            </a:r>
          </a:p>
        </p:txBody>
      </p:sp>
    </p:spTree>
    <p:extLst>
      <p:ext uri="{BB962C8B-B14F-4D97-AF65-F5344CB8AC3E}">
        <p14:creationId xmlns:p14="http://schemas.microsoft.com/office/powerpoint/2010/main" val="2904041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0748C-B718-DAC8-2A21-33AFA9F07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4936FC3-2A84-D742-BEAD-9659540CE734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2394218-1148-3E82-6F7E-27F28C91A04B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6CD0A-0943-117F-9557-70AB5F11B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Setup: Intermediate (Python Env)</a:t>
            </a:r>
          </a:p>
        </p:txBody>
      </p:sp>
      <p:pic>
        <p:nvPicPr>
          <p:cNvPr id="7" name="Graphic 6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C9873E1E-DD98-EB7F-5D97-A923CEEF07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727" y="24645"/>
            <a:ext cx="1517273" cy="151727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456DF20-D069-DC65-91D1-31E1D024FBFF}"/>
              </a:ext>
            </a:extLst>
          </p:cNvPr>
          <p:cNvGrpSpPr/>
          <p:nvPr/>
        </p:nvGrpSpPr>
        <p:grpSpPr>
          <a:xfrm>
            <a:off x="16974670" y="3128705"/>
            <a:ext cx="2496669" cy="2496669"/>
            <a:chOff x="8355105" y="2692785"/>
            <a:chExt cx="2496669" cy="24966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1B70CAF-6660-ABF4-1360-FD9FB58E7F88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1" name="Graphic 10" descr="Scientific Thought with solid fill">
                <a:extLst>
                  <a:ext uri="{FF2B5EF4-FFF2-40B4-BE49-F238E27FC236}">
                    <a16:creationId xmlns:a16="http://schemas.microsoft.com/office/drawing/2014/main" id="{F51A0740-AB54-BCB8-E104-07AEA7D08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2CF3CA6-49A6-09DF-B666-40EAB0E90FE2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c 8" descr="Bar chart with solid fill">
              <a:extLst>
                <a:ext uri="{FF2B5EF4-FFF2-40B4-BE49-F238E27FC236}">
                  <a16:creationId xmlns:a16="http://schemas.microsoft.com/office/drawing/2014/main" id="{4C8E10D0-ABD3-DA12-1BCF-2E0567C5F35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DC21CFF-26AA-A097-C20A-8CA2B3204435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F8D36A-26E7-C51D-64A5-7FF5B9BDD48F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7A2E003-E89A-19DC-7555-D53F7D95C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251523"/>
            <a:ext cx="11492432" cy="4635932"/>
          </a:xfrm>
        </p:spPr>
        <p:txBody>
          <a:bodyPr/>
          <a:lstStyle/>
          <a:p>
            <a:r>
              <a:rPr lang="en-US" sz="3600" dirty="0"/>
              <a:t>1</a:t>
            </a:r>
            <a:r>
              <a:rPr lang="en-US" sz="6000" dirty="0"/>
              <a:t>. </a:t>
            </a:r>
            <a:r>
              <a:rPr lang="en-US" sz="3600" dirty="0"/>
              <a:t>Install the `darshan` and `</a:t>
            </a:r>
            <a:r>
              <a:rPr lang="en-US" sz="3600" dirty="0" err="1"/>
              <a:t>dxt</a:t>
            </a:r>
            <a:r>
              <a:rPr lang="en-US" sz="3600" dirty="0"/>
              <a:t>-explorer` python libraries 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9EFD9DB-5543-EABB-46DB-380119360968}"/>
              </a:ext>
            </a:extLst>
          </p:cNvPr>
          <p:cNvSpPr/>
          <p:nvPr/>
        </p:nvSpPr>
        <p:spPr>
          <a:xfrm>
            <a:off x="1095489" y="2508890"/>
            <a:ext cx="9930838" cy="3726201"/>
          </a:xfrm>
          <a:prstGeom prst="roundRect">
            <a:avLst>
              <a:gd name="adj" fmla="val 3365"/>
            </a:avLst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C7E2CA6-ECCA-29F1-2454-CF2C29C244DA}"/>
              </a:ext>
            </a:extLst>
          </p:cNvPr>
          <p:cNvSpPr/>
          <p:nvPr/>
        </p:nvSpPr>
        <p:spPr>
          <a:xfrm>
            <a:off x="1095489" y="2508891"/>
            <a:ext cx="9930838" cy="628235"/>
          </a:xfrm>
          <a:prstGeom prst="roundRect">
            <a:avLst>
              <a:gd name="adj" fmla="val 520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C06C78-CE12-3DCB-54EB-846ACE55036E}"/>
              </a:ext>
            </a:extLst>
          </p:cNvPr>
          <p:cNvSpPr txBox="1"/>
          <p:nvPr/>
        </p:nvSpPr>
        <p:spPr>
          <a:xfrm>
            <a:off x="1235078" y="3410609"/>
            <a:ext cx="9640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[user@login00.frontier ~]$ module load miniforge3</a:t>
            </a:r>
          </a:p>
          <a:p>
            <a:r>
              <a:rPr lang="en-US" dirty="0">
                <a:solidFill>
                  <a:schemeClr val="bg1"/>
                </a:solidFill>
              </a:rPr>
              <a:t>(base) [user@login00.frontier ~]$ </a:t>
            </a:r>
            <a:r>
              <a:rPr lang="en-US" dirty="0" err="1">
                <a:solidFill>
                  <a:schemeClr val="bg1"/>
                </a:solidFill>
              </a:rPr>
              <a:t>conda</a:t>
            </a:r>
            <a:r>
              <a:rPr lang="en-US" dirty="0">
                <a:solidFill>
                  <a:schemeClr val="bg1"/>
                </a:solidFill>
              </a:rPr>
              <a:t> create –n darshan python=3.12</a:t>
            </a:r>
          </a:p>
          <a:p>
            <a:r>
              <a:rPr lang="en-US" dirty="0">
                <a:solidFill>
                  <a:schemeClr val="bg1"/>
                </a:solidFill>
              </a:rPr>
              <a:t>(base) [user@login00.frontier ~]$ source activate darshan</a:t>
            </a:r>
          </a:p>
          <a:p>
            <a:r>
              <a:rPr lang="en-US" dirty="0">
                <a:solidFill>
                  <a:schemeClr val="bg1"/>
                </a:solidFill>
              </a:rPr>
              <a:t>(darshan) [user@login00.frontier ~]$ pip install darshan </a:t>
            </a:r>
            <a:r>
              <a:rPr lang="en-US" dirty="0" err="1">
                <a:solidFill>
                  <a:schemeClr val="bg1"/>
                </a:solidFill>
              </a:rPr>
              <a:t>dxt</a:t>
            </a:r>
            <a:r>
              <a:rPr lang="en-US" dirty="0">
                <a:solidFill>
                  <a:schemeClr val="bg1"/>
                </a:solidFill>
              </a:rPr>
              <a:t>-explorer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767FC74-0799-C026-2259-645733CEACFE}"/>
              </a:ext>
            </a:extLst>
          </p:cNvPr>
          <p:cNvSpPr/>
          <p:nvPr/>
        </p:nvSpPr>
        <p:spPr>
          <a:xfrm>
            <a:off x="1382241" y="2772483"/>
            <a:ext cx="205112" cy="2051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F6A55DA-6AE7-2873-E93D-4CBCA4B85AD2}"/>
              </a:ext>
            </a:extLst>
          </p:cNvPr>
          <p:cNvSpPr/>
          <p:nvPr/>
        </p:nvSpPr>
        <p:spPr>
          <a:xfrm>
            <a:off x="1709850" y="2772483"/>
            <a:ext cx="205112" cy="2051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4D808C3-920B-3BCC-A8F1-915676BEC880}"/>
              </a:ext>
            </a:extLst>
          </p:cNvPr>
          <p:cNvSpPr/>
          <p:nvPr/>
        </p:nvSpPr>
        <p:spPr>
          <a:xfrm>
            <a:off x="2037458" y="2772483"/>
            <a:ext cx="205112" cy="205111"/>
          </a:xfrm>
          <a:prstGeom prst="ellipse">
            <a:avLst/>
          </a:prstGeom>
          <a:solidFill>
            <a:srgbClr val="7DB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 descr="Bar chart with solid fill">
            <a:extLst>
              <a:ext uri="{FF2B5EF4-FFF2-40B4-BE49-F238E27FC236}">
                <a16:creationId xmlns:a16="http://schemas.microsoft.com/office/drawing/2014/main" id="{7AB299E0-C757-DF8E-68D1-245B910E4D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281214" y="-80043"/>
            <a:ext cx="1539521" cy="153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77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30FA8-8D3E-32AB-01F5-ABF980114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B0DDE8-60EF-32AF-FEB3-CB89972C5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354990"/>
              </p:ext>
            </p:extLst>
          </p:nvPr>
        </p:nvGraphicFramePr>
        <p:xfrm>
          <a:off x="1095490" y="4214183"/>
          <a:ext cx="9930837" cy="1954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0279">
                  <a:extLst>
                    <a:ext uri="{9D8B030D-6E8A-4147-A177-3AD203B41FA5}">
                      <a16:colId xmlns:a16="http://schemas.microsoft.com/office/drawing/2014/main" val="3327160973"/>
                    </a:ext>
                  </a:extLst>
                </a:gridCol>
                <a:gridCol w="3310279">
                  <a:extLst>
                    <a:ext uri="{9D8B030D-6E8A-4147-A177-3AD203B41FA5}">
                      <a16:colId xmlns:a16="http://schemas.microsoft.com/office/drawing/2014/main" val="3274306308"/>
                    </a:ext>
                  </a:extLst>
                </a:gridCol>
                <a:gridCol w="3310279">
                  <a:extLst>
                    <a:ext uri="{9D8B030D-6E8A-4147-A177-3AD203B41FA5}">
                      <a16:colId xmlns:a16="http://schemas.microsoft.com/office/drawing/2014/main" val="329979506"/>
                    </a:ext>
                  </a:extLst>
                </a:gridCol>
              </a:tblGrid>
              <a:tr h="7441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job_stats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file_stats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summary*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1686242"/>
                  </a:ext>
                </a:extLst>
              </a:tr>
              <a:tr h="120998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Terminal output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Use `--module` flag to view aggregate module statistics (default: POSIX)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Terminal output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Use `--module` flag to view per-file module statistics (default: POSIX)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HTML output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`--</a:t>
                      </a:r>
                      <a:r>
                        <a:rPr lang="en-US" dirty="0" err="1"/>
                        <a:t>enable_dxt_heatmap</a:t>
                      </a:r>
                      <a:r>
                        <a:rPr lang="en-US" dirty="0"/>
                        <a:t>` if DXT modules were used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0848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60DFD99-8D20-8BA5-3F80-68DF7E13D7FC}"/>
              </a:ext>
            </a:extLst>
          </p:cNvPr>
          <p:cNvSpPr txBox="1"/>
          <p:nvPr/>
        </p:nvSpPr>
        <p:spPr>
          <a:xfrm>
            <a:off x="1709850" y="6308209"/>
            <a:ext cx="982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darshan.readthedocs.io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/3.5.0/darshan-util/</a:t>
            </a:r>
            <a:r>
              <a:rPr lang="en-US" dirty="0" err="1"/>
              <a:t>pydarshan</a:t>
            </a:r>
            <a:r>
              <a:rPr lang="en-US" dirty="0"/>
              <a:t>/docs/</a:t>
            </a:r>
            <a:r>
              <a:rPr lang="en-US" dirty="0" err="1"/>
              <a:t>usage.html</a:t>
            </a:r>
            <a:endParaRPr lang="en-US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1A632B7F-B5BC-42DC-1D9B-D7282385D32C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98B364D-63E6-2FAD-5CC9-A39AFB71A23C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1CFB68-A2EF-7895-D990-40CBA6AD4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Generation: Intermediate (darshan)</a:t>
            </a:r>
          </a:p>
        </p:txBody>
      </p:sp>
      <p:pic>
        <p:nvPicPr>
          <p:cNvPr id="7" name="Graphic 6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859A8927-2285-ECDB-60E5-0B8705FD6C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22831" y="24645"/>
            <a:ext cx="1517273" cy="15172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A850EFB-5F39-FEB1-1F85-5EC3D5BCFA8B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137409-F678-8905-8C7F-B8D52B4FEE1D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904DE0D-CCF8-CF24-03A1-5734A22E3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251523"/>
            <a:ext cx="11492432" cy="4635932"/>
          </a:xfrm>
        </p:spPr>
        <p:txBody>
          <a:bodyPr/>
          <a:lstStyle/>
          <a:p>
            <a:r>
              <a:rPr lang="en-US" sz="3600" dirty="0"/>
              <a:t>1</a:t>
            </a:r>
            <a:r>
              <a:rPr lang="en-US" sz="6000" dirty="0"/>
              <a:t>. </a:t>
            </a:r>
            <a:r>
              <a:rPr lang="en-US" sz="3600" dirty="0"/>
              <a:t>Use the `darshan` module to view I/O stats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DF308B4-ABAA-7420-1AC7-7FBF1BACBBA4}"/>
              </a:ext>
            </a:extLst>
          </p:cNvPr>
          <p:cNvSpPr/>
          <p:nvPr/>
        </p:nvSpPr>
        <p:spPr>
          <a:xfrm>
            <a:off x="1095489" y="2508891"/>
            <a:ext cx="9930838" cy="1539521"/>
          </a:xfrm>
          <a:prstGeom prst="roundRect">
            <a:avLst>
              <a:gd name="adj" fmla="val 3365"/>
            </a:avLst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EB16134-CAA9-8C38-B0BE-D3571B7A6057}"/>
              </a:ext>
            </a:extLst>
          </p:cNvPr>
          <p:cNvSpPr/>
          <p:nvPr/>
        </p:nvSpPr>
        <p:spPr>
          <a:xfrm>
            <a:off x="1095489" y="2508891"/>
            <a:ext cx="9930838" cy="628235"/>
          </a:xfrm>
          <a:prstGeom prst="roundRect">
            <a:avLst>
              <a:gd name="adj" fmla="val 520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019A7E-FD63-4AFC-85F0-89CB51428472}"/>
              </a:ext>
            </a:extLst>
          </p:cNvPr>
          <p:cNvSpPr txBox="1"/>
          <p:nvPr/>
        </p:nvSpPr>
        <p:spPr>
          <a:xfrm>
            <a:off x="1235078" y="3410609"/>
            <a:ext cx="9640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(darshan) [user@login00.frontier ~]$ python –m darshan [command] </a:t>
            </a:r>
            <a:r>
              <a:rPr lang="en-US" dirty="0" err="1">
                <a:solidFill>
                  <a:schemeClr val="bg1"/>
                </a:solidFill>
              </a:rPr>
              <a:t>file.darshan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D724FD9-F985-0DC2-C436-BE3C3EFECD4F}"/>
              </a:ext>
            </a:extLst>
          </p:cNvPr>
          <p:cNvSpPr/>
          <p:nvPr/>
        </p:nvSpPr>
        <p:spPr>
          <a:xfrm>
            <a:off x="1382241" y="2772483"/>
            <a:ext cx="205112" cy="2051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3098674-BBA5-4632-BB01-7FC6CD917C08}"/>
              </a:ext>
            </a:extLst>
          </p:cNvPr>
          <p:cNvSpPr/>
          <p:nvPr/>
        </p:nvSpPr>
        <p:spPr>
          <a:xfrm>
            <a:off x="1709850" y="2772483"/>
            <a:ext cx="205112" cy="2051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9050F81-9B4A-329F-56AB-DA95E360D501}"/>
              </a:ext>
            </a:extLst>
          </p:cNvPr>
          <p:cNvSpPr/>
          <p:nvPr/>
        </p:nvSpPr>
        <p:spPr>
          <a:xfrm>
            <a:off x="2037458" y="2772483"/>
            <a:ext cx="205112" cy="205111"/>
          </a:xfrm>
          <a:prstGeom prst="ellipse">
            <a:avLst/>
          </a:prstGeom>
          <a:solidFill>
            <a:srgbClr val="7DB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 descr="Bar chart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0C4653F2-773C-1D2C-7B29-C488B19D23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2479" y="-80043"/>
            <a:ext cx="1539521" cy="1539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741ADCC-A7BC-0533-F7B1-DDF5AB5BF5C0}"/>
              </a:ext>
            </a:extLst>
          </p:cNvPr>
          <p:cNvGrpSpPr>
            <a:grpSpLocks noChangeAspect="1"/>
          </p:cNvGrpSpPr>
          <p:nvPr/>
        </p:nvGrpSpPr>
        <p:grpSpPr>
          <a:xfrm>
            <a:off x="12395217" y="-36501"/>
            <a:ext cx="1539520" cy="1539520"/>
            <a:chOff x="8355105" y="2692785"/>
            <a:chExt cx="2496669" cy="2496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B8851E0-4966-A109-C14E-5269082F11C0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2" name="Graphic 11" descr="Scientific Thought with solid fill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02C875B-C863-C61F-9877-72A377A9F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0DEFEB3-F593-6E8C-918C-276B5F190338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 descr="Bar chart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F47D6116-437A-CFFF-375E-D623E9CD187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6467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DEFC5-14D3-20DD-F0D6-3B55F2C9D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D913C0-5A65-ACB0-759D-51E7AADD4FFF}"/>
              </a:ext>
            </a:extLst>
          </p:cNvPr>
          <p:cNvSpPr txBox="1"/>
          <p:nvPr/>
        </p:nvSpPr>
        <p:spPr>
          <a:xfrm>
            <a:off x="1709850" y="6308209"/>
            <a:ext cx="982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darshan.readthedocs.io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/3.5.0/darshan-util/</a:t>
            </a:r>
            <a:r>
              <a:rPr lang="en-US" dirty="0" err="1"/>
              <a:t>pydarshan</a:t>
            </a:r>
            <a:r>
              <a:rPr lang="en-US" dirty="0"/>
              <a:t>/docs/</a:t>
            </a:r>
            <a:r>
              <a:rPr lang="en-US" dirty="0" err="1"/>
              <a:t>usage.html</a:t>
            </a:r>
            <a:endParaRPr lang="en-US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1FD32A69-1434-5360-66F8-C3FB4291876B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6A11BBD3-42E4-A405-9BD1-A3671E5E370F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C262E-3387-5213-3732-BD309C83E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Generation: Intermediate (darshan)</a:t>
            </a:r>
          </a:p>
        </p:txBody>
      </p:sp>
      <p:pic>
        <p:nvPicPr>
          <p:cNvPr id="7" name="Graphic 6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2F7A192B-7B5C-CB29-EB1E-07946AABD5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22831" y="24645"/>
            <a:ext cx="1517273" cy="15172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881C03C-54E6-B76A-3517-6BCC73DEA92A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B1CC835-F524-CB4A-160F-F273F3F0A158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9D8D19BA-33FE-5F8F-F9D7-52CBACA56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251523"/>
            <a:ext cx="11492432" cy="4635932"/>
          </a:xfrm>
        </p:spPr>
        <p:txBody>
          <a:bodyPr/>
          <a:lstStyle/>
          <a:p>
            <a:r>
              <a:rPr lang="en-US" sz="3600" dirty="0"/>
              <a:t>1</a:t>
            </a:r>
            <a:r>
              <a:rPr lang="en-US" sz="6000" dirty="0"/>
              <a:t>. </a:t>
            </a:r>
            <a:r>
              <a:rPr lang="en-US" sz="3600" dirty="0"/>
              <a:t>Use the `darshan` module to view I/O stats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CB94150-9178-3F1A-ACC4-FFE4A67458FC}"/>
              </a:ext>
            </a:extLst>
          </p:cNvPr>
          <p:cNvGraphicFramePr>
            <a:graphicFrameLocks noGrp="1"/>
          </p:cNvGraphicFramePr>
          <p:nvPr/>
        </p:nvGraphicFramePr>
        <p:xfrm>
          <a:off x="1095490" y="4214183"/>
          <a:ext cx="9930837" cy="1954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0279">
                  <a:extLst>
                    <a:ext uri="{9D8B030D-6E8A-4147-A177-3AD203B41FA5}">
                      <a16:colId xmlns:a16="http://schemas.microsoft.com/office/drawing/2014/main" val="3327160973"/>
                    </a:ext>
                  </a:extLst>
                </a:gridCol>
                <a:gridCol w="3310279">
                  <a:extLst>
                    <a:ext uri="{9D8B030D-6E8A-4147-A177-3AD203B41FA5}">
                      <a16:colId xmlns:a16="http://schemas.microsoft.com/office/drawing/2014/main" val="3274306308"/>
                    </a:ext>
                  </a:extLst>
                </a:gridCol>
                <a:gridCol w="3310279">
                  <a:extLst>
                    <a:ext uri="{9D8B030D-6E8A-4147-A177-3AD203B41FA5}">
                      <a16:colId xmlns:a16="http://schemas.microsoft.com/office/drawing/2014/main" val="329979506"/>
                    </a:ext>
                  </a:extLst>
                </a:gridCol>
              </a:tblGrid>
              <a:tr h="7441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job_stats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file_stats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summary*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1686242"/>
                  </a:ext>
                </a:extLst>
              </a:tr>
              <a:tr h="120998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Terminal output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Use `--module` flag to view aggregate module statistics (default: POSIX)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Terminal output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Use `--module` flag to view per-file module statistics (default: POSIX)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HTML output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`--</a:t>
                      </a:r>
                      <a:r>
                        <a:rPr lang="en-US" dirty="0" err="1"/>
                        <a:t>enable_dxt_heatmap</a:t>
                      </a:r>
                      <a:r>
                        <a:rPr lang="en-US" dirty="0"/>
                        <a:t>` if DXT modules were used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084827"/>
                  </a:ext>
                </a:extLst>
              </a:tr>
            </a:tbl>
          </a:graphicData>
        </a:graphic>
      </p:graphicFrame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55AD187-7FA1-7BFA-6160-2EAFCE7DA69E}"/>
              </a:ext>
            </a:extLst>
          </p:cNvPr>
          <p:cNvSpPr/>
          <p:nvPr/>
        </p:nvSpPr>
        <p:spPr>
          <a:xfrm>
            <a:off x="-205740" y="449747"/>
            <a:ext cx="12515150" cy="6513761"/>
          </a:xfrm>
          <a:prstGeom prst="roundRect">
            <a:avLst>
              <a:gd name="adj" fmla="val 3365"/>
            </a:avLst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98B1A22-E24A-F902-9B77-3557C9774777}"/>
              </a:ext>
            </a:extLst>
          </p:cNvPr>
          <p:cNvSpPr/>
          <p:nvPr/>
        </p:nvSpPr>
        <p:spPr>
          <a:xfrm>
            <a:off x="-205740" y="-18956"/>
            <a:ext cx="12515150" cy="628235"/>
          </a:xfrm>
          <a:prstGeom prst="roundRect">
            <a:avLst>
              <a:gd name="adj" fmla="val 520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B89EDE-843D-7719-56F0-61179C198007}"/>
              </a:ext>
            </a:extLst>
          </p:cNvPr>
          <p:cNvSpPr txBox="1"/>
          <p:nvPr/>
        </p:nvSpPr>
        <p:spPr>
          <a:xfrm>
            <a:off x="-24803" y="726833"/>
            <a:ext cx="9640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(darshan) [user@login00.frontier ~]$ python –m darshan </a:t>
            </a:r>
            <a:r>
              <a:rPr lang="en-US" dirty="0" err="1">
                <a:solidFill>
                  <a:schemeClr val="bg1"/>
                </a:solidFill>
              </a:rPr>
              <a:t>job_stats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file.darshan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3DE76A8-45A1-5BDE-4044-B6555FD03ABD}"/>
              </a:ext>
            </a:extLst>
          </p:cNvPr>
          <p:cNvSpPr/>
          <p:nvPr/>
        </p:nvSpPr>
        <p:spPr>
          <a:xfrm>
            <a:off x="0" y="181420"/>
            <a:ext cx="205112" cy="2051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FFFEBD8-14BB-EB00-1B59-F561D0E6A9D0}"/>
              </a:ext>
            </a:extLst>
          </p:cNvPr>
          <p:cNvSpPr/>
          <p:nvPr/>
        </p:nvSpPr>
        <p:spPr>
          <a:xfrm>
            <a:off x="327609" y="181420"/>
            <a:ext cx="205112" cy="2051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F4E5EB-F373-1916-02CA-3B6B096E9DED}"/>
              </a:ext>
            </a:extLst>
          </p:cNvPr>
          <p:cNvSpPr/>
          <p:nvPr/>
        </p:nvSpPr>
        <p:spPr>
          <a:xfrm>
            <a:off x="655217" y="181420"/>
            <a:ext cx="205112" cy="205111"/>
          </a:xfrm>
          <a:prstGeom prst="ellipse">
            <a:avLst/>
          </a:prstGeom>
          <a:solidFill>
            <a:srgbClr val="7DB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 descr="Bar chart with solid fill">
            <a:extLst>
              <a:ext uri="{FF2B5EF4-FFF2-40B4-BE49-F238E27FC236}">
                <a16:creationId xmlns:a16="http://schemas.microsoft.com/office/drawing/2014/main" id="{5AAF1CD7-70F9-DFB8-417A-0422772D64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43434" y="-80043"/>
            <a:ext cx="1539521" cy="1539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BC12D40-E575-2C09-BA2B-28F094871916}"/>
              </a:ext>
            </a:extLst>
          </p:cNvPr>
          <p:cNvGrpSpPr>
            <a:grpSpLocks noChangeAspect="1"/>
          </p:cNvGrpSpPr>
          <p:nvPr/>
        </p:nvGrpSpPr>
        <p:grpSpPr>
          <a:xfrm>
            <a:off x="10769890" y="-36501"/>
            <a:ext cx="1539520" cy="1539520"/>
            <a:chOff x="8355105" y="2692785"/>
            <a:chExt cx="2496669" cy="2496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1540419-1858-A457-E72B-FD4E8C27D1F1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2" name="Graphic 11" descr="Scientific Thought with solid fill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AC06336-4A05-60EB-51C7-1E26F3588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A08834A-42D8-1BCE-A69C-731E77A9DB2D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 descr="Bar chart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B96B612A-3F30-846A-48FA-F3B6E2C983C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71305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F568E-541C-2689-E095-F61C2A5A3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143594-691B-EF10-A4AF-D617DCE4EED2}"/>
              </a:ext>
            </a:extLst>
          </p:cNvPr>
          <p:cNvSpPr txBox="1"/>
          <p:nvPr/>
        </p:nvSpPr>
        <p:spPr>
          <a:xfrm>
            <a:off x="1709850" y="6308209"/>
            <a:ext cx="982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darshan.readthedocs.io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/3.5.0/darshan-util/</a:t>
            </a:r>
            <a:r>
              <a:rPr lang="en-US" dirty="0" err="1"/>
              <a:t>pydarshan</a:t>
            </a:r>
            <a:r>
              <a:rPr lang="en-US" dirty="0"/>
              <a:t>/docs/</a:t>
            </a:r>
            <a:r>
              <a:rPr lang="en-US" dirty="0" err="1"/>
              <a:t>usage.html</a:t>
            </a:r>
            <a:endParaRPr lang="en-US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C2E9EAD-40E5-FB7E-A742-734AB5B501DE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274CB12-D22E-05D2-2C1B-4557E100E4BB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64E876-F14A-20C1-F4D9-31B3008B3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Generation: Intermediate (darshan)</a:t>
            </a:r>
          </a:p>
        </p:txBody>
      </p:sp>
      <p:pic>
        <p:nvPicPr>
          <p:cNvPr id="7" name="Graphic 6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40DF2620-B75E-4B84-F8EC-0EE5B8468C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22831" y="24645"/>
            <a:ext cx="1517273" cy="15172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991F9E3-C7E1-59E2-FCC8-EFEB6E2E0E81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07B510C-8FC9-E9F3-F9C6-5C231C25B7AA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0245E21-6B4A-F79E-A273-22E06F660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251523"/>
            <a:ext cx="11492432" cy="4635932"/>
          </a:xfrm>
        </p:spPr>
        <p:txBody>
          <a:bodyPr/>
          <a:lstStyle/>
          <a:p>
            <a:r>
              <a:rPr lang="en-US" sz="3600" dirty="0"/>
              <a:t>1</a:t>
            </a:r>
            <a:r>
              <a:rPr lang="en-US" sz="6000" dirty="0"/>
              <a:t>. </a:t>
            </a:r>
            <a:r>
              <a:rPr lang="en-US" sz="3600" dirty="0"/>
              <a:t>Use the `darshan` module to view I/O stats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6E4DBD-4829-DDFB-F07D-CDFE090E4E41}"/>
              </a:ext>
            </a:extLst>
          </p:cNvPr>
          <p:cNvGraphicFramePr>
            <a:graphicFrameLocks noGrp="1"/>
          </p:cNvGraphicFramePr>
          <p:nvPr/>
        </p:nvGraphicFramePr>
        <p:xfrm>
          <a:off x="1095490" y="4214183"/>
          <a:ext cx="9930837" cy="1954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0279">
                  <a:extLst>
                    <a:ext uri="{9D8B030D-6E8A-4147-A177-3AD203B41FA5}">
                      <a16:colId xmlns:a16="http://schemas.microsoft.com/office/drawing/2014/main" val="3327160973"/>
                    </a:ext>
                  </a:extLst>
                </a:gridCol>
                <a:gridCol w="3310279">
                  <a:extLst>
                    <a:ext uri="{9D8B030D-6E8A-4147-A177-3AD203B41FA5}">
                      <a16:colId xmlns:a16="http://schemas.microsoft.com/office/drawing/2014/main" val="3274306308"/>
                    </a:ext>
                  </a:extLst>
                </a:gridCol>
                <a:gridCol w="3310279">
                  <a:extLst>
                    <a:ext uri="{9D8B030D-6E8A-4147-A177-3AD203B41FA5}">
                      <a16:colId xmlns:a16="http://schemas.microsoft.com/office/drawing/2014/main" val="329979506"/>
                    </a:ext>
                  </a:extLst>
                </a:gridCol>
              </a:tblGrid>
              <a:tr h="7441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job_stats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file_stats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summary*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1686242"/>
                  </a:ext>
                </a:extLst>
              </a:tr>
              <a:tr h="120998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Terminal output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Use `--module` flag to view aggregate module statistics (default: POSIX)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Terminal output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Use `--module` flag to view per-file module statistics (default: POSIX)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HTML output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`--</a:t>
                      </a:r>
                      <a:r>
                        <a:rPr lang="en-US" dirty="0" err="1"/>
                        <a:t>enable_dxt_heatmap</a:t>
                      </a:r>
                      <a:r>
                        <a:rPr lang="en-US" dirty="0"/>
                        <a:t>` if DXT modules were used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084827"/>
                  </a:ext>
                </a:extLst>
              </a:tr>
            </a:tbl>
          </a:graphicData>
        </a:graphic>
      </p:graphicFrame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60B40B3-FD98-1FD1-5FAE-A20EE7341DFE}"/>
              </a:ext>
            </a:extLst>
          </p:cNvPr>
          <p:cNvSpPr/>
          <p:nvPr/>
        </p:nvSpPr>
        <p:spPr>
          <a:xfrm>
            <a:off x="-205740" y="449747"/>
            <a:ext cx="12515150" cy="6513761"/>
          </a:xfrm>
          <a:prstGeom prst="roundRect">
            <a:avLst>
              <a:gd name="adj" fmla="val 3365"/>
            </a:avLst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82655A8-110D-1AB9-D060-2ECBD1554640}"/>
              </a:ext>
            </a:extLst>
          </p:cNvPr>
          <p:cNvSpPr/>
          <p:nvPr/>
        </p:nvSpPr>
        <p:spPr>
          <a:xfrm>
            <a:off x="-205740" y="-18956"/>
            <a:ext cx="12515150" cy="628235"/>
          </a:xfrm>
          <a:prstGeom prst="roundRect">
            <a:avLst>
              <a:gd name="adj" fmla="val 520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257418-B5C3-D1B4-9C3C-78A6423831FF}"/>
              </a:ext>
            </a:extLst>
          </p:cNvPr>
          <p:cNvSpPr txBox="1"/>
          <p:nvPr/>
        </p:nvSpPr>
        <p:spPr>
          <a:xfrm>
            <a:off x="-24803" y="726833"/>
            <a:ext cx="9640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(darshan) [user@login00.frontier ~]$ python –m darshan </a:t>
            </a:r>
            <a:r>
              <a:rPr lang="en-US" dirty="0" err="1">
                <a:solidFill>
                  <a:schemeClr val="bg1"/>
                </a:solidFill>
              </a:rPr>
              <a:t>job_stats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file.darshan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4DF5D77-EF7D-EB53-D0C0-0D15F9ABBCED}"/>
              </a:ext>
            </a:extLst>
          </p:cNvPr>
          <p:cNvSpPr/>
          <p:nvPr/>
        </p:nvSpPr>
        <p:spPr>
          <a:xfrm>
            <a:off x="0" y="181420"/>
            <a:ext cx="205112" cy="2051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7BF8904-A9C0-F5FA-6CA3-6E692DF44628}"/>
              </a:ext>
            </a:extLst>
          </p:cNvPr>
          <p:cNvSpPr/>
          <p:nvPr/>
        </p:nvSpPr>
        <p:spPr>
          <a:xfrm>
            <a:off x="327609" y="181420"/>
            <a:ext cx="205112" cy="2051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D5057E7-6950-B90A-5E86-D1B65D208573}"/>
              </a:ext>
            </a:extLst>
          </p:cNvPr>
          <p:cNvSpPr/>
          <p:nvPr/>
        </p:nvSpPr>
        <p:spPr>
          <a:xfrm>
            <a:off x="655217" y="181420"/>
            <a:ext cx="205112" cy="205111"/>
          </a:xfrm>
          <a:prstGeom prst="ellipse">
            <a:avLst/>
          </a:prstGeom>
          <a:solidFill>
            <a:srgbClr val="7DB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 descr="Bar chart with solid fill">
            <a:extLst>
              <a:ext uri="{FF2B5EF4-FFF2-40B4-BE49-F238E27FC236}">
                <a16:creationId xmlns:a16="http://schemas.microsoft.com/office/drawing/2014/main" id="{0671B20A-3142-AA48-3A2E-46783E5670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43434" y="-80043"/>
            <a:ext cx="1539521" cy="1539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C2F1A4-2E30-CB49-6FCB-36619D018BE0}"/>
              </a:ext>
            </a:extLst>
          </p:cNvPr>
          <p:cNvGrpSpPr>
            <a:grpSpLocks noChangeAspect="1"/>
          </p:cNvGrpSpPr>
          <p:nvPr/>
        </p:nvGrpSpPr>
        <p:grpSpPr>
          <a:xfrm>
            <a:off x="10769890" y="-36501"/>
            <a:ext cx="1539520" cy="1539520"/>
            <a:chOff x="8355105" y="2692785"/>
            <a:chExt cx="2496669" cy="2496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B1A2A5E-CBE8-C0C6-D325-670BB43A2E16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2" name="Graphic 11" descr="Scientific Thought with solid fill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D040A45-899D-FAF5-27AA-8F7607BDE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B08B2F8-A61A-C4EB-708B-03FACD5AEB36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 descr="Bar chart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8B5C1BD5-203E-23BD-8827-3B6B2154A74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63AF97B-46DC-6826-29C0-999F252339DE}"/>
              </a:ext>
            </a:extLst>
          </p:cNvPr>
          <p:cNvGraphicFramePr>
            <a:graphicFrameLocks noGrp="1"/>
          </p:cNvGraphicFramePr>
          <p:nvPr/>
        </p:nvGraphicFramePr>
        <p:xfrm>
          <a:off x="0" y="1174685"/>
          <a:ext cx="12192001" cy="4360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5846">
                  <a:extLst>
                    <a:ext uri="{9D8B030D-6E8A-4147-A177-3AD203B41FA5}">
                      <a16:colId xmlns:a16="http://schemas.microsoft.com/office/drawing/2014/main" val="3773102712"/>
                    </a:ext>
                  </a:extLst>
                </a:gridCol>
                <a:gridCol w="2098431">
                  <a:extLst>
                    <a:ext uri="{9D8B030D-6E8A-4147-A177-3AD203B41FA5}">
                      <a16:colId xmlns:a16="http://schemas.microsoft.com/office/drawing/2014/main" val="3720774513"/>
                    </a:ext>
                  </a:extLst>
                </a:gridCol>
                <a:gridCol w="1992923">
                  <a:extLst>
                    <a:ext uri="{9D8B030D-6E8A-4147-A177-3AD203B41FA5}">
                      <a16:colId xmlns:a16="http://schemas.microsoft.com/office/drawing/2014/main" val="2171686564"/>
                    </a:ext>
                  </a:extLst>
                </a:gridCol>
                <a:gridCol w="1797854">
                  <a:extLst>
                    <a:ext uri="{9D8B030D-6E8A-4147-A177-3AD203B41FA5}">
                      <a16:colId xmlns:a16="http://schemas.microsoft.com/office/drawing/2014/main" val="871552259"/>
                    </a:ext>
                  </a:extLst>
                </a:gridCol>
                <a:gridCol w="2316947">
                  <a:extLst>
                    <a:ext uri="{9D8B030D-6E8A-4147-A177-3AD203B41FA5}">
                      <a16:colId xmlns:a16="http://schemas.microsoft.com/office/drawing/2014/main" val="3087994652"/>
                    </a:ext>
                  </a:extLst>
                </a:gridCol>
              </a:tblGrid>
              <a:tr h="691411">
                <a:tc gridSpan="5"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Darshan [MODULE] Job Stats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5282189"/>
                  </a:ext>
                </a:extLst>
              </a:tr>
              <a:tr h="691411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job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err="1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perf_by_slowest</a:t>
                      </a:r>
                      <a:endParaRPr lang="en-US" b="0" i="0" dirty="0">
                        <a:solidFill>
                          <a:schemeClr val="bg1"/>
                        </a:solidFill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err="1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time_by_slowest</a:t>
                      </a:r>
                      <a:endParaRPr lang="en-US" b="0" i="0" dirty="0">
                        <a:solidFill>
                          <a:schemeClr val="bg1"/>
                        </a:solidFill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err="1">
                          <a:solidFill>
                            <a:srgbClr val="00BDB5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total_bytes</a:t>
                      </a:r>
                      <a:endParaRPr lang="en-US" b="0" i="0" dirty="0">
                        <a:solidFill>
                          <a:srgbClr val="00BDB5"/>
                        </a:solidFill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err="1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total_files</a:t>
                      </a:r>
                      <a:endParaRPr lang="en-US" b="0" i="0" dirty="0">
                        <a:solidFill>
                          <a:schemeClr val="bg1"/>
                        </a:solidFill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313854"/>
                  </a:ext>
                </a:extLst>
              </a:tr>
              <a:tr h="691411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job id: 4582657</a:t>
                      </a:r>
                    </a:p>
                    <a:p>
                      <a:pPr algn="ctr"/>
                      <a:r>
                        <a:rPr lang="en-US" b="0" i="0" dirty="0" err="1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uid</a:t>
                      </a:r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: 19000</a:t>
                      </a:r>
                    </a:p>
                    <a:p>
                      <a:pPr algn="ctr"/>
                      <a:r>
                        <a:rPr lang="en-US" b="0" i="0" dirty="0" err="1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nprocs</a:t>
                      </a:r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: 6</a:t>
                      </a:r>
                    </a:p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start time: 05/19/2026</a:t>
                      </a:r>
                    </a:p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end time: 05/19/2026</a:t>
                      </a:r>
                    </a:p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runtime: 10 m</a:t>
                      </a:r>
                    </a:p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executable name: </a:t>
                      </a:r>
                      <a:r>
                        <a:rPr lang="en-US" b="0" i="0" dirty="0" err="1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pytorch.py</a:t>
                      </a:r>
                      <a:endParaRPr lang="en-US" b="0" i="0" dirty="0">
                        <a:solidFill>
                          <a:schemeClr val="bg1"/>
                        </a:solidFill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log file: </a:t>
                      </a:r>
                      <a:r>
                        <a:rPr lang="en-US" b="0" i="0" dirty="0" err="1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user_pytorch.darshan</a:t>
                      </a:r>
                      <a:endParaRPr lang="en-US" b="0" i="0" dirty="0">
                        <a:solidFill>
                          <a:schemeClr val="bg1"/>
                        </a:solidFill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6.00 GiB/s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1.00 s 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00BDB5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5.50 GiB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100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641460"/>
                  </a:ext>
                </a:extLst>
              </a:tr>
              <a:tr h="691411">
                <a:tc>
                  <a:txBody>
                    <a:bodyPr/>
                    <a:lstStyle/>
                    <a:p>
                      <a:pPr algn="ctr"/>
                      <a:r>
                        <a:rPr lang="en-US" b="0" i="0" u="sng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TOTAL (1 jobs)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sng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6.00 GiB/s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sng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1.00 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sng" dirty="0">
                          <a:solidFill>
                            <a:srgbClr val="00BDB5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5.50 GiB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sng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100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968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50811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44EA0-C2B2-FE57-10EF-7868E5BF5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1654F8-D75C-515D-AC3C-6A3F132098AE}"/>
              </a:ext>
            </a:extLst>
          </p:cNvPr>
          <p:cNvSpPr txBox="1"/>
          <p:nvPr/>
        </p:nvSpPr>
        <p:spPr>
          <a:xfrm>
            <a:off x="1709850" y="6308209"/>
            <a:ext cx="982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darshan.readthedocs.io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/3.5.0/darshan-util/</a:t>
            </a:r>
            <a:r>
              <a:rPr lang="en-US" dirty="0" err="1"/>
              <a:t>pydarshan</a:t>
            </a:r>
            <a:r>
              <a:rPr lang="en-US" dirty="0"/>
              <a:t>/docs/</a:t>
            </a:r>
            <a:r>
              <a:rPr lang="en-US" dirty="0" err="1"/>
              <a:t>usage.html</a:t>
            </a:r>
            <a:endParaRPr lang="en-US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759D33D-E6F2-39DC-A365-7431DF8D6E96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C8E79D4-582B-9107-4FFE-0735053FE400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7C126E-7ABD-747B-3E5A-412A4204C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Generation: Intermediate (darshan)</a:t>
            </a:r>
          </a:p>
        </p:txBody>
      </p:sp>
      <p:pic>
        <p:nvPicPr>
          <p:cNvPr id="7" name="Graphic 6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37CB1ED5-2B11-AEA6-3EBE-34B046657F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22831" y="24645"/>
            <a:ext cx="1517273" cy="15172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5F5C730-51B8-C5C3-15BF-0AC9DFD26FAF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2B87DF-A884-BD04-DED4-392474E02CF5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AA44EBC-DDF9-B0F1-62FB-970B0F0D4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251523"/>
            <a:ext cx="11492432" cy="4635932"/>
          </a:xfrm>
        </p:spPr>
        <p:txBody>
          <a:bodyPr/>
          <a:lstStyle/>
          <a:p>
            <a:r>
              <a:rPr lang="en-US" sz="3600" dirty="0"/>
              <a:t>1</a:t>
            </a:r>
            <a:r>
              <a:rPr lang="en-US" sz="6000" dirty="0"/>
              <a:t>. </a:t>
            </a:r>
            <a:r>
              <a:rPr lang="en-US" sz="3600" dirty="0"/>
              <a:t>Use the `darshan` module to view I/O stats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D56292F-77FE-B9DD-8DF6-7AEF3F6DA1C3}"/>
              </a:ext>
            </a:extLst>
          </p:cNvPr>
          <p:cNvGraphicFramePr>
            <a:graphicFrameLocks noGrp="1"/>
          </p:cNvGraphicFramePr>
          <p:nvPr/>
        </p:nvGraphicFramePr>
        <p:xfrm>
          <a:off x="1095490" y="4214183"/>
          <a:ext cx="9930837" cy="1954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0279">
                  <a:extLst>
                    <a:ext uri="{9D8B030D-6E8A-4147-A177-3AD203B41FA5}">
                      <a16:colId xmlns:a16="http://schemas.microsoft.com/office/drawing/2014/main" val="3327160973"/>
                    </a:ext>
                  </a:extLst>
                </a:gridCol>
                <a:gridCol w="3310279">
                  <a:extLst>
                    <a:ext uri="{9D8B030D-6E8A-4147-A177-3AD203B41FA5}">
                      <a16:colId xmlns:a16="http://schemas.microsoft.com/office/drawing/2014/main" val="3274306308"/>
                    </a:ext>
                  </a:extLst>
                </a:gridCol>
                <a:gridCol w="3310279">
                  <a:extLst>
                    <a:ext uri="{9D8B030D-6E8A-4147-A177-3AD203B41FA5}">
                      <a16:colId xmlns:a16="http://schemas.microsoft.com/office/drawing/2014/main" val="329979506"/>
                    </a:ext>
                  </a:extLst>
                </a:gridCol>
              </a:tblGrid>
              <a:tr h="7441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job_stats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file_stats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summary*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1686242"/>
                  </a:ext>
                </a:extLst>
              </a:tr>
              <a:tr h="120998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Terminal output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Use `--module` flag to view aggregate module statistics (default: POSIX)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Terminal output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Use `--module` flag to view per-file module statistics (default: POSIX)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HTML output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`--</a:t>
                      </a:r>
                      <a:r>
                        <a:rPr lang="en-US" dirty="0" err="1"/>
                        <a:t>enable_dxt_heatmap</a:t>
                      </a:r>
                      <a:r>
                        <a:rPr lang="en-US" dirty="0"/>
                        <a:t>` if DXT modules were used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084827"/>
                  </a:ext>
                </a:extLst>
              </a:tr>
            </a:tbl>
          </a:graphicData>
        </a:graphic>
      </p:graphicFrame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62F5BA9-194C-6D68-E6C1-09B88827DA3A}"/>
              </a:ext>
            </a:extLst>
          </p:cNvPr>
          <p:cNvSpPr/>
          <p:nvPr/>
        </p:nvSpPr>
        <p:spPr>
          <a:xfrm>
            <a:off x="-205740" y="449747"/>
            <a:ext cx="12515150" cy="6513761"/>
          </a:xfrm>
          <a:prstGeom prst="roundRect">
            <a:avLst>
              <a:gd name="adj" fmla="val 3365"/>
            </a:avLst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614DE6B-D981-6D31-E55A-00EFC84D8271}"/>
              </a:ext>
            </a:extLst>
          </p:cNvPr>
          <p:cNvSpPr/>
          <p:nvPr/>
        </p:nvSpPr>
        <p:spPr>
          <a:xfrm>
            <a:off x="-205740" y="-18956"/>
            <a:ext cx="12515150" cy="628235"/>
          </a:xfrm>
          <a:prstGeom prst="roundRect">
            <a:avLst>
              <a:gd name="adj" fmla="val 520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44B0BF-4A36-216B-16D2-9CE947FFBBE2}"/>
              </a:ext>
            </a:extLst>
          </p:cNvPr>
          <p:cNvSpPr txBox="1"/>
          <p:nvPr/>
        </p:nvSpPr>
        <p:spPr>
          <a:xfrm>
            <a:off x="-24803" y="726833"/>
            <a:ext cx="9640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(darshan) [user@login00.frontier ~]$ python –m darshan </a:t>
            </a:r>
            <a:r>
              <a:rPr lang="en-US" dirty="0" err="1">
                <a:solidFill>
                  <a:schemeClr val="bg1"/>
                </a:solidFill>
              </a:rPr>
              <a:t>file_stats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file.darshan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C52BD90-1F91-B81B-BE7C-EBA71D4A26A5}"/>
              </a:ext>
            </a:extLst>
          </p:cNvPr>
          <p:cNvSpPr/>
          <p:nvPr/>
        </p:nvSpPr>
        <p:spPr>
          <a:xfrm>
            <a:off x="0" y="181420"/>
            <a:ext cx="205112" cy="2051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10FB8C9-84C8-9172-C93C-CFABA8BD29C9}"/>
              </a:ext>
            </a:extLst>
          </p:cNvPr>
          <p:cNvSpPr/>
          <p:nvPr/>
        </p:nvSpPr>
        <p:spPr>
          <a:xfrm>
            <a:off x="327609" y="181420"/>
            <a:ext cx="205112" cy="2051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1AE52D7-2FA3-FECF-1673-EF39F43C7862}"/>
              </a:ext>
            </a:extLst>
          </p:cNvPr>
          <p:cNvSpPr/>
          <p:nvPr/>
        </p:nvSpPr>
        <p:spPr>
          <a:xfrm>
            <a:off x="655217" y="181420"/>
            <a:ext cx="205112" cy="205111"/>
          </a:xfrm>
          <a:prstGeom prst="ellipse">
            <a:avLst/>
          </a:prstGeom>
          <a:solidFill>
            <a:srgbClr val="7DB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 descr="Bar chart with solid fill">
            <a:extLst>
              <a:ext uri="{FF2B5EF4-FFF2-40B4-BE49-F238E27FC236}">
                <a16:creationId xmlns:a16="http://schemas.microsoft.com/office/drawing/2014/main" id="{41A3C535-525E-717E-4DB9-963ED7A912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43434" y="-80043"/>
            <a:ext cx="1539521" cy="1539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E2A6F74-B563-2DBE-3562-F0F44DF52E13}"/>
              </a:ext>
            </a:extLst>
          </p:cNvPr>
          <p:cNvGrpSpPr>
            <a:grpSpLocks noChangeAspect="1"/>
          </p:cNvGrpSpPr>
          <p:nvPr/>
        </p:nvGrpSpPr>
        <p:grpSpPr>
          <a:xfrm>
            <a:off x="10769890" y="-36501"/>
            <a:ext cx="1539520" cy="1539520"/>
            <a:chOff x="8355105" y="2692785"/>
            <a:chExt cx="2496669" cy="2496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CB0B9A0-0CBC-D3E7-C135-1613A0A69506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2" name="Graphic 11" descr="Scientific Thought with solid fill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1279BEC-9AE4-DBE4-A7AE-E30625A68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0959AEB-F2E1-0981-662D-57F207FFD8D1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 descr="Bar chart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314E8DEC-F683-724F-39AD-DDE235BFA5E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5B6BF43-4135-A8CF-EF0C-8671220107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109290"/>
              </p:ext>
            </p:extLst>
          </p:nvPr>
        </p:nvGraphicFramePr>
        <p:xfrm>
          <a:off x="0" y="1174685"/>
          <a:ext cx="12192002" cy="5531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9343">
                  <a:extLst>
                    <a:ext uri="{9D8B030D-6E8A-4147-A177-3AD203B41FA5}">
                      <a16:colId xmlns:a16="http://schemas.microsoft.com/office/drawing/2014/main" val="3773102712"/>
                    </a:ext>
                  </a:extLst>
                </a:gridCol>
                <a:gridCol w="1763331">
                  <a:extLst>
                    <a:ext uri="{9D8B030D-6E8A-4147-A177-3AD203B41FA5}">
                      <a16:colId xmlns:a16="http://schemas.microsoft.com/office/drawing/2014/main" val="3720774513"/>
                    </a:ext>
                  </a:extLst>
                </a:gridCol>
                <a:gridCol w="1674671">
                  <a:extLst>
                    <a:ext uri="{9D8B030D-6E8A-4147-A177-3AD203B41FA5}">
                      <a16:colId xmlns:a16="http://schemas.microsoft.com/office/drawing/2014/main" val="2171686564"/>
                    </a:ext>
                  </a:extLst>
                </a:gridCol>
                <a:gridCol w="1510753">
                  <a:extLst>
                    <a:ext uri="{9D8B030D-6E8A-4147-A177-3AD203B41FA5}">
                      <a16:colId xmlns:a16="http://schemas.microsoft.com/office/drawing/2014/main" val="871552259"/>
                    </a:ext>
                  </a:extLst>
                </a:gridCol>
                <a:gridCol w="1946952">
                  <a:extLst>
                    <a:ext uri="{9D8B030D-6E8A-4147-A177-3AD203B41FA5}">
                      <a16:colId xmlns:a16="http://schemas.microsoft.com/office/drawing/2014/main" val="3087994652"/>
                    </a:ext>
                  </a:extLst>
                </a:gridCol>
                <a:gridCol w="1946952">
                  <a:extLst>
                    <a:ext uri="{9D8B030D-6E8A-4147-A177-3AD203B41FA5}">
                      <a16:colId xmlns:a16="http://schemas.microsoft.com/office/drawing/2014/main" val="1409131737"/>
                    </a:ext>
                  </a:extLst>
                </a:gridCol>
              </a:tblGrid>
              <a:tr h="691411">
                <a:tc gridSpan="6"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Darshan [MODULE] File Stats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5282189"/>
                  </a:ext>
                </a:extLst>
              </a:tr>
              <a:tr h="691411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file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err="1">
                          <a:solidFill>
                            <a:srgbClr val="00BDB5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bytes_read</a:t>
                      </a:r>
                      <a:endParaRPr lang="en-US" b="0" i="0" dirty="0">
                        <a:solidFill>
                          <a:srgbClr val="00BDB5"/>
                        </a:solidFill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err="1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bytes_written</a:t>
                      </a:r>
                      <a:endParaRPr lang="en-US" b="0" i="0" dirty="0">
                        <a:solidFill>
                          <a:schemeClr val="bg1"/>
                        </a:solidFill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reads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writes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err="1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total_jobs</a:t>
                      </a:r>
                      <a:endParaRPr lang="en-US" b="0" i="0" dirty="0">
                        <a:solidFill>
                          <a:schemeClr val="bg1"/>
                        </a:solidFill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313854"/>
                  </a:ext>
                </a:extLst>
              </a:tr>
              <a:tr h="691411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/</a:t>
                      </a:r>
                      <a:r>
                        <a:rPr lang="en-US" b="0" i="0" dirty="0" err="1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lustre</a:t>
                      </a:r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/</a:t>
                      </a:r>
                      <a:r>
                        <a:rPr lang="en-US" b="0" i="0" dirty="0" err="1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orion</a:t>
                      </a:r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/path/to/file1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rgbClr val="00BDB5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880 MiB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0 Bytes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100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641460"/>
                  </a:ext>
                </a:extLst>
              </a:tr>
              <a:tr h="691411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/</a:t>
                      </a:r>
                      <a:r>
                        <a:rPr lang="en-US" b="0" i="0" dirty="0" err="1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lustre</a:t>
                      </a:r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/</a:t>
                      </a:r>
                      <a:r>
                        <a:rPr lang="en-US" b="0" i="0" dirty="0" err="1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orion</a:t>
                      </a:r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/path/to/file2</a:t>
                      </a:r>
                      <a:endParaRPr lang="en-US" b="0" i="0" u="sng" dirty="0">
                        <a:solidFill>
                          <a:schemeClr val="bg1"/>
                        </a:solidFill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rgbClr val="00BDB5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928 MiB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0 Bytes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116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968689"/>
                  </a:ext>
                </a:extLst>
              </a:tr>
              <a:tr h="691411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/</a:t>
                      </a:r>
                      <a:r>
                        <a:rPr lang="en-US" b="0" i="0" dirty="0" err="1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lustre</a:t>
                      </a:r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/</a:t>
                      </a:r>
                      <a:r>
                        <a:rPr lang="en-US" b="0" i="0" dirty="0" err="1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orion</a:t>
                      </a:r>
                      <a:r>
                        <a:rPr lang="en-US" b="0" i="0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/path/to/file3</a:t>
                      </a:r>
                      <a:endParaRPr lang="en-US" b="0" i="0" u="sng" dirty="0">
                        <a:solidFill>
                          <a:schemeClr val="bg1"/>
                        </a:solidFill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rgbClr val="00BDB5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0 Bytes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256 KiB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041188"/>
                  </a:ext>
                </a:extLst>
              </a:tr>
              <a:tr h="691411"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rgbClr val="00BDB5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u="none" dirty="0">
                        <a:solidFill>
                          <a:schemeClr val="bg1"/>
                        </a:solidFill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912645"/>
                  </a:ext>
                </a:extLst>
              </a:tr>
              <a:tr h="6914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/</a:t>
                      </a:r>
                      <a:r>
                        <a:rPr lang="en-US" b="0" i="0" u="none" dirty="0" err="1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lustre</a:t>
                      </a:r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/</a:t>
                      </a:r>
                      <a:r>
                        <a:rPr lang="en-US" b="0" i="0" u="none" dirty="0" err="1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orion</a:t>
                      </a:r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/path/to/file100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rgbClr val="00BDB5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6.46 KiB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144.72 KiB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16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1552456"/>
                  </a:ext>
                </a:extLst>
              </a:tr>
              <a:tr h="691411">
                <a:tc>
                  <a:txBody>
                    <a:bodyPr/>
                    <a:lstStyle/>
                    <a:p>
                      <a:pPr algn="ctr"/>
                      <a:r>
                        <a:rPr lang="en-US" b="0" i="0" u="sng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TOTAL (100 files)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rgbClr val="00BDB5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5.50 GiB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u="none" dirty="0">
                        <a:solidFill>
                          <a:schemeClr val="bg1"/>
                        </a:solidFill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u="none" dirty="0">
                        <a:solidFill>
                          <a:schemeClr val="bg1"/>
                        </a:solidFill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u="none" dirty="0">
                        <a:solidFill>
                          <a:schemeClr val="bg1"/>
                        </a:solidFill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dirty="0">
                          <a:solidFill>
                            <a:schemeClr val="bg1"/>
                          </a:solidFill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6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4974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2A022-D59E-8B61-D192-7F4570764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E70FF-74FB-C572-D38A-DE6AB13B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Analysis: Intermediate (darshan)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1BAE11-1102-C568-1C7B-4E0CB4ED752D}"/>
              </a:ext>
            </a:extLst>
          </p:cNvPr>
          <p:cNvSpPr txBox="1"/>
          <p:nvPr/>
        </p:nvSpPr>
        <p:spPr>
          <a:xfrm>
            <a:off x="1709850" y="6308209"/>
            <a:ext cx="982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darshan.readthedocs.io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/3.5.0/darshan-util/</a:t>
            </a:r>
            <a:r>
              <a:rPr lang="en-US" dirty="0" err="1"/>
              <a:t>pydarshan</a:t>
            </a:r>
            <a:r>
              <a:rPr lang="en-US" dirty="0"/>
              <a:t>/docs/</a:t>
            </a:r>
            <a:r>
              <a:rPr lang="en-US" dirty="0" err="1"/>
              <a:t>usage.html</a:t>
            </a:r>
            <a:endParaRPr lang="en-US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3601229-F156-B531-4019-DB70BFE6C136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1E721DA-A9B4-729B-9678-F9ABB4C3C98B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4A2463BD-C468-ECCE-9AE7-1DB7BCD093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22831" y="24645"/>
            <a:ext cx="1517273" cy="15172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72C539E-FFC0-5D49-78BF-0F121C8DC6AF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E8AD9D-B81B-B4B4-9E4A-E64C735133BD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77DFA09A-A772-384A-9808-63FC8FC9C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251523"/>
            <a:ext cx="11492432" cy="4635932"/>
          </a:xfrm>
        </p:spPr>
        <p:txBody>
          <a:bodyPr/>
          <a:lstStyle/>
          <a:p>
            <a:r>
              <a:rPr lang="en-US" sz="3600" dirty="0"/>
              <a:t>1</a:t>
            </a:r>
            <a:r>
              <a:rPr lang="en-US" sz="6000" dirty="0"/>
              <a:t>. </a:t>
            </a:r>
            <a:r>
              <a:rPr lang="en-US" sz="3600" dirty="0"/>
              <a:t>Use the `darshan` module to view I/O stats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742D6AD-A4C3-76EE-C19F-8D08F297A34E}"/>
              </a:ext>
            </a:extLst>
          </p:cNvPr>
          <p:cNvGraphicFramePr>
            <a:graphicFrameLocks noGrp="1"/>
          </p:cNvGraphicFramePr>
          <p:nvPr/>
        </p:nvGraphicFramePr>
        <p:xfrm>
          <a:off x="1095490" y="4214183"/>
          <a:ext cx="9930837" cy="1954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0279">
                  <a:extLst>
                    <a:ext uri="{9D8B030D-6E8A-4147-A177-3AD203B41FA5}">
                      <a16:colId xmlns:a16="http://schemas.microsoft.com/office/drawing/2014/main" val="3327160973"/>
                    </a:ext>
                  </a:extLst>
                </a:gridCol>
                <a:gridCol w="3310279">
                  <a:extLst>
                    <a:ext uri="{9D8B030D-6E8A-4147-A177-3AD203B41FA5}">
                      <a16:colId xmlns:a16="http://schemas.microsoft.com/office/drawing/2014/main" val="3274306308"/>
                    </a:ext>
                  </a:extLst>
                </a:gridCol>
                <a:gridCol w="3310279">
                  <a:extLst>
                    <a:ext uri="{9D8B030D-6E8A-4147-A177-3AD203B41FA5}">
                      <a16:colId xmlns:a16="http://schemas.microsoft.com/office/drawing/2014/main" val="329979506"/>
                    </a:ext>
                  </a:extLst>
                </a:gridCol>
              </a:tblGrid>
              <a:tr h="7441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job_stats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file_stats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summary*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1686242"/>
                  </a:ext>
                </a:extLst>
              </a:tr>
              <a:tr h="120998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Terminal output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Use `--module` flag to view aggregate module statistics (default: POSIX)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Terminal output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Use `--module` flag to view per-file module statistics (default: POSIX)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HTML output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`--</a:t>
                      </a:r>
                      <a:r>
                        <a:rPr lang="en-US" dirty="0" err="1"/>
                        <a:t>enable_dxt_heatmap</a:t>
                      </a:r>
                      <a:r>
                        <a:rPr lang="en-US" dirty="0"/>
                        <a:t>` if DXT modules were used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084827"/>
                  </a:ext>
                </a:extLst>
              </a:tr>
            </a:tbl>
          </a:graphicData>
        </a:graphic>
      </p:graphicFrame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C1E2B5D-CF24-3C63-AD7D-C27B03FE3526}"/>
              </a:ext>
            </a:extLst>
          </p:cNvPr>
          <p:cNvSpPr/>
          <p:nvPr/>
        </p:nvSpPr>
        <p:spPr>
          <a:xfrm>
            <a:off x="-205740" y="449747"/>
            <a:ext cx="12515150" cy="6513761"/>
          </a:xfrm>
          <a:prstGeom prst="roundRect">
            <a:avLst>
              <a:gd name="adj" fmla="val 3365"/>
            </a:avLst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774A152-4F72-BB29-FE8A-DC3B7F615F74}"/>
              </a:ext>
            </a:extLst>
          </p:cNvPr>
          <p:cNvSpPr/>
          <p:nvPr/>
        </p:nvSpPr>
        <p:spPr>
          <a:xfrm>
            <a:off x="-205740" y="-18956"/>
            <a:ext cx="12515150" cy="628235"/>
          </a:xfrm>
          <a:prstGeom prst="roundRect">
            <a:avLst>
              <a:gd name="adj" fmla="val 520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A393A2-7E5A-C558-D2D2-15692B0B1844}"/>
              </a:ext>
            </a:extLst>
          </p:cNvPr>
          <p:cNvSpPr txBox="1"/>
          <p:nvPr/>
        </p:nvSpPr>
        <p:spPr>
          <a:xfrm>
            <a:off x="-24803" y="726833"/>
            <a:ext cx="9640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(darshan) [user@login00.frontier ~]$ python –m darshan summary </a:t>
            </a:r>
            <a:r>
              <a:rPr lang="en-US" dirty="0" err="1">
                <a:solidFill>
                  <a:schemeClr val="bg1"/>
                </a:solidFill>
              </a:rPr>
              <a:t>file.darshan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Report generated successfully.</a:t>
            </a:r>
          </a:p>
          <a:p>
            <a:r>
              <a:rPr lang="en-US" dirty="0">
                <a:solidFill>
                  <a:schemeClr val="bg1"/>
                </a:solidFill>
              </a:rPr>
              <a:t>Saving report at location: /path/to/html/output</a:t>
            </a:r>
          </a:p>
          <a:p>
            <a:r>
              <a:rPr lang="en-US" dirty="0">
                <a:solidFill>
                  <a:schemeClr val="bg1"/>
                </a:solidFill>
              </a:rPr>
              <a:t>(darshan)[user@login00.frontier ~]$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34B4A8F-99F1-2E2E-B5D0-7337D399CA83}"/>
              </a:ext>
            </a:extLst>
          </p:cNvPr>
          <p:cNvSpPr/>
          <p:nvPr/>
        </p:nvSpPr>
        <p:spPr>
          <a:xfrm>
            <a:off x="0" y="181420"/>
            <a:ext cx="205112" cy="2051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B33DA11-2B1B-C26D-EA58-D37476B93147}"/>
              </a:ext>
            </a:extLst>
          </p:cNvPr>
          <p:cNvSpPr/>
          <p:nvPr/>
        </p:nvSpPr>
        <p:spPr>
          <a:xfrm>
            <a:off x="327609" y="181420"/>
            <a:ext cx="205112" cy="2051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E955087-16E4-8D6F-FA1E-08CF2247A92A}"/>
              </a:ext>
            </a:extLst>
          </p:cNvPr>
          <p:cNvSpPr/>
          <p:nvPr/>
        </p:nvSpPr>
        <p:spPr>
          <a:xfrm>
            <a:off x="655217" y="181420"/>
            <a:ext cx="205112" cy="205111"/>
          </a:xfrm>
          <a:prstGeom prst="ellipse">
            <a:avLst/>
          </a:prstGeom>
          <a:solidFill>
            <a:srgbClr val="7DB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 descr="Bar chart with solid fill">
            <a:extLst>
              <a:ext uri="{FF2B5EF4-FFF2-40B4-BE49-F238E27FC236}">
                <a16:creationId xmlns:a16="http://schemas.microsoft.com/office/drawing/2014/main" id="{45A6C68C-D91C-DB68-CE41-52610DFBFF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43434" y="-80043"/>
            <a:ext cx="1539521" cy="1539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FF99176-C67B-9F52-F584-D57CC6563B38}"/>
              </a:ext>
            </a:extLst>
          </p:cNvPr>
          <p:cNvGrpSpPr>
            <a:grpSpLocks noChangeAspect="1"/>
          </p:cNvGrpSpPr>
          <p:nvPr/>
        </p:nvGrpSpPr>
        <p:grpSpPr>
          <a:xfrm>
            <a:off x="10769890" y="-36501"/>
            <a:ext cx="1539520" cy="1539520"/>
            <a:chOff x="8355105" y="2692785"/>
            <a:chExt cx="2496669" cy="2496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D82EEC-DE35-3FC0-15CB-834C1C8151EC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2" name="Graphic 11" descr="Scientific Thought with solid fill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E50E1198-768D-B0CB-30C9-84B455A5C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C9116BE-DA11-0C56-0EAB-E2400FE208D9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 descr="Bar chart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34249679-E35B-2004-5644-B907B9ED62A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4589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16565-26CD-9388-E30D-2CDB9B154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F682F89-C0DE-28C0-DE5B-B56D12E58526}"/>
              </a:ext>
            </a:extLst>
          </p:cNvPr>
          <p:cNvSpPr/>
          <p:nvPr/>
        </p:nvSpPr>
        <p:spPr>
          <a:xfrm>
            <a:off x="4594414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CC9C2AA-7FC2-9998-84F2-C92621FB9502}"/>
              </a:ext>
            </a:extLst>
          </p:cNvPr>
          <p:cNvSpPr/>
          <p:nvPr/>
        </p:nvSpPr>
        <p:spPr>
          <a:xfrm>
            <a:off x="7848603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8EF9B23-751D-0E80-05F0-8284C182553B}"/>
              </a:ext>
            </a:extLst>
          </p:cNvPr>
          <p:cNvSpPr/>
          <p:nvPr/>
        </p:nvSpPr>
        <p:spPr>
          <a:xfrm>
            <a:off x="1340226" y="1703859"/>
            <a:ext cx="3146612" cy="44644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6AF67-399E-7A04-7301-31C66B726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Contents: How to Darshan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8F329D-6FF9-4B67-7FD2-B940F858C991}"/>
              </a:ext>
            </a:extLst>
          </p:cNvPr>
          <p:cNvSpPr txBox="1"/>
          <p:nvPr/>
        </p:nvSpPr>
        <p:spPr>
          <a:xfrm>
            <a:off x="1665197" y="1721054"/>
            <a:ext cx="2496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Setup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929CEC-9FD5-8652-3D00-0FBA59A05D81}"/>
              </a:ext>
            </a:extLst>
          </p:cNvPr>
          <p:cNvSpPr txBox="1"/>
          <p:nvPr/>
        </p:nvSpPr>
        <p:spPr>
          <a:xfrm>
            <a:off x="4923869" y="1721054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5DC264-01DB-DC8E-AE23-EA768F509360}"/>
              </a:ext>
            </a:extLst>
          </p:cNvPr>
          <p:cNvSpPr txBox="1"/>
          <p:nvPr/>
        </p:nvSpPr>
        <p:spPr>
          <a:xfrm>
            <a:off x="8178057" y="1721054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Analysis</a:t>
            </a:r>
          </a:p>
        </p:txBody>
      </p:sp>
      <p:sp>
        <p:nvSpPr>
          <p:cNvPr id="3" name="TextBox 2">
            <a:hlinkClick r:id="rId3" action="ppaction://hlinksldjump"/>
            <a:extLst>
              <a:ext uri="{FF2B5EF4-FFF2-40B4-BE49-F238E27FC236}">
                <a16:creationId xmlns:a16="http://schemas.microsoft.com/office/drawing/2014/main" id="{3C2943E2-D949-B730-A8A6-463E2C9FC4E1}"/>
              </a:ext>
            </a:extLst>
          </p:cNvPr>
          <p:cNvSpPr txBox="1"/>
          <p:nvPr/>
        </p:nvSpPr>
        <p:spPr>
          <a:xfrm>
            <a:off x="1342920" y="2980630"/>
            <a:ext cx="3074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1. Basic Setup</a:t>
            </a:r>
          </a:p>
        </p:txBody>
      </p:sp>
      <p:sp>
        <p:nvSpPr>
          <p:cNvPr id="4" name="TextBox 3">
            <a:hlinkClick r:id="rId4" action="ppaction://hlinksldjump"/>
            <a:extLst>
              <a:ext uri="{FF2B5EF4-FFF2-40B4-BE49-F238E27FC236}">
                <a16:creationId xmlns:a16="http://schemas.microsoft.com/office/drawing/2014/main" id="{98189A69-A9EA-F3FB-2E7D-527A546B6E71}"/>
              </a:ext>
            </a:extLst>
          </p:cNvPr>
          <p:cNvSpPr txBox="1"/>
          <p:nvPr/>
        </p:nvSpPr>
        <p:spPr>
          <a:xfrm>
            <a:off x="1317822" y="3767303"/>
            <a:ext cx="3121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2. Intermediate Setup (Runtime Config.)</a:t>
            </a:r>
          </a:p>
        </p:txBody>
      </p:sp>
      <p:sp>
        <p:nvSpPr>
          <p:cNvPr id="5" name="TextBox 4">
            <a:hlinkClick r:id="rId5" action="ppaction://hlinksldjump"/>
            <a:extLst>
              <a:ext uri="{FF2B5EF4-FFF2-40B4-BE49-F238E27FC236}">
                <a16:creationId xmlns:a16="http://schemas.microsoft.com/office/drawing/2014/main" id="{6CCFD856-D085-4C50-1AA6-1E428030DE30}"/>
              </a:ext>
            </a:extLst>
          </p:cNvPr>
          <p:cNvSpPr txBox="1"/>
          <p:nvPr/>
        </p:nvSpPr>
        <p:spPr>
          <a:xfrm>
            <a:off x="1340226" y="4923308"/>
            <a:ext cx="3121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3. Advanced Setup (HDF5)</a:t>
            </a:r>
          </a:p>
        </p:txBody>
      </p:sp>
      <p:sp>
        <p:nvSpPr>
          <p:cNvPr id="6" name="TextBox 5">
            <a:hlinkClick r:id="rId6" action="ppaction://hlinksldjump"/>
            <a:extLst>
              <a:ext uri="{FF2B5EF4-FFF2-40B4-BE49-F238E27FC236}">
                <a16:creationId xmlns:a16="http://schemas.microsoft.com/office/drawing/2014/main" id="{556A4DF9-0B4F-116C-3165-DB23CE87E400}"/>
              </a:ext>
            </a:extLst>
          </p:cNvPr>
          <p:cNvSpPr txBox="1"/>
          <p:nvPr/>
        </p:nvSpPr>
        <p:spPr>
          <a:xfrm>
            <a:off x="4610431" y="2980630"/>
            <a:ext cx="300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1. Basic (CLI)</a:t>
            </a:r>
          </a:p>
        </p:txBody>
      </p:sp>
      <p:sp>
        <p:nvSpPr>
          <p:cNvPr id="8" name="TextBox 7">
            <a:hlinkClick r:id="rId7" action="ppaction://hlinksldjump"/>
            <a:extLst>
              <a:ext uri="{FF2B5EF4-FFF2-40B4-BE49-F238E27FC236}">
                <a16:creationId xmlns:a16="http://schemas.microsoft.com/office/drawing/2014/main" id="{E44508C8-D916-E169-1F55-CD936773E8E3}"/>
              </a:ext>
            </a:extLst>
          </p:cNvPr>
          <p:cNvSpPr txBox="1"/>
          <p:nvPr/>
        </p:nvSpPr>
        <p:spPr>
          <a:xfrm>
            <a:off x="4526865" y="3767303"/>
            <a:ext cx="3214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2. Intermediate (Python)</a:t>
            </a:r>
          </a:p>
        </p:txBody>
      </p:sp>
      <p:sp>
        <p:nvSpPr>
          <p:cNvPr id="10" name="TextBox 9">
            <a:hlinkClick r:id="rId8" action="ppaction://hlinksldjump"/>
            <a:extLst>
              <a:ext uri="{FF2B5EF4-FFF2-40B4-BE49-F238E27FC236}">
                <a16:creationId xmlns:a16="http://schemas.microsoft.com/office/drawing/2014/main" id="{F39A5B9B-E516-D0F8-1163-5ECE5D0F79FD}"/>
              </a:ext>
            </a:extLst>
          </p:cNvPr>
          <p:cNvSpPr txBox="1"/>
          <p:nvPr/>
        </p:nvSpPr>
        <p:spPr>
          <a:xfrm>
            <a:off x="4608774" y="4923308"/>
            <a:ext cx="3053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3. Advanced (DXT)</a:t>
            </a:r>
          </a:p>
        </p:txBody>
      </p:sp>
      <p:sp>
        <p:nvSpPr>
          <p:cNvPr id="12" name="TextBox 11">
            <a:hlinkClick r:id="rId9" action="ppaction://hlinksldjump"/>
            <a:extLst>
              <a:ext uri="{FF2B5EF4-FFF2-40B4-BE49-F238E27FC236}">
                <a16:creationId xmlns:a16="http://schemas.microsoft.com/office/drawing/2014/main" id="{FD09A436-697B-6454-34F1-D417A27CC4AD}"/>
              </a:ext>
            </a:extLst>
          </p:cNvPr>
          <p:cNvSpPr txBox="1"/>
          <p:nvPr/>
        </p:nvSpPr>
        <p:spPr>
          <a:xfrm>
            <a:off x="7970539" y="2980630"/>
            <a:ext cx="2900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1. Basic (CLI)</a:t>
            </a:r>
          </a:p>
        </p:txBody>
      </p:sp>
      <p:sp>
        <p:nvSpPr>
          <p:cNvPr id="13" name="TextBox 12">
            <a:hlinkClick r:id="rId10" action="ppaction://hlinksldjump"/>
            <a:extLst>
              <a:ext uri="{FF2B5EF4-FFF2-40B4-BE49-F238E27FC236}">
                <a16:creationId xmlns:a16="http://schemas.microsoft.com/office/drawing/2014/main" id="{B3DFF4AB-5EE6-7E6D-BE6A-E925046C2135}"/>
              </a:ext>
            </a:extLst>
          </p:cNvPr>
          <p:cNvSpPr txBox="1"/>
          <p:nvPr/>
        </p:nvSpPr>
        <p:spPr>
          <a:xfrm>
            <a:off x="7847280" y="3767303"/>
            <a:ext cx="3146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2. Intermediate (darshan)</a:t>
            </a:r>
          </a:p>
        </p:txBody>
      </p:sp>
      <p:sp>
        <p:nvSpPr>
          <p:cNvPr id="18" name="TextBox 17">
            <a:hlinkClick r:id="rId11" action="ppaction://hlinksldjump"/>
            <a:extLst>
              <a:ext uri="{FF2B5EF4-FFF2-40B4-BE49-F238E27FC236}">
                <a16:creationId xmlns:a16="http://schemas.microsoft.com/office/drawing/2014/main" id="{EA0A98F8-8A4C-6D31-5A62-E160120D956B}"/>
              </a:ext>
            </a:extLst>
          </p:cNvPr>
          <p:cNvSpPr txBox="1"/>
          <p:nvPr/>
        </p:nvSpPr>
        <p:spPr>
          <a:xfrm>
            <a:off x="7970539" y="4923308"/>
            <a:ext cx="2944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3. Advanced (DXT)</a:t>
            </a:r>
          </a:p>
        </p:txBody>
      </p:sp>
    </p:spTree>
    <p:extLst>
      <p:ext uri="{BB962C8B-B14F-4D97-AF65-F5344CB8AC3E}">
        <p14:creationId xmlns:p14="http://schemas.microsoft.com/office/powerpoint/2010/main" val="2570538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82EBC-403C-6068-2213-24907512F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049CD-0620-BEF8-4038-2A0F1CE21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50" y="1052652"/>
            <a:ext cx="11777849" cy="5115630"/>
          </a:xfrm>
          <a:prstGeom prst="rect">
            <a:avLst/>
          </a:prstGeom>
        </p:spPr>
      </p:pic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23665E3-B7A1-4542-0E7C-3FCD2D14A8A7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557A735-7677-DF2B-6A39-E016086DD100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EC7B21-66B5-2DAB-C8F5-53BA303C7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Analysis: Intermediate (darshan)</a:t>
            </a:r>
          </a:p>
        </p:txBody>
      </p:sp>
      <p:pic>
        <p:nvPicPr>
          <p:cNvPr id="7" name="Graphic 6" descr="Gears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9A808353-9490-0010-D252-9F96F5BE56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22831" y="24645"/>
            <a:ext cx="1517273" cy="15172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1C243A7-8EC6-14B0-DA12-1C8E45114284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77134C-8734-D2A2-61FA-464A2DC339D8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pic>
        <p:nvPicPr>
          <p:cNvPr id="35" name="Graphic 34" descr="Bar chart with solid fill">
            <a:extLst>
              <a:ext uri="{FF2B5EF4-FFF2-40B4-BE49-F238E27FC236}">
                <a16:creationId xmlns:a16="http://schemas.microsoft.com/office/drawing/2014/main" id="{A754E3F5-E74D-5796-BA5B-084B1F75C5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43434" y="-80043"/>
            <a:ext cx="1539521" cy="1539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76D201-5B36-54C1-38A8-887291A1E45B}"/>
              </a:ext>
            </a:extLst>
          </p:cNvPr>
          <p:cNvGrpSpPr>
            <a:grpSpLocks noChangeAspect="1"/>
          </p:cNvGrpSpPr>
          <p:nvPr/>
        </p:nvGrpSpPr>
        <p:grpSpPr>
          <a:xfrm>
            <a:off x="10769890" y="-36501"/>
            <a:ext cx="1539520" cy="1539520"/>
            <a:chOff x="8355105" y="2692785"/>
            <a:chExt cx="2496669" cy="2496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B21B6D-F0E5-4399-4682-B16E5FC8B1AF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2" name="Graphic 11" descr="Scientific Thought with solid fill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C929A85-095B-355B-4A41-658D40F30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C8C93D1-E80F-573E-9993-0CBC077DF147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 descr="Bar chart with solid fill">
              <a:hlinkClick r:id="rId4" action="ppaction://hlinksldjump"/>
              <a:extLst>
                <a:ext uri="{FF2B5EF4-FFF2-40B4-BE49-F238E27FC236}">
                  <a16:creationId xmlns:a16="http://schemas.microsoft.com/office/drawing/2014/main" id="{59A10A03-EB33-15C0-7768-97D5BD9D765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30758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3B55B-9764-951C-E910-D451D4CB2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2490FF0-2D16-845E-8EE8-EE7EC1609779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5A8026A-F468-5734-C8F4-B88EC1EEA5E2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FC50B-F61A-F533-AC6A-7E52E917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Analysis: Intermediate (darshan)</a:t>
            </a:r>
          </a:p>
        </p:txBody>
      </p:sp>
      <p:pic>
        <p:nvPicPr>
          <p:cNvPr id="7" name="Graphic 6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5495EFE3-DE71-BFDE-704A-E0CA537F2F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22831" y="24645"/>
            <a:ext cx="1517273" cy="15172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527DA64-593F-3F20-6823-55F45FF54C5A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6A80D0-44F3-0B4B-7943-5891372E53C4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pic>
        <p:nvPicPr>
          <p:cNvPr id="35" name="Graphic 34" descr="Bar chart with solid fill">
            <a:extLst>
              <a:ext uri="{FF2B5EF4-FFF2-40B4-BE49-F238E27FC236}">
                <a16:creationId xmlns:a16="http://schemas.microsoft.com/office/drawing/2014/main" id="{60670920-2A51-E579-C74A-655DC93309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43434" y="-80043"/>
            <a:ext cx="1539521" cy="1539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3D9103-A7C7-B023-302C-2DA29A0659F8}"/>
              </a:ext>
            </a:extLst>
          </p:cNvPr>
          <p:cNvGrpSpPr>
            <a:grpSpLocks noChangeAspect="1"/>
          </p:cNvGrpSpPr>
          <p:nvPr/>
        </p:nvGrpSpPr>
        <p:grpSpPr>
          <a:xfrm>
            <a:off x="10769890" y="-36501"/>
            <a:ext cx="1539520" cy="1539520"/>
            <a:chOff x="8355105" y="2692785"/>
            <a:chExt cx="2496669" cy="2496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FA89CD5-3BBB-D548-110D-41168460A441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2" name="Graphic 11" descr="Scientific Thought with solid fill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530D886-1BAB-0D51-972C-1E361541D9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07852E3-9A6D-6719-FD76-7556F4F25C1F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 descr="Bar chart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2F51CE78-A44E-AE05-5099-1BB677F8B2F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ABCC096-2FCF-BADD-7465-8041D72259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15" y="1251522"/>
            <a:ext cx="4914091" cy="5102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6B38D7-0653-C38F-333A-225F794665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5230" y="1324674"/>
            <a:ext cx="456710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5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A162F-2613-5E04-8A0A-21B64D0B9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2211B3D-EEBB-C41A-3DBB-C3B51FA80CAD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75CFFE7-7E37-5649-0AD2-AFB4210FAA3C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F3974-9C6A-AB56-1516-61D7CB445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Analysis: Intermediate (darshan)</a:t>
            </a:r>
          </a:p>
        </p:txBody>
      </p:sp>
      <p:pic>
        <p:nvPicPr>
          <p:cNvPr id="7" name="Graphic 6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6F1D55B6-1F79-1775-44C0-02BFB88665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22831" y="24645"/>
            <a:ext cx="1517273" cy="15172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95E33E7-8B3D-B6CE-44E3-095FD2A550D4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DF4C86A-69EA-60AB-D04B-0118F59A4957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F0EE9F-68C7-15CC-0346-774670C155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2693"/>
          <a:stretch>
            <a:fillRect/>
          </a:stretch>
        </p:blipFill>
        <p:spPr>
          <a:xfrm>
            <a:off x="2097043" y="1043070"/>
            <a:ext cx="6999042" cy="5618080"/>
          </a:xfrm>
          <a:prstGeom prst="rect">
            <a:avLst/>
          </a:prstGeom>
        </p:spPr>
      </p:pic>
      <p:pic>
        <p:nvPicPr>
          <p:cNvPr id="35" name="Graphic 34" descr="Bar chart with solid fill">
            <a:extLst>
              <a:ext uri="{FF2B5EF4-FFF2-40B4-BE49-F238E27FC236}">
                <a16:creationId xmlns:a16="http://schemas.microsoft.com/office/drawing/2014/main" id="{C68F9B7E-DF31-C826-9B19-1EDA4A88AD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43434" y="-80043"/>
            <a:ext cx="1539521" cy="1539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517922A-855F-F82E-90FC-E69133F2DDCA}"/>
              </a:ext>
            </a:extLst>
          </p:cNvPr>
          <p:cNvGrpSpPr>
            <a:grpSpLocks noChangeAspect="1"/>
          </p:cNvGrpSpPr>
          <p:nvPr/>
        </p:nvGrpSpPr>
        <p:grpSpPr>
          <a:xfrm>
            <a:off x="10769890" y="-36501"/>
            <a:ext cx="1539520" cy="1539520"/>
            <a:chOff x="8355105" y="2692785"/>
            <a:chExt cx="2496669" cy="2496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8630F11-C5C6-7EDE-FC12-14EF2AFD83D7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2" name="Graphic 11" descr="Scientific Thought with solid fill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2FFFB662-B5B6-C0F9-72C2-8BE600FBA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72EB706-349D-BA52-6E7F-965C028AF851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 descr="Bar chart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AC39C679-E039-38E9-C6DF-9A7D1869F35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05B130-783A-5A63-5577-348B7389112D}"/>
              </a:ext>
            </a:extLst>
          </p:cNvPr>
          <p:cNvCxnSpPr/>
          <p:nvPr/>
        </p:nvCxnSpPr>
        <p:spPr>
          <a:xfrm>
            <a:off x="12706350" y="699135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FAC77FF-267E-16DC-6EF5-75F45C1547E6}"/>
              </a:ext>
            </a:extLst>
          </p:cNvPr>
          <p:cNvSpPr txBox="1"/>
          <p:nvPr/>
        </p:nvSpPr>
        <p:spPr>
          <a:xfrm>
            <a:off x="4874974" y="1956090"/>
            <a:ext cx="244205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Bins of aggregate I/O volume over 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DEACB0-0289-BDEB-FAA3-8BF79A65644E}"/>
              </a:ext>
            </a:extLst>
          </p:cNvPr>
          <p:cNvSpPr txBox="1"/>
          <p:nvPr/>
        </p:nvSpPr>
        <p:spPr>
          <a:xfrm rot="5400000">
            <a:off x="7523981" y="4112530"/>
            <a:ext cx="323566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Bins of aggregate I/O volume across ranks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5BE41D-B7D0-E9A3-AEAC-820059E8FA13}"/>
              </a:ext>
            </a:extLst>
          </p:cNvPr>
          <p:cNvSpPr txBox="1"/>
          <p:nvPr/>
        </p:nvSpPr>
        <p:spPr>
          <a:xfrm>
            <a:off x="4163940" y="6168282"/>
            <a:ext cx="2442051" cy="33575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Application runtime (s)</a:t>
            </a:r>
          </a:p>
        </p:txBody>
      </p:sp>
    </p:spTree>
    <p:extLst>
      <p:ext uri="{BB962C8B-B14F-4D97-AF65-F5344CB8AC3E}">
        <p14:creationId xmlns:p14="http://schemas.microsoft.com/office/powerpoint/2010/main" val="2290801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F61FB-89CA-F246-32DF-491C75FFD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BD78708-832B-25E8-CC1C-4A825826B967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D8811C1-C4EC-7DDE-1F4A-FC5F19FB2C0F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9BB9D-6F70-DDF9-D305-8299E5FED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Analysis: Intermediate (darshan)</a:t>
            </a:r>
          </a:p>
        </p:txBody>
      </p:sp>
      <p:pic>
        <p:nvPicPr>
          <p:cNvPr id="7" name="Graphic 6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6BEA5AFE-47E0-01ED-9986-6C403CD80F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22831" y="24645"/>
            <a:ext cx="1517273" cy="15172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C1F17AF-FFB1-4BCE-1192-8C7312CE177D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7B308C2-2CD0-4D5B-C8AB-CE6AEA6B2CE2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pic>
        <p:nvPicPr>
          <p:cNvPr id="35" name="Graphic 34" descr="Bar chart with solid fill">
            <a:extLst>
              <a:ext uri="{FF2B5EF4-FFF2-40B4-BE49-F238E27FC236}">
                <a16:creationId xmlns:a16="http://schemas.microsoft.com/office/drawing/2014/main" id="{393C6DE4-A560-5DAA-D150-AF465C88E5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43434" y="-80043"/>
            <a:ext cx="1539521" cy="1539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EA446A0-A6CB-99A8-FD8C-EBED053DE850}"/>
              </a:ext>
            </a:extLst>
          </p:cNvPr>
          <p:cNvGrpSpPr>
            <a:grpSpLocks noChangeAspect="1"/>
          </p:cNvGrpSpPr>
          <p:nvPr/>
        </p:nvGrpSpPr>
        <p:grpSpPr>
          <a:xfrm>
            <a:off x="10769890" y="-36501"/>
            <a:ext cx="1539520" cy="1539520"/>
            <a:chOff x="8355105" y="2692785"/>
            <a:chExt cx="2496669" cy="2496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6491A03-12C2-BB0E-AC72-ACAA07A72133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2" name="Graphic 11" descr="Scientific Thought with solid fill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DBAFE1C4-EAA6-E05C-CB48-49F5E8301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6365E5D-B28F-7176-5983-C9F1FDF85269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 descr="Bar chart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12215CF6-FC30-6CB2-35C4-847126274AC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949B253-30C2-2D59-2004-6B21F1858D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15" y="1251522"/>
            <a:ext cx="4914091" cy="5102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3E1914-3DDB-AD40-CCA9-6EEDA2BBD2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5230" y="1324674"/>
            <a:ext cx="456710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61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9763A-F72F-C6A8-1D56-4C577CFA2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2636D00-106A-2C86-25A6-0B1D9A056FC7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4E791CF-8FC8-07DB-EFF8-CDCFE53E3D11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40903-480B-CA15-3EDE-9138EAD4B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Analysis: Intermediate (darshan)</a:t>
            </a:r>
          </a:p>
        </p:txBody>
      </p:sp>
      <p:pic>
        <p:nvPicPr>
          <p:cNvPr id="7" name="Graphic 6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71D52397-9473-807D-B8CA-183A4500FF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22831" y="24645"/>
            <a:ext cx="1517273" cy="15172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30757B6-3D1D-E6C4-C04A-FD704435CA60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4D4739-3996-EC05-B3BC-89417DB9CFE2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pic>
        <p:nvPicPr>
          <p:cNvPr id="35" name="Graphic 34" descr="Bar chart with solid fill">
            <a:extLst>
              <a:ext uri="{FF2B5EF4-FFF2-40B4-BE49-F238E27FC236}">
                <a16:creationId xmlns:a16="http://schemas.microsoft.com/office/drawing/2014/main" id="{C13CFFEE-7594-25D1-1F61-9251FA7714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43434" y="-80043"/>
            <a:ext cx="1539521" cy="1539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1A0AC4D-D0F2-EA90-C839-1339C66AC027}"/>
              </a:ext>
            </a:extLst>
          </p:cNvPr>
          <p:cNvGrpSpPr>
            <a:grpSpLocks noChangeAspect="1"/>
          </p:cNvGrpSpPr>
          <p:nvPr/>
        </p:nvGrpSpPr>
        <p:grpSpPr>
          <a:xfrm>
            <a:off x="10769890" y="-36501"/>
            <a:ext cx="1539520" cy="1539520"/>
            <a:chOff x="8355105" y="2692785"/>
            <a:chExt cx="2496669" cy="2496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1E83C8C-EBA5-001B-49EB-5689A69D43EB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2" name="Graphic 11" descr="Scientific Thought with solid fill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C3E651A3-A582-66A0-FCB3-B16DCD7A1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C26C8DD-770E-2268-AE64-A616EEDEFF60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 descr="Bar chart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677875E8-DD58-A124-F44A-1CC93276E0A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41E45EA-34BE-05D5-909E-1716DD93FB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53113"/>
            <a:ext cx="4274961" cy="50617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CCC900C-3360-1FE7-C078-CDFB395769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3808" y="1459478"/>
            <a:ext cx="4278378" cy="50657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F5827D-DFA6-47F5-575C-3396060A31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1032" y="1532994"/>
            <a:ext cx="4278378" cy="506577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49FFA83-5E33-AC8F-B700-E54D5B296DF3}"/>
              </a:ext>
            </a:extLst>
          </p:cNvPr>
          <p:cNvGrpSpPr/>
          <p:nvPr/>
        </p:nvGrpSpPr>
        <p:grpSpPr>
          <a:xfrm>
            <a:off x="-24673" y="7168323"/>
            <a:ext cx="12192000" cy="6858000"/>
            <a:chOff x="-24673" y="7168323"/>
            <a:chExt cx="12192000" cy="685800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5ABA83C2-3BC3-43C4-BE49-7C715C54F838}"/>
                </a:ext>
              </a:extLst>
            </p:cNvPr>
            <p:cNvSpPr/>
            <p:nvPr/>
          </p:nvSpPr>
          <p:spPr>
            <a:xfrm>
              <a:off x="-24673" y="7168323"/>
              <a:ext cx="12192000" cy="6858000"/>
            </a:xfrm>
            <a:prstGeom prst="roundRect">
              <a:avLst>
                <a:gd name="adj" fmla="val 3279"/>
              </a:avLst>
            </a:prstGeom>
            <a:solidFill>
              <a:srgbClr val="00454D">
                <a:alpha val="89804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02C9BAD-20A4-1A1F-9366-ECEDAFAA97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6327" y="7382636"/>
              <a:ext cx="11430000" cy="6429375"/>
            </a:xfrm>
            <a:prstGeom prst="roundRect">
              <a:avLst>
                <a:gd name="adj" fmla="val 3279"/>
              </a:avLst>
            </a:prstGeom>
            <a:solidFill>
              <a:schemeClr val="bg1">
                <a:alpha val="89804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1E2A6ED-BBFC-1570-053E-A000CAB21CF8}"/>
              </a:ext>
            </a:extLst>
          </p:cNvPr>
          <p:cNvSpPr txBox="1"/>
          <p:nvPr/>
        </p:nvSpPr>
        <p:spPr>
          <a:xfrm>
            <a:off x="537576" y="8185485"/>
            <a:ext cx="112980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accessing attributes of files and directories: open(), </a:t>
            </a:r>
            <a:r>
              <a:rPr lang="en-US" sz="3200" dirty="0" err="1"/>
              <a:t>openat</a:t>
            </a:r>
            <a:r>
              <a:rPr lang="en-US" sz="3200" dirty="0"/>
              <a:t>(), stat(), </a:t>
            </a:r>
            <a:r>
              <a:rPr lang="en-US" sz="3200" dirty="0" err="1"/>
              <a:t>statx</a:t>
            </a:r>
            <a:r>
              <a:rPr lang="en-US" sz="3200" dirty="0"/>
              <a:t>(), etc. 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small files (aim for &gt;=1GB)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having many files in a single directory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accessing the same file region of appending to the same file from many processes.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B8904D-5088-D7AC-FD33-50F2AD347B02}"/>
              </a:ext>
            </a:extLst>
          </p:cNvPr>
          <p:cNvSpPr txBox="1"/>
          <p:nvPr/>
        </p:nvSpPr>
        <p:spPr>
          <a:xfrm>
            <a:off x="556626" y="7613985"/>
            <a:ext cx="1129809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454D"/>
                </a:solidFill>
              </a:rPr>
              <a:t>LUSTRE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1049423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63E87-3678-0713-4732-224B5F2DC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20F5C3A-4C6E-2A30-9CA9-6184A320715B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4E037BE-7D16-BE27-59E8-BC05EC5D5A7C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E527E-7937-5B6E-49F1-E48896CED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Analysis: Intermediate (darshan)</a:t>
            </a:r>
          </a:p>
        </p:txBody>
      </p:sp>
      <p:pic>
        <p:nvPicPr>
          <p:cNvPr id="7" name="Graphic 6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26C6E9B2-7082-D608-196D-CB94AE6157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22831" y="24645"/>
            <a:ext cx="1517273" cy="15172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50A2F2B-5006-474B-B3D9-DB3088A05C2B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3B50CF-73C6-55CE-C068-97EB7F33DD48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pic>
        <p:nvPicPr>
          <p:cNvPr id="35" name="Graphic 34" descr="Bar chart with solid fill">
            <a:extLst>
              <a:ext uri="{FF2B5EF4-FFF2-40B4-BE49-F238E27FC236}">
                <a16:creationId xmlns:a16="http://schemas.microsoft.com/office/drawing/2014/main" id="{55F919E4-CF41-AC2C-98A0-EADB463B09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43434" y="-80043"/>
            <a:ext cx="1539521" cy="1539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3341196-2D79-04A8-1E50-601586FA7007}"/>
              </a:ext>
            </a:extLst>
          </p:cNvPr>
          <p:cNvGrpSpPr>
            <a:grpSpLocks noChangeAspect="1"/>
          </p:cNvGrpSpPr>
          <p:nvPr/>
        </p:nvGrpSpPr>
        <p:grpSpPr>
          <a:xfrm>
            <a:off x="10769890" y="-36501"/>
            <a:ext cx="1539520" cy="1539520"/>
            <a:chOff x="8355105" y="2692785"/>
            <a:chExt cx="2496669" cy="2496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BBDD54A-0F01-79B1-4F36-7B1C5DCACCDF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2" name="Graphic 11" descr="Scientific Thought with solid fill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5C3586AA-916D-349B-8BFA-E11850BE2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5856CCB-BFE0-093A-D151-3E21BA5F5CCA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 descr="Bar chart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22CE9AB6-BD4D-109E-3D8E-89C56032F84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DA0F448-C61E-2D15-C8B8-70D76ED8C4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53113"/>
            <a:ext cx="4274961" cy="50617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727E35-67F6-A2DC-14AF-8E0BD519ED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3808" y="1459478"/>
            <a:ext cx="4278378" cy="50657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2D31C9-ECC5-B738-F8DF-0E3376B2FB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1032" y="1532994"/>
            <a:ext cx="4278378" cy="506577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D7A5A79-248C-8CE5-561B-7A1CD176317A}"/>
              </a:ext>
            </a:extLst>
          </p:cNvPr>
          <p:cNvGrpSpPr/>
          <p:nvPr/>
        </p:nvGrpSpPr>
        <p:grpSpPr>
          <a:xfrm>
            <a:off x="-24673" y="24645"/>
            <a:ext cx="12192000" cy="6858000"/>
            <a:chOff x="-24673" y="7168323"/>
            <a:chExt cx="12192000" cy="685800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33B3FE4D-5479-E770-8A67-E0FCFFAB9394}"/>
                </a:ext>
              </a:extLst>
            </p:cNvPr>
            <p:cNvSpPr/>
            <p:nvPr/>
          </p:nvSpPr>
          <p:spPr>
            <a:xfrm>
              <a:off x="-24673" y="7168323"/>
              <a:ext cx="12192000" cy="6858000"/>
            </a:xfrm>
            <a:prstGeom prst="roundRect">
              <a:avLst>
                <a:gd name="adj" fmla="val 3279"/>
              </a:avLst>
            </a:prstGeom>
            <a:solidFill>
              <a:srgbClr val="00454D">
                <a:alpha val="89804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CE185FA-62DE-9620-4BC3-94202CAE26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6327" y="7382636"/>
              <a:ext cx="11430000" cy="6429375"/>
            </a:xfrm>
            <a:prstGeom prst="roundRect">
              <a:avLst>
                <a:gd name="adj" fmla="val 3279"/>
              </a:avLst>
            </a:prstGeom>
            <a:solidFill>
              <a:schemeClr val="bg1">
                <a:alpha val="89804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48A7F7A-CE13-EDED-EC0C-20FAFB4C08A3}"/>
              </a:ext>
            </a:extLst>
          </p:cNvPr>
          <p:cNvSpPr txBox="1"/>
          <p:nvPr/>
        </p:nvSpPr>
        <p:spPr>
          <a:xfrm>
            <a:off x="537576" y="1041807"/>
            <a:ext cx="112980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accessing attributes of files and directories: open(), </a:t>
            </a:r>
            <a:r>
              <a:rPr lang="en-US" sz="3200" dirty="0" err="1"/>
              <a:t>openat</a:t>
            </a:r>
            <a:r>
              <a:rPr lang="en-US" sz="3200" dirty="0"/>
              <a:t>(), stat(), </a:t>
            </a:r>
            <a:r>
              <a:rPr lang="en-US" sz="3200" dirty="0" err="1"/>
              <a:t>statx</a:t>
            </a:r>
            <a:r>
              <a:rPr lang="en-US" sz="3200" dirty="0"/>
              <a:t>(), etc. 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small files (aim for &gt;=1GB)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having many files in a single directory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accessing the same file region of appending to the same file from many processes.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EB2F0A-8497-9180-A76D-2E15494954CE}"/>
              </a:ext>
            </a:extLst>
          </p:cNvPr>
          <p:cNvSpPr txBox="1"/>
          <p:nvPr/>
        </p:nvSpPr>
        <p:spPr>
          <a:xfrm>
            <a:off x="556626" y="470307"/>
            <a:ext cx="1129809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454D"/>
                </a:solidFill>
              </a:rPr>
              <a:t>LUSTRE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3126131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1A2BE-319B-0B58-5B2C-50D6DBC0B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CE37E33-E355-F64D-25FD-25B9D46D9D27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2AE84BCF-8ADA-C9E9-3A34-778EEDF60865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523A38-216E-BC6C-B31F-60934A02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Analysis: Intermediate (darshan)</a:t>
            </a:r>
          </a:p>
        </p:txBody>
      </p:sp>
      <p:pic>
        <p:nvPicPr>
          <p:cNvPr id="7" name="Graphic 6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09E22D96-15BD-D2E1-E83D-E18718FF73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22831" y="24645"/>
            <a:ext cx="1517273" cy="15172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9BAD102-CA28-F47A-C751-00C109879876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F99BD16-32B7-EA5A-C26A-861FBC9C001F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pic>
        <p:nvPicPr>
          <p:cNvPr id="35" name="Graphic 34" descr="Bar chart with solid fill">
            <a:extLst>
              <a:ext uri="{FF2B5EF4-FFF2-40B4-BE49-F238E27FC236}">
                <a16:creationId xmlns:a16="http://schemas.microsoft.com/office/drawing/2014/main" id="{3CE4DF57-5174-B062-F3B2-CE6D0505ED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43434" y="-80043"/>
            <a:ext cx="1539521" cy="1539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AAB332D-0792-BEA3-6818-BA5B0392009F}"/>
              </a:ext>
            </a:extLst>
          </p:cNvPr>
          <p:cNvGrpSpPr>
            <a:grpSpLocks noChangeAspect="1"/>
          </p:cNvGrpSpPr>
          <p:nvPr/>
        </p:nvGrpSpPr>
        <p:grpSpPr>
          <a:xfrm>
            <a:off x="10769890" y="-36501"/>
            <a:ext cx="1539520" cy="1539520"/>
            <a:chOff x="8355105" y="2692785"/>
            <a:chExt cx="2496669" cy="2496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F36133-9F69-C712-DAD8-1DDB9C261BD7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2" name="Graphic 11" descr="Scientific Thought with solid fill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28B5E93-5267-396D-707A-E4ED891951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118F445-0C66-7D82-7D80-554333FF3A09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 descr="Bar chart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6CE17C40-F8F6-6127-9D81-516C62F5041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184BFEA-EE08-749D-4FCF-99CA39D1B9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692" y="1228806"/>
            <a:ext cx="6333290" cy="49394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E3C085-CE40-5409-35C9-60CD2A14BF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6792" y="1050162"/>
            <a:ext cx="4121908" cy="544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1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3F60FE7-8ED6-AC88-5525-13F0DE339C20}"/>
              </a:ext>
            </a:extLst>
          </p:cNvPr>
          <p:cNvSpPr/>
          <p:nvPr/>
        </p:nvSpPr>
        <p:spPr>
          <a:xfrm>
            <a:off x="6416674" y="1778000"/>
            <a:ext cx="5127626" cy="43561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7E906F-E354-05DA-931A-81DA2052D050}"/>
              </a:ext>
            </a:extLst>
          </p:cNvPr>
          <p:cNvSpPr/>
          <p:nvPr/>
        </p:nvSpPr>
        <p:spPr>
          <a:xfrm>
            <a:off x="752474" y="1778000"/>
            <a:ext cx="5127626" cy="43561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7B694BF-3640-E6FE-6E2E-C90CC670B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Checkpoint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D112C4-B87C-B4EC-A494-ECA6593485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2474" y="1016000"/>
            <a:ext cx="5127626" cy="886397"/>
          </a:xfrm>
          <a:ln>
            <a:solidFill>
              <a:schemeClr val="bg2">
                <a:lumMod val="10000"/>
              </a:schemeClr>
            </a:solidFill>
          </a:ln>
        </p:spPr>
        <p:txBody>
          <a:bodyPr/>
          <a:lstStyle/>
          <a:p>
            <a:pPr algn="ctr"/>
            <a:r>
              <a:rPr lang="en-US" sz="3200" dirty="0"/>
              <a:t>Where we’ve been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9BFF2E0-7D80-6C6A-F061-FD0C99D4A421}"/>
              </a:ext>
            </a:extLst>
          </p:cNvPr>
          <p:cNvSpPr txBox="1">
            <a:spLocks/>
          </p:cNvSpPr>
          <p:nvPr/>
        </p:nvSpPr>
        <p:spPr>
          <a:xfrm>
            <a:off x="6416674" y="1016000"/>
            <a:ext cx="5127626" cy="886397"/>
          </a:xfrm>
          <a:prstGeom prst="rect">
            <a:avLst/>
          </a:prstGeom>
          <a:solidFill>
            <a:srgbClr val="FF9E1B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vert="horz" lIns="91440" tIns="182880" rIns="91440" bIns="18288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ptos" panose="020B0004020202020204" pitchFamily="34" charset="0"/>
                <a:ea typeface="Aptos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Where we’re going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D507BA-A172-96FF-B680-283B6EE84C97}"/>
              </a:ext>
            </a:extLst>
          </p:cNvPr>
          <p:cNvSpPr txBox="1"/>
          <p:nvPr/>
        </p:nvSpPr>
        <p:spPr>
          <a:xfrm>
            <a:off x="752474" y="1902397"/>
            <a:ext cx="5127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to use darshan-parser CLI to analyze Darshan output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to link darshan-runtime to your executable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to configure Darshan at runtime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to install and use the ‘darshan’ Python library to analysis Darshan reports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7BFA0D-B778-52FB-7A53-78C8187A9F0C}"/>
              </a:ext>
            </a:extLst>
          </p:cNvPr>
          <p:cNvSpPr txBox="1"/>
          <p:nvPr/>
        </p:nvSpPr>
        <p:spPr>
          <a:xfrm>
            <a:off x="6429374" y="1902397"/>
            <a:ext cx="5127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Quick note on profiling applications that use HDF5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to use the </a:t>
            </a:r>
            <a:r>
              <a:rPr lang="en-US" sz="2400" dirty="0" err="1"/>
              <a:t>dxt</a:t>
            </a:r>
            <a:r>
              <a:rPr lang="en-US" sz="2400" dirty="0"/>
              <a:t>-explorer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Wrap up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011474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F2AB7-E4C5-C238-2883-D96E10FA2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C367175-C2C8-BE79-180F-374BCD310473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A669591-2796-0797-949E-3F4D98935FF8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55D23F-5882-57B9-13E8-57A5422E0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Setup: Advanced (HDF5 support)</a:t>
            </a:r>
          </a:p>
        </p:txBody>
      </p:sp>
      <p:pic>
        <p:nvPicPr>
          <p:cNvPr id="7" name="Graphic 6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5DC7F1A2-37CA-4608-EC17-ACFD95EFA5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727" y="24645"/>
            <a:ext cx="1517273" cy="15172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F41BFFA-10CE-5FB6-66A3-1BEB6DEED55E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3E725F-D4BD-425C-02B2-A8FA3A91BC9D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pic>
        <p:nvPicPr>
          <p:cNvPr id="35" name="Graphic 34" descr="Bar chart with solid fill">
            <a:extLst>
              <a:ext uri="{FF2B5EF4-FFF2-40B4-BE49-F238E27FC236}">
                <a16:creationId xmlns:a16="http://schemas.microsoft.com/office/drawing/2014/main" id="{492BF8FE-6F66-4557-A6A3-413375BFDF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43434" y="-80043"/>
            <a:ext cx="1539521" cy="1539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EF19BB2-7AB4-73AC-F549-4CBE9BCC9629}"/>
              </a:ext>
            </a:extLst>
          </p:cNvPr>
          <p:cNvGrpSpPr>
            <a:grpSpLocks noChangeAspect="1"/>
          </p:cNvGrpSpPr>
          <p:nvPr/>
        </p:nvGrpSpPr>
        <p:grpSpPr>
          <a:xfrm>
            <a:off x="16154690" y="-36501"/>
            <a:ext cx="1539520" cy="1539520"/>
            <a:chOff x="8355105" y="2692785"/>
            <a:chExt cx="2496669" cy="2496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19B9FC7-2167-BF59-7B11-C088E578832A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2" name="Graphic 11" descr="Scientific Thought with solid fill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0E2A661-769E-9B59-A60F-1C087B508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871926C-DCCA-F5F5-E7CE-27A31D388057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 descr="Bar chart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1F460605-4B75-4AF9-3C16-5AC06F57547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746E14B-5B2E-597C-7D88-FB70148F51DC}"/>
              </a:ext>
            </a:extLst>
          </p:cNvPr>
          <p:cNvSpPr txBox="1"/>
          <p:nvPr/>
        </p:nvSpPr>
        <p:spPr>
          <a:xfrm>
            <a:off x="314692" y="1066800"/>
            <a:ext cx="103600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HDF5 I/O profiling is </a:t>
            </a:r>
            <a:r>
              <a:rPr lang="en-US" sz="3200" i="1" dirty="0"/>
              <a:t>not</a:t>
            </a:r>
            <a:r>
              <a:rPr lang="en-US" sz="3200" dirty="0"/>
              <a:t> natively supported on any darshan-runtime module on Frontier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 custom darshan-runtime configuration is required: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submit a ticket to </a:t>
            </a:r>
            <a:r>
              <a:rPr lang="en-US" sz="3200" dirty="0">
                <a:hlinkClick r:id="rId8"/>
              </a:rPr>
              <a:t>help@olcf.ornl.gov</a:t>
            </a: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email </a:t>
            </a:r>
            <a:r>
              <a:rPr lang="en-US" sz="3200" dirty="0">
                <a:hlinkClick r:id="rId9"/>
              </a:rPr>
              <a:t>winetroutjj@ornl.gov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export DARSHAN_MOD_ENABLE=“H5F,H5D,…”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7066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FEDCF-8036-BA98-C8AD-14C78F5E2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4E6641C-8F42-41C4-5718-CEFA5EFD7B00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C3D5031-52A1-FD2C-519F-BBFE7ECFA5E3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E7444-CF3D-A4B7-2AFB-89418DD2F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Analysis: Advanced (HDF5 support)</a:t>
            </a:r>
          </a:p>
        </p:txBody>
      </p:sp>
      <p:pic>
        <p:nvPicPr>
          <p:cNvPr id="7" name="Graphic 6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EA2C60A3-0258-F3D6-A35E-A543E31E4A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29340" y="24645"/>
            <a:ext cx="1517273" cy="15172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3B5C13F-23CA-5DA9-6CFC-E58228EDD883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C1920A5-8755-D836-2859-E23A487133BB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pic>
        <p:nvPicPr>
          <p:cNvPr id="35" name="Graphic 34" descr="Bar chart with solid fill">
            <a:extLst>
              <a:ext uri="{FF2B5EF4-FFF2-40B4-BE49-F238E27FC236}">
                <a16:creationId xmlns:a16="http://schemas.microsoft.com/office/drawing/2014/main" id="{3919DD40-4C28-05EE-02B2-283EA12B31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43434" y="-80043"/>
            <a:ext cx="1539521" cy="1539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50CBA36-864A-1393-9E9E-FF63731ECE68}"/>
              </a:ext>
            </a:extLst>
          </p:cNvPr>
          <p:cNvGrpSpPr>
            <a:grpSpLocks noChangeAspect="1"/>
          </p:cNvGrpSpPr>
          <p:nvPr/>
        </p:nvGrpSpPr>
        <p:grpSpPr>
          <a:xfrm>
            <a:off x="10652480" y="-36501"/>
            <a:ext cx="1539520" cy="1539520"/>
            <a:chOff x="8355105" y="2692785"/>
            <a:chExt cx="2496669" cy="2496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7F19C58-AF58-E06B-F99A-9DD0E4013781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2" name="Graphic 11" descr="Scientific Thought with solid fill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C967FF7C-8323-59D8-DE00-220BE421B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65A70F0-A6CC-BC1F-1C30-018CB6260031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 descr="Bar chart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15678194-A405-28A1-9D09-914624CCD3D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16D32A-F7C4-EC7E-20F7-1A28EAC2D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299" y="1402605"/>
            <a:ext cx="5074448" cy="5468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8AD4CD-37A6-FCB0-C31E-869EADE24D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7738" y="1541918"/>
            <a:ext cx="4741009" cy="53160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D68B1F-4D6C-43E0-EE5E-D0134A7D176A}"/>
              </a:ext>
            </a:extLst>
          </p:cNvPr>
          <p:cNvSpPr txBox="1"/>
          <p:nvPr/>
        </p:nvSpPr>
        <p:spPr>
          <a:xfrm>
            <a:off x="384876" y="929892"/>
            <a:ext cx="5870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HDF5-specific plots</a:t>
            </a:r>
          </a:p>
        </p:txBody>
      </p:sp>
    </p:spTree>
    <p:extLst>
      <p:ext uri="{BB962C8B-B14F-4D97-AF65-F5344CB8AC3E}">
        <p14:creationId xmlns:p14="http://schemas.microsoft.com/office/powerpoint/2010/main" val="2898386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181349-0588-C481-C4D6-5C3207DC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Symptoms of Bad I/O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8B33D3-4AC8-7293-8750-31C1AF8891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A3422F4-6836-9DAA-8A88-A05A52E4D9F7}"/>
              </a:ext>
            </a:extLst>
          </p:cNvPr>
          <p:cNvSpPr/>
          <p:nvPr/>
        </p:nvSpPr>
        <p:spPr>
          <a:xfrm>
            <a:off x="-13487400" y="-8610600"/>
            <a:ext cx="38633400" cy="23317200"/>
          </a:xfrm>
          <a:custGeom>
            <a:avLst/>
            <a:gdLst>
              <a:gd name="csX0" fmla="*/ 6060908 w 12192000"/>
              <a:gd name="csY0" fmla="*/ 747400 h 6858000"/>
              <a:gd name="csX1" fmla="*/ 3115695 w 12192000"/>
              <a:gd name="csY1" fmla="*/ 3428999 h 6858000"/>
              <a:gd name="csX2" fmla="*/ 6060908 w 12192000"/>
              <a:gd name="csY2" fmla="*/ 6110598 h 6858000"/>
              <a:gd name="csX3" fmla="*/ 9006121 w 12192000"/>
              <a:gd name="csY3" fmla="*/ 3428999 h 6858000"/>
              <a:gd name="csX4" fmla="*/ 6060908 w 12192000"/>
              <a:gd name="csY4" fmla="*/ 747400 h 6858000"/>
              <a:gd name="csX5" fmla="*/ 0 w 12192000"/>
              <a:gd name="csY5" fmla="*/ 0 h 6858000"/>
              <a:gd name="csX6" fmla="*/ 12192000 w 12192000"/>
              <a:gd name="csY6" fmla="*/ 0 h 6858000"/>
              <a:gd name="csX7" fmla="*/ 12192000 w 12192000"/>
              <a:gd name="csY7" fmla="*/ 6858000 h 6858000"/>
              <a:gd name="csX8" fmla="*/ 0 w 12192000"/>
              <a:gd name="csY8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2192000" h="6858000">
                <a:moveTo>
                  <a:pt x="6060908" y="747400"/>
                </a:moveTo>
                <a:cubicBezTo>
                  <a:pt x="4434312" y="747400"/>
                  <a:pt x="3115695" y="1947993"/>
                  <a:pt x="3115695" y="3428999"/>
                </a:cubicBezTo>
                <a:cubicBezTo>
                  <a:pt x="3115695" y="4910005"/>
                  <a:pt x="4434312" y="6110598"/>
                  <a:pt x="6060908" y="6110598"/>
                </a:cubicBezTo>
                <a:cubicBezTo>
                  <a:pt x="7687504" y="6110598"/>
                  <a:pt x="9006121" y="4910005"/>
                  <a:pt x="9006121" y="3428999"/>
                </a:cubicBezTo>
                <a:cubicBezTo>
                  <a:pt x="9006121" y="1947993"/>
                  <a:pt x="7687504" y="747400"/>
                  <a:pt x="6060908" y="74740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101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34E9A-99AA-F498-150F-E285462B0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3A26734-C991-B190-A1F3-DF9B53934B33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CB4F52F-0377-5B2D-9036-44D2C8B711CA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EAF164-D95C-2251-B94F-9E1786B32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Analysis: Advanced (HDF5 support)</a:t>
            </a:r>
          </a:p>
        </p:txBody>
      </p:sp>
      <p:pic>
        <p:nvPicPr>
          <p:cNvPr id="7" name="Graphic 6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A307A33F-CFAC-9F85-D1F8-0331C0DABF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29340" y="24645"/>
            <a:ext cx="1517273" cy="15172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A4ABD22-757D-1926-C98E-556D16E5FE88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7A4CAF-1BD3-18C5-0AFC-FFE179CE1ECB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pic>
        <p:nvPicPr>
          <p:cNvPr id="35" name="Graphic 34" descr="Bar chart with solid fill">
            <a:extLst>
              <a:ext uri="{FF2B5EF4-FFF2-40B4-BE49-F238E27FC236}">
                <a16:creationId xmlns:a16="http://schemas.microsoft.com/office/drawing/2014/main" id="{C0ABB6A7-BE7D-5462-ADDB-076546AA67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43434" y="-80043"/>
            <a:ext cx="1539521" cy="1539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DAA37BA-BE0D-BAB0-9DBA-19BB14B344EB}"/>
              </a:ext>
            </a:extLst>
          </p:cNvPr>
          <p:cNvGrpSpPr>
            <a:grpSpLocks noChangeAspect="1"/>
          </p:cNvGrpSpPr>
          <p:nvPr/>
        </p:nvGrpSpPr>
        <p:grpSpPr>
          <a:xfrm>
            <a:off x="10652480" y="-36501"/>
            <a:ext cx="1539520" cy="1539520"/>
            <a:chOff x="8355105" y="2692785"/>
            <a:chExt cx="2496669" cy="2496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239D992-BC7A-3A00-3BBD-097C406BAAF0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2" name="Graphic 11" descr="Scientific Thought with solid fill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063FC32-4D11-377E-73FE-B09E94115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9B78259-D92B-1808-EB3A-67AD37F904C0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 descr="Bar chart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D8374281-5211-3BF1-756F-0287441C43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1EE441D-BE35-E8E8-BF3B-67BD37605D0B}"/>
              </a:ext>
            </a:extLst>
          </p:cNvPr>
          <p:cNvSpPr txBox="1"/>
          <p:nvPr/>
        </p:nvSpPr>
        <p:spPr>
          <a:xfrm>
            <a:off x="384876" y="929892"/>
            <a:ext cx="5870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MPI-IO-specific plots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FA7E0-2EBE-A00E-909B-CA0400D392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5743" y="1590436"/>
            <a:ext cx="4709064" cy="52802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B07A1-4474-7707-F9A2-FA0C0A7A08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876" y="1703859"/>
            <a:ext cx="4656471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06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84982-07A3-8837-44BF-9095E4960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C06B1AC-7216-CFC1-C7A1-FA935546872A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C023F92-E475-12CB-B3CC-E582EAB08F91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4FED8-8450-752F-ECB2-1B72DDCA8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Analysis: Advanced (HDF5 support)</a:t>
            </a:r>
          </a:p>
        </p:txBody>
      </p:sp>
      <p:pic>
        <p:nvPicPr>
          <p:cNvPr id="7" name="Graphic 6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B4662B76-4DC5-FADE-2CA8-A76AC2F13E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29340" y="24645"/>
            <a:ext cx="1517273" cy="15172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A2094EC-7911-0047-10CA-AF0297ED4949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3A6D082-8C1B-F533-87AA-C7FF335C38CA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pic>
        <p:nvPicPr>
          <p:cNvPr id="35" name="Graphic 34" descr="Bar chart with solid fill">
            <a:extLst>
              <a:ext uri="{FF2B5EF4-FFF2-40B4-BE49-F238E27FC236}">
                <a16:creationId xmlns:a16="http://schemas.microsoft.com/office/drawing/2014/main" id="{258C8FFC-4706-FA1D-A876-2E983AB164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43434" y="-80043"/>
            <a:ext cx="1539521" cy="1539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279B235-9C2A-56D8-6A8A-64D5DB828BF0}"/>
              </a:ext>
            </a:extLst>
          </p:cNvPr>
          <p:cNvGrpSpPr>
            <a:grpSpLocks noChangeAspect="1"/>
          </p:cNvGrpSpPr>
          <p:nvPr/>
        </p:nvGrpSpPr>
        <p:grpSpPr>
          <a:xfrm>
            <a:off x="10652480" y="-36501"/>
            <a:ext cx="1539520" cy="1539520"/>
            <a:chOff x="8355105" y="2692785"/>
            <a:chExt cx="2496669" cy="2496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12DBB06-BFB7-35FE-58E9-12C7B76A1CF3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2" name="Graphic 11" descr="Scientific Thought with solid fill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B2A8C39-188C-908A-732F-432936A9A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8B47183-A53F-EC65-5EE2-76C3343F086C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 descr="Bar chart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DE581E47-EDAC-74F7-7888-0ACEC7BCF1C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369114E-F3BF-1F20-2EA5-9C881EA1554B}"/>
              </a:ext>
            </a:extLst>
          </p:cNvPr>
          <p:cNvSpPr txBox="1"/>
          <p:nvPr/>
        </p:nvSpPr>
        <p:spPr>
          <a:xfrm>
            <a:off x="384876" y="929892"/>
            <a:ext cx="5870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MPI-IO-specific plots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B41D12-0A2B-DE25-237E-7481036F16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692" y="1816289"/>
            <a:ext cx="5781308" cy="419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7B4CA4-8C2B-AE6A-79D3-F7BDB7DB32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0908" y="1816289"/>
            <a:ext cx="5781308" cy="43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99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BFF02-D529-F4F9-6A8A-453060C6C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1F3ADB6-3D52-9959-94D5-1D839281F662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5B0B115-7DC7-9E02-4BA4-A5411E66E71B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B399F4-A7E0-CB13-2B8B-A5347A895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Generation: Advanced (DXT)</a:t>
            </a:r>
          </a:p>
        </p:txBody>
      </p:sp>
      <p:pic>
        <p:nvPicPr>
          <p:cNvPr id="7" name="Graphic 6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3A3D4703-D075-E09A-2691-BCF19AF5B9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29340" y="24645"/>
            <a:ext cx="1517273" cy="15172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87B0511-662D-D822-5294-1E986632B2D5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A7A8C39-267C-73CA-A843-368D16A1584B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pic>
        <p:nvPicPr>
          <p:cNvPr id="35" name="Graphic 34" descr="Bar chart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3E35F460-BC41-D796-07BF-219D737AAC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3895" y="-80043"/>
            <a:ext cx="1539521" cy="1539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9CB4FA8-66D3-3FCC-9E4F-8D706B41C348}"/>
              </a:ext>
            </a:extLst>
          </p:cNvPr>
          <p:cNvGrpSpPr>
            <a:grpSpLocks noChangeAspect="1"/>
          </p:cNvGrpSpPr>
          <p:nvPr/>
        </p:nvGrpSpPr>
        <p:grpSpPr>
          <a:xfrm>
            <a:off x="15698408" y="-36501"/>
            <a:ext cx="1539520" cy="1539520"/>
            <a:chOff x="8355105" y="2692785"/>
            <a:chExt cx="2496669" cy="2496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79A12F-6B88-5174-FA9F-C7201EDE400B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2" name="Graphic 11" descr="Scientific Thought with solid fill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507DC94F-BD76-2A2D-C306-94816E5395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A82B8A6-E674-6382-8CD7-134EBA7438B0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 descr="Bar chart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8E693A32-03B4-32C0-DC8A-68DCD0EA89E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A050606-190B-78C3-9E5D-5BB74FD4FB12}"/>
              </a:ext>
            </a:extLst>
          </p:cNvPr>
          <p:cNvSpPr/>
          <p:nvPr/>
        </p:nvSpPr>
        <p:spPr>
          <a:xfrm>
            <a:off x="892289" y="1503019"/>
            <a:ext cx="9930838" cy="1539521"/>
          </a:xfrm>
          <a:prstGeom prst="roundRect">
            <a:avLst>
              <a:gd name="adj" fmla="val 3365"/>
            </a:avLst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88CECD6-230D-A8CD-0CC2-41792D0F8CC8}"/>
              </a:ext>
            </a:extLst>
          </p:cNvPr>
          <p:cNvSpPr/>
          <p:nvPr/>
        </p:nvSpPr>
        <p:spPr>
          <a:xfrm>
            <a:off x="892289" y="1503019"/>
            <a:ext cx="9930838" cy="628235"/>
          </a:xfrm>
          <a:prstGeom prst="roundRect">
            <a:avLst>
              <a:gd name="adj" fmla="val 520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C161C6-3309-5B05-2B28-65C601F5CFE3}"/>
              </a:ext>
            </a:extLst>
          </p:cNvPr>
          <p:cNvSpPr txBox="1"/>
          <p:nvPr/>
        </p:nvSpPr>
        <p:spPr>
          <a:xfrm>
            <a:off x="1031878" y="2404737"/>
            <a:ext cx="9640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(darshan) [user@login00.frontier ~]$ </a:t>
            </a:r>
            <a:r>
              <a:rPr lang="en-US" dirty="0" err="1">
                <a:solidFill>
                  <a:schemeClr val="bg1"/>
                </a:solidFill>
              </a:rPr>
              <a:t>dxt</a:t>
            </a:r>
            <a:r>
              <a:rPr lang="en-US" dirty="0">
                <a:solidFill>
                  <a:schemeClr val="bg1"/>
                </a:solidFill>
              </a:rPr>
              <a:t>-explorer [flags] </a:t>
            </a:r>
            <a:r>
              <a:rPr lang="en-US" dirty="0" err="1">
                <a:solidFill>
                  <a:schemeClr val="bg1"/>
                </a:solidFill>
              </a:rPr>
              <a:t>file.darshan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F5F7291-FCF0-70A0-98F3-F1233FC1B74D}"/>
              </a:ext>
            </a:extLst>
          </p:cNvPr>
          <p:cNvSpPr/>
          <p:nvPr/>
        </p:nvSpPr>
        <p:spPr>
          <a:xfrm>
            <a:off x="1179041" y="1766611"/>
            <a:ext cx="205112" cy="2051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ACD180-6F51-CA4E-C37D-30795A034AB6}"/>
              </a:ext>
            </a:extLst>
          </p:cNvPr>
          <p:cNvSpPr/>
          <p:nvPr/>
        </p:nvSpPr>
        <p:spPr>
          <a:xfrm>
            <a:off x="1506650" y="1766611"/>
            <a:ext cx="205112" cy="2051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137849B-686A-0934-E7D5-C8DFCCA55714}"/>
              </a:ext>
            </a:extLst>
          </p:cNvPr>
          <p:cNvSpPr/>
          <p:nvPr/>
        </p:nvSpPr>
        <p:spPr>
          <a:xfrm>
            <a:off x="1834258" y="1766611"/>
            <a:ext cx="205112" cy="205111"/>
          </a:xfrm>
          <a:prstGeom prst="ellipse">
            <a:avLst/>
          </a:prstGeom>
          <a:solidFill>
            <a:srgbClr val="7DB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53B76A-C65E-7B5A-2DBD-C9032FFAD137}"/>
              </a:ext>
            </a:extLst>
          </p:cNvPr>
          <p:cNvSpPr txBox="1"/>
          <p:nvPr/>
        </p:nvSpPr>
        <p:spPr>
          <a:xfrm>
            <a:off x="1609206" y="6440542"/>
            <a:ext cx="9825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dxt-explorer.readthedocs.io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/latest/</a:t>
            </a:r>
            <a:r>
              <a:rPr lang="en-US" dirty="0" err="1"/>
              <a:t>index.html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B8B9BD-B61A-7075-2837-2A156BD38623}"/>
              </a:ext>
            </a:extLst>
          </p:cNvPr>
          <p:cNvSpPr txBox="1"/>
          <p:nvPr/>
        </p:nvSpPr>
        <p:spPr>
          <a:xfrm>
            <a:off x="1031878" y="5808231"/>
            <a:ext cx="10321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WARNING: Less reliable than `darshan` library outputs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65645B06-0E00-250E-B564-28206B82D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946690"/>
              </p:ext>
            </p:extLst>
          </p:nvPr>
        </p:nvGraphicFramePr>
        <p:xfrm>
          <a:off x="112296" y="3250496"/>
          <a:ext cx="11991120" cy="2481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7780">
                  <a:extLst>
                    <a:ext uri="{9D8B030D-6E8A-4147-A177-3AD203B41FA5}">
                      <a16:colId xmlns:a16="http://schemas.microsoft.com/office/drawing/2014/main" val="3327160973"/>
                    </a:ext>
                  </a:extLst>
                </a:gridCol>
                <a:gridCol w="2997780">
                  <a:extLst>
                    <a:ext uri="{9D8B030D-6E8A-4147-A177-3AD203B41FA5}">
                      <a16:colId xmlns:a16="http://schemas.microsoft.com/office/drawing/2014/main" val="3274306308"/>
                    </a:ext>
                  </a:extLst>
                </a:gridCol>
                <a:gridCol w="2997780">
                  <a:extLst>
                    <a:ext uri="{9D8B030D-6E8A-4147-A177-3AD203B41FA5}">
                      <a16:colId xmlns:a16="http://schemas.microsoft.com/office/drawing/2014/main" val="1180098727"/>
                    </a:ext>
                  </a:extLst>
                </a:gridCol>
                <a:gridCol w="2997780">
                  <a:extLst>
                    <a:ext uri="{9D8B030D-6E8A-4147-A177-3AD203B41FA5}">
                      <a16:colId xmlns:a16="http://schemas.microsoft.com/office/drawing/2014/main" val="329979506"/>
                    </a:ext>
                  </a:extLst>
                </a:gridCol>
              </a:tblGrid>
              <a:tr h="7441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  <a:r>
                        <a:rPr lang="en-US" dirty="0" err="1"/>
                        <a:t>oo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1686242"/>
                  </a:ext>
                </a:extLst>
              </a:tr>
              <a:tr h="120998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Generates the “spatiality” plot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Show the spatial access pattern (i.e., contiguous, </a:t>
                      </a:r>
                      <a:r>
                        <a:rPr lang="en-US" dirty="0" err="1"/>
                        <a:t>strided</a:t>
                      </a:r>
                      <a:r>
                        <a:rPr lang="en-US" dirty="0"/>
                        <a:t>, or random) made by each 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Generates the “operation” plot with option to display “unbalanced” workloads (if applicable)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Generates the “operation” plot with option to display “stragglers” (i.e., highlights slowest ranks)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Generates the “</a:t>
                      </a:r>
                      <a:r>
                        <a:rPr lang="en-US" dirty="0" err="1"/>
                        <a:t>ost</a:t>
                      </a:r>
                      <a:r>
                        <a:rPr lang="en-US" dirty="0"/>
                        <a:t>-usage-operation” plot. Shows usage of each OST server for read and write operations.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084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162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26646-2BC2-084F-DCF0-CB9052FC6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1247435-37AF-4144-6418-44F5F17CC005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2ECAE2C-650C-52E1-8448-FA2D0C47B81C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860CD0-B127-D6A9-09E6-A23F622A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Analysis: Advanced (DXT)</a:t>
            </a:r>
          </a:p>
        </p:txBody>
      </p:sp>
      <p:pic>
        <p:nvPicPr>
          <p:cNvPr id="7" name="Graphic 6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CB021A2B-273B-2B42-60B6-DDDA3BE487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29340" y="24645"/>
            <a:ext cx="1517273" cy="15172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31F415D-91F6-F307-C6F9-A0DE2371CA7A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6E02C25-58DF-C152-FAA7-A3B7243BE10B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pic>
        <p:nvPicPr>
          <p:cNvPr id="35" name="Graphic 34" descr="Bar chart with solid fill">
            <a:extLst>
              <a:ext uri="{FF2B5EF4-FFF2-40B4-BE49-F238E27FC236}">
                <a16:creationId xmlns:a16="http://schemas.microsoft.com/office/drawing/2014/main" id="{4AB0D221-0FFC-38CC-5B73-ADF7F4E5DE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19419" y="-80043"/>
            <a:ext cx="1539521" cy="1539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91872BF-40D6-AD5D-A8D8-5F2669485BD5}"/>
              </a:ext>
            </a:extLst>
          </p:cNvPr>
          <p:cNvGrpSpPr>
            <a:grpSpLocks noChangeAspect="1"/>
          </p:cNvGrpSpPr>
          <p:nvPr/>
        </p:nvGrpSpPr>
        <p:grpSpPr>
          <a:xfrm>
            <a:off x="10665234" y="-36501"/>
            <a:ext cx="1539520" cy="1539520"/>
            <a:chOff x="8355105" y="2692785"/>
            <a:chExt cx="2496669" cy="2496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C8997B4-A8C4-8578-9144-FCDEEE3A31D1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2" name="Graphic 11" descr="Scientific Thought with solid fill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6BA891D-E441-F219-36A1-9D8D8C1A9D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E8703D2-4491-39DC-947A-6E732651A223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 descr="Bar chart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DA0478F1-22B0-4921-D367-5A76ED1F698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C775189-84B3-A154-E747-3DC577979490}"/>
              </a:ext>
            </a:extLst>
          </p:cNvPr>
          <p:cNvSpPr txBox="1"/>
          <p:nvPr/>
        </p:nvSpPr>
        <p:spPr>
          <a:xfrm>
            <a:off x="1609206" y="6440542"/>
            <a:ext cx="9825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dxt-explorer.readthedocs.io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/latest/</a:t>
            </a:r>
            <a:r>
              <a:rPr lang="en-US" dirty="0" err="1"/>
              <a:t>index.html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C97DC8-1A07-1274-F77A-B0B2CE826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6112" y="951613"/>
            <a:ext cx="8694821" cy="526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140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0B74F-427A-0777-671F-78A688769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4BFAE22-21F7-8D1A-EF34-17332D79745C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236FC16-40A0-886F-60ED-8349F4CEA5C5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FDE8F-2884-4EE1-3D08-A2419631F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 Analysis: Advanced (DXT)</a:t>
            </a:r>
          </a:p>
        </p:txBody>
      </p:sp>
      <p:pic>
        <p:nvPicPr>
          <p:cNvPr id="7" name="Graphic 6" descr="Gear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47EA85AE-D780-481E-E291-E52FB20534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29340" y="24645"/>
            <a:ext cx="1517273" cy="15172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FE36EC5-6A83-5943-08B9-E886166DF9D4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3D91A29-7CE8-DCC5-5AA6-D64C14E957D7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  <p:pic>
        <p:nvPicPr>
          <p:cNvPr id="35" name="Graphic 34" descr="Bar chart with solid fill">
            <a:extLst>
              <a:ext uri="{FF2B5EF4-FFF2-40B4-BE49-F238E27FC236}">
                <a16:creationId xmlns:a16="http://schemas.microsoft.com/office/drawing/2014/main" id="{35B209C5-B61B-0A61-1B28-5BEE5FFA08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02723" y="-80043"/>
            <a:ext cx="1539521" cy="1539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FD9BF94-4757-DE6B-E713-55D3047F76A2}"/>
              </a:ext>
            </a:extLst>
          </p:cNvPr>
          <p:cNvGrpSpPr>
            <a:grpSpLocks noChangeAspect="1"/>
          </p:cNvGrpSpPr>
          <p:nvPr/>
        </p:nvGrpSpPr>
        <p:grpSpPr>
          <a:xfrm>
            <a:off x="15698408" y="-36501"/>
            <a:ext cx="1539520" cy="1539520"/>
            <a:chOff x="8355105" y="2692785"/>
            <a:chExt cx="2496669" cy="2496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F07CD34-0FE8-DE5F-F93C-2180079930A1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2" name="Graphic 11" descr="Scientific Thought with solid fill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CE8E4DF-1FE7-0146-8071-B93475F63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8A30551-3F66-41D8-E0B8-DF479001CFD8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 descr="Bar chart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DD9BCC5C-CA69-9D54-8BA7-BDEF0DFFCF3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BBCF3AE-011C-C4B5-7089-F10726981ED0}"/>
              </a:ext>
            </a:extLst>
          </p:cNvPr>
          <p:cNvSpPr txBox="1"/>
          <p:nvPr/>
        </p:nvSpPr>
        <p:spPr>
          <a:xfrm>
            <a:off x="1609206" y="6440542"/>
            <a:ext cx="9825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dxt-explorer.readthedocs.io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/latest/</a:t>
            </a:r>
            <a:r>
              <a:rPr lang="en-US" dirty="0" err="1"/>
              <a:t>index.html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E8823-E98D-C415-38DA-FE55028B2F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5343" y="1074164"/>
            <a:ext cx="8692075" cy="52669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E8D577-AEAF-2B18-2666-11ACB773C3ED}"/>
              </a:ext>
            </a:extLst>
          </p:cNvPr>
          <p:cNvGrpSpPr>
            <a:grpSpLocks noChangeAspect="1"/>
          </p:cNvGrpSpPr>
          <p:nvPr/>
        </p:nvGrpSpPr>
        <p:grpSpPr>
          <a:xfrm>
            <a:off x="10665234" y="-36501"/>
            <a:ext cx="1539520" cy="1539520"/>
            <a:chOff x="8355105" y="2692785"/>
            <a:chExt cx="2496669" cy="249666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5867BF8-6609-012B-AE6F-94B00D6B3B73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4" name="Graphic 13" descr="Scientific Thought with solid fill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9FAAF5D-7FB6-8B85-DA7F-DCF07D28DC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A965EBE-DEC5-8071-FC8C-01B5A0ACF081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Graphic 10" descr="Bar chart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C8D56EA0-5C66-F4AB-7C9A-BA7834D4FB4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9646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C613BC-F974-A1CE-E09F-D61F9F2A1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Techniques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48DA28-6E09-C25A-A17D-44287C15273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23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8D73320-99A5-15A2-2BA4-6A080DCD836F}"/>
              </a:ext>
            </a:extLst>
          </p:cNvPr>
          <p:cNvSpPr/>
          <p:nvPr/>
        </p:nvSpPr>
        <p:spPr>
          <a:xfrm>
            <a:off x="0" y="2816993"/>
            <a:ext cx="12192000" cy="3539140"/>
          </a:xfrm>
          <a:prstGeom prst="roundRect">
            <a:avLst>
              <a:gd name="adj" fmla="val 3365"/>
            </a:avLst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7BAB92-4CE6-B168-82A4-27E0F3E47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Generation: Advanced (DXT)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2F0490-F759-7D13-3E51-82109D77D8EA}"/>
              </a:ext>
            </a:extLst>
          </p:cNvPr>
          <p:cNvGrpSpPr/>
          <p:nvPr/>
        </p:nvGrpSpPr>
        <p:grpSpPr>
          <a:xfrm>
            <a:off x="1772534" y="871555"/>
            <a:ext cx="7812741" cy="1684183"/>
            <a:chOff x="2154537" y="2248957"/>
            <a:chExt cx="7812741" cy="168418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56F146A-F771-17F4-6FC7-52D2182A75CA}"/>
                </a:ext>
              </a:extLst>
            </p:cNvPr>
            <p:cNvSpPr/>
            <p:nvPr/>
          </p:nvSpPr>
          <p:spPr>
            <a:xfrm>
              <a:off x="2154537" y="2248957"/>
              <a:ext cx="7812741" cy="1684183"/>
            </a:xfrm>
            <a:prstGeom prst="roundRect">
              <a:avLst>
                <a:gd name="adj" fmla="val 3365"/>
              </a:avLst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A56F53A-AC9F-13B9-65F5-5B2C511ECBDB}"/>
                </a:ext>
              </a:extLst>
            </p:cNvPr>
            <p:cNvSpPr/>
            <p:nvPr/>
          </p:nvSpPr>
          <p:spPr>
            <a:xfrm>
              <a:off x="2154537" y="2248958"/>
              <a:ext cx="7812741" cy="494242"/>
            </a:xfrm>
            <a:prstGeom prst="roundRect">
              <a:avLst>
                <a:gd name="adj" fmla="val 5208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308CDC-1186-E7DD-04F0-1B863F92E036}"/>
                </a:ext>
              </a:extLst>
            </p:cNvPr>
            <p:cNvSpPr txBox="1"/>
            <p:nvPr/>
          </p:nvSpPr>
          <p:spPr>
            <a:xfrm>
              <a:off x="2264354" y="2958353"/>
              <a:ext cx="75841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[user@login00.frontier ~]$ module load darshan-util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[user@login00.frontier ~]$ darshan-</a:t>
              </a:r>
              <a:r>
                <a:rPr lang="en-US" dirty="0" err="1">
                  <a:solidFill>
                    <a:schemeClr val="bg1"/>
                  </a:solidFill>
                </a:rPr>
                <a:t>dxt</a:t>
              </a:r>
              <a:r>
                <a:rPr lang="en-US" dirty="0">
                  <a:solidFill>
                    <a:schemeClr val="bg1"/>
                  </a:solidFill>
                </a:rPr>
                <a:t>-parser </a:t>
              </a:r>
              <a:r>
                <a:rPr lang="en-US" dirty="0" err="1">
                  <a:solidFill>
                    <a:schemeClr val="bg1"/>
                  </a:solidFill>
                </a:rPr>
                <a:t>user_job_info.darshan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1A86031-6230-B72C-D6F5-00A75ADE585C}"/>
                </a:ext>
              </a:extLst>
            </p:cNvPr>
            <p:cNvSpPr/>
            <p:nvPr/>
          </p:nvSpPr>
          <p:spPr>
            <a:xfrm>
              <a:off x="2380129" y="2456330"/>
              <a:ext cx="161365" cy="1613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BCE6EA1-C997-576C-F6FA-8E100D153C6A}"/>
                </a:ext>
              </a:extLst>
            </p:cNvPr>
            <p:cNvSpPr/>
            <p:nvPr/>
          </p:nvSpPr>
          <p:spPr>
            <a:xfrm>
              <a:off x="2637864" y="2456330"/>
              <a:ext cx="161365" cy="16136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AE6C548-0DD2-E377-292B-B5263F446F5D}"/>
                </a:ext>
              </a:extLst>
            </p:cNvPr>
            <p:cNvSpPr/>
            <p:nvPr/>
          </p:nvSpPr>
          <p:spPr>
            <a:xfrm>
              <a:off x="2895598" y="2456330"/>
              <a:ext cx="161365" cy="161364"/>
            </a:xfrm>
            <a:prstGeom prst="ellipse">
              <a:avLst/>
            </a:prstGeom>
            <a:solidFill>
              <a:srgbClr val="7DBA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5FD5B0-CE7E-9231-5558-96DCB8314323}"/>
              </a:ext>
            </a:extLst>
          </p:cNvPr>
          <p:cNvSpPr txBox="1"/>
          <p:nvPr/>
        </p:nvSpPr>
        <p:spPr>
          <a:xfrm>
            <a:off x="210535" y="3032145"/>
            <a:ext cx="1198146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# DXT, </a:t>
            </a:r>
            <a:r>
              <a:rPr lang="en-US" sz="14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file_id</a:t>
            </a: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: 0123456789, </a:t>
            </a:r>
            <a:r>
              <a:rPr lang="en-US" sz="14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file_name</a:t>
            </a: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: /</a:t>
            </a:r>
            <a:r>
              <a:rPr lang="en-US" sz="14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lustre</a:t>
            </a: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sz="14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orion</a:t>
            </a: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/path/to/</a:t>
            </a:r>
            <a:r>
              <a:rPr lang="en-US" sz="14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file.txt</a:t>
            </a:r>
            <a:endParaRPr lang="en-US" sz="1400" dirty="0">
              <a:solidFill>
                <a:schemeClr val="bg1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# DXT, rank: 0, hostname: frontier00067</a:t>
            </a: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# DXT, </a:t>
            </a:r>
            <a:r>
              <a:rPr lang="en-US" sz="14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write_count</a:t>
            </a: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: 4, </a:t>
            </a:r>
            <a:r>
              <a:rPr lang="en-US" sz="14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read_count</a:t>
            </a: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: 3</a:t>
            </a: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# DXT, </a:t>
            </a:r>
            <a:r>
              <a:rPr lang="en-US" sz="14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mnt_pt</a:t>
            </a: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: /, </a:t>
            </a:r>
            <a:r>
              <a:rPr lang="en-US" sz="14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fs_type</a:t>
            </a: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: overlay</a:t>
            </a: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# DXT, </a:t>
            </a:r>
            <a:r>
              <a:rPr lang="en-US" sz="14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Lustre</a:t>
            </a: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 stripe components:</a:t>
            </a: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# [Component 1] </a:t>
            </a:r>
            <a:r>
              <a:rPr lang="en-US" sz="14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stripe_ext</a:t>
            </a: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: 0 - 262144, </a:t>
            </a:r>
            <a:r>
              <a:rPr lang="en-US" sz="14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stripe_size</a:t>
            </a: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: 262144, </a:t>
            </a:r>
            <a:r>
              <a:rPr lang="en-US" sz="14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stripe_count</a:t>
            </a: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: 0, OSTs:</a:t>
            </a: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# [Component 2] </a:t>
            </a:r>
            <a:r>
              <a:rPr lang="en-US" sz="14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stripe_ext</a:t>
            </a: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: 262144 - 8388608, </a:t>
            </a:r>
            <a:r>
              <a:rPr lang="en-US" sz="14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stripe_size</a:t>
            </a: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: 1048576, </a:t>
            </a:r>
            <a:r>
              <a:rPr lang="en-US" sz="14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stripe_count</a:t>
            </a: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: 1, OSTs: 975</a:t>
            </a: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# Module    Rank  </a:t>
            </a:r>
            <a:r>
              <a:rPr lang="en-US" sz="14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Wt</a:t>
            </a: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/Rd  Segment          Offset       Length    Start(s)      End(s)   [OST]</a:t>
            </a: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 X_POSIX       0  write        0               0         3092480     12.8181     12.8189   </a:t>
            </a: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 X_POSIX       0  write        1         3092480            2228     12.8189     12.8189    [975]</a:t>
            </a: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 X_POSIX       0  write        2               0            4096     12.8257     12.8257   </a:t>
            </a: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 X_POSIX       0  write        3            4096            3170     12.8257     12.8258   </a:t>
            </a: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 X_POSIX       0   read        0               0          501163     10.6973     10.6981   </a:t>
            </a: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 X_POSIX       0   read        1               0              10     12.8752     12.8781   </a:t>
            </a: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 X_POSIX       0   read        2               0             127     12.8794     12.8794 </a:t>
            </a:r>
          </a:p>
        </p:txBody>
      </p:sp>
    </p:spTree>
    <p:extLst>
      <p:ext uri="{BB962C8B-B14F-4D97-AF65-F5344CB8AC3E}">
        <p14:creationId xmlns:p14="http://schemas.microsoft.com/office/powerpoint/2010/main" val="20303871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BBB06-6E9B-82C8-F903-10B0440E7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40882-FAD6-FA8D-403B-C7582572385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35" y="871556"/>
            <a:ext cx="7812740" cy="1242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81674E-CFB2-D53C-7475-4A6CCA1D1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Analysis: Basic (</a:t>
            </a:r>
            <a:r>
              <a:rPr lang="en-US" dirty="0" err="1"/>
              <a:t>drishti</a:t>
            </a:r>
            <a:r>
              <a:rPr lang="en-US" dirty="0"/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E94B85-1B40-3582-8306-E730A7875C6C}"/>
              </a:ext>
            </a:extLst>
          </p:cNvPr>
          <p:cNvGrpSpPr/>
          <p:nvPr/>
        </p:nvGrpSpPr>
        <p:grpSpPr>
          <a:xfrm>
            <a:off x="1772534" y="871556"/>
            <a:ext cx="7812741" cy="1242058"/>
            <a:chOff x="2154537" y="2248958"/>
            <a:chExt cx="7812741" cy="1242058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BFE37464-AF52-47DA-4344-DF5419F594AD}"/>
                </a:ext>
              </a:extLst>
            </p:cNvPr>
            <p:cNvSpPr/>
            <p:nvPr/>
          </p:nvSpPr>
          <p:spPr>
            <a:xfrm>
              <a:off x="2154537" y="2248958"/>
              <a:ext cx="7812741" cy="1242058"/>
            </a:xfrm>
            <a:prstGeom prst="roundRect">
              <a:avLst>
                <a:gd name="adj" fmla="val 3365"/>
              </a:avLst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DCFDAD8-6A3C-CAFB-ED81-993A4B0A66E6}"/>
                </a:ext>
              </a:extLst>
            </p:cNvPr>
            <p:cNvSpPr/>
            <p:nvPr/>
          </p:nvSpPr>
          <p:spPr>
            <a:xfrm>
              <a:off x="2154537" y="2248958"/>
              <a:ext cx="7812741" cy="494242"/>
            </a:xfrm>
            <a:prstGeom prst="roundRect">
              <a:avLst>
                <a:gd name="adj" fmla="val 5208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8994A-F060-9724-1FEB-7DB02B9FCF26}"/>
                </a:ext>
              </a:extLst>
            </p:cNvPr>
            <p:cNvSpPr txBox="1"/>
            <p:nvPr/>
          </p:nvSpPr>
          <p:spPr>
            <a:xfrm>
              <a:off x="2264354" y="2958353"/>
              <a:ext cx="7584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(darshan) [user@login00.frontier ~]$ </a:t>
              </a:r>
              <a:r>
                <a:rPr lang="en-US" dirty="0" err="1">
                  <a:solidFill>
                    <a:schemeClr val="bg1"/>
                  </a:solidFill>
                </a:rPr>
                <a:t>drishti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user_job_info.darshan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AF1F758-0421-3A48-57B6-806F04372513}"/>
                </a:ext>
              </a:extLst>
            </p:cNvPr>
            <p:cNvSpPr/>
            <p:nvPr/>
          </p:nvSpPr>
          <p:spPr>
            <a:xfrm>
              <a:off x="2380129" y="2456330"/>
              <a:ext cx="161365" cy="1613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CB561C1-5725-2CD4-7386-F47136857C62}"/>
                </a:ext>
              </a:extLst>
            </p:cNvPr>
            <p:cNvSpPr/>
            <p:nvPr/>
          </p:nvSpPr>
          <p:spPr>
            <a:xfrm>
              <a:off x="2637864" y="2456330"/>
              <a:ext cx="161365" cy="16136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79CD579-8A80-FB23-D98F-309938AD209A}"/>
                </a:ext>
              </a:extLst>
            </p:cNvPr>
            <p:cNvSpPr/>
            <p:nvPr/>
          </p:nvSpPr>
          <p:spPr>
            <a:xfrm>
              <a:off x="2895598" y="2456330"/>
              <a:ext cx="161365" cy="161364"/>
            </a:xfrm>
            <a:prstGeom prst="ellipse">
              <a:avLst/>
            </a:prstGeom>
            <a:solidFill>
              <a:srgbClr val="7DBA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43301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A29CA-11BF-FFAE-3149-CC73C6FD7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D7730-6308-4C01-069F-82E911AC7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Analysis: Basic (</a:t>
            </a:r>
            <a:r>
              <a:rPr lang="en-US" dirty="0" err="1"/>
              <a:t>drishti</a:t>
            </a:r>
            <a:r>
              <a:rPr lang="en-US" dirty="0"/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EA0AFC-767B-3B60-4EC8-1DC18FEF96E2}"/>
              </a:ext>
            </a:extLst>
          </p:cNvPr>
          <p:cNvGrpSpPr/>
          <p:nvPr/>
        </p:nvGrpSpPr>
        <p:grpSpPr>
          <a:xfrm>
            <a:off x="1772534" y="871556"/>
            <a:ext cx="7812741" cy="1242058"/>
            <a:chOff x="2154537" y="2248958"/>
            <a:chExt cx="7812741" cy="1242058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E25486BB-35F6-AA47-06EC-50CEB46D6B1F}"/>
                </a:ext>
              </a:extLst>
            </p:cNvPr>
            <p:cNvSpPr/>
            <p:nvPr/>
          </p:nvSpPr>
          <p:spPr>
            <a:xfrm>
              <a:off x="2154537" y="2248958"/>
              <a:ext cx="7812741" cy="1242058"/>
            </a:xfrm>
            <a:prstGeom prst="roundRect">
              <a:avLst>
                <a:gd name="adj" fmla="val 3365"/>
              </a:avLst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09CC91A-312D-340D-2684-940E93FEFAC9}"/>
                </a:ext>
              </a:extLst>
            </p:cNvPr>
            <p:cNvSpPr/>
            <p:nvPr/>
          </p:nvSpPr>
          <p:spPr>
            <a:xfrm>
              <a:off x="2154537" y="2248958"/>
              <a:ext cx="7812741" cy="494242"/>
            </a:xfrm>
            <a:prstGeom prst="roundRect">
              <a:avLst>
                <a:gd name="adj" fmla="val 5208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BD0038-5EAF-8C5E-3B04-FA3CA09F991A}"/>
                </a:ext>
              </a:extLst>
            </p:cNvPr>
            <p:cNvSpPr txBox="1"/>
            <p:nvPr/>
          </p:nvSpPr>
          <p:spPr>
            <a:xfrm>
              <a:off x="2264354" y="2958353"/>
              <a:ext cx="7584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(darshan) [user@login00.frontier ~]$ </a:t>
              </a:r>
              <a:r>
                <a:rPr lang="en-US" dirty="0" err="1">
                  <a:solidFill>
                    <a:schemeClr val="bg1"/>
                  </a:solidFill>
                </a:rPr>
                <a:t>drishti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user_job_info.darshan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2442AE-E788-ABF3-CA02-EBE20F39885E}"/>
                </a:ext>
              </a:extLst>
            </p:cNvPr>
            <p:cNvSpPr/>
            <p:nvPr/>
          </p:nvSpPr>
          <p:spPr>
            <a:xfrm>
              <a:off x="2380129" y="2456330"/>
              <a:ext cx="161365" cy="1613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F900932-F089-1F24-B236-19FA6DC49057}"/>
                </a:ext>
              </a:extLst>
            </p:cNvPr>
            <p:cNvSpPr/>
            <p:nvPr/>
          </p:nvSpPr>
          <p:spPr>
            <a:xfrm>
              <a:off x="2637864" y="2456330"/>
              <a:ext cx="161365" cy="16136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ECF8C93-2D44-D1FB-199C-00DAAC0851EA}"/>
                </a:ext>
              </a:extLst>
            </p:cNvPr>
            <p:cNvSpPr/>
            <p:nvPr/>
          </p:nvSpPr>
          <p:spPr>
            <a:xfrm>
              <a:off x="2895598" y="2456330"/>
              <a:ext cx="161365" cy="161364"/>
            </a:xfrm>
            <a:prstGeom prst="ellipse">
              <a:avLst/>
            </a:prstGeom>
            <a:solidFill>
              <a:srgbClr val="7DBA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1A0203C-3559-6D10-E651-5927652B6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7760"/>
            <a:ext cx="12192000" cy="510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023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95A43-FC3B-5609-D5A6-15364AFC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08910-40FA-9A3F-F801-7757BF206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251523"/>
            <a:ext cx="11492432" cy="46359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I/O performance is often overlooked but can have substantial impact on user-local and systemwide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Darshan library can be utilized to understand application I/O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‘</a:t>
            </a:r>
            <a:r>
              <a:rPr lang="en-US" sz="2800" b="1" u="sng" dirty="0"/>
              <a:t>darshan</a:t>
            </a:r>
            <a:r>
              <a:rPr lang="en-US" sz="2800" dirty="0"/>
              <a:t>’ and ‘</a:t>
            </a:r>
            <a:r>
              <a:rPr lang="en-US" sz="2800" b="1" u="sng" dirty="0" err="1"/>
              <a:t>dxt</a:t>
            </a:r>
            <a:r>
              <a:rPr lang="en-US" sz="2800" b="1" u="sng" dirty="0"/>
              <a:t>-explorer</a:t>
            </a:r>
            <a:r>
              <a:rPr lang="en-US" sz="2800" dirty="0"/>
              <a:t>’ Python libraries are used to visualize and analyze Darshan output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If you still need help with I/O performance submit a help ticket to </a:t>
            </a:r>
            <a:r>
              <a:rPr lang="en-US" sz="2800" dirty="0">
                <a:hlinkClick r:id="rId2"/>
              </a:rPr>
              <a:t>help@olcf.ornl.gov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or sign up for </a:t>
            </a:r>
            <a:r>
              <a:rPr lang="en-US" sz="2800" u="sng" dirty="0">
                <a:solidFill>
                  <a:srgbClr val="FF0000"/>
                </a:solidFill>
              </a:rPr>
              <a:t>Office Hours</a:t>
            </a:r>
            <a:r>
              <a:rPr lang="en-US" sz="2800" dirty="0">
                <a:solidFill>
                  <a:srgbClr val="FF0000"/>
                </a:solidFill>
              </a:rPr>
              <a:t>: Monday 2-3 EDT and Wednesday from 1-2 pm EDT</a:t>
            </a:r>
          </a:p>
        </p:txBody>
      </p:sp>
    </p:spTree>
    <p:extLst>
      <p:ext uri="{BB962C8B-B14F-4D97-AF65-F5344CB8AC3E}">
        <p14:creationId xmlns:p14="http://schemas.microsoft.com/office/powerpoint/2010/main" val="3773183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EB2E4F-213F-A4EC-C2B7-FFFC57444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44EB27-0EF3-F58A-8F6E-10A7AA948ABA}"/>
              </a:ext>
            </a:extLst>
          </p:cNvPr>
          <p:cNvSpPr txBox="1"/>
          <p:nvPr/>
        </p:nvSpPr>
        <p:spPr>
          <a:xfrm>
            <a:off x="12569126" y="1616647"/>
            <a:ext cx="48044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ysClr val="windowText" lastClr="000000"/>
                </a:solidFill>
              </a:rPr>
              <a:t>Hurts code performance: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Creates bottlenecks in data-intensive applications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Rank contention can lock your application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Compute resources are likely to idle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Checkpointing becomes unreliable</a:t>
            </a:r>
          </a:p>
          <a:p>
            <a:pPr marL="342900" indent="-342900"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A7BFC03-7F1F-B174-8F35-AEDD2570B3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sX0" fmla="*/ 6060908 w 12192000"/>
              <a:gd name="csY0" fmla="*/ 747400 h 6858000"/>
              <a:gd name="csX1" fmla="*/ 3115695 w 12192000"/>
              <a:gd name="csY1" fmla="*/ 3428999 h 6858000"/>
              <a:gd name="csX2" fmla="*/ 6060908 w 12192000"/>
              <a:gd name="csY2" fmla="*/ 6110598 h 6858000"/>
              <a:gd name="csX3" fmla="*/ 9006121 w 12192000"/>
              <a:gd name="csY3" fmla="*/ 3428999 h 6858000"/>
              <a:gd name="csX4" fmla="*/ 6060908 w 12192000"/>
              <a:gd name="csY4" fmla="*/ 747400 h 6858000"/>
              <a:gd name="csX5" fmla="*/ 0 w 12192000"/>
              <a:gd name="csY5" fmla="*/ 0 h 6858000"/>
              <a:gd name="csX6" fmla="*/ 12192000 w 12192000"/>
              <a:gd name="csY6" fmla="*/ 0 h 6858000"/>
              <a:gd name="csX7" fmla="*/ 12192000 w 12192000"/>
              <a:gd name="csY7" fmla="*/ 6858000 h 6858000"/>
              <a:gd name="csX8" fmla="*/ 0 w 12192000"/>
              <a:gd name="csY8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2192000" h="6858000">
                <a:moveTo>
                  <a:pt x="6060908" y="747400"/>
                </a:moveTo>
                <a:cubicBezTo>
                  <a:pt x="4434312" y="747400"/>
                  <a:pt x="3115695" y="1947993"/>
                  <a:pt x="3115695" y="3428999"/>
                </a:cubicBezTo>
                <a:cubicBezTo>
                  <a:pt x="3115695" y="4910005"/>
                  <a:pt x="4434312" y="6110598"/>
                  <a:pt x="6060908" y="6110598"/>
                </a:cubicBezTo>
                <a:cubicBezTo>
                  <a:pt x="7687504" y="6110598"/>
                  <a:pt x="9006121" y="4910005"/>
                  <a:pt x="9006121" y="3428999"/>
                </a:cubicBezTo>
                <a:cubicBezTo>
                  <a:pt x="9006121" y="1947993"/>
                  <a:pt x="7687504" y="747400"/>
                  <a:pt x="6060908" y="74740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215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210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5254AB-A58A-8495-506D-848FC32E5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3E5BAF-AFB0-0B84-A1C1-8A73CEF14194}"/>
              </a:ext>
            </a:extLst>
          </p:cNvPr>
          <p:cNvSpPr txBox="1"/>
          <p:nvPr/>
        </p:nvSpPr>
        <p:spPr>
          <a:xfrm>
            <a:off x="12739606" y="1616646"/>
            <a:ext cx="48044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ysClr val="windowText" lastClr="000000"/>
                </a:solidFill>
              </a:rPr>
              <a:t>Creates ambiguous errors: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I/O cause node crashes</a:t>
            </a:r>
          </a:p>
          <a:p>
            <a:pPr marL="342900" indent="-342900"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Triggers NCCL/RCCL timeout warnings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98C020-635F-1BC6-AA99-82C15178EDEE}"/>
              </a:ext>
            </a:extLst>
          </p:cNvPr>
          <p:cNvSpPr txBox="1"/>
          <p:nvPr/>
        </p:nvSpPr>
        <p:spPr>
          <a:xfrm>
            <a:off x="3967566" y="1616647"/>
            <a:ext cx="48044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ysClr val="windowText" lastClr="000000"/>
                </a:solidFill>
              </a:rPr>
              <a:t>Hurts code performance: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Creates bottlenecks in data-intensive applications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Rank contention can lock your application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Compute resources are likely to idle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Checkpointing becomes unreliable</a:t>
            </a:r>
          </a:p>
          <a:p>
            <a:pPr marL="342900" indent="-342900"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D7894EA-97F1-0056-09B3-8FD25FA0DB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sX0" fmla="*/ 6060908 w 12192000"/>
              <a:gd name="csY0" fmla="*/ 747400 h 6858000"/>
              <a:gd name="csX1" fmla="*/ 3115695 w 12192000"/>
              <a:gd name="csY1" fmla="*/ 3428999 h 6858000"/>
              <a:gd name="csX2" fmla="*/ 6060908 w 12192000"/>
              <a:gd name="csY2" fmla="*/ 6110598 h 6858000"/>
              <a:gd name="csX3" fmla="*/ 9006121 w 12192000"/>
              <a:gd name="csY3" fmla="*/ 3428999 h 6858000"/>
              <a:gd name="csX4" fmla="*/ 6060908 w 12192000"/>
              <a:gd name="csY4" fmla="*/ 747400 h 6858000"/>
              <a:gd name="csX5" fmla="*/ 0 w 12192000"/>
              <a:gd name="csY5" fmla="*/ 0 h 6858000"/>
              <a:gd name="csX6" fmla="*/ 12192000 w 12192000"/>
              <a:gd name="csY6" fmla="*/ 0 h 6858000"/>
              <a:gd name="csX7" fmla="*/ 12192000 w 12192000"/>
              <a:gd name="csY7" fmla="*/ 6858000 h 6858000"/>
              <a:gd name="csX8" fmla="*/ 0 w 12192000"/>
              <a:gd name="csY8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2192000" h="6858000">
                <a:moveTo>
                  <a:pt x="6060908" y="747400"/>
                </a:moveTo>
                <a:cubicBezTo>
                  <a:pt x="4434312" y="747400"/>
                  <a:pt x="3115695" y="1947993"/>
                  <a:pt x="3115695" y="3428999"/>
                </a:cubicBezTo>
                <a:cubicBezTo>
                  <a:pt x="3115695" y="4910005"/>
                  <a:pt x="4434312" y="6110598"/>
                  <a:pt x="6060908" y="6110598"/>
                </a:cubicBezTo>
                <a:cubicBezTo>
                  <a:pt x="7687504" y="6110598"/>
                  <a:pt x="9006121" y="4910005"/>
                  <a:pt x="9006121" y="3428999"/>
                </a:cubicBezTo>
                <a:cubicBezTo>
                  <a:pt x="9006121" y="1947993"/>
                  <a:pt x="7687504" y="747400"/>
                  <a:pt x="6060908" y="74740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251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1F58B8-9E50-C730-AAC8-0B688EF81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1253B57-6D05-A51C-A40F-2E35AB384A0D}"/>
              </a:ext>
            </a:extLst>
          </p:cNvPr>
          <p:cNvSpPr txBox="1"/>
          <p:nvPr/>
        </p:nvSpPr>
        <p:spPr>
          <a:xfrm>
            <a:off x="13483526" y="1616646"/>
            <a:ext cx="48044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ysClr val="windowText" lastClr="000000"/>
                </a:solidFill>
              </a:rPr>
              <a:t>Impacts other users: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Orion is shared among all moderate enclave users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Many small, frequent requests can overwhelm the </a:t>
            </a:r>
            <a:r>
              <a:rPr lang="en-US" sz="2800" dirty="0" err="1">
                <a:solidFill>
                  <a:sysClr val="windowText" lastClr="000000"/>
                </a:solidFill>
              </a:rPr>
              <a:t>Lustre</a:t>
            </a:r>
            <a:r>
              <a:rPr lang="en-US" sz="2800" dirty="0">
                <a:solidFill>
                  <a:sysClr val="windowText" lastClr="000000"/>
                </a:solidFill>
              </a:rPr>
              <a:t> MDS</a:t>
            </a:r>
          </a:p>
          <a:p>
            <a:pPr marL="342900" indent="-342900"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  <a:p>
            <a:pPr marL="342900" indent="-342900"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C9C31-8196-B06F-9ACE-490A06CEAD0C}"/>
              </a:ext>
            </a:extLst>
          </p:cNvPr>
          <p:cNvSpPr txBox="1"/>
          <p:nvPr/>
        </p:nvSpPr>
        <p:spPr>
          <a:xfrm>
            <a:off x="3693763" y="1616646"/>
            <a:ext cx="48044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ysClr val="windowText" lastClr="000000"/>
                </a:solidFill>
              </a:rPr>
              <a:t>Creates ambiguous errors: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I/O cause node crashes</a:t>
            </a:r>
          </a:p>
          <a:p>
            <a:pPr marL="342900" indent="-342900"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Triggers NCCL/RCCL timeout warnings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3BF8A3-0FEC-0A5F-FD17-7439B28E8E74}"/>
              </a:ext>
            </a:extLst>
          </p:cNvPr>
          <p:cNvSpPr txBox="1"/>
          <p:nvPr/>
        </p:nvSpPr>
        <p:spPr>
          <a:xfrm>
            <a:off x="-5078277" y="1616647"/>
            <a:ext cx="48044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ysClr val="windowText" lastClr="000000"/>
                </a:solidFill>
              </a:rPr>
              <a:t>Hurts code performance: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Creates bottlenecks in data-intensive applications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Rank contention can lock your application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Compute resources are likely to idle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Checkpointing becomes unreliable</a:t>
            </a:r>
          </a:p>
          <a:p>
            <a:pPr marL="342900" indent="-342900"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D4392AE-4C14-7A1C-F9AC-382D2CCE73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sX0" fmla="*/ 6060908 w 12192000"/>
              <a:gd name="csY0" fmla="*/ 747400 h 6858000"/>
              <a:gd name="csX1" fmla="*/ 3115695 w 12192000"/>
              <a:gd name="csY1" fmla="*/ 3428999 h 6858000"/>
              <a:gd name="csX2" fmla="*/ 6060908 w 12192000"/>
              <a:gd name="csY2" fmla="*/ 6110598 h 6858000"/>
              <a:gd name="csX3" fmla="*/ 9006121 w 12192000"/>
              <a:gd name="csY3" fmla="*/ 3428999 h 6858000"/>
              <a:gd name="csX4" fmla="*/ 6060908 w 12192000"/>
              <a:gd name="csY4" fmla="*/ 747400 h 6858000"/>
              <a:gd name="csX5" fmla="*/ 0 w 12192000"/>
              <a:gd name="csY5" fmla="*/ 0 h 6858000"/>
              <a:gd name="csX6" fmla="*/ 12192000 w 12192000"/>
              <a:gd name="csY6" fmla="*/ 0 h 6858000"/>
              <a:gd name="csX7" fmla="*/ 12192000 w 12192000"/>
              <a:gd name="csY7" fmla="*/ 6858000 h 6858000"/>
              <a:gd name="csX8" fmla="*/ 0 w 12192000"/>
              <a:gd name="csY8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2192000" h="6858000">
                <a:moveTo>
                  <a:pt x="6060908" y="747400"/>
                </a:moveTo>
                <a:cubicBezTo>
                  <a:pt x="4434312" y="747400"/>
                  <a:pt x="3115695" y="1947993"/>
                  <a:pt x="3115695" y="3428999"/>
                </a:cubicBezTo>
                <a:cubicBezTo>
                  <a:pt x="3115695" y="4910005"/>
                  <a:pt x="4434312" y="6110598"/>
                  <a:pt x="6060908" y="6110598"/>
                </a:cubicBezTo>
                <a:cubicBezTo>
                  <a:pt x="7687504" y="6110598"/>
                  <a:pt x="9006121" y="4910005"/>
                  <a:pt x="9006121" y="3428999"/>
                </a:cubicBezTo>
                <a:cubicBezTo>
                  <a:pt x="9006121" y="1947993"/>
                  <a:pt x="7687504" y="747400"/>
                  <a:pt x="6060908" y="74740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61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2F4E59-783A-3E1C-775A-725F87D16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AD3163-6248-315B-E818-5E61FCAF37F4}"/>
              </a:ext>
            </a:extLst>
          </p:cNvPr>
          <p:cNvSpPr txBox="1"/>
          <p:nvPr/>
        </p:nvSpPr>
        <p:spPr>
          <a:xfrm>
            <a:off x="3877161" y="1616646"/>
            <a:ext cx="48044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ysClr val="windowText" lastClr="000000"/>
                </a:solidFill>
              </a:rPr>
              <a:t>Impacts other users: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Orion is shared among all moderate enclave users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Many small, frequent requests can overwhelm the </a:t>
            </a:r>
            <a:r>
              <a:rPr lang="en-US" sz="2800" dirty="0" err="1">
                <a:solidFill>
                  <a:sysClr val="windowText" lastClr="000000"/>
                </a:solidFill>
              </a:rPr>
              <a:t>Lustre</a:t>
            </a:r>
            <a:r>
              <a:rPr lang="en-US" sz="2800" dirty="0">
                <a:solidFill>
                  <a:sysClr val="windowText" lastClr="000000"/>
                </a:solidFill>
              </a:rPr>
              <a:t> MDS</a:t>
            </a:r>
          </a:p>
          <a:p>
            <a:pPr marL="342900" indent="-342900"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  <a:p>
            <a:pPr marL="342900" indent="-342900"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934FD4-23FB-87FC-CB8B-20924DF2D1F8}"/>
              </a:ext>
            </a:extLst>
          </p:cNvPr>
          <p:cNvSpPr txBox="1"/>
          <p:nvPr/>
        </p:nvSpPr>
        <p:spPr>
          <a:xfrm>
            <a:off x="-5078277" y="1616646"/>
            <a:ext cx="48044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ysClr val="windowText" lastClr="000000"/>
                </a:solidFill>
              </a:rPr>
              <a:t>Creates ambiguous errors: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I/O cause node crashes</a:t>
            </a:r>
          </a:p>
          <a:p>
            <a:pPr marL="342900" indent="-342900"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Triggers NCCL/RCCL timeout warnings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ECFB34-89DD-F729-3E2E-93004FFF1C97}"/>
              </a:ext>
            </a:extLst>
          </p:cNvPr>
          <p:cNvSpPr txBox="1"/>
          <p:nvPr/>
        </p:nvSpPr>
        <p:spPr>
          <a:xfrm>
            <a:off x="-7332602" y="1616647"/>
            <a:ext cx="48044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ysClr val="windowText" lastClr="000000"/>
                </a:solidFill>
              </a:rPr>
              <a:t>Hurts code performance: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Creates bottlenecks in data-intensive applications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Rank contention can lock your application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Compute resources are likely to idle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Checkpointing becomes unreliable</a:t>
            </a:r>
          </a:p>
          <a:p>
            <a:pPr marL="342900" indent="-342900"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8BCEB4-946F-726D-0CC9-130A793069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sX0" fmla="*/ 6060908 w 12192000"/>
              <a:gd name="csY0" fmla="*/ 747400 h 6858000"/>
              <a:gd name="csX1" fmla="*/ 3115695 w 12192000"/>
              <a:gd name="csY1" fmla="*/ 3428999 h 6858000"/>
              <a:gd name="csX2" fmla="*/ 6060908 w 12192000"/>
              <a:gd name="csY2" fmla="*/ 6110598 h 6858000"/>
              <a:gd name="csX3" fmla="*/ 9006121 w 12192000"/>
              <a:gd name="csY3" fmla="*/ 3428999 h 6858000"/>
              <a:gd name="csX4" fmla="*/ 6060908 w 12192000"/>
              <a:gd name="csY4" fmla="*/ 747400 h 6858000"/>
              <a:gd name="csX5" fmla="*/ 0 w 12192000"/>
              <a:gd name="csY5" fmla="*/ 0 h 6858000"/>
              <a:gd name="csX6" fmla="*/ 12192000 w 12192000"/>
              <a:gd name="csY6" fmla="*/ 0 h 6858000"/>
              <a:gd name="csX7" fmla="*/ 12192000 w 12192000"/>
              <a:gd name="csY7" fmla="*/ 6858000 h 6858000"/>
              <a:gd name="csX8" fmla="*/ 0 w 12192000"/>
              <a:gd name="csY8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2192000" h="6858000">
                <a:moveTo>
                  <a:pt x="6060908" y="747400"/>
                </a:moveTo>
                <a:cubicBezTo>
                  <a:pt x="4434312" y="747400"/>
                  <a:pt x="3115695" y="1947993"/>
                  <a:pt x="3115695" y="3428999"/>
                </a:cubicBezTo>
                <a:cubicBezTo>
                  <a:pt x="3115695" y="4910005"/>
                  <a:pt x="4434312" y="6110598"/>
                  <a:pt x="6060908" y="6110598"/>
                </a:cubicBezTo>
                <a:cubicBezTo>
                  <a:pt x="7687504" y="6110598"/>
                  <a:pt x="9006121" y="4910005"/>
                  <a:pt x="9006121" y="3428999"/>
                </a:cubicBezTo>
                <a:cubicBezTo>
                  <a:pt x="9006121" y="1947993"/>
                  <a:pt x="7687504" y="747400"/>
                  <a:pt x="6060908" y="74740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62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28728C22-4C28-911E-364A-22C1E65FB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40124F6-F649-E6F3-7695-CD1FBF6637B7}"/>
              </a:ext>
            </a:extLst>
          </p:cNvPr>
          <p:cNvSpPr/>
          <p:nvPr/>
        </p:nvSpPr>
        <p:spPr>
          <a:xfrm>
            <a:off x="13213979" y="1703859"/>
            <a:ext cx="3146612" cy="44644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4BFCAE4-71CF-34DB-C0FD-F1220DA448DE}"/>
              </a:ext>
            </a:extLst>
          </p:cNvPr>
          <p:cNvSpPr/>
          <p:nvPr/>
        </p:nvSpPr>
        <p:spPr>
          <a:xfrm>
            <a:off x="16468168" y="1703859"/>
            <a:ext cx="3146612" cy="44644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E5C4CF-130D-4EF3-DE0B-B0C2D220B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Setup: 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7F1F5-C388-BD82-5367-F65743D07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541919"/>
            <a:ext cx="11492432" cy="4345536"/>
          </a:xfrm>
        </p:spPr>
        <p:txBody>
          <a:bodyPr/>
          <a:lstStyle/>
          <a:p>
            <a:r>
              <a:rPr lang="en-US" sz="3200" dirty="0"/>
              <a:t>1. Use the `darshan-runtime/3.4.7-mpi` (non-default) module</a:t>
            </a:r>
          </a:p>
        </p:txBody>
      </p:sp>
      <p:pic>
        <p:nvPicPr>
          <p:cNvPr id="7" name="Graphic 6" descr="Gears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EAC90D90-1C09-0357-10B7-235842E085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4727" y="24645"/>
            <a:ext cx="1517273" cy="1517273"/>
          </a:xfrm>
          <a:prstGeom prst="rect">
            <a:avLst/>
          </a:prstGeom>
        </p:spPr>
      </p:pic>
      <p:pic>
        <p:nvPicPr>
          <p:cNvPr id="15" name="Graphic 14" descr="Bar chart with solid fill">
            <a:extLst>
              <a:ext uri="{FF2B5EF4-FFF2-40B4-BE49-F238E27FC236}">
                <a16:creationId xmlns:a16="http://schemas.microsoft.com/office/drawing/2014/main" id="{1F9AF375-D02E-91B4-D1B3-99AA9FCE17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482919" y="3123656"/>
            <a:ext cx="2496670" cy="249667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ADCA05A-0DD5-D0F3-858B-56206A5804FB}"/>
              </a:ext>
            </a:extLst>
          </p:cNvPr>
          <p:cNvGrpSpPr/>
          <p:nvPr/>
        </p:nvGrpSpPr>
        <p:grpSpPr>
          <a:xfrm>
            <a:off x="16974670" y="3128705"/>
            <a:ext cx="2496669" cy="2496669"/>
            <a:chOff x="8355105" y="2692785"/>
            <a:chExt cx="2496669" cy="24966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D5AE850-5C59-32C9-D6CA-E190622B926E}"/>
                </a:ext>
              </a:extLst>
            </p:cNvPr>
            <p:cNvGrpSpPr/>
            <p:nvPr/>
          </p:nvGrpSpPr>
          <p:grpSpPr>
            <a:xfrm>
              <a:off x="8355105" y="2692785"/>
              <a:ext cx="2496669" cy="2496669"/>
              <a:chOff x="8355105" y="2692785"/>
              <a:chExt cx="2496669" cy="2496669"/>
            </a:xfrm>
          </p:grpSpPr>
          <p:pic>
            <p:nvPicPr>
              <p:cNvPr id="11" name="Graphic 10" descr="Scientific Thought with solid fill">
                <a:extLst>
                  <a:ext uri="{FF2B5EF4-FFF2-40B4-BE49-F238E27FC236}">
                    <a16:creationId xmlns:a16="http://schemas.microsoft.com/office/drawing/2014/main" id="{B99828E6-3DED-30C1-63EB-2338819E25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355105" y="2692785"/>
                <a:ext cx="2496669" cy="2496669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5510B5B-BB21-A2BB-3F8B-13806581FB15}"/>
                  </a:ext>
                </a:extLst>
              </p:cNvPr>
              <p:cNvSpPr/>
              <p:nvPr/>
            </p:nvSpPr>
            <p:spPr>
              <a:xfrm>
                <a:off x="8861612" y="2919142"/>
                <a:ext cx="1156447" cy="111497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c 8" descr="Bar chart with solid fill">
              <a:extLst>
                <a:ext uri="{FF2B5EF4-FFF2-40B4-BE49-F238E27FC236}">
                  <a16:creationId xmlns:a16="http://schemas.microsoft.com/office/drawing/2014/main" id="{472651CF-9589-394D-0BFB-853AE1C0665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80393" y="3017188"/>
              <a:ext cx="918883" cy="918883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91E7A1EF-DA91-6481-CBDF-8A1F7DB8AB0D}"/>
              </a:ext>
            </a:extLst>
          </p:cNvPr>
          <p:cNvSpPr txBox="1"/>
          <p:nvPr/>
        </p:nvSpPr>
        <p:spPr>
          <a:xfrm>
            <a:off x="13543434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1A161E8-DEEE-46BF-39D7-B863167EDAC9}"/>
              </a:ext>
            </a:extLst>
          </p:cNvPr>
          <p:cNvSpPr txBox="1"/>
          <p:nvPr/>
        </p:nvSpPr>
        <p:spPr>
          <a:xfrm>
            <a:off x="16797622" y="2070847"/>
            <a:ext cx="249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Report Analysis</a:t>
            </a:r>
          </a:p>
        </p:txBody>
      </p:sp>
    </p:spTree>
    <p:extLst>
      <p:ext uri="{BB962C8B-B14F-4D97-AF65-F5344CB8AC3E}">
        <p14:creationId xmlns:p14="http://schemas.microsoft.com/office/powerpoint/2010/main" val="113508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RNL Presentation">
  <a:themeElements>
    <a:clrScheme name="ORNL Color TEST">
      <a:dk1>
        <a:srgbClr val="373A36"/>
      </a:dk1>
      <a:lt1>
        <a:srgbClr val="FFFFFF"/>
      </a:lt1>
      <a:dk2>
        <a:srgbClr val="00662C"/>
      </a:dk2>
      <a:lt2>
        <a:srgbClr val="DBDCDB"/>
      </a:lt2>
      <a:accent1>
        <a:srgbClr val="00454D"/>
      </a:accent1>
      <a:accent2>
        <a:srgbClr val="006BA6"/>
      </a:accent2>
      <a:accent3>
        <a:srgbClr val="00B38F"/>
      </a:accent3>
      <a:accent4>
        <a:srgbClr val="7DBA00"/>
      </a:accent4>
      <a:accent5>
        <a:srgbClr val="FF9E1B"/>
      </a:accent5>
      <a:accent6>
        <a:srgbClr val="B50093"/>
      </a:accent6>
      <a:hlink>
        <a:srgbClr val="00BDB5"/>
      </a:hlink>
      <a:folHlink>
        <a:srgbClr val="00662C"/>
      </a:folHlink>
    </a:clrScheme>
    <a:fontScheme name="aptos only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 Green">
      <a:srgbClr val="00662C"/>
    </a:custClr>
    <a:custClr name="Hale Navy">
      <a:srgbClr val="00454D"/>
    </a:custClr>
    <a:custClr name="Graphite">
      <a:srgbClr val="DBDCDB"/>
    </a:custClr>
    <a:custClr name="Polar">
      <a:srgbClr val="FFFFFF"/>
    </a:custClr>
    <a:custClr name="Dark Matter">
      <a:srgbClr val="373A36"/>
    </a:custClr>
    <a:custClr name="Energy">
      <a:srgbClr val="7DBA00"/>
    </a:custClr>
    <a:custClr name="Mist">
      <a:srgbClr val="8BFEBF"/>
    </a:custClr>
    <a:custClr name="Biome">
      <a:srgbClr val="00B38F"/>
    </a:custClr>
    <a:custClr name="Aqua">
      <a:srgbClr val="00BDB5"/>
    </a:custClr>
    <a:custClr name="Infinity">
      <a:srgbClr val="006BA6"/>
    </a:custClr>
    <a:custClr name="Hydro">
      <a:srgbClr val="005776"/>
    </a:custClr>
    <a:custClr name="Forge">
      <a:srgbClr val="FF9E1B"/>
    </a:custClr>
    <a:custClr name="Spark">
      <a:srgbClr val="FE5000"/>
    </a:custClr>
    <a:custClr name="Plasma">
      <a:srgbClr val="B50094"/>
    </a:custClr>
    <a:custClr name="Pulsar">
      <a:srgbClr val="4E008E"/>
    </a:custClr>
  </a:custClrLst>
  <a:extLst>
    <a:ext uri="{05A4C25C-085E-4340-85A3-A5531E510DB2}">
      <thm15:themeFamily xmlns:thm15="http://schemas.microsoft.com/office/thememl/2012/main" name="ORNL-Presentation-16x9-Template" id="{AC4E88D1-C1CE-704E-A31D-97915E492CF7}" vid="{C15C6F3D-E0FA-8A42-B05E-7978B20279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RNL Color TEST">
    <a:dk1>
      <a:srgbClr val="373A36"/>
    </a:dk1>
    <a:lt1>
      <a:srgbClr val="FFFFFF"/>
    </a:lt1>
    <a:dk2>
      <a:srgbClr val="00662C"/>
    </a:dk2>
    <a:lt2>
      <a:srgbClr val="DBDCDB"/>
    </a:lt2>
    <a:accent1>
      <a:srgbClr val="00454D"/>
    </a:accent1>
    <a:accent2>
      <a:srgbClr val="006BA6"/>
    </a:accent2>
    <a:accent3>
      <a:srgbClr val="00B38F"/>
    </a:accent3>
    <a:accent4>
      <a:srgbClr val="7DBA00"/>
    </a:accent4>
    <a:accent5>
      <a:srgbClr val="FF9E1B"/>
    </a:accent5>
    <a:accent6>
      <a:srgbClr val="B50093"/>
    </a:accent6>
    <a:hlink>
      <a:srgbClr val="00BDB5"/>
    </a:hlink>
    <a:folHlink>
      <a:srgbClr val="00662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40704</TotalTime>
  <Words>6729</Words>
  <Application>Microsoft Macintosh PowerPoint</Application>
  <PresentationFormat>Widescreen</PresentationFormat>
  <Paragraphs>729</Paragraphs>
  <Slides>50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Yu Gothic UI</vt:lpstr>
      <vt:lpstr>Aptos</vt:lpstr>
      <vt:lpstr>Aptos Light</vt:lpstr>
      <vt:lpstr>Arial</vt:lpstr>
      <vt:lpstr>Menlo</vt:lpstr>
      <vt:lpstr>ORNL Presentation</vt:lpstr>
      <vt:lpstr>Using Darshan to Profile I/O on Frontier</vt:lpstr>
      <vt:lpstr>Table of Contents: How to Darshan</vt:lpstr>
      <vt:lpstr>Table of Contents: How to Darshan</vt:lpstr>
      <vt:lpstr>Symptoms of Bad I/O</vt:lpstr>
      <vt:lpstr>PowerPoint Presentation</vt:lpstr>
      <vt:lpstr>PowerPoint Presentation</vt:lpstr>
      <vt:lpstr>PowerPoint Presentation</vt:lpstr>
      <vt:lpstr>PowerPoint Presentation</vt:lpstr>
      <vt:lpstr>Setup: The Basics</vt:lpstr>
      <vt:lpstr>Setup: The Basics</vt:lpstr>
      <vt:lpstr>Setup: The Basics</vt:lpstr>
      <vt:lpstr>Setup: The Basics</vt:lpstr>
      <vt:lpstr>Setup: The Basics</vt:lpstr>
      <vt:lpstr>Setup: The Basics</vt:lpstr>
      <vt:lpstr>Setup: The Basics</vt:lpstr>
      <vt:lpstr>Setup: The Basics</vt:lpstr>
      <vt:lpstr>Data Generation: The Basics</vt:lpstr>
      <vt:lpstr>Data Analysis: The Basics</vt:lpstr>
      <vt:lpstr>Data Analysis: The Basics</vt:lpstr>
      <vt:lpstr>Setup: Intermediate</vt:lpstr>
      <vt:lpstr>Setup: Intermediate</vt:lpstr>
      <vt:lpstr>Setup: Intermediate</vt:lpstr>
      <vt:lpstr>Setup: Intermediate</vt:lpstr>
      <vt:lpstr>Setup: Intermediate (Python Env)</vt:lpstr>
      <vt:lpstr>Data Generation: Intermediate (darshan)</vt:lpstr>
      <vt:lpstr>Data Generation: Intermediate (darshan)</vt:lpstr>
      <vt:lpstr>Data Generation: Intermediate (darshan)</vt:lpstr>
      <vt:lpstr>Data Generation: Intermediate (darshan)</vt:lpstr>
      <vt:lpstr>Data Analysis: Intermediate (darshan)</vt:lpstr>
      <vt:lpstr>Data Analysis: Intermediate (darshan)</vt:lpstr>
      <vt:lpstr>Data Analysis: Intermediate (darshan)</vt:lpstr>
      <vt:lpstr>Data Analysis: Intermediate (darshan)</vt:lpstr>
      <vt:lpstr>Data Analysis: Intermediate (darshan)</vt:lpstr>
      <vt:lpstr>Data Analysis: Intermediate (darshan)</vt:lpstr>
      <vt:lpstr>Data Analysis: Intermediate (darshan)</vt:lpstr>
      <vt:lpstr>Data Analysis: Intermediate (darshan)</vt:lpstr>
      <vt:lpstr>Presentation Checkpoint</vt:lpstr>
      <vt:lpstr>Setup: Advanced (HDF5 support)</vt:lpstr>
      <vt:lpstr>Data Analysis: Advanced (HDF5 support)</vt:lpstr>
      <vt:lpstr>Data Analysis: Advanced (HDF5 support)</vt:lpstr>
      <vt:lpstr>Data Analysis: Advanced (HDF5 support)</vt:lpstr>
      <vt:lpstr>Data Generation: Advanced (DXT)</vt:lpstr>
      <vt:lpstr>Data Analysis: Advanced (DXT)</vt:lpstr>
      <vt:lpstr>Data Analysis: Advanced (DXT)</vt:lpstr>
      <vt:lpstr>Bonus Techniques</vt:lpstr>
      <vt:lpstr>Data Generation: Advanced (DXT)</vt:lpstr>
      <vt:lpstr>Data Analysis: Basic (drishti)</vt:lpstr>
      <vt:lpstr>Data Analysis: Basic (drishti)</vt:lpstr>
      <vt:lpstr>Conclusions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Winetrout, Jordan</dc:creator>
  <cp:keywords/>
  <dc:description/>
  <cp:lastModifiedBy>Winetrout, Jordan</cp:lastModifiedBy>
  <cp:revision>9</cp:revision>
  <cp:lastPrinted>2026-05-15T16:35:20Z</cp:lastPrinted>
  <dcterms:created xsi:type="dcterms:W3CDTF">2026-02-17T21:48:40Z</dcterms:created>
  <dcterms:modified xsi:type="dcterms:W3CDTF">2026-05-20T15:16:37Z</dcterms:modified>
  <cp:category/>
</cp:coreProperties>
</file>