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81BD"/>
    <a:srgbClr val="0000FF"/>
    <a:srgbClr val="020079"/>
    <a:srgbClr val="EEEE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DA1329-098A-43FE-A66C-329874CD0FD2}" v="6" dt="2025-06-19T18:36:10.2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1" autoAdjust="0"/>
    <p:restoredTop sz="83699" autoAdjust="0"/>
  </p:normalViewPr>
  <p:slideViewPr>
    <p:cSldViewPr snapToGrid="0">
      <p:cViewPr varScale="1">
        <p:scale>
          <a:sx n="101" d="100"/>
          <a:sy n="101" d="100"/>
        </p:scale>
        <p:origin x="1360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msey, Jeremy" userId="238a903d-e7dc-4c15-a8d9-ed8ec3a451a7" providerId="ADAL" clId="{4ADA1329-098A-43FE-A66C-329874CD0FD2}"/>
    <pc:docChg chg="undo custSel modSld">
      <pc:chgData name="Rumsey, Jeremy" userId="238a903d-e7dc-4c15-a8d9-ed8ec3a451a7" providerId="ADAL" clId="{4ADA1329-098A-43FE-A66C-329874CD0FD2}" dt="2025-06-19T18:37:37.788" v="1037" actId="14100"/>
      <pc:docMkLst>
        <pc:docMk/>
      </pc:docMkLst>
      <pc:sldChg chg="addSp delSp modSp mod modNotesTx">
        <pc:chgData name="Rumsey, Jeremy" userId="238a903d-e7dc-4c15-a8d9-ed8ec3a451a7" providerId="ADAL" clId="{4ADA1329-098A-43FE-A66C-329874CD0FD2}" dt="2025-06-19T18:37:37.788" v="1037" actId="14100"/>
        <pc:sldMkLst>
          <pc:docMk/>
          <pc:sldMk cId="3201699841" sldId="257"/>
        </pc:sldMkLst>
        <pc:spChg chg="mod">
          <ac:chgData name="Rumsey, Jeremy" userId="238a903d-e7dc-4c15-a8d9-ed8ec3a451a7" providerId="ADAL" clId="{4ADA1329-098A-43FE-A66C-329874CD0FD2}" dt="2025-06-19T17:55:02.584" v="66" actId="20577"/>
          <ac:spMkLst>
            <pc:docMk/>
            <pc:sldMk cId="3201699841" sldId="257"/>
            <ac:spMk id="2" creationId="{0C7CB983-3D4F-3FB4-37F0-5EBAA0E93936}"/>
          </ac:spMkLst>
        </pc:spChg>
        <pc:spChg chg="del">
          <ac:chgData name="Rumsey, Jeremy" userId="238a903d-e7dc-4c15-a8d9-ed8ec3a451a7" providerId="ADAL" clId="{4ADA1329-098A-43FE-A66C-329874CD0FD2}" dt="2025-06-19T17:59:31.245" v="179" actId="478"/>
          <ac:spMkLst>
            <pc:docMk/>
            <pc:sldMk cId="3201699841" sldId="257"/>
            <ac:spMk id="4" creationId="{7A3928D5-0D5A-21A1-33A7-B36236255477}"/>
          </ac:spMkLst>
        </pc:spChg>
        <pc:spChg chg="add del mod">
          <ac:chgData name="Rumsey, Jeremy" userId="238a903d-e7dc-4c15-a8d9-ed8ec3a451a7" providerId="ADAL" clId="{4ADA1329-098A-43FE-A66C-329874CD0FD2}" dt="2025-06-19T17:58:46.288" v="71" actId="478"/>
          <ac:spMkLst>
            <pc:docMk/>
            <pc:sldMk cId="3201699841" sldId="257"/>
            <ac:spMk id="5" creationId="{05753278-FC72-9EB0-E7BD-709A00592B82}"/>
          </ac:spMkLst>
        </pc:spChg>
        <pc:spChg chg="del">
          <ac:chgData name="Rumsey, Jeremy" userId="238a903d-e7dc-4c15-a8d9-ed8ec3a451a7" providerId="ADAL" clId="{4ADA1329-098A-43FE-A66C-329874CD0FD2}" dt="2025-06-19T17:58:49.126" v="72" actId="478"/>
          <ac:spMkLst>
            <pc:docMk/>
            <pc:sldMk cId="3201699841" sldId="257"/>
            <ac:spMk id="6" creationId="{05E5441F-64DC-9F29-B6CA-621C0545A60E}"/>
          </ac:spMkLst>
        </pc:spChg>
        <pc:spChg chg="mod">
          <ac:chgData name="Rumsey, Jeremy" userId="238a903d-e7dc-4c15-a8d9-ed8ec3a451a7" providerId="ADAL" clId="{4ADA1329-098A-43FE-A66C-329874CD0FD2}" dt="2025-06-19T18:27:17.184" v="822" actId="1036"/>
          <ac:spMkLst>
            <pc:docMk/>
            <pc:sldMk cId="3201699841" sldId="257"/>
            <ac:spMk id="7" creationId="{35E5E467-2727-969B-98F3-BA95D001A982}"/>
          </ac:spMkLst>
        </pc:spChg>
        <pc:spChg chg="mod">
          <ac:chgData name="Rumsey, Jeremy" userId="238a903d-e7dc-4c15-a8d9-ed8ec3a451a7" providerId="ADAL" clId="{4ADA1329-098A-43FE-A66C-329874CD0FD2}" dt="2025-06-19T18:29:41.475" v="859" actId="20577"/>
          <ac:spMkLst>
            <pc:docMk/>
            <pc:sldMk cId="3201699841" sldId="257"/>
            <ac:spMk id="8" creationId="{0607B843-0CBD-294A-51EC-D86D699F90C2}"/>
          </ac:spMkLst>
        </pc:spChg>
        <pc:spChg chg="mod">
          <ac:chgData name="Rumsey, Jeremy" userId="238a903d-e7dc-4c15-a8d9-ed8ec3a451a7" providerId="ADAL" clId="{4ADA1329-098A-43FE-A66C-329874CD0FD2}" dt="2025-06-19T18:37:37.788" v="1037" actId="14100"/>
          <ac:spMkLst>
            <pc:docMk/>
            <pc:sldMk cId="3201699841" sldId="257"/>
            <ac:spMk id="9" creationId="{34B9808A-90A5-22A7-F1DB-47BF387DC938}"/>
          </ac:spMkLst>
        </pc:spChg>
        <pc:spChg chg="mod">
          <ac:chgData name="Rumsey, Jeremy" userId="238a903d-e7dc-4c15-a8d9-ed8ec3a451a7" providerId="ADAL" clId="{4ADA1329-098A-43FE-A66C-329874CD0FD2}" dt="2025-06-19T18:33:18.783" v="962" actId="20577"/>
          <ac:spMkLst>
            <pc:docMk/>
            <pc:sldMk cId="3201699841" sldId="257"/>
            <ac:spMk id="11" creationId="{F719EDE8-762E-1830-067F-4414F9F31C7C}"/>
          </ac:spMkLst>
        </pc:spChg>
        <pc:spChg chg="del">
          <ac:chgData name="Rumsey, Jeremy" userId="238a903d-e7dc-4c15-a8d9-ed8ec3a451a7" providerId="ADAL" clId="{4ADA1329-098A-43FE-A66C-329874CD0FD2}" dt="2025-06-19T18:06:07.438" v="340" actId="478"/>
          <ac:spMkLst>
            <pc:docMk/>
            <pc:sldMk cId="3201699841" sldId="257"/>
            <ac:spMk id="12" creationId="{08E5D371-5F88-8B92-925B-79F5C5986594}"/>
          </ac:spMkLst>
        </pc:spChg>
        <pc:spChg chg="mod">
          <ac:chgData name="Rumsey, Jeremy" userId="238a903d-e7dc-4c15-a8d9-ed8ec3a451a7" providerId="ADAL" clId="{4ADA1329-098A-43FE-A66C-329874CD0FD2}" dt="2025-06-19T18:07:48.151" v="352" actId="1035"/>
          <ac:spMkLst>
            <pc:docMk/>
            <pc:sldMk cId="3201699841" sldId="257"/>
            <ac:spMk id="15" creationId="{1C742054-4F8C-D401-63CE-FEFFCD6C2810}"/>
          </ac:spMkLst>
        </pc:spChg>
        <pc:picChg chg="add mod">
          <ac:chgData name="Rumsey, Jeremy" userId="238a903d-e7dc-4c15-a8d9-ed8ec3a451a7" providerId="ADAL" clId="{4ADA1329-098A-43FE-A66C-329874CD0FD2}" dt="2025-06-19T17:59:13.095" v="178" actId="1038"/>
          <ac:picMkLst>
            <pc:docMk/>
            <pc:sldMk cId="3201699841" sldId="257"/>
            <ac:picMk id="3" creationId="{6C39240D-3165-606B-56EC-05AB22726D04}"/>
          </ac:picMkLst>
        </pc:picChg>
        <pc:picChg chg="del">
          <ac:chgData name="Rumsey, Jeremy" userId="238a903d-e7dc-4c15-a8d9-ed8ec3a451a7" providerId="ADAL" clId="{4ADA1329-098A-43FE-A66C-329874CD0FD2}" dt="2025-06-19T18:00:25.833" v="268" actId="478"/>
          <ac:picMkLst>
            <pc:docMk/>
            <pc:sldMk cId="3201699841" sldId="257"/>
            <ac:picMk id="10" creationId="{B65D9E82-8CC3-FB65-BB90-813719EFA841}"/>
          </ac:picMkLst>
        </pc:picChg>
        <pc:picChg chg="add mod">
          <ac:chgData name="Rumsey, Jeremy" userId="238a903d-e7dc-4c15-a8d9-ed8ec3a451a7" providerId="ADAL" clId="{4ADA1329-098A-43FE-A66C-329874CD0FD2}" dt="2025-06-19T18:00:31.472" v="287" actId="1036"/>
          <ac:picMkLst>
            <pc:docMk/>
            <pc:sldMk cId="3201699841" sldId="257"/>
            <ac:picMk id="14" creationId="{3508E455-0CD4-54D8-C16A-2BF886711402}"/>
          </ac:picMkLst>
        </pc:picChg>
      </pc:sldChg>
      <pc:sldChg chg="modNotesTx">
        <pc:chgData name="Rumsey, Jeremy" userId="238a903d-e7dc-4c15-a8d9-ed8ec3a451a7" providerId="ADAL" clId="{4ADA1329-098A-43FE-A66C-329874CD0FD2}" dt="2025-06-19T18:35:53.703" v="1008" actId="20577"/>
        <pc:sldMkLst>
          <pc:docMk/>
          <pc:sldMk cId="903445065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134BE1-65F2-4435-8B51-6A5EBDF683AE}" type="datetimeFigureOut">
              <a:rPr lang="en-US" smtClean="0"/>
              <a:t>7/22/25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4650E-E198-4FA3-A1E8-C9B561D8C6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81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the News: </a:t>
            </a:r>
          </a:p>
          <a:p>
            <a:endParaRPr lang="en-US" dirty="0"/>
          </a:p>
          <a:p>
            <a:r>
              <a:rPr lang="en-US" dirty="0"/>
              <a:t>“Simulations Reveal the Secret to Strengthening Carbon Fiber”</a:t>
            </a:r>
          </a:p>
          <a:p>
            <a:r>
              <a:rPr lang="en-US" dirty="0"/>
              <a:t>https://www.olcf.ornl.gov/2025/06/19/simulations-reveal-the-secret-to-strengthening-carbon-fiber/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“</a:t>
            </a:r>
            <a:r>
              <a:rPr lang="en-US" b="0" i="0" dirty="0">
                <a:solidFill>
                  <a:srgbClr val="00454D"/>
                </a:solidFill>
                <a:effectLst/>
                <a:latin typeface="Roboto" panose="02000000000000000000" pitchFamily="2" charset="0"/>
              </a:rPr>
              <a:t>Nanofibers yield stronger, tougher carbon fiber composites”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 dirty="0">
                <a:solidFill>
                  <a:srgbClr val="00454D"/>
                </a:solidFill>
                <a:effectLst/>
                <a:latin typeface="Roboto" panose="02000000000000000000" pitchFamily="2" charset="0"/>
              </a:rPr>
              <a:t>https://www.ornl.gov/news/nanofibers-yield-stronger-tougher-carbon-fiber-composites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dirty="0">
              <a:solidFill>
                <a:srgbClr val="00454D"/>
              </a:solidFill>
              <a:effectLst/>
              <a:latin typeface="Roboto" panose="02000000000000000000" pitchFamily="2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4650E-E198-4FA3-A1E8-C9B561D8C60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695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660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86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87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D265990-C2AC-43F4-A5F5-C94F93DD392D}"/>
              </a:ext>
            </a:extLst>
          </p:cNvPr>
          <p:cNvSpPr/>
          <p:nvPr userDrawn="1"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bg1"/>
                </a:solidFill>
                <a:latin typeface="AvenirNext LT Pro Regular" panose="020B0504020202020204" pitchFamily="34" charset="0"/>
              </a:defRPr>
            </a:lvl1pPr>
          </a:lstStyle>
          <a:p>
            <a:fld id="{835B6AD7-18B8-4C9C-AA70-ABD830A869AC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667" y="6373156"/>
            <a:ext cx="2149533" cy="39497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>
                <a:solidFill>
                  <a:schemeClr val="bg1"/>
                </a:solidFill>
                <a:latin typeface="AvenirNext LT Pro Regular" panose="020B0504020202020204" pitchFamily="34" charset="0"/>
              </a:rPr>
              <a:t>Energy.gov/science</a:t>
            </a:r>
          </a:p>
        </p:txBody>
      </p:sp>
    </p:spTree>
    <p:extLst>
      <p:ext uri="{BB962C8B-B14F-4D97-AF65-F5344CB8AC3E}">
        <p14:creationId xmlns:p14="http://schemas.microsoft.com/office/powerpoint/2010/main" val="244195493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99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35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177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0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69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17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823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560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098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6110527-3D5E-DE8A-91D6-0E66981F1564}"/>
              </a:ext>
            </a:extLst>
          </p:cNvPr>
          <p:cNvSpPr/>
          <p:nvPr/>
        </p:nvSpPr>
        <p:spPr>
          <a:xfrm>
            <a:off x="6932427" y="4720433"/>
            <a:ext cx="4989335" cy="1348384"/>
          </a:xfrm>
          <a:prstGeom prst="rect">
            <a:avLst/>
          </a:prstGeom>
          <a:solidFill>
            <a:srgbClr val="8281BD">
              <a:alpha val="12941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7CB983-3D4F-3FB4-37F0-5EBAA0E93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44" y="69211"/>
            <a:ext cx="10515600" cy="657336"/>
          </a:xfrm>
        </p:spPr>
        <p:txBody>
          <a:bodyPr>
            <a:normAutofit/>
          </a:bodyPr>
          <a:lstStyle/>
          <a:p>
            <a:r>
              <a:rPr lang="en-US" sz="4000" dirty="0"/>
              <a:t>Frontier Simulates Stronger Carbon Fiber </a:t>
            </a:r>
          </a:p>
        </p:txBody>
      </p:sp>
      <p:sp>
        <p:nvSpPr>
          <p:cNvPr id="7" name="Google Shape;25;p1">
            <a:extLst>
              <a:ext uri="{FF2B5EF4-FFF2-40B4-BE49-F238E27FC236}">
                <a16:creationId xmlns:a16="http://schemas.microsoft.com/office/drawing/2014/main" id="{35E5E467-2727-969B-98F3-BA95D001A982}"/>
              </a:ext>
            </a:extLst>
          </p:cNvPr>
          <p:cNvSpPr/>
          <p:nvPr/>
        </p:nvSpPr>
        <p:spPr>
          <a:xfrm>
            <a:off x="245185" y="890494"/>
            <a:ext cx="6453289" cy="1908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Scientific Achievement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Arial"/>
              <a:sym typeface="Arial"/>
            </a:endParaRP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The Frontier supercomputer</a:t>
            </a:r>
            <a:r>
              <a:rPr lang="en-US" sz="1400" kern="0" dirty="0">
                <a:ea typeface="Arial"/>
                <a:cs typeface="Arial"/>
                <a:sym typeface="Arial"/>
              </a:rPr>
              <a:t> was used to 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simulate 5 million atoms to study a novel process for making carbon-fiber composites stronger and more cost efficient by incorporating a reinforced layer of polyacrylonitrile nanofibers (PAN nanofibers). </a:t>
            </a: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1400" kern="0" dirty="0">
                <a:ea typeface="Arial"/>
                <a:cs typeface="Arial"/>
                <a:sym typeface="Arial"/>
              </a:rPr>
              <a:t>T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he simulations showed that PAN nanofibers with a diameter of approximately 6 nanometers offered the best performance.</a:t>
            </a: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Arial"/>
              <a:cs typeface="Arial"/>
              <a:sym typeface="Arial"/>
            </a:endParaRP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endParaRPr kumimoji="0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Arial"/>
              <a:sym typeface="Arial"/>
            </a:endParaRPr>
          </a:p>
        </p:txBody>
      </p:sp>
      <p:sp>
        <p:nvSpPr>
          <p:cNvPr id="8" name="Google Shape;26;p1">
            <a:extLst>
              <a:ext uri="{FF2B5EF4-FFF2-40B4-BE49-F238E27FC236}">
                <a16:creationId xmlns:a16="http://schemas.microsoft.com/office/drawing/2014/main" id="{0607B843-0CBD-294A-51EC-D86D699F90C2}"/>
              </a:ext>
            </a:extLst>
          </p:cNvPr>
          <p:cNvSpPr/>
          <p:nvPr/>
        </p:nvSpPr>
        <p:spPr>
          <a:xfrm>
            <a:off x="238508" y="2421647"/>
            <a:ext cx="6693919" cy="2769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Significance and Impact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Arial"/>
              <a:cs typeface="Arial"/>
              <a:sym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Failure in carbon-fiber composites typically happen at the interface between the carbon-fiber strands and the polymer matrix exterior.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Incorporating PAN nanofibers at the interface redirects stress from the carbon fibers into the surrounding polymer to improve load distribution and overall strength.</a:t>
            </a: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1400" kern="0" dirty="0">
                <a:ea typeface="Arial"/>
                <a:cs typeface="Arial"/>
                <a:sym typeface="Arial"/>
              </a:rPr>
              <a:t>Insights could lead to new, ultradurable materials for airplanes, vehicles and a wide range of applications that require stronger, more lightweight materials.</a:t>
            </a:r>
          </a:p>
          <a:p>
            <a:pPr marL="285750" indent="-285750">
              <a:buClr>
                <a:srgbClr val="000000"/>
              </a:buClr>
              <a:buFont typeface="Arial" panose="020B0604020202020204" pitchFamily="34" charset="0"/>
              <a:buChar char="•"/>
              <a:defRPr/>
            </a:pPr>
            <a:r>
              <a:rPr lang="en-US" sz="1400" kern="0" dirty="0">
                <a:ea typeface="Arial"/>
                <a:cs typeface="Arial"/>
                <a:sym typeface="Arial"/>
              </a:rPr>
              <a:t>The achievement is likely the first hierarchical, fully atomistic simulation of a complete bulk PAN nanofiber integrated within a polymer matrix without relying on any assumptions or simplified calculations which could only be done with a leadership-class supercomputer.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Arial"/>
              <a:cs typeface="Arial"/>
              <a:sym typeface="Arial"/>
            </a:endParaRPr>
          </a:p>
        </p:txBody>
      </p:sp>
      <p:sp>
        <p:nvSpPr>
          <p:cNvPr id="9" name="Google Shape;27;p1">
            <a:extLst>
              <a:ext uri="{FF2B5EF4-FFF2-40B4-BE49-F238E27FC236}">
                <a16:creationId xmlns:a16="http://schemas.microsoft.com/office/drawing/2014/main" id="{34B9808A-90A5-22A7-F1DB-47BF387DC938}"/>
              </a:ext>
            </a:extLst>
          </p:cNvPr>
          <p:cNvSpPr txBox="1"/>
          <p:nvPr/>
        </p:nvSpPr>
        <p:spPr>
          <a:xfrm>
            <a:off x="6867021" y="3508440"/>
            <a:ext cx="5161550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2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Arial"/>
                <a:cs typeface="Arial"/>
                <a:sym typeface="Arial"/>
              </a:rPr>
              <a:t>The material is assembled and tested for strength. Strands of PAN fibers with varying diameters are bundled and tightly bonded to a polymer coating for reinforcement. A graphene sheet is used to simulate pulling on the material to identify weak points. </a:t>
            </a:r>
          </a:p>
        </p:txBody>
      </p:sp>
      <p:sp>
        <p:nvSpPr>
          <p:cNvPr id="11" name="Google Shape;29;p1">
            <a:extLst>
              <a:ext uri="{FF2B5EF4-FFF2-40B4-BE49-F238E27FC236}">
                <a16:creationId xmlns:a16="http://schemas.microsoft.com/office/drawing/2014/main" id="{F719EDE8-762E-1830-067F-4414F9F31C7C}"/>
              </a:ext>
            </a:extLst>
          </p:cNvPr>
          <p:cNvSpPr/>
          <p:nvPr/>
        </p:nvSpPr>
        <p:spPr>
          <a:xfrm>
            <a:off x="204656" y="4998602"/>
            <a:ext cx="6693919" cy="10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Technical Approach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Arial"/>
              <a:sym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•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Arial"/>
                <a:cs typeface="Arial"/>
                <a:sym typeface="Arial"/>
              </a:rPr>
              <a:t>PAN nanofibers with diameters between 6 and 10 nanometers were modeled the Large-scale Atomic/Molecular Massively Parallel Simulator (LAMMPS). </a:t>
            </a:r>
            <a:endParaRPr lang="en-US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Arial"/>
              <a:cs typeface="Arial"/>
            </a:endParaRPr>
          </a:p>
          <a:p>
            <a:pPr marL="285750" indent="-285750">
              <a:buClr>
                <a:srgbClr val="000000"/>
              </a:buClr>
              <a:buSzPts val="1400"/>
              <a:buFont typeface="Arial"/>
              <a:buChar char="•"/>
              <a:defRPr/>
            </a:pPr>
            <a:r>
              <a:rPr lang="en-US" sz="1400" kern="0" dirty="0">
                <a:cs typeface="Arial"/>
              </a:rPr>
              <a:t>Access to Frontier was provided via a Director’s Discretionary allocation.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cs typeface="Arial"/>
              <a:sym typeface="Arial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C742054-4F8C-D401-63CE-FEFFCD6C2810}"/>
              </a:ext>
            </a:extLst>
          </p:cNvPr>
          <p:cNvSpPr txBox="1"/>
          <p:nvPr/>
        </p:nvSpPr>
        <p:spPr>
          <a:xfrm>
            <a:off x="7097767" y="4766143"/>
            <a:ext cx="465865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PI(s)/Facility Lead(s): Swarnava Ghosh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Collaborating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  <a:sym typeface="Arial"/>
              </a:rPr>
              <a:t>Institutions: </a:t>
            </a:r>
            <a:r>
              <a:rPr lang="en-US" sz="1100" kern="0" dirty="0">
                <a:sym typeface="Arial"/>
              </a:rPr>
              <a:t>ORNL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+mn-ea"/>
              <a:cs typeface="+mn-cs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  <a:sym typeface="Arial"/>
              </a:rPr>
              <a:t>ASCR Program: Facilities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  <a:sym typeface="Arial"/>
              </a:rPr>
              <a:t>ASCR PM: </a:t>
            </a:r>
            <a:r>
              <a:rPr lang="en-US" sz="1100" kern="0" dirty="0">
                <a:sym typeface="Arial"/>
              </a:rPr>
              <a:t>Benjamin Brown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+mn-cs"/>
                <a:sym typeface="Arial"/>
              </a:rPr>
              <a:t>Publication(s) for this work: Sumit Gupta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, et al., “Designing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Physicochemically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-Ordered Interphases for High-Performance Composites,” </a:t>
            </a:r>
            <a:r>
              <a:rPr kumimoji="0" lang="en-US" sz="11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Advanced Functional Materials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  <a:sym typeface="Arial"/>
              </a:rPr>
              <a:t> (2025): doi.org/10.1002/adfm.202502972.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  <a:sym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39240D-3165-606B-56EC-05AB22726D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3247" y="158887"/>
            <a:ext cx="2913560" cy="488629"/>
          </a:xfrm>
          <a:prstGeom prst="rect">
            <a:avLst/>
          </a:prstGeom>
        </p:spPr>
      </p:pic>
      <p:pic>
        <p:nvPicPr>
          <p:cNvPr id="14" name="Picture 13" descr="A picture containing text&#10;&#10;AI-generated content may be incorrect.">
            <a:extLst>
              <a:ext uri="{FF2B5EF4-FFF2-40B4-BE49-F238E27FC236}">
                <a16:creationId xmlns:a16="http://schemas.microsoft.com/office/drawing/2014/main" id="{3508E455-0CD4-54D8-C16A-2BF8867114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6488" y="1438707"/>
            <a:ext cx="5161550" cy="2129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69984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7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FE46BB8E385E49A6EA57D885CD0452" ma:contentTypeVersion="0" ma:contentTypeDescription="Create a new document." ma:contentTypeScope="" ma:versionID="a22552574ecfbdc3bb100ecb994ceb9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1d5eec3c12ee2e8127422d567928f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0A43E79-5F32-4471-8B9A-F8FE298C9716}">
  <ds:schemaRefs>
    <ds:schemaRef ds:uri="http://schemas.microsoft.com/office/2006/metadata/properties"/>
    <ds:schemaRef ds:uri="bc761791-33a0-47b7-8145-9d3c2515a3a0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d3abd939-9d94-49d1-925a-c93fb1ff4b6e"/>
    <ds:schemaRef ds:uri="http://purl.org/dc/elements/1.1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A8EE7F5-A494-4A3A-8402-D6EC287A4F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3D3F84-0CCB-4520-AFEC-2B1F56CAA1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Metadata/LabelInfo.xml><?xml version="1.0" encoding="utf-8"?>
<clbl:labelList xmlns:clbl="http://schemas.microsoft.com/office/2020/mipLabelMetadata">
  <clbl:label id="{db3dbd43-4c4b-4544-9f8a-0553f9f5f25e}" enabled="0" method="" siteId="{db3dbd43-4c4b-4544-9f8a-0553f9f5f25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1909</TotalTime>
  <Words>364</Words>
  <Application>Microsoft Macintosh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AvenirNext LT Pro Regular</vt:lpstr>
      <vt:lpstr>Calibri</vt:lpstr>
      <vt:lpstr>Calibri Light</vt:lpstr>
      <vt:lpstr>Roboto</vt:lpstr>
      <vt:lpstr>7_office theme</vt:lpstr>
      <vt:lpstr>Frontier Simulates Stronger Carbon Fiber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Fornari, Marco</dc:creator>
  <cp:lastModifiedBy>Bethea, Katie</cp:lastModifiedBy>
  <cp:revision>23</cp:revision>
  <dcterms:created xsi:type="dcterms:W3CDTF">2025-01-02T22:07:27Z</dcterms:created>
  <dcterms:modified xsi:type="dcterms:W3CDTF">2025-07-22T17:19:24Z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0x0101008AFE46BB8E385E49A6EA57D885CD0452</vt:lpwstr>
  </property>
  <property fmtid="{D5CDD505-2E9C-101B-9397-08002B2CF9AE}" pid="3" name="MediaServiceImageTags">
    <vt:lpwstr/>
  </property>
</Properties>
</file>