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BD"/>
    <a:srgbClr val="0000FF"/>
    <a:srgbClr val="020079"/>
    <a:srgbClr val="E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54" autoAdjust="0"/>
    <p:restoredTop sz="94752" autoAdjust="0"/>
  </p:normalViewPr>
  <p:slideViewPr>
    <p:cSldViewPr snapToGrid="0">
      <p:cViewPr varScale="1">
        <p:scale>
          <a:sx n="78" d="100"/>
          <a:sy n="78" d="100"/>
        </p:scale>
        <p:origin x="208" y="8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4BE1-65F2-4435-8B51-6A5EBDF683AE}" type="datetimeFigureOut">
              <a:rPr lang="en-US" smtClean="0"/>
              <a:t>12/18/25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650E-E198-4FA3-A1E8-C9B561D8C60E}" type="slidenum">
              <a:rPr lang="en-US" smtClean="0"/>
              <a:t>‹#›</a:t>
            </a:fld>
            <a:endParaRPr lang="en-US"/>
          </a:p>
        </p:txBody>
      </p:sp>
    </p:spTree>
    <p:extLst>
      <p:ext uri="{BB962C8B-B14F-4D97-AF65-F5344CB8AC3E}">
        <p14:creationId xmlns:p14="http://schemas.microsoft.com/office/powerpoint/2010/main" val="3365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66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78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48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2441954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2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5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17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5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6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3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5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690985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110527-3D5E-DE8A-91D6-0E66981F1564}"/>
              </a:ext>
            </a:extLst>
          </p:cNvPr>
          <p:cNvSpPr/>
          <p:nvPr/>
        </p:nvSpPr>
        <p:spPr>
          <a:xfrm>
            <a:off x="6932427" y="4720433"/>
            <a:ext cx="4989335" cy="1231667"/>
          </a:xfrm>
          <a:prstGeom prst="rect">
            <a:avLst/>
          </a:prstGeom>
          <a:solidFill>
            <a:srgbClr val="8281BD">
              <a:alpha val="1294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CB983-3D4F-3FB4-37F0-5EBAA0E93936}"/>
              </a:ext>
            </a:extLst>
          </p:cNvPr>
          <p:cNvSpPr>
            <a:spLocks noGrp="1"/>
          </p:cNvSpPr>
          <p:nvPr>
            <p:ph type="title"/>
          </p:nvPr>
        </p:nvSpPr>
        <p:spPr>
          <a:xfrm>
            <a:off x="162044" y="69211"/>
            <a:ext cx="9563020" cy="657336"/>
          </a:xfrm>
        </p:spPr>
        <p:txBody>
          <a:bodyPr>
            <a:noAutofit/>
          </a:bodyPr>
          <a:lstStyle/>
          <a:p>
            <a:pPr fontAlgn="base"/>
            <a:r>
              <a:rPr lang="en-US" sz="4000" b="1" dirty="0"/>
              <a:t>OLCF’s Bronson Messer Named APS Fellow</a:t>
            </a:r>
          </a:p>
        </p:txBody>
      </p:sp>
      <p:sp>
        <p:nvSpPr>
          <p:cNvPr id="5" name="Google Shape;31;p1">
            <a:extLst>
              <a:ext uri="{FF2B5EF4-FFF2-40B4-BE49-F238E27FC236}">
                <a16:creationId xmlns:a16="http://schemas.microsoft.com/office/drawing/2014/main" id="{05753278-FC72-9EB0-E7BD-709A00592B82}"/>
              </a:ext>
            </a:extLst>
          </p:cNvPr>
          <p:cNvSpPr txBox="1"/>
          <p:nvPr/>
        </p:nvSpPr>
        <p:spPr>
          <a:xfrm>
            <a:off x="9725064" y="136269"/>
            <a:ext cx="1062321" cy="307736"/>
          </a:xfrm>
          <a:prstGeom prst="rect">
            <a:avLst/>
          </a:prstGeom>
          <a:solidFill>
            <a:schemeClr val="bg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effectLst/>
              <a:uLnTx/>
              <a:uFillTx/>
              <a:latin typeface="Arial"/>
              <a:cs typeface="Arial"/>
              <a:sym typeface="Arial"/>
            </a:endParaRPr>
          </a:p>
        </p:txBody>
      </p:sp>
      <p:sp>
        <p:nvSpPr>
          <p:cNvPr id="7" name="Google Shape;25;p1">
            <a:extLst>
              <a:ext uri="{FF2B5EF4-FFF2-40B4-BE49-F238E27FC236}">
                <a16:creationId xmlns:a16="http://schemas.microsoft.com/office/drawing/2014/main" id="{35E5E467-2727-969B-98F3-BA95D001A982}"/>
              </a:ext>
            </a:extLst>
          </p:cNvPr>
          <p:cNvSpPr/>
          <p:nvPr/>
        </p:nvSpPr>
        <p:spPr>
          <a:xfrm>
            <a:off x="238490" y="726547"/>
            <a:ext cx="6453289" cy="23390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Scientific Achievement</a:t>
            </a:r>
            <a:endParaRPr kumimoji="0" sz="20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lang="en-US" sz="1400" dirty="0"/>
              <a:t>Bronson Messer, a distinguished staff scientist at the Department of Energy’s Oak Ridge Leadership Computing Facility (OLCF) at Oak Ridge National Laboratory, has been named a Fellow of the American Physical Society (APS), one of the highest honors bestowed by the organization.</a:t>
            </a:r>
          </a:p>
          <a:p>
            <a:pPr marL="285750" indent="-285750">
              <a:buClr>
                <a:srgbClr val="000000"/>
              </a:buClr>
              <a:buFont typeface="Arial" panose="020B0604020202020204" pitchFamily="34" charset="0"/>
              <a:buChar char="•"/>
              <a:defRPr/>
            </a:pPr>
            <a:endParaRPr lang="en-US" sz="1400" dirty="0"/>
          </a:p>
          <a:p>
            <a:pPr marL="285750" indent="-285750">
              <a:buClr>
                <a:srgbClr val="000000"/>
              </a:buClr>
              <a:buFont typeface="Arial" panose="020B0604020202020204" pitchFamily="34" charset="0"/>
              <a:buChar char="•"/>
              <a:defRPr/>
            </a:pPr>
            <a:r>
              <a:rPr lang="en-US" sz="1400" dirty="0"/>
              <a:t>Messer was nominated by the APS Forum on Outreach and Engaging the Public for his exceptional efforts in making physics accessible and exciting to a wide audience.</a:t>
            </a:r>
            <a:endParaRPr lang="en-US" sz="1400" dirty="0">
              <a:effectLst/>
              <a:latin typeface="+mn-lt"/>
            </a:endParaRPr>
          </a:p>
          <a:p>
            <a:pPr marL="285750" indent="-285750">
              <a:buClr>
                <a:srgbClr val="000000"/>
              </a:buClr>
              <a:buFont typeface="Arial" panose="020B0604020202020204" pitchFamily="34" charset="0"/>
              <a:buChar char="•"/>
              <a:defRPr/>
            </a:pPr>
            <a:endParaRPr lang="en-US" sz="1400" dirty="0">
              <a:effectLst/>
              <a:latin typeface="+mn-lt"/>
            </a:endParaRPr>
          </a:p>
        </p:txBody>
      </p:sp>
      <p:sp>
        <p:nvSpPr>
          <p:cNvPr id="8" name="Google Shape;26;p1">
            <a:extLst>
              <a:ext uri="{FF2B5EF4-FFF2-40B4-BE49-F238E27FC236}">
                <a16:creationId xmlns:a16="http://schemas.microsoft.com/office/drawing/2014/main" id="{0607B843-0CBD-294A-51EC-D86D699F90C2}"/>
              </a:ext>
            </a:extLst>
          </p:cNvPr>
          <p:cNvSpPr/>
          <p:nvPr/>
        </p:nvSpPr>
        <p:spPr>
          <a:xfrm>
            <a:off x="238498" y="2867478"/>
            <a:ext cx="6693919" cy="209284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Significance and Impact</a:t>
            </a:r>
            <a:endParaRPr kumimoji="0" sz="1400" b="0" i="0" u="none" strike="noStrike" kern="0" cap="none" spc="0" normalizeH="0" baseline="0" noProof="0" dirty="0">
              <a:ln>
                <a:noFill/>
              </a:ln>
              <a:effectLst/>
              <a:uLnTx/>
              <a:uFillTx/>
              <a:cs typeface="Arial"/>
              <a:sym typeface="Arial"/>
            </a:endParaRPr>
          </a:p>
          <a:p>
            <a:pPr marL="285750" indent="-285750">
              <a:buFont typeface="Arial" panose="020B0604020202020204" pitchFamily="34" charset="0"/>
              <a:buChar char="•"/>
            </a:pPr>
            <a:r>
              <a:rPr lang="en-US" sz="1400" dirty="0"/>
              <a:t>The citation recognizes Messer “for conveying the excitement and universal impact of physics to students, teachers, professionals and the public via talks, multimedia, laboratory tours, popular national events, and for direct outreach to underserved Appalachian students and teachers.”</a:t>
            </a:r>
          </a:p>
          <a:p>
            <a:endParaRPr lang="en-US" sz="1200" dirty="0"/>
          </a:p>
          <a:p>
            <a:pPr marL="285750" indent="-285750">
              <a:buFont typeface="Arial" panose="020B0604020202020204" pitchFamily="34" charset="0"/>
              <a:buChar char="•"/>
            </a:pPr>
            <a:r>
              <a:rPr lang="en-US" sz="1400" dirty="0"/>
              <a:t>In addition to his leadership role at OLCF, Messer also serves as a Joint Faculty Professor in the Department of Physics and Astronomy at the University of Tennessee. </a:t>
            </a:r>
            <a:endParaRPr lang="en-US" sz="1400" dirty="0">
              <a:effectLst/>
              <a:latin typeface="+mn-lt"/>
            </a:endParaRPr>
          </a:p>
        </p:txBody>
      </p:sp>
      <p:sp>
        <p:nvSpPr>
          <p:cNvPr id="9" name="Google Shape;27;p1">
            <a:extLst>
              <a:ext uri="{FF2B5EF4-FFF2-40B4-BE49-F238E27FC236}">
                <a16:creationId xmlns:a16="http://schemas.microsoft.com/office/drawing/2014/main" id="{34B9808A-90A5-22A7-F1DB-47BF387DC938}"/>
              </a:ext>
            </a:extLst>
          </p:cNvPr>
          <p:cNvSpPr txBox="1"/>
          <p:nvPr/>
        </p:nvSpPr>
        <p:spPr>
          <a:xfrm>
            <a:off x="6932425" y="3692139"/>
            <a:ext cx="4565471" cy="707846"/>
          </a:xfrm>
          <a:prstGeom prst="rect">
            <a:avLst/>
          </a:prstGeom>
          <a:noFill/>
          <a:ln>
            <a:noFill/>
          </a:ln>
        </p:spPr>
        <p:txBody>
          <a:bodyPr spcFirstLastPara="1" wrap="square" lIns="91425" tIns="45700" rIns="91425" bIns="45700" anchor="t" anchorCtr="0">
            <a:spAutoFit/>
          </a:bodyPr>
          <a:lstStyle/>
          <a:p>
            <a:r>
              <a:rPr lang="en-US" sz="1000" i="1" dirty="0"/>
              <a:t>The sixth annual Quantum Computing User Forum hosted over 140 registered attendees and featured research presentations, panel discussions, interactive workshops and an in-depth poster session. Credit: Kurt Weiss/ORNL, U.S. Dept. of Energy</a:t>
            </a:r>
          </a:p>
        </p:txBody>
      </p:sp>
      <p:sp>
        <p:nvSpPr>
          <p:cNvPr id="11" name="Google Shape;29;p1">
            <a:extLst>
              <a:ext uri="{FF2B5EF4-FFF2-40B4-BE49-F238E27FC236}">
                <a16:creationId xmlns:a16="http://schemas.microsoft.com/office/drawing/2014/main" id="{F719EDE8-762E-1830-067F-4414F9F31C7C}"/>
              </a:ext>
            </a:extLst>
          </p:cNvPr>
          <p:cNvSpPr/>
          <p:nvPr/>
        </p:nvSpPr>
        <p:spPr>
          <a:xfrm>
            <a:off x="238498" y="4905700"/>
            <a:ext cx="6693919" cy="1046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Technical Approach</a:t>
            </a:r>
            <a:endParaRPr kumimoji="0" sz="14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lang="en-US" sz="1400" dirty="0"/>
              <a:t>His contributions have also earned him several honors, including the Oak Ridge Postdoctoral Association’s Mentor of the Year award in 2020 and the prestigious R&amp;D 100 Awards in 2022 for his leadership on the Flash-X Software Project.</a:t>
            </a:r>
            <a:endParaRPr lang="en-US" sz="1400" dirty="0">
              <a:effectLst/>
              <a:latin typeface="+mn-lt"/>
            </a:endParaRPr>
          </a:p>
        </p:txBody>
      </p:sp>
      <p:sp>
        <p:nvSpPr>
          <p:cNvPr id="15" name="TextBox 14">
            <a:extLst>
              <a:ext uri="{FF2B5EF4-FFF2-40B4-BE49-F238E27FC236}">
                <a16:creationId xmlns:a16="http://schemas.microsoft.com/office/drawing/2014/main" id="{1C742054-4F8C-D401-63CE-FEFFCD6C2810}"/>
              </a:ext>
            </a:extLst>
          </p:cNvPr>
          <p:cNvSpPr txBox="1"/>
          <p:nvPr/>
        </p:nvSpPr>
        <p:spPr>
          <a:xfrm>
            <a:off x="7031421" y="4791544"/>
            <a:ext cx="4724999"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PI(s)/Facility Lead(s): Bronson Messer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Collaborating Institutions: Oak Ridge National Laboratory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Program: Oak Ridge Leadership Computing Facility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PM: </a:t>
            </a:r>
            <a:r>
              <a:rPr lang="en-US" sz="1100" kern="0" dirty="0">
                <a:solidFill>
                  <a:srgbClr val="000000"/>
                </a:solidFill>
                <a:sym typeface="Arial"/>
              </a:rPr>
              <a:t>Benjamin Brown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Publication(s) for this work: n/a</a:t>
            </a:r>
          </a:p>
        </p:txBody>
      </p:sp>
      <p:pic>
        <p:nvPicPr>
          <p:cNvPr id="13" name="Picture 12" descr="A picture containing text&#10;&#10;AI-generated content may be incorrect.">
            <a:extLst>
              <a:ext uri="{FF2B5EF4-FFF2-40B4-BE49-F238E27FC236}">
                <a16:creationId xmlns:a16="http://schemas.microsoft.com/office/drawing/2014/main" id="{60F4A304-B774-327A-A4D9-876F6F222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7830" y="173508"/>
            <a:ext cx="2058590" cy="494569"/>
          </a:xfrm>
          <a:prstGeom prst="rect">
            <a:avLst/>
          </a:prstGeom>
        </p:spPr>
      </p:pic>
      <p:pic>
        <p:nvPicPr>
          <p:cNvPr id="6" name="Picture 5" descr="A person sitting in a chair&#10;&#10;AI-generated content may be incorrect.">
            <a:extLst>
              <a:ext uri="{FF2B5EF4-FFF2-40B4-BE49-F238E27FC236}">
                <a16:creationId xmlns:a16="http://schemas.microsoft.com/office/drawing/2014/main" id="{6F27602D-0BA1-A82A-3B00-01FD63A90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421" y="789183"/>
            <a:ext cx="4565472" cy="2836532"/>
          </a:xfrm>
          <a:prstGeom prst="rect">
            <a:avLst/>
          </a:prstGeom>
        </p:spPr>
      </p:pic>
    </p:spTree>
    <p:extLst>
      <p:ext uri="{BB962C8B-B14F-4D97-AF65-F5344CB8AC3E}">
        <p14:creationId xmlns:p14="http://schemas.microsoft.com/office/powerpoint/2010/main" val="3201699841"/>
      </p:ext>
    </p:extLst>
  </p:cSld>
  <p:clrMapOvr>
    <a:masterClrMapping/>
  </p:clrMapOvr>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FE46BB8E385E49A6EA57D885CD0452" ma:contentTypeVersion="0" ma:contentTypeDescription="Create a new document." ma:contentTypeScope="" ma:versionID="a22552574ecfbdc3bb100ecb994ceb99">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8EE7F5-A494-4A3A-8402-D6EC287A4FD9}">
  <ds:schemaRefs>
    <ds:schemaRef ds:uri="http://schemas.microsoft.com/sharepoint/v3/contenttype/forms"/>
  </ds:schemaRefs>
</ds:datastoreItem>
</file>

<file path=customXml/itemProps2.xml><?xml version="1.0" encoding="utf-8"?>
<ds:datastoreItem xmlns:ds="http://schemas.openxmlformats.org/officeDocument/2006/customXml" ds:itemID="{A33D3F84-0CCB-4520-AFEC-2B1F56CAA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0A43E79-5F32-4471-8B9A-F8FE298C9716}">
  <ds:schemaRefs>
    <ds:schemaRef ds:uri="http://schemas.microsoft.com/office/2006/metadata/properties"/>
    <ds:schemaRef ds:uri="bc761791-33a0-47b7-8145-9d3c2515a3a0"/>
    <ds:schemaRef ds:uri="http://purl.org/dc/terms/"/>
    <ds:schemaRef ds:uri="http://schemas.microsoft.com/office/2006/documentManagement/types"/>
    <ds:schemaRef ds:uri="http://schemas.openxmlformats.org/package/2006/metadata/core-properties"/>
    <ds:schemaRef ds:uri="d3abd939-9d94-49d1-925a-c93fb1ff4b6e"/>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1922</TotalTime>
  <Words>292</Words>
  <Application>Microsoft Macintosh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AvenirNext LT Pro Regular</vt:lpstr>
      <vt:lpstr>Calibri</vt:lpstr>
      <vt:lpstr>Calibri Light</vt:lpstr>
      <vt:lpstr>7_office theme</vt:lpstr>
      <vt:lpstr>OLCF’s Bronson Messer Named APS Fellow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Fornari, Marco</dc:creator>
  <cp:lastModifiedBy>Bethea, Katie</cp:lastModifiedBy>
  <cp:revision>27</cp:revision>
  <dcterms:created xsi:type="dcterms:W3CDTF">2025-01-02T22:07:27Z</dcterms:created>
  <dcterms:modified xsi:type="dcterms:W3CDTF">2025-12-18T21:29:28Z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0x0101008AFE46BB8E385E49A6EA57D885CD0452</vt:lpwstr>
  </property>
  <property fmtid="{D5CDD505-2E9C-101B-9397-08002B2CF9AE}" pid="3" name="MediaServiceImageTags">
    <vt:lpwstr/>
  </property>
</Properties>
</file>