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81BD"/>
    <a:srgbClr val="0000FF"/>
    <a:srgbClr val="020079"/>
    <a:srgbClr val="EEEE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1" autoAdjust="0"/>
    <p:restoredTop sz="83014" autoAdjust="0"/>
  </p:normalViewPr>
  <p:slideViewPr>
    <p:cSldViewPr snapToGrid="0">
      <p:cViewPr varScale="1">
        <p:scale>
          <a:sx n="100" d="100"/>
          <a:sy n="100" d="100"/>
        </p:scale>
        <p:origin x="1360" y="16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34BE1-65F2-4435-8B51-6A5EBDF683AE}" type="datetimeFigureOut">
              <a:rPr lang="en-US" smtClean="0"/>
              <a:t>1/14/26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04650E-E198-4FA3-A1E8-C9B561D8C60E}" type="slidenum">
              <a:rPr lang="en-US" smtClean="0"/>
              <a:t>‹#›</a:t>
            </a:fld>
            <a:endParaRPr lang="en-US"/>
          </a:p>
        </p:txBody>
      </p:sp>
    </p:spTree>
    <p:extLst>
      <p:ext uri="{BB962C8B-B14F-4D97-AF65-F5344CB8AC3E}">
        <p14:creationId xmlns:p14="http://schemas.microsoft.com/office/powerpoint/2010/main" val="336581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News: </a:t>
            </a:r>
          </a:p>
          <a:p>
            <a:endParaRPr lang="en-US" dirty="0"/>
          </a:p>
          <a:p>
            <a:r>
              <a:rPr lang="en-US" sz="1200" b="0" i="0" kern="1200" dirty="0">
                <a:solidFill>
                  <a:schemeClr val="tx1"/>
                </a:solidFill>
                <a:effectLst/>
                <a:latin typeface="+mn-lt"/>
                <a:ea typeface="+mn-ea"/>
                <a:cs typeface="+mn-cs"/>
              </a:rPr>
              <a:t>“Oak Ridge National Laboratory, Atomic Canyon to accelerate nuclear licensing with AI”</a:t>
            </a:r>
            <a:endParaRPr lang="en-US" dirty="0"/>
          </a:p>
          <a:p>
            <a:r>
              <a:rPr lang="en-US" dirty="0"/>
              <a:t>https://www.ornl.gov/news/oak-ridge-national-laboratory-atomic-canyon-accelerate-nuclear-licensing-ai</a:t>
            </a:r>
          </a:p>
          <a:p>
            <a:endParaRPr lang="en-US" dirty="0"/>
          </a:p>
        </p:txBody>
      </p:sp>
      <p:sp>
        <p:nvSpPr>
          <p:cNvPr id="4" name="Slide Number Placeholder 3"/>
          <p:cNvSpPr>
            <a:spLocks noGrp="1"/>
          </p:cNvSpPr>
          <p:nvPr>
            <p:ph type="sldNum" sz="quarter" idx="5"/>
          </p:nvPr>
        </p:nvSpPr>
        <p:spPr/>
        <p:txBody>
          <a:bodyPr/>
          <a:lstStyle/>
          <a:p>
            <a:fld id="{AA04650E-E198-4FA3-A1E8-C9B561D8C60E}" type="slidenum">
              <a:rPr lang="en-US" smtClean="0"/>
              <a:t>1</a:t>
            </a:fld>
            <a:endParaRPr lang="en-US"/>
          </a:p>
        </p:txBody>
      </p:sp>
    </p:spTree>
    <p:extLst>
      <p:ext uri="{BB962C8B-B14F-4D97-AF65-F5344CB8AC3E}">
        <p14:creationId xmlns:p14="http://schemas.microsoft.com/office/powerpoint/2010/main" val="2023488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466660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53786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5487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title</a:t>
            </a:r>
          </a:p>
        </p:txBody>
      </p:sp>
      <p:sp>
        <p:nvSpPr>
          <p:cNvPr id="4" name="Rectangle 3">
            <a:extLst>
              <a:ext uri="{FF2B5EF4-FFF2-40B4-BE49-F238E27FC236}">
                <a16:creationId xmlns:a16="http://schemas.microsoft.com/office/drawing/2014/main" id="{9D265990-C2AC-43F4-A5F5-C94F93DD392D}"/>
              </a:ext>
            </a:extLst>
          </p:cNvPr>
          <p:cNvSpPr/>
          <p:nvPr userDrawn="1"/>
        </p:nvSpPr>
        <p:spPr>
          <a:xfrm>
            <a:off x="0" y="6320118"/>
            <a:ext cx="12192000" cy="537882"/>
          </a:xfrm>
          <a:prstGeom prst="rect">
            <a:avLst/>
          </a:prstGeom>
          <a:solidFill>
            <a:srgbClr val="0B2C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5"/>
          <p:cNvSpPr>
            <a:spLocks noGrp="1"/>
          </p:cNvSpPr>
          <p:nvPr>
            <p:ph type="sldNum" sz="quarter" idx="4"/>
          </p:nvPr>
        </p:nvSpPr>
        <p:spPr>
          <a:xfrm>
            <a:off x="4724400" y="6403005"/>
            <a:ext cx="2743200" cy="365125"/>
          </a:xfrm>
          <a:prstGeom prst="rect">
            <a:avLst/>
          </a:prstGeom>
        </p:spPr>
        <p:txBody>
          <a:bodyPr vert="horz" lIns="91440" tIns="45720" rIns="91440" bIns="45720" rtlCol="0" anchor="ctr"/>
          <a:lstStyle>
            <a:lvl1pPr algn="ctr">
              <a:defRPr sz="1400">
                <a:solidFill>
                  <a:schemeClr val="bg1"/>
                </a:solidFill>
                <a:latin typeface="AvenirNext LT Pro Regular" panose="020B0504020202020204" pitchFamily="34" charset="0"/>
              </a:defRPr>
            </a:lvl1pPr>
          </a:lstStyle>
          <a:p>
            <a:fld id="{835B6AD7-18B8-4C9C-AA70-ABD830A869AC}" type="slidenum">
              <a:rPr lang="en-US" smtClean="0"/>
              <a:t>‹#›</a:t>
            </a:fld>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12667" y="6373156"/>
            <a:ext cx="2149533" cy="394974"/>
          </a:xfrm>
          <a:prstGeom prst="rect">
            <a:avLst/>
          </a:prstGeom>
        </p:spPr>
      </p:pic>
      <p:sp>
        <p:nvSpPr>
          <p:cNvPr id="7" name="TextBox 6"/>
          <p:cNvSpPr txBox="1"/>
          <p:nvPr userDrawn="1"/>
        </p:nvSpPr>
        <p:spPr>
          <a:xfrm>
            <a:off x="9943949" y="6398798"/>
            <a:ext cx="2248051" cy="369332"/>
          </a:xfrm>
          <a:prstGeom prst="rect">
            <a:avLst/>
          </a:prstGeom>
          <a:noFill/>
        </p:spPr>
        <p:txBody>
          <a:bodyPr wrap="none" rtlCol="0">
            <a:spAutoFit/>
          </a:bodyPr>
          <a:lstStyle/>
          <a:p>
            <a:pPr algn="r"/>
            <a:r>
              <a:rPr lang="en-US">
                <a:solidFill>
                  <a:schemeClr val="bg1"/>
                </a:solidFill>
                <a:latin typeface="AvenirNext LT Pro Regular" panose="020B0504020202020204" pitchFamily="34" charset="0"/>
              </a:rPr>
              <a:t>Energy.gov/science</a:t>
            </a:r>
          </a:p>
        </p:txBody>
      </p:sp>
    </p:spTree>
    <p:extLst>
      <p:ext uri="{BB962C8B-B14F-4D97-AF65-F5344CB8AC3E}">
        <p14:creationId xmlns:p14="http://schemas.microsoft.com/office/powerpoint/2010/main" val="244195493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8299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0535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15177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3560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58690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844317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93823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58560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1/14/26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269098563"/>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CB983-3D4F-3FB4-37F0-5EBAA0E93936}"/>
              </a:ext>
            </a:extLst>
          </p:cNvPr>
          <p:cNvSpPr>
            <a:spLocks noGrp="1"/>
          </p:cNvSpPr>
          <p:nvPr>
            <p:ph type="title"/>
          </p:nvPr>
        </p:nvSpPr>
        <p:spPr>
          <a:xfrm>
            <a:off x="245187" y="222892"/>
            <a:ext cx="6244514" cy="657336"/>
          </a:xfrm>
        </p:spPr>
        <p:txBody>
          <a:bodyPr>
            <a:noAutofit/>
          </a:bodyPr>
          <a:lstStyle/>
          <a:p>
            <a:r>
              <a:rPr lang="en-US" sz="3200" dirty="0"/>
              <a:t>Frontier Supercomputer Ushers in New Era of Nuclear AI</a:t>
            </a:r>
          </a:p>
        </p:txBody>
      </p:sp>
      <p:sp>
        <p:nvSpPr>
          <p:cNvPr id="7" name="Google Shape;25;p1">
            <a:extLst>
              <a:ext uri="{FF2B5EF4-FFF2-40B4-BE49-F238E27FC236}">
                <a16:creationId xmlns:a16="http://schemas.microsoft.com/office/drawing/2014/main" id="{35E5E467-2727-969B-98F3-BA95D001A982}"/>
              </a:ext>
            </a:extLst>
          </p:cNvPr>
          <p:cNvSpPr/>
          <p:nvPr/>
        </p:nvSpPr>
        <p:spPr>
          <a:xfrm>
            <a:off x="240630" y="1204597"/>
            <a:ext cx="6451167" cy="1477287"/>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Scientific Achievement</a:t>
            </a:r>
            <a:endParaRPr kumimoji="0" sz="1400" b="0" i="0" u="none" strike="noStrike" kern="0" cap="none" spc="0" normalizeH="0" baseline="0" noProof="0" dirty="0">
              <a:ln>
                <a:noFill/>
              </a:ln>
              <a:effectLst/>
              <a:uLnTx/>
              <a:uFillTx/>
              <a:cs typeface="Arial"/>
              <a:sym typeface="Arial"/>
            </a:endParaRPr>
          </a:p>
          <a:p>
            <a:pPr marL="285750" indent="-285750">
              <a:buClr>
                <a:srgbClr val="000000"/>
              </a:buClr>
              <a:buFont typeface="Arial" panose="020B0604020202020204" pitchFamily="34" charset="0"/>
              <a:buChar char="•"/>
              <a:defRPr/>
            </a:pPr>
            <a:r>
              <a:rPr kumimoji="0" lang="en-US" sz="1400" b="0" i="0" u="none" strike="noStrike" kern="0" cap="none" spc="0" normalizeH="0" baseline="0" noProof="0" dirty="0">
                <a:ln>
                  <a:noFill/>
                </a:ln>
                <a:effectLst/>
                <a:uLnTx/>
                <a:uFillTx/>
                <a:ea typeface="Arial"/>
                <a:cs typeface="Arial"/>
                <a:sym typeface="Arial"/>
              </a:rPr>
              <a:t>Tech company Atomic Canyon and the Diablo Canyon nuclear power plant used Frontier to develop AI models designed to significantly reduce the time and resources the nuclear industry spends searching the millions of complex nuclear documents related </a:t>
            </a:r>
            <a:r>
              <a:rPr lang="en-US" sz="1400" kern="0" dirty="0">
                <a:ea typeface="Arial"/>
                <a:cs typeface="Arial"/>
                <a:sym typeface="Arial"/>
              </a:rPr>
              <a:t>to licensing</a:t>
            </a:r>
            <a:r>
              <a:rPr kumimoji="0" lang="en-US" sz="1400" b="0" i="0" u="none" strike="noStrike" kern="0" cap="none" spc="0" normalizeH="0" baseline="0" noProof="0" dirty="0">
                <a:ln>
                  <a:noFill/>
                </a:ln>
                <a:effectLst/>
                <a:uLnTx/>
                <a:uFillTx/>
                <a:ea typeface="Arial"/>
                <a:cs typeface="Arial"/>
                <a:sym typeface="Arial"/>
              </a:rPr>
              <a:t>, </a:t>
            </a:r>
            <a:r>
              <a:rPr lang="en-US" sz="1400" kern="0" dirty="0">
                <a:ea typeface="Arial"/>
                <a:cs typeface="Arial"/>
                <a:sym typeface="Arial"/>
              </a:rPr>
              <a:t>regulations, </a:t>
            </a:r>
            <a:r>
              <a:rPr kumimoji="0" lang="en-US" sz="1400" b="0" i="0" u="none" strike="noStrike" kern="0" cap="none" spc="0" normalizeH="0" baseline="0" noProof="0" dirty="0">
                <a:ln>
                  <a:noFill/>
                </a:ln>
                <a:effectLst/>
                <a:uLnTx/>
                <a:uFillTx/>
                <a:ea typeface="Arial"/>
                <a:cs typeface="Arial"/>
                <a:sym typeface="Arial"/>
              </a:rPr>
              <a:t>parts, maintenance records, engineering evaluations, and plant procedures. </a:t>
            </a:r>
          </a:p>
        </p:txBody>
      </p:sp>
      <p:sp>
        <p:nvSpPr>
          <p:cNvPr id="8" name="Google Shape;26;p1">
            <a:extLst>
              <a:ext uri="{FF2B5EF4-FFF2-40B4-BE49-F238E27FC236}">
                <a16:creationId xmlns:a16="http://schemas.microsoft.com/office/drawing/2014/main" id="{0607B843-0CBD-294A-51EC-D86D699F90C2}"/>
              </a:ext>
            </a:extLst>
          </p:cNvPr>
          <p:cNvSpPr/>
          <p:nvPr/>
        </p:nvSpPr>
        <p:spPr>
          <a:xfrm>
            <a:off x="238508" y="2690636"/>
            <a:ext cx="6453289" cy="2339061"/>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Significance and Impact</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1400" kern="0" dirty="0">
                <a:ea typeface="Arial"/>
                <a:cs typeface="Arial"/>
                <a:sym typeface="Arial"/>
              </a:rPr>
              <a:t>Atomic Canyon’s AI platform allows users to find information faster and more efficiently and also provides clear and meaningful context to complex information, making it easier for nuclear power professionals to understand and develop problem-solving solutions. </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n-US" sz="1400" b="0" i="0" u="none" strike="noStrike" kern="0" cap="none" spc="0" normalizeH="0" baseline="0" noProof="0" dirty="0">
                <a:ln>
                  <a:noFill/>
                </a:ln>
                <a:effectLst/>
                <a:uLnTx/>
                <a:uFillTx/>
                <a:ea typeface="Arial"/>
                <a:cs typeface="Arial"/>
                <a:sym typeface="Arial"/>
              </a:rPr>
              <a:t>The AI models are open-source and available to anyone in the nuclear industry.</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n-US" sz="1400" b="0" i="0" u="none" strike="noStrike" kern="0" cap="none" spc="0" normalizeH="0" baseline="0" noProof="0" dirty="0">
                <a:ln>
                  <a:noFill/>
                </a:ln>
                <a:effectLst/>
                <a:uLnTx/>
                <a:uFillTx/>
                <a:ea typeface="Arial"/>
                <a:cs typeface="Arial"/>
                <a:sym typeface="Arial"/>
              </a:rPr>
              <a:t>Once fully developed, the AI models could be used in plants all across the country.</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n-US" sz="1400" b="0" i="0" u="none" strike="noStrike" kern="0" cap="none" spc="0" normalizeH="0" baseline="0" noProof="0" dirty="0">
                <a:ln>
                  <a:noFill/>
                </a:ln>
                <a:effectLst/>
                <a:uLnTx/>
                <a:uFillTx/>
                <a:ea typeface="Arial"/>
                <a:cs typeface="Arial"/>
                <a:sym typeface="Arial"/>
              </a:rPr>
              <a:t>In July, Atomic Canyon and ORNL signed a memorandum of understanding that outlines their shared intentions to further develop nuclear AI technology.</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en-US" sz="1400" b="0" i="0" u="none" strike="noStrike" kern="0" cap="none" spc="0" normalizeH="0" baseline="0" noProof="0" dirty="0">
              <a:ln>
                <a:noFill/>
              </a:ln>
              <a:effectLst/>
              <a:uLnTx/>
              <a:uFillTx/>
              <a:ea typeface="Arial"/>
              <a:cs typeface="Arial"/>
              <a:sym typeface="Arial"/>
            </a:endParaRPr>
          </a:p>
        </p:txBody>
      </p:sp>
      <p:sp>
        <p:nvSpPr>
          <p:cNvPr id="9" name="Google Shape;27;p1">
            <a:extLst>
              <a:ext uri="{FF2B5EF4-FFF2-40B4-BE49-F238E27FC236}">
                <a16:creationId xmlns:a16="http://schemas.microsoft.com/office/drawing/2014/main" id="{34B9808A-90A5-22A7-F1DB-47BF387DC938}"/>
              </a:ext>
            </a:extLst>
          </p:cNvPr>
          <p:cNvSpPr txBox="1"/>
          <p:nvPr/>
        </p:nvSpPr>
        <p:spPr>
          <a:xfrm>
            <a:off x="7044923" y="4387164"/>
            <a:ext cx="4901891" cy="1169511"/>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1" u="none" strike="noStrike" kern="0" cap="none" spc="0" normalizeH="0" baseline="0" noProof="0" dirty="0">
                <a:ln>
                  <a:noFill/>
                </a:ln>
                <a:solidFill>
                  <a:srgbClr val="000000"/>
                </a:solidFill>
                <a:effectLst/>
                <a:uLnTx/>
                <a:uFillTx/>
                <a:ea typeface="Arial"/>
                <a:cs typeface="Arial"/>
                <a:sym typeface="Arial"/>
              </a:rPr>
              <a:t>The Diablo Canyon nuclear power plant, perched on the Pacific Coast, supplies about 8% of California’s electricity. Through collaborations with Atomic Canyon and ORNL, Diablo Canyon is the first U.S. nuclear power plant to use generative AI. Credit: PG&amp;E</a:t>
            </a:r>
            <a:endParaRPr kumimoji="0" sz="1400" b="0" i="0" u="none" strike="noStrike" kern="0" cap="none" spc="0" normalizeH="0" baseline="0" noProof="0" dirty="0">
              <a:ln>
                <a:noFill/>
              </a:ln>
              <a:solidFill>
                <a:srgbClr val="000000"/>
              </a:solidFill>
              <a:effectLst/>
              <a:uLnTx/>
              <a:uFillTx/>
              <a:cs typeface="Arial"/>
              <a:sym typeface="Arial"/>
            </a:endParaRPr>
          </a:p>
        </p:txBody>
      </p:sp>
      <p:sp>
        <p:nvSpPr>
          <p:cNvPr id="11" name="Google Shape;29;p1">
            <a:extLst>
              <a:ext uri="{FF2B5EF4-FFF2-40B4-BE49-F238E27FC236}">
                <a16:creationId xmlns:a16="http://schemas.microsoft.com/office/drawing/2014/main" id="{F719EDE8-762E-1830-067F-4414F9F31C7C}"/>
              </a:ext>
            </a:extLst>
          </p:cNvPr>
          <p:cNvSpPr/>
          <p:nvPr/>
        </p:nvSpPr>
        <p:spPr>
          <a:xfrm>
            <a:off x="238508" y="4818833"/>
            <a:ext cx="6453290" cy="1477287"/>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1" i="0" u="none" strike="noStrike" kern="0" cap="none" spc="0" normalizeH="0" baseline="0" noProof="0" dirty="0">
                <a:ln>
                  <a:noFill/>
                </a:ln>
                <a:effectLst/>
                <a:uLnTx/>
                <a:uFillTx/>
                <a:ea typeface="Arial"/>
                <a:cs typeface="Arial"/>
                <a:sym typeface="Arial"/>
              </a:rPr>
              <a:t>Technical Approach</a:t>
            </a:r>
            <a:endParaRPr kumimoji="0" sz="1400" b="0" i="0" u="none" strike="noStrike" kern="0" cap="none" spc="0" normalizeH="0" baseline="0" noProof="0" dirty="0">
              <a:ln>
                <a:noFill/>
              </a:ln>
              <a:effectLst/>
              <a:uLnTx/>
              <a:uFillTx/>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Pts val="1400"/>
              <a:buFont typeface="Arial"/>
              <a:buChar char="•"/>
              <a:tabLst/>
              <a:defRPr/>
            </a:pPr>
            <a:r>
              <a:rPr lang="en-US" sz="1400" kern="0" dirty="0">
                <a:ea typeface="Arial"/>
                <a:cs typeface="Arial"/>
                <a:sym typeface="Arial"/>
              </a:rPr>
              <a:t>The AI models were trained based on the roughly 53-million pages of digital information contained within the Nuclear Regulatory Commission’s Agencywide Documents Access and Management System.</a:t>
            </a:r>
          </a:p>
          <a:p>
            <a:pPr marR="0" lvl="0" algn="l" defTabSz="914400" rtl="0" eaLnBrk="1" fontAlgn="auto" latinLnBrk="0" hangingPunct="1">
              <a:lnSpc>
                <a:spcPct val="100000"/>
              </a:lnSpc>
              <a:spcBef>
                <a:spcPts val="0"/>
              </a:spcBef>
              <a:spcAft>
                <a:spcPts val="0"/>
              </a:spcAft>
              <a:buClr>
                <a:srgbClr val="000000"/>
              </a:buClr>
              <a:buSzPts val="1400"/>
              <a:tabLst/>
              <a:defRPr/>
            </a:pPr>
            <a:endParaRPr lang="en-US" sz="1400" kern="0" dirty="0">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Pts val="1400"/>
              <a:buFont typeface="Arial"/>
              <a:buChar char="•"/>
              <a:tabLst/>
              <a:defRPr/>
            </a:pPr>
            <a:endParaRPr kumimoji="0" sz="1400" b="0" i="0" u="none" strike="noStrike" kern="0" cap="none" spc="0" normalizeH="0" baseline="0" noProof="0" dirty="0">
              <a:ln>
                <a:noFill/>
              </a:ln>
              <a:effectLst/>
              <a:uLnTx/>
              <a:uFillTx/>
              <a:cs typeface="Arial"/>
              <a:sym typeface="Arial"/>
            </a:endParaRPr>
          </a:p>
        </p:txBody>
      </p:sp>
      <p:pic>
        <p:nvPicPr>
          <p:cNvPr id="3" name="Picture 2">
            <a:extLst>
              <a:ext uri="{FF2B5EF4-FFF2-40B4-BE49-F238E27FC236}">
                <a16:creationId xmlns:a16="http://schemas.microsoft.com/office/drawing/2014/main" id="{BF8B8AF7-F415-F38D-9293-AC271A25E03F}"/>
              </a:ext>
            </a:extLst>
          </p:cNvPr>
          <p:cNvPicPr>
            <a:picLocks noChangeAspect="1"/>
          </p:cNvPicPr>
          <p:nvPr/>
        </p:nvPicPr>
        <p:blipFill>
          <a:blip r:embed="rId3"/>
          <a:srcRect t="1" r="31954" b="-5229"/>
          <a:stretch>
            <a:fillRect/>
          </a:stretch>
        </p:blipFill>
        <p:spPr>
          <a:xfrm>
            <a:off x="10308334" y="207938"/>
            <a:ext cx="1638480" cy="424940"/>
          </a:xfrm>
          <a:prstGeom prst="rect">
            <a:avLst/>
          </a:prstGeom>
        </p:spPr>
      </p:pic>
      <p:pic>
        <p:nvPicPr>
          <p:cNvPr id="4" name="Picture 3">
            <a:extLst>
              <a:ext uri="{FF2B5EF4-FFF2-40B4-BE49-F238E27FC236}">
                <a16:creationId xmlns:a16="http://schemas.microsoft.com/office/drawing/2014/main" id="{1E059D85-BF3A-C589-B50B-1673E5F782A8}"/>
              </a:ext>
            </a:extLst>
          </p:cNvPr>
          <p:cNvPicPr>
            <a:picLocks noChangeAspect="1"/>
          </p:cNvPicPr>
          <p:nvPr/>
        </p:nvPicPr>
        <p:blipFill>
          <a:blip r:embed="rId4"/>
          <a:stretch>
            <a:fillRect/>
          </a:stretch>
        </p:blipFill>
        <p:spPr>
          <a:xfrm>
            <a:off x="6966279" y="1209008"/>
            <a:ext cx="4876824" cy="3079656"/>
          </a:xfrm>
          <a:prstGeom prst="rect">
            <a:avLst/>
          </a:prstGeom>
        </p:spPr>
      </p:pic>
      <p:pic>
        <p:nvPicPr>
          <p:cNvPr id="6" name="Picture 5" descr="Logo&#10;&#10;AI-generated content may be incorrect.">
            <a:extLst>
              <a:ext uri="{FF2B5EF4-FFF2-40B4-BE49-F238E27FC236}">
                <a16:creationId xmlns:a16="http://schemas.microsoft.com/office/drawing/2014/main" id="{CA02DFE0-9ED9-C13A-BABE-5D8707CCF99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94962" y="207938"/>
            <a:ext cx="1866900" cy="319070"/>
          </a:xfrm>
          <a:prstGeom prst="rect">
            <a:avLst/>
          </a:prstGeom>
        </p:spPr>
      </p:pic>
    </p:spTree>
    <p:extLst>
      <p:ext uri="{BB962C8B-B14F-4D97-AF65-F5344CB8AC3E}">
        <p14:creationId xmlns:p14="http://schemas.microsoft.com/office/powerpoint/2010/main" val="3201699841"/>
      </p:ext>
    </p:extLst>
  </p:cSld>
  <p:clrMapOvr>
    <a:masterClrMapping/>
  </p:clrMapOvr>
  <p:transition/>
</p:sld>
</file>

<file path=ppt/theme/theme1.xml><?xml version="1.0" encoding="utf-8"?>
<a:theme xmlns:a="http://schemas.openxmlformats.org/drawingml/2006/main" name="7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FE46BB8E385E49A6EA57D885CD0452" ma:contentTypeVersion="0" ma:contentTypeDescription="Create a new document." ma:contentTypeScope="" ma:versionID="a22552574ecfbdc3bb100ecb994ceb99">
  <xsd:schema xmlns:xsd="http://www.w3.org/2001/XMLSchema" xmlns:xs="http://www.w3.org/2001/XMLSchema" xmlns:p="http://schemas.microsoft.com/office/2006/metadata/properties" targetNamespace="http://schemas.microsoft.com/office/2006/metadata/properties" ma:root="true" ma:fieldsID="31d5eec3c12ee2e8127422d567928f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33D3F84-0CCB-4520-AFEC-2B1F56CAA1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AA8EE7F5-A494-4A3A-8402-D6EC287A4FD9}">
  <ds:schemaRefs>
    <ds:schemaRef ds:uri="http://schemas.microsoft.com/sharepoint/v3/contenttype/forms"/>
  </ds:schemaRefs>
</ds:datastoreItem>
</file>

<file path=customXml/itemProps3.xml><?xml version="1.0" encoding="utf-8"?>
<ds:datastoreItem xmlns:ds="http://schemas.openxmlformats.org/officeDocument/2006/customXml" ds:itemID="{B0A43E79-5F32-4471-8B9A-F8FE298C9716}">
  <ds:schemaRefs>
    <ds:schemaRef ds:uri="http://schemas.microsoft.com/office/2006/documentManagement/types"/>
    <ds:schemaRef ds:uri="http://schemas.microsoft.com/office/infopath/2007/PartnerControls"/>
    <ds:schemaRef ds:uri="http://purl.org/dc/elements/1.1/"/>
    <ds:schemaRef ds:uri="http://purl.org/dc/dcmitype/"/>
    <ds:schemaRef ds:uri="http://www.w3.org/XML/1998/namespace"/>
    <ds:schemaRef ds:uri="http://purl.org/dc/terms/"/>
    <ds:schemaRef ds:uri="http://schemas.microsoft.com/office/2006/metadata/properties"/>
    <ds:schemaRef ds:uri="http://schemas.openxmlformats.org/package/2006/metadata/core-properties"/>
  </ds:schemaRefs>
</ds:datastoreItem>
</file>

<file path=docMetadata/LabelInfo.xml><?xml version="1.0" encoding="utf-8"?>
<clbl:labelList xmlns:clbl="http://schemas.microsoft.com/office/2020/mipLabelMetadata">
  <clbl:label id="{db3dbd43-4c4b-4544-9f8a-0553f9f5f25e}" enabled="0" method="" siteId="{db3dbd43-4c4b-4544-9f8a-0553f9f5f25e}" removed="1"/>
</clbl:labelList>
</file>

<file path=docProps/app.xml><?xml version="1.0" encoding="utf-8"?>
<Properties xmlns="http://schemas.openxmlformats.org/officeDocument/2006/extended-properties" xmlns:vt="http://schemas.openxmlformats.org/officeDocument/2006/docPropsVTypes">
  <TotalTime>3540</TotalTime>
  <Words>272</Words>
  <Application>Microsoft Macintosh PowerPoint</Application>
  <PresentationFormat>Widescreen</PresentationFormat>
  <Paragraphs>16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AvenirNext LT Pro Regular</vt:lpstr>
      <vt:lpstr>Calibri</vt:lpstr>
      <vt:lpstr>Calibri Light</vt:lpstr>
      <vt:lpstr>7_office theme</vt:lpstr>
      <vt:lpstr>Frontier Supercomputer Ushers in New Era of Nuclear AI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Fornari, Marco</dc:creator>
  <cp:lastModifiedBy>Bethea, Katie</cp:lastModifiedBy>
  <cp:revision>24</cp:revision>
  <dcterms:created xsi:type="dcterms:W3CDTF">2025-01-02T22:07:27Z</dcterms:created>
  <dcterms:modified xsi:type="dcterms:W3CDTF">2026-01-14T22:19:47Z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0x0101008AFE46BB8E385E49A6EA57D885CD0452</vt:lpwstr>
  </property>
  <property fmtid="{D5CDD505-2E9C-101B-9397-08002B2CF9AE}" pid="3" name="MediaServiceImageTags">
    <vt:lpwstr/>
  </property>
</Properties>
</file>