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7"/>
  </p:notesMasterIdLst>
  <p:sldIdLst>
    <p:sldId id="257"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1BD"/>
    <a:srgbClr val="0000FF"/>
    <a:srgbClr val="020079"/>
    <a:srgbClr val="E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221BC-4040-40C0-A418-1C4EE05B5C95}" v="1" dt="2025-02-24T00:07:43.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94726" autoAdjust="0"/>
  </p:normalViewPr>
  <p:slideViewPr>
    <p:cSldViewPr snapToGrid="0">
      <p:cViewPr varScale="1">
        <p:scale>
          <a:sx n="116" d="100"/>
          <a:sy n="116" d="100"/>
        </p:scale>
        <p:origin x="776"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34BE1-65F2-4435-8B51-6A5EBDF683AE}" type="datetimeFigureOut">
              <a:rPr lang="en-US" smtClean="0"/>
              <a:t>7/10/25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4650E-E198-4FA3-A1E8-C9B561D8C60E}" type="slidenum">
              <a:rPr lang="en-US" smtClean="0"/>
              <a:t>‹#›</a:t>
            </a:fld>
            <a:endParaRPr lang="en-US"/>
          </a:p>
        </p:txBody>
      </p:sp>
    </p:spTree>
    <p:extLst>
      <p:ext uri="{BB962C8B-B14F-4D97-AF65-F5344CB8AC3E}">
        <p14:creationId xmlns:p14="http://schemas.microsoft.com/office/powerpoint/2010/main" val="33658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4650E-E198-4FA3-A1E8-C9B561D8C60E}" type="slidenum">
              <a:rPr lang="en-US" smtClean="0"/>
              <a:t>1</a:t>
            </a:fld>
            <a:endParaRPr lang="en-US"/>
          </a:p>
        </p:txBody>
      </p:sp>
    </p:spTree>
    <p:extLst>
      <p:ext uri="{BB962C8B-B14F-4D97-AF65-F5344CB8AC3E}">
        <p14:creationId xmlns:p14="http://schemas.microsoft.com/office/powerpoint/2010/main" val="388828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study: https://</a:t>
            </a:r>
            <a:r>
              <a:rPr lang="en-US" dirty="0" err="1"/>
              <a:t>pubs.acs.org</a:t>
            </a:r>
            <a:r>
              <a:rPr lang="en-US" dirty="0"/>
              <a:t>/</a:t>
            </a:r>
            <a:r>
              <a:rPr lang="en-US" dirty="0" err="1"/>
              <a:t>doi</a:t>
            </a:r>
            <a:r>
              <a:rPr lang="en-US" dirty="0"/>
              <a:t>/10.1021/acs.jctc.3c01153?ref=pdf</a:t>
            </a:r>
          </a:p>
          <a:p>
            <a:endParaRPr lang="en-US" dirty="0"/>
          </a:p>
        </p:txBody>
      </p:sp>
      <p:sp>
        <p:nvSpPr>
          <p:cNvPr id="4" name="Slide Number Placeholder 3"/>
          <p:cNvSpPr>
            <a:spLocks noGrp="1"/>
          </p:cNvSpPr>
          <p:nvPr>
            <p:ph type="sldNum" sz="quarter" idx="5"/>
          </p:nvPr>
        </p:nvSpPr>
        <p:spPr/>
        <p:txBody>
          <a:bodyPr/>
          <a:lstStyle/>
          <a:p>
            <a:fld id="{AA04650E-E198-4FA3-A1E8-C9B561D8C60E}" type="slidenum">
              <a:rPr lang="en-US" smtClean="0"/>
              <a:t>2</a:t>
            </a:fld>
            <a:endParaRPr lang="en-US"/>
          </a:p>
        </p:txBody>
      </p:sp>
    </p:spTree>
    <p:extLst>
      <p:ext uri="{BB962C8B-B14F-4D97-AF65-F5344CB8AC3E}">
        <p14:creationId xmlns:p14="http://schemas.microsoft.com/office/powerpoint/2010/main" val="124953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666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378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548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24419549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29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053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517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56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69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431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382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56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6909856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110527-3D5E-DE8A-91D6-0E66981F1564}"/>
              </a:ext>
            </a:extLst>
          </p:cNvPr>
          <p:cNvSpPr/>
          <p:nvPr/>
        </p:nvSpPr>
        <p:spPr>
          <a:xfrm>
            <a:off x="6940906" y="4508026"/>
            <a:ext cx="4868510" cy="1615826"/>
          </a:xfrm>
          <a:prstGeom prst="rect">
            <a:avLst/>
          </a:prstGeom>
          <a:solidFill>
            <a:srgbClr val="8281BD">
              <a:alpha val="1294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CB983-3D4F-3FB4-37F0-5EBAA0E93936}"/>
              </a:ext>
            </a:extLst>
          </p:cNvPr>
          <p:cNvSpPr>
            <a:spLocks noGrp="1"/>
          </p:cNvSpPr>
          <p:nvPr>
            <p:ph type="title"/>
          </p:nvPr>
        </p:nvSpPr>
        <p:spPr>
          <a:xfrm>
            <a:off x="162044" y="69211"/>
            <a:ext cx="7027032" cy="657336"/>
          </a:xfrm>
        </p:spPr>
        <p:txBody>
          <a:bodyPr>
            <a:normAutofit/>
          </a:bodyPr>
          <a:lstStyle/>
          <a:p>
            <a:r>
              <a:rPr lang="en-US" sz="4000" dirty="0"/>
              <a:t>Getting the Matrix of Life Right</a:t>
            </a:r>
          </a:p>
        </p:txBody>
      </p:sp>
      <p:sp>
        <p:nvSpPr>
          <p:cNvPr id="7" name="Google Shape;25;p1">
            <a:extLst>
              <a:ext uri="{FF2B5EF4-FFF2-40B4-BE49-F238E27FC236}">
                <a16:creationId xmlns:a16="http://schemas.microsoft.com/office/drawing/2014/main" id="{35E5E467-2727-969B-98F3-BA95D001A982}"/>
              </a:ext>
            </a:extLst>
          </p:cNvPr>
          <p:cNvSpPr/>
          <p:nvPr/>
        </p:nvSpPr>
        <p:spPr>
          <a:xfrm>
            <a:off x="238508" y="815316"/>
            <a:ext cx="6453289" cy="255450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Scientific Achievement</a:t>
            </a:r>
            <a:endParaRPr kumimoji="0" sz="1400" b="0" i="0" u="none" strike="noStrike" kern="0" cap="none" spc="0" normalizeH="0" baseline="0" noProof="0" dirty="0">
              <a:ln>
                <a:noFill/>
              </a:ln>
              <a:effectLst/>
              <a:uLnTx/>
              <a:uFillTx/>
              <a:cs typeface="Arial"/>
              <a:sym typeface="Arial"/>
            </a:endParaRPr>
          </a:p>
          <a:p>
            <a:pPr marL="285750" indent="-285750">
              <a:buClr>
                <a:srgbClr val="000000"/>
              </a:buClr>
              <a:buFont typeface="Arial" panose="020B0604020202020204" pitchFamily="34" charset="0"/>
              <a:buChar char="•"/>
              <a:defRPr/>
            </a:pPr>
            <a:r>
              <a:rPr lang="en-US" sz="1400" kern="0" dirty="0">
                <a:ea typeface="Arial"/>
                <a:cs typeface="Arial"/>
                <a:sym typeface="Arial"/>
              </a:rPr>
              <a:t>More than a year ago, computational scientists at ORNL published a study that raised a serious question about a long-standing methodology used by researchers who conduct molecular dynamics simulations involving water. </a:t>
            </a:r>
          </a:p>
          <a:p>
            <a:pPr marL="285750" indent="-285750">
              <a:buClr>
                <a:srgbClr val="000000"/>
              </a:buClr>
              <a:buFont typeface="Arial" panose="020B0604020202020204" pitchFamily="34" charset="0"/>
              <a:buChar char="•"/>
              <a:defRPr/>
            </a:pPr>
            <a:r>
              <a:rPr lang="en-US" sz="1400" kern="0" dirty="0">
                <a:cs typeface="Arial"/>
                <a:sym typeface="Arial"/>
              </a:rPr>
              <a:t>Now, the same ORNL team has published a new study that reaffirms their original observations. The team’s calculations reveal that the potential for errors caused by using a 2 (or more) femtosecond time step is even greater than anticipated.</a:t>
            </a:r>
          </a:p>
          <a:p>
            <a:pPr marL="285750" indent="-285750">
              <a:buClr>
                <a:srgbClr val="000000"/>
              </a:buClr>
              <a:buFont typeface="Arial" panose="020B0604020202020204" pitchFamily="34" charset="0"/>
              <a:buChar char="•"/>
              <a:defRPr/>
            </a:pPr>
            <a:r>
              <a:rPr lang="en-US" sz="1400" kern="0" dirty="0">
                <a:cs typeface="Arial"/>
                <a:sym typeface="Arial"/>
              </a:rPr>
              <a:t>Time steps are the time intervals at which computer simulations are analyzed, which can affect the cost of computations. The study found that 0.5 femtosecond time steps are more accurate than 2 femtosecond time steps, which have been widely used for the last 50 years due to their lower computational cost. </a:t>
            </a:r>
            <a:endParaRPr kumimoji="0" sz="1400" b="0" i="0" u="none" strike="noStrike" kern="0" cap="none" spc="0" normalizeH="0" baseline="0" noProof="0" dirty="0">
              <a:ln>
                <a:noFill/>
              </a:ln>
              <a:effectLst/>
              <a:uLnTx/>
              <a:uFillTx/>
              <a:cs typeface="Arial"/>
              <a:sym typeface="Arial"/>
            </a:endParaRPr>
          </a:p>
        </p:txBody>
      </p:sp>
      <p:sp>
        <p:nvSpPr>
          <p:cNvPr id="8" name="Google Shape;26;p1">
            <a:extLst>
              <a:ext uri="{FF2B5EF4-FFF2-40B4-BE49-F238E27FC236}">
                <a16:creationId xmlns:a16="http://schemas.microsoft.com/office/drawing/2014/main" id="{0607B843-0CBD-294A-51EC-D86D699F90C2}"/>
              </a:ext>
            </a:extLst>
          </p:cNvPr>
          <p:cNvSpPr/>
          <p:nvPr/>
        </p:nvSpPr>
        <p:spPr>
          <a:xfrm>
            <a:off x="234444" y="3274043"/>
            <a:ext cx="6693919" cy="190817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Significance and Impact</a:t>
            </a:r>
          </a:p>
          <a:p>
            <a:pPr marL="285750" lvl="0" indent="-285750">
              <a:buClr>
                <a:srgbClr val="000000"/>
              </a:buClr>
              <a:buFont typeface="Arial" panose="020B0604020202020204" pitchFamily="34" charset="0"/>
              <a:buChar char="•"/>
              <a:defRPr/>
            </a:pPr>
            <a:r>
              <a:rPr lang="en-US" sz="1400" kern="0" dirty="0">
                <a:ea typeface="Arial"/>
                <a:cs typeface="Arial"/>
                <a:sym typeface="Arial"/>
              </a:rPr>
              <a:t>Industries ranging from pharmaceutical to petroleum rely on accurate water simulations to attain a competitive edge for their products and operations.</a:t>
            </a:r>
          </a:p>
          <a:p>
            <a:pPr marL="285750" lvl="0" indent="-285750">
              <a:buClr>
                <a:srgbClr val="000000"/>
              </a:buClr>
              <a:buFont typeface="Arial" panose="020B0604020202020204" pitchFamily="34" charset="0"/>
              <a:buChar char="•"/>
              <a:defRPr/>
            </a:pPr>
            <a:r>
              <a:rPr lang="en-US" sz="1400" kern="0" dirty="0">
                <a:ea typeface="Arial"/>
                <a:cs typeface="Arial"/>
                <a:sym typeface="Arial"/>
              </a:rPr>
              <a:t>Although the team did hear from some skeptical peers about the findings of their initial study, it was also cited as a reference in papers published in </a:t>
            </a:r>
            <a:r>
              <a:rPr lang="en-US" sz="1400" i="1" kern="0" dirty="0">
                <a:ea typeface="Arial"/>
                <a:cs typeface="Arial"/>
                <a:sym typeface="Arial"/>
              </a:rPr>
              <a:t>Molecular Physics</a:t>
            </a:r>
            <a:r>
              <a:rPr lang="en-US" sz="1400" kern="0" dirty="0">
                <a:ea typeface="Arial"/>
                <a:cs typeface="Arial"/>
                <a:sym typeface="Arial"/>
              </a:rPr>
              <a:t>, </a:t>
            </a:r>
            <a:r>
              <a:rPr lang="en-US" sz="1400" i="1" kern="0" dirty="0">
                <a:ea typeface="Arial"/>
                <a:cs typeface="Arial"/>
                <a:sym typeface="Arial"/>
              </a:rPr>
              <a:t>Physical Chemistry Chemical Physics</a:t>
            </a:r>
            <a:r>
              <a:rPr lang="en-US" sz="1400" kern="0" dirty="0">
                <a:ea typeface="Arial"/>
                <a:cs typeface="Arial"/>
                <a:sym typeface="Arial"/>
              </a:rPr>
              <a:t>, </a:t>
            </a:r>
            <a:r>
              <a:rPr lang="en-US" sz="1400" i="1" kern="0" dirty="0">
                <a:ea typeface="Arial"/>
                <a:cs typeface="Arial"/>
                <a:sym typeface="Arial"/>
              </a:rPr>
              <a:t>ACS Nano</a:t>
            </a:r>
            <a:r>
              <a:rPr lang="en-US" sz="1400" kern="0" dirty="0">
                <a:ea typeface="Arial"/>
                <a:cs typeface="Arial"/>
                <a:sym typeface="Arial"/>
              </a:rPr>
              <a:t>, and the </a:t>
            </a:r>
            <a:r>
              <a:rPr lang="en-US" sz="1400" i="1" kern="0" dirty="0">
                <a:ea typeface="Arial"/>
                <a:cs typeface="Arial"/>
                <a:sym typeface="Arial"/>
              </a:rPr>
              <a:t>Journal of Chemical Theory and Computation</a:t>
            </a:r>
            <a:r>
              <a:rPr lang="en-US" sz="1400" kern="0" dirty="0">
                <a:ea typeface="Arial"/>
                <a:cs typeface="Arial"/>
                <a:sym typeface="Arial"/>
              </a:rPr>
              <a:t>.</a:t>
            </a:r>
          </a:p>
          <a:p>
            <a:pPr marL="285750" lvl="0" indent="-285750">
              <a:buClr>
                <a:srgbClr val="000000"/>
              </a:buClr>
              <a:buFont typeface="Arial" panose="020B0604020202020204" pitchFamily="34" charset="0"/>
              <a:buChar char="•"/>
              <a:defRPr/>
            </a:pPr>
            <a:endParaRPr kumimoji="0" lang="en-US" sz="1400" b="0" i="0" u="none" strike="noStrike" kern="0" cap="none" spc="0" normalizeH="0" baseline="0" noProof="0" dirty="0">
              <a:ln>
                <a:noFill/>
              </a:ln>
              <a:effectLst/>
              <a:uLnTx/>
              <a:uFillTx/>
              <a:ea typeface="Arial"/>
              <a:cs typeface="Arial"/>
              <a:sym typeface="Arial"/>
            </a:endParaRPr>
          </a:p>
        </p:txBody>
      </p:sp>
      <p:sp>
        <p:nvSpPr>
          <p:cNvPr id="9" name="Google Shape;27;p1">
            <a:extLst>
              <a:ext uri="{FF2B5EF4-FFF2-40B4-BE49-F238E27FC236}">
                <a16:creationId xmlns:a16="http://schemas.microsoft.com/office/drawing/2014/main" id="{34B9808A-90A5-22A7-F1DB-47BF387DC938}"/>
              </a:ext>
            </a:extLst>
          </p:cNvPr>
          <p:cNvSpPr txBox="1"/>
          <p:nvPr/>
        </p:nvSpPr>
        <p:spPr>
          <a:xfrm>
            <a:off x="7093705" y="3566756"/>
            <a:ext cx="4710518" cy="861774"/>
          </a:xfrm>
          <a:prstGeom prst="rect">
            <a:avLst/>
          </a:prstGeom>
          <a:noFill/>
          <a:ln>
            <a:noFill/>
          </a:ln>
        </p:spPr>
        <p:txBody>
          <a:bodyPr spcFirstLastPara="1" wrap="square" lIns="91425" tIns="45700" rIns="91425" bIns="45700" anchor="t" anchorCtr="0">
            <a:spAutoFit/>
          </a:bodyPr>
          <a:lstStyle/>
          <a:p>
            <a:pPr lvl="0">
              <a:buClr>
                <a:srgbClr val="000000"/>
              </a:buClr>
              <a:defRPr/>
            </a:pPr>
            <a:r>
              <a:rPr lang="en-US" sz="1000" i="1" kern="0" dirty="0">
                <a:solidFill>
                  <a:srgbClr val="000000"/>
                </a:solidFill>
                <a:ea typeface="Arial"/>
                <a:cs typeface="Arial"/>
                <a:sym typeface="Arial"/>
              </a:rPr>
              <a:t>In molecular dynamics simulations of water systems, where water molecules are treated as rigid bodies, it is important to use a small time-step. This small time-step helps ensure that the average rotational energy of a water molecule matches its average translational energy, which leads to more accurate predictions of the simulation's properties. Image: Dilip </a:t>
            </a:r>
            <a:r>
              <a:rPr lang="en-US" sz="1000" i="1" kern="0" dirty="0" err="1">
                <a:solidFill>
                  <a:srgbClr val="000000"/>
                </a:solidFill>
                <a:ea typeface="Arial"/>
                <a:cs typeface="Arial"/>
                <a:sym typeface="Arial"/>
              </a:rPr>
              <a:t>Asthagiri</a:t>
            </a:r>
            <a:r>
              <a:rPr lang="en-US" sz="1000" i="1" kern="0" dirty="0">
                <a:solidFill>
                  <a:srgbClr val="000000"/>
                </a:solidFill>
                <a:ea typeface="Arial"/>
                <a:cs typeface="Arial"/>
                <a:sym typeface="Arial"/>
              </a:rPr>
              <a:t>, ORNL. U.S. Dept. of Energy.</a:t>
            </a: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11" name="Google Shape;29;p1">
            <a:extLst>
              <a:ext uri="{FF2B5EF4-FFF2-40B4-BE49-F238E27FC236}">
                <a16:creationId xmlns:a16="http://schemas.microsoft.com/office/drawing/2014/main" id="{F719EDE8-762E-1830-067F-4414F9F31C7C}"/>
              </a:ext>
            </a:extLst>
          </p:cNvPr>
          <p:cNvSpPr/>
          <p:nvPr/>
        </p:nvSpPr>
        <p:spPr>
          <a:xfrm>
            <a:off x="238508" y="4883433"/>
            <a:ext cx="6693919" cy="14772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Technical Approach</a:t>
            </a:r>
            <a:endParaRPr kumimoji="0" sz="1400" b="0" i="0" u="none" strike="noStrike" kern="0" cap="none" spc="0" normalizeH="0" baseline="0" noProof="0" dirty="0">
              <a:ln>
                <a:noFill/>
              </a:ln>
              <a:effectLst/>
              <a:uLnTx/>
              <a:uFillTx/>
              <a:cs typeface="Arial"/>
              <a:sym typeface="Arial"/>
            </a:endParaRPr>
          </a:p>
          <a:p>
            <a:pPr marL="285750" lvl="0" indent="-285750">
              <a:buClr>
                <a:srgbClr val="000000"/>
              </a:buClr>
              <a:buSzPts val="1400"/>
              <a:buFont typeface="Arial"/>
              <a:buChar char="•"/>
              <a:defRPr/>
            </a:pPr>
            <a:r>
              <a:rPr lang="en-US" sz="1400" kern="0" dirty="0">
                <a:ea typeface="Arial"/>
                <a:cs typeface="Arial"/>
                <a:sym typeface="Arial"/>
              </a:rPr>
              <a:t>In their new study, the team used Frontier to simulate samples of liquid water, and they explored various system sizes and different combinations of temperature and pressure. </a:t>
            </a:r>
          </a:p>
          <a:p>
            <a:pPr marL="285750" lvl="0" indent="-285750">
              <a:buClr>
                <a:srgbClr val="000000"/>
              </a:buClr>
              <a:buSzPts val="1400"/>
              <a:buFont typeface="Arial"/>
              <a:buChar char="•"/>
              <a:defRPr/>
            </a:pPr>
            <a:r>
              <a:rPr lang="en-US" sz="1400" kern="0" dirty="0">
                <a:ea typeface="Arial"/>
                <a:cs typeface="Arial"/>
                <a:sym typeface="Arial"/>
              </a:rPr>
              <a:t>They conducted these simulations at time steps that ranged from 0.5 to 3.5 femtoseconds in intervals of 0.5 femtoseconds.</a:t>
            </a:r>
            <a:endParaRPr kumimoji="0" sz="1400" b="0" i="0" u="none" strike="noStrike" kern="0" cap="none" spc="0" normalizeH="0" baseline="0" noProof="0" dirty="0">
              <a:ln>
                <a:noFill/>
              </a:ln>
              <a:effectLst/>
              <a:uLnTx/>
              <a:uFillTx/>
              <a:cs typeface="Arial"/>
              <a:sym typeface="Arial"/>
            </a:endParaRPr>
          </a:p>
        </p:txBody>
      </p:sp>
      <p:sp>
        <p:nvSpPr>
          <p:cNvPr id="15" name="TextBox 14">
            <a:extLst>
              <a:ext uri="{FF2B5EF4-FFF2-40B4-BE49-F238E27FC236}">
                <a16:creationId xmlns:a16="http://schemas.microsoft.com/office/drawing/2014/main" id="{1C742054-4F8C-D401-63CE-FEFFCD6C2810}"/>
              </a:ext>
            </a:extLst>
          </p:cNvPr>
          <p:cNvSpPr txBox="1"/>
          <p:nvPr/>
        </p:nvSpPr>
        <p:spPr>
          <a:xfrm>
            <a:off x="6928363" y="4508025"/>
            <a:ext cx="4658653" cy="1615827"/>
          </a:xfrm>
          <a:prstGeom prst="rect">
            <a:avLst/>
          </a:prstGeom>
          <a:noFill/>
        </p:spPr>
        <p:txBody>
          <a:bodyPr wrap="square">
            <a:spAutoFit/>
          </a:bodyPr>
          <a:lstStyle/>
          <a:p>
            <a:pPr lvl="0">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PI(s)/Facility Lead(s): </a:t>
            </a:r>
            <a:r>
              <a:rPr lang="en-US" sz="1100" kern="0" dirty="0">
                <a:solidFill>
                  <a:srgbClr val="000000"/>
                </a:solidFill>
                <a:sym typeface="Arial"/>
              </a:rPr>
              <a:t>Dilip </a:t>
            </a:r>
            <a:r>
              <a:rPr lang="en-US" sz="1100" kern="0" dirty="0" err="1">
                <a:solidFill>
                  <a:srgbClr val="000000"/>
                </a:solidFill>
                <a:sym typeface="Arial"/>
              </a:rPr>
              <a:t>Asthagiri</a:t>
            </a:r>
            <a:r>
              <a:rPr lang="en-US" sz="1100" kern="0" dirty="0">
                <a:solidFill>
                  <a:srgbClr val="000000"/>
                </a:solidFill>
                <a:sym typeface="Arial"/>
              </a:rPr>
              <a:t>, Tom Beck, ORNL </a:t>
            </a:r>
          </a:p>
          <a:p>
            <a:pPr lvl="0">
              <a:buClr>
                <a:srgbClr val="000000"/>
              </a:buClr>
              <a:defRPr/>
            </a:pPr>
            <a:r>
              <a:rPr lang="en-US" sz="1100" kern="0" dirty="0">
                <a:solidFill>
                  <a:srgbClr val="000000"/>
                </a:solidFill>
                <a:sym typeface="Arial"/>
              </a:rPr>
              <a:t>Collaborating </a:t>
            </a:r>
            <a:r>
              <a:rPr kumimoji="0" lang="en-US" sz="1100" b="0" i="0" u="none" strike="noStrike" kern="0" cap="none" spc="0" normalizeH="0" baseline="0" noProof="0" dirty="0">
                <a:ln>
                  <a:noFill/>
                </a:ln>
                <a:solidFill>
                  <a:srgbClr val="000000"/>
                </a:solidFill>
                <a:effectLst/>
                <a:uLnTx/>
                <a:uFillTx/>
                <a:ea typeface="+mn-ea"/>
                <a:cs typeface="+mn-cs"/>
                <a:sym typeface="Arial"/>
              </a:rPr>
              <a:t>Institutions: ORNL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Program: OLCF Staff Program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PM: Benjamin Brown</a:t>
            </a:r>
          </a:p>
          <a:p>
            <a:pPr lvl="0">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Publication(s) for this work: </a:t>
            </a:r>
            <a:r>
              <a:rPr lang="en-US" sz="1100" kern="0" dirty="0" err="1">
                <a:solidFill>
                  <a:srgbClr val="000000"/>
                </a:solidFill>
                <a:sym typeface="Arial"/>
              </a:rPr>
              <a:t>Dilipkumar</a:t>
            </a:r>
            <a:r>
              <a:rPr lang="en-US" sz="1100" kern="0" dirty="0">
                <a:solidFill>
                  <a:srgbClr val="000000"/>
                </a:solidFill>
                <a:sym typeface="Arial"/>
              </a:rPr>
              <a:t> N. </a:t>
            </a:r>
            <a:r>
              <a:rPr lang="en-US" sz="1100" kern="0" dirty="0" err="1">
                <a:solidFill>
                  <a:srgbClr val="000000"/>
                </a:solidFill>
                <a:sym typeface="Arial"/>
              </a:rPr>
              <a:t>Asthagiri</a:t>
            </a:r>
            <a:r>
              <a:rPr lang="en-US" sz="1100" kern="0" dirty="0">
                <a:solidFill>
                  <a:srgbClr val="000000"/>
                </a:solidFill>
                <a:sym typeface="Arial"/>
              </a:rPr>
              <a:t>, Arjun </a:t>
            </a:r>
            <a:r>
              <a:rPr lang="en-US" sz="1100" kern="0" dirty="0" err="1">
                <a:solidFill>
                  <a:srgbClr val="000000"/>
                </a:solidFill>
                <a:sym typeface="Arial"/>
              </a:rPr>
              <a:t>Valiya</a:t>
            </a:r>
            <a:r>
              <a:rPr lang="en-US" sz="1100" kern="0" dirty="0">
                <a:solidFill>
                  <a:srgbClr val="000000"/>
                </a:solidFill>
                <a:sym typeface="Arial"/>
              </a:rPr>
              <a:t> </a:t>
            </a:r>
            <a:r>
              <a:rPr lang="en-US" sz="1100" kern="0" dirty="0" err="1">
                <a:solidFill>
                  <a:srgbClr val="000000"/>
                </a:solidFill>
                <a:sym typeface="Arial"/>
              </a:rPr>
              <a:t>Parambathu</a:t>
            </a:r>
            <a:r>
              <a:rPr lang="en-US" sz="1100" kern="0" dirty="0">
                <a:solidFill>
                  <a:srgbClr val="000000"/>
                </a:solidFill>
                <a:sym typeface="Arial"/>
              </a:rPr>
              <a:t>, and Thomas L. Beck, “Consequences of the Failure of Equipartition for the p–V Behavior of Liquid Water and the Hydration Free Energy Components of a Small Protein,” </a:t>
            </a:r>
            <a:r>
              <a:rPr lang="en-US" sz="1100" i="1" kern="0" dirty="0">
                <a:solidFill>
                  <a:srgbClr val="000000"/>
                </a:solidFill>
                <a:sym typeface="Arial"/>
              </a:rPr>
              <a:t>Chemical Science </a:t>
            </a:r>
            <a:r>
              <a:rPr lang="en-US" sz="1100" kern="0" dirty="0">
                <a:solidFill>
                  <a:srgbClr val="000000"/>
                </a:solidFill>
                <a:sym typeface="Arial"/>
              </a:rPr>
              <a:t>16 (March 2025): 7503–12, https://</a:t>
            </a:r>
            <a:r>
              <a:rPr lang="en-US" sz="1100" kern="0" dirty="0" err="1">
                <a:solidFill>
                  <a:srgbClr val="000000"/>
                </a:solidFill>
                <a:sym typeface="Arial"/>
              </a:rPr>
              <a:t>doi.org</a:t>
            </a:r>
            <a:r>
              <a:rPr lang="en-US" sz="1100" kern="0" dirty="0">
                <a:solidFill>
                  <a:srgbClr val="000000"/>
                </a:solidFill>
                <a:sym typeface="Arial"/>
              </a:rPr>
              <a:t>/10.1039/D4SC08437C.</a:t>
            </a:r>
            <a:endParaRPr kumimoji="0" lang="en-US" sz="1100" b="0" i="0" u="none" strike="noStrike" kern="0" cap="none" spc="0" normalizeH="0" baseline="0" noProof="0" dirty="0">
              <a:ln>
                <a:noFill/>
              </a:ln>
              <a:solidFill>
                <a:srgbClr val="000000"/>
              </a:solidFill>
              <a:effectLst/>
              <a:uLnTx/>
              <a:uFillTx/>
              <a:ea typeface="+mn-ea"/>
              <a:cs typeface="+mn-cs"/>
              <a:sym typeface="Arial"/>
            </a:endParaRPr>
          </a:p>
        </p:txBody>
      </p:sp>
      <p:pic>
        <p:nvPicPr>
          <p:cNvPr id="3" name="Picture 2">
            <a:extLst>
              <a:ext uri="{FF2B5EF4-FFF2-40B4-BE49-F238E27FC236}">
                <a16:creationId xmlns:a16="http://schemas.microsoft.com/office/drawing/2014/main" id="{E1B98C0C-9C67-56B1-2909-B71EEB12F22F}"/>
              </a:ext>
            </a:extLst>
          </p:cNvPr>
          <p:cNvPicPr>
            <a:picLocks noChangeAspect="1"/>
          </p:cNvPicPr>
          <p:nvPr/>
        </p:nvPicPr>
        <p:blipFill>
          <a:blip r:embed="rId3"/>
          <a:stretch>
            <a:fillRect/>
          </a:stretch>
        </p:blipFill>
        <p:spPr>
          <a:xfrm>
            <a:off x="6843953" y="781914"/>
            <a:ext cx="5186003" cy="2729475"/>
          </a:xfrm>
          <a:prstGeom prst="rect">
            <a:avLst/>
          </a:prstGeom>
        </p:spPr>
      </p:pic>
      <p:pic>
        <p:nvPicPr>
          <p:cNvPr id="4" name="Picture 3" descr="A close up of a logo&#10;&#10;Description automatically generated">
            <a:extLst>
              <a:ext uri="{FF2B5EF4-FFF2-40B4-BE49-F238E27FC236}">
                <a16:creationId xmlns:a16="http://schemas.microsoft.com/office/drawing/2014/main" id="{D3DE9F75-22C5-D876-0179-3DD41FC6A005}"/>
              </a:ext>
            </a:extLst>
          </p:cNvPr>
          <p:cNvPicPr>
            <a:picLocks noChangeAspect="1"/>
          </p:cNvPicPr>
          <p:nvPr/>
        </p:nvPicPr>
        <p:blipFill>
          <a:blip r:embed="rId4"/>
          <a:stretch>
            <a:fillRect/>
          </a:stretch>
        </p:blipFill>
        <p:spPr>
          <a:xfrm>
            <a:off x="9656182" y="200213"/>
            <a:ext cx="2265580" cy="380881"/>
          </a:xfrm>
          <a:prstGeom prst="rect">
            <a:avLst/>
          </a:prstGeom>
        </p:spPr>
      </p:pic>
    </p:spTree>
    <p:extLst>
      <p:ext uri="{BB962C8B-B14F-4D97-AF65-F5344CB8AC3E}">
        <p14:creationId xmlns:p14="http://schemas.microsoft.com/office/powerpoint/2010/main" val="32016998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23A610-E08E-37C9-3DED-B7FE67B1A55C}"/>
              </a:ext>
            </a:extLst>
          </p:cNvPr>
          <p:cNvSpPr txBox="1"/>
          <p:nvPr/>
        </p:nvSpPr>
        <p:spPr>
          <a:xfrm>
            <a:off x="450936" y="444675"/>
            <a:ext cx="3707704" cy="430887"/>
          </a:xfrm>
          <a:prstGeom prst="rect">
            <a:avLst/>
          </a:prstGeom>
          <a:noFill/>
          <a:ln w="25400">
            <a:solidFill>
              <a:srgbClr val="020079"/>
            </a:solidFill>
            <a:extLst>
              <a:ext uri="{C807C97D-BFC1-408E-A445-0C87EB9F89A2}">
                <ask:lineSketchStyleProps xmlns:ask="http://schemas.microsoft.com/office/drawing/2018/sketchyshapes" sd="1219033472">
                  <a:custGeom>
                    <a:avLst/>
                    <a:gdLst>
                      <a:gd name="connsiteX0" fmla="*/ 0 w 6453290"/>
                      <a:gd name="connsiteY0" fmla="*/ 0 h 1277273"/>
                      <a:gd name="connsiteX1" fmla="*/ 6453290 w 6453290"/>
                      <a:gd name="connsiteY1" fmla="*/ 0 h 1277273"/>
                      <a:gd name="connsiteX2" fmla="*/ 6453290 w 6453290"/>
                      <a:gd name="connsiteY2" fmla="*/ 1277273 h 1277273"/>
                      <a:gd name="connsiteX3" fmla="*/ 0 w 6453290"/>
                      <a:gd name="connsiteY3" fmla="*/ 1277273 h 1277273"/>
                      <a:gd name="connsiteX4" fmla="*/ 0 w 6453290"/>
                      <a:gd name="connsiteY4" fmla="*/ 0 h 1277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3290" h="1277273" extrusionOk="0">
                        <a:moveTo>
                          <a:pt x="0" y="0"/>
                        </a:moveTo>
                        <a:cubicBezTo>
                          <a:pt x="1365355" y="118645"/>
                          <a:pt x="5582508" y="116012"/>
                          <a:pt x="6453290" y="0"/>
                        </a:cubicBezTo>
                        <a:cubicBezTo>
                          <a:pt x="6414914" y="560900"/>
                          <a:pt x="6554725" y="649776"/>
                          <a:pt x="6453290" y="1277273"/>
                        </a:cubicBezTo>
                        <a:cubicBezTo>
                          <a:pt x="3273835" y="1411873"/>
                          <a:pt x="2698079" y="1120077"/>
                          <a:pt x="0" y="1277273"/>
                        </a:cubicBezTo>
                        <a:cubicBezTo>
                          <a:pt x="-962" y="1124207"/>
                          <a:pt x="6166" y="137053"/>
                          <a:pt x="0" y="0"/>
                        </a:cubicBezTo>
                        <a:close/>
                      </a:path>
                    </a:pathLst>
                  </a:custGeom>
                  <ask:type>
                    <ask:lineSketchNone/>
                  </ask:type>
                </ask:lineSketchStyleProps>
              </a:ext>
            </a:extLst>
          </a:ln>
        </p:spPr>
        <p:style>
          <a:lnRef idx="1">
            <a:schemeClr val="dk1"/>
          </a:lnRef>
          <a:fillRef idx="2">
            <a:schemeClr val="dk1"/>
          </a:fillRef>
          <a:effectRef idx="1">
            <a:schemeClr val="dk1"/>
          </a:effectRef>
          <a:fontRef idx="minor">
            <a:schemeClr val="dk1"/>
          </a:fontRef>
        </p:style>
        <p:txBody>
          <a:bodyPr wrap="square" rtlCol="0">
            <a:spAutoFit/>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pPr>
            <a:r>
              <a:rPr lang="en-US" sz="1100" b="1" i="1" kern="0" dirty="0">
                <a:solidFill>
                  <a:srgbClr val="000000"/>
                </a:solidFill>
                <a:latin typeface="Arial"/>
                <a:sym typeface="Arial"/>
              </a:rPr>
              <a:t>Optional</a:t>
            </a:r>
            <a:r>
              <a:rPr lang="en-US" sz="1100" kern="0" dirty="0">
                <a:solidFill>
                  <a:srgbClr val="000000"/>
                </a:solidFill>
                <a:latin typeface="Arial"/>
                <a:sym typeface="Arial"/>
              </a:rPr>
              <a:t>: One captivating image or video and a blurb for social-media use.</a:t>
            </a:r>
            <a:endParaRPr kumimoji="0" lang="en-US" sz="1100" b="0"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5" name="Picture 4">
            <a:extLst>
              <a:ext uri="{FF2B5EF4-FFF2-40B4-BE49-F238E27FC236}">
                <a16:creationId xmlns:a16="http://schemas.microsoft.com/office/drawing/2014/main" id="{84DD82AD-9AEC-BDFB-6B45-6CD1535D51F0}"/>
              </a:ext>
            </a:extLst>
          </p:cNvPr>
          <p:cNvPicPr>
            <a:picLocks noChangeAspect="1"/>
          </p:cNvPicPr>
          <p:nvPr/>
        </p:nvPicPr>
        <p:blipFill>
          <a:blip r:embed="rId3"/>
          <a:stretch>
            <a:fillRect/>
          </a:stretch>
        </p:blipFill>
        <p:spPr>
          <a:xfrm>
            <a:off x="323193" y="1008993"/>
            <a:ext cx="4206766" cy="4206766"/>
          </a:xfrm>
          <a:prstGeom prst="rect">
            <a:avLst/>
          </a:prstGeom>
        </p:spPr>
      </p:pic>
      <p:sp>
        <p:nvSpPr>
          <p:cNvPr id="7" name="TextBox 6">
            <a:extLst>
              <a:ext uri="{FF2B5EF4-FFF2-40B4-BE49-F238E27FC236}">
                <a16:creationId xmlns:a16="http://schemas.microsoft.com/office/drawing/2014/main" id="{8402A01B-CD3F-8E31-5A56-CD804654F235}"/>
              </a:ext>
            </a:extLst>
          </p:cNvPr>
          <p:cNvSpPr txBox="1"/>
          <p:nvPr/>
        </p:nvSpPr>
        <p:spPr>
          <a:xfrm>
            <a:off x="4960883" y="1008993"/>
            <a:ext cx="3920358" cy="3416320"/>
          </a:xfrm>
          <a:prstGeom prst="rect">
            <a:avLst/>
          </a:prstGeom>
          <a:noFill/>
        </p:spPr>
        <p:txBody>
          <a:bodyPr wrap="square" rtlCol="0">
            <a:spAutoFit/>
          </a:bodyPr>
          <a:lstStyle/>
          <a:p>
            <a:r>
              <a:rPr lang="en-US" dirty="0"/>
              <a:t>Water is the most prevalent component of biomolecular simulations — from protein ensembles to nucleic acids — and inaccurately simulating it can lead to errors for research results in biomolecular structure, function, dynamics and assembly. In a new study, ORNL researchers show how using a 2 (or more) femtosecond time step can cause such inaccurate water simulations. Image: Dilip </a:t>
            </a:r>
            <a:r>
              <a:rPr lang="en-US" dirty="0" err="1"/>
              <a:t>Asthagiri</a:t>
            </a:r>
            <a:r>
              <a:rPr lang="en-US" dirty="0"/>
              <a:t>, ORNL. U.S. Dept. of Energy.</a:t>
            </a:r>
          </a:p>
        </p:txBody>
      </p:sp>
    </p:spTree>
    <p:extLst>
      <p:ext uri="{BB962C8B-B14F-4D97-AF65-F5344CB8AC3E}">
        <p14:creationId xmlns:p14="http://schemas.microsoft.com/office/powerpoint/2010/main" val="903445065"/>
      </p:ext>
    </p:extLst>
  </p:cSld>
  <p:clrMapOvr>
    <a:masterClrMapping/>
  </p:clrMapOvr>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FE46BB8E385E49A6EA57D885CD0452" ma:contentTypeVersion="0" ma:contentTypeDescription="Create a new document." ma:contentTypeScope="" ma:versionID="a22552574ecfbdc3bb100ecb994ceb99">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8EE7F5-A494-4A3A-8402-D6EC287A4FD9}">
  <ds:schemaRefs>
    <ds:schemaRef ds:uri="http://schemas.microsoft.com/sharepoint/v3/contenttype/forms"/>
  </ds:schemaRefs>
</ds:datastoreItem>
</file>

<file path=customXml/itemProps2.xml><?xml version="1.0" encoding="utf-8"?>
<ds:datastoreItem xmlns:ds="http://schemas.openxmlformats.org/officeDocument/2006/customXml" ds:itemID="{B0A43E79-5F32-4471-8B9A-F8FE298C9716}">
  <ds:schemaRefs>
    <ds:schemaRef ds:uri="http://schemas.microsoft.com/office/2006/metadata/properties"/>
    <ds:schemaRef ds:uri="bc761791-33a0-47b7-8145-9d3c2515a3a0"/>
    <ds:schemaRef ds:uri="http://purl.org/dc/terms/"/>
    <ds:schemaRef ds:uri="http://schemas.microsoft.com/office/2006/documentManagement/types"/>
    <ds:schemaRef ds:uri="http://schemas.openxmlformats.org/package/2006/metadata/core-properties"/>
    <ds:schemaRef ds:uri="d3abd939-9d94-49d1-925a-c93fb1ff4b6e"/>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33D3F84-0CCB-4520-AFEC-2B1F56CAA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1769</TotalTime>
  <Words>558</Words>
  <Application>Microsoft Macintosh PowerPoint</Application>
  <PresentationFormat>Widescreen</PresentationFormat>
  <Paragraphs>22</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Arial</vt:lpstr>
      <vt:lpstr>AvenirNext LT Pro Regular</vt:lpstr>
      <vt:lpstr>Calibri</vt:lpstr>
      <vt:lpstr>Calibri Light</vt:lpstr>
      <vt:lpstr>7_office theme</vt:lpstr>
      <vt:lpstr>Getting the Matrix of Life Right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Fornari, Marco</dc:creator>
  <cp:lastModifiedBy>Bethea, Katie</cp:lastModifiedBy>
  <cp:revision>24</cp:revision>
  <dcterms:created xsi:type="dcterms:W3CDTF">2025-01-02T22:07:27Z</dcterms:created>
  <dcterms:modified xsi:type="dcterms:W3CDTF">2025-07-10T16:20:04Z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0x0101008AFE46BB8E385E49A6EA57D885CD0452</vt:lpwstr>
  </property>
  <property fmtid="{D5CDD505-2E9C-101B-9397-08002B2CF9AE}" pid="3" name="MediaServiceImageTags">
    <vt:lpwstr/>
  </property>
</Properties>
</file>