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221BC-4040-40C0-A418-1C4EE05B5C95}" v="1" dt="2025-02-24T00:07:43.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52" autoAdjust="0"/>
  </p:normalViewPr>
  <p:slideViewPr>
    <p:cSldViewPr snapToGrid="0">
      <p:cViewPr varScale="1">
        <p:scale>
          <a:sx n="110" d="100"/>
          <a:sy n="110" d="100"/>
        </p:scale>
        <p:origin x="192" y="2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2/16/26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2/16/26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7164658" y="4407927"/>
            <a:ext cx="4914852" cy="1835217"/>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2043" y="69211"/>
            <a:ext cx="10852797" cy="657336"/>
          </a:xfrm>
        </p:spPr>
        <p:txBody>
          <a:bodyPr>
            <a:normAutofit/>
          </a:bodyPr>
          <a:lstStyle/>
          <a:p>
            <a:r>
              <a:rPr lang="en-US" sz="2400" dirty="0"/>
              <a:t>High-Fidelity Insights of Turbine Aerothermal Performance</a:t>
            </a:r>
          </a:p>
        </p:txBody>
      </p:sp>
      <p:sp>
        <p:nvSpPr>
          <p:cNvPr id="7" name="Google Shape;25;p1">
            <a:extLst>
              <a:ext uri="{FF2B5EF4-FFF2-40B4-BE49-F238E27FC236}">
                <a16:creationId xmlns:a16="http://schemas.microsoft.com/office/drawing/2014/main" id="{35E5E467-2727-969B-98F3-BA95D001A982}"/>
              </a:ext>
            </a:extLst>
          </p:cNvPr>
          <p:cNvSpPr/>
          <p:nvPr/>
        </p:nvSpPr>
        <p:spPr>
          <a:xfrm>
            <a:off x="162043" y="726547"/>
            <a:ext cx="6453289" cy="19081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kern="0" dirty="0">
                <a:ea typeface="Arial"/>
                <a:cs typeface="Arial"/>
                <a:sym typeface="Arial"/>
              </a:rPr>
              <a:t>With unprecedented simulations of 10 to 20 billion grid points in size with 10</a:t>
            </a:r>
            <a:r>
              <a:rPr lang="en-US" sz="1400" kern="0" baseline="30000" dirty="0">
                <a:ea typeface="Arial"/>
                <a:cs typeface="Arial"/>
                <a:sym typeface="Arial"/>
              </a:rPr>
              <a:t>17</a:t>
            </a:r>
            <a:r>
              <a:rPr lang="en-US" sz="1400" kern="0" dirty="0">
                <a:ea typeface="Arial"/>
                <a:cs typeface="Arial"/>
                <a:sym typeface="Arial"/>
              </a:rPr>
              <a:t> degrees of freedom (variables that must be solved), researchers at the University of Melbourne in Australia used Frontier to investigate how the surface degradation of turbine blades affects their aerothermal performance. </a:t>
            </a:r>
          </a:p>
          <a:p>
            <a:pPr marL="285750" indent="-285750">
              <a:buClr>
                <a:srgbClr val="000000"/>
              </a:buClr>
              <a:buFont typeface="Arial" panose="020B0604020202020204" pitchFamily="34" charset="0"/>
              <a:buChar char="•"/>
              <a:defRPr/>
            </a:pPr>
            <a:r>
              <a:rPr lang="en-US" sz="1400" kern="0" dirty="0">
                <a:ea typeface="Arial"/>
                <a:cs typeface="Arial"/>
                <a:sym typeface="Arial"/>
              </a:rPr>
              <a:t>Such component wear may be an expected mechanical outcome, but making accurate predictions of its effects on jet engines requires computer models with a level of complexity not feasible until now with the exascale power of Frontier</a:t>
            </a:r>
            <a:r>
              <a:rPr kumimoji="0" lang="en-US" sz="1400" b="0" i="0" u="none" strike="noStrike" kern="0" cap="none" spc="0" normalizeH="0" baseline="0" noProof="0" dirty="0">
                <a:ln>
                  <a:noFill/>
                </a:ln>
                <a:effectLst/>
                <a:uLnTx/>
                <a:uFillTx/>
                <a:ea typeface="Arial"/>
                <a:cs typeface="Arial"/>
                <a:sym typeface="Arial"/>
              </a:rPr>
              <a:t>.</a:t>
            </a:r>
            <a:endParaRPr kumimoji="0" sz="1400" b="0" i="0" u="none" strike="noStrike" kern="0" cap="none" spc="0" normalizeH="0" baseline="0" noProof="0" dirty="0">
              <a:ln>
                <a:noFill/>
              </a:ln>
              <a:effectLst/>
              <a:uLnTx/>
              <a:uFillTx/>
              <a:cs typeface="Arial"/>
              <a:sym typeface="Arial"/>
            </a:endParaRPr>
          </a:p>
        </p:txBody>
      </p:sp>
      <p:sp>
        <p:nvSpPr>
          <p:cNvPr id="8" name="Google Shape;26;p1">
            <a:extLst>
              <a:ext uri="{FF2B5EF4-FFF2-40B4-BE49-F238E27FC236}">
                <a16:creationId xmlns:a16="http://schemas.microsoft.com/office/drawing/2014/main" id="{0607B843-0CBD-294A-51EC-D86D699F90C2}"/>
              </a:ext>
            </a:extLst>
          </p:cNvPr>
          <p:cNvSpPr/>
          <p:nvPr/>
        </p:nvSpPr>
        <p:spPr>
          <a:xfrm>
            <a:off x="163430" y="2590053"/>
            <a:ext cx="6693919" cy="21236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Font typeface="Arial" panose="020B0604020202020204" pitchFamily="34" charset="0"/>
              <a:buChar char="•"/>
              <a:defRPr/>
            </a:pPr>
            <a:r>
              <a:rPr lang="en-US" sz="1400" kern="0" dirty="0">
                <a:ea typeface="Arial"/>
                <a:cs typeface="Arial"/>
                <a:sym typeface="Arial"/>
              </a:rPr>
              <a:t>The study’s results could help improve jet engine efficiency and durability, reducing fuel use and extending component life — advances that support national goals for energy efficiency and technological competitiveness.</a:t>
            </a:r>
          </a:p>
          <a:p>
            <a:pPr marL="285750" lvl="0" indent="-285750">
              <a:buClr>
                <a:srgbClr val="000000"/>
              </a:buClr>
              <a:buFont typeface="Arial" panose="020B0604020202020204" pitchFamily="34" charset="0"/>
              <a:buChar char="•"/>
              <a:defRPr/>
            </a:pPr>
            <a:r>
              <a:rPr lang="en-US" sz="1400" kern="0" dirty="0">
                <a:ea typeface="Arial"/>
                <a:cs typeface="Arial"/>
                <a:sym typeface="Arial"/>
              </a:rPr>
              <a:t>GE Aerospace has been working with the University of Melbourne for more than a decade to better understand high-pressure turbine (HPT) fluid dynamics. It is using these insights in the design of its next-generation HPTs, including GE Aerospace’s work with NASA on their Hybrid Thermally Efficient Core Project to develop more fuel-efficient commercial aircraft engines. </a:t>
            </a:r>
            <a:endParaRPr kumimoji="0" lang="en-US" sz="1400" b="0" i="0" u="none" strike="noStrike" kern="0" cap="none" spc="0" normalizeH="0" baseline="0" noProof="0" dirty="0">
              <a:ln>
                <a:noFill/>
              </a:ln>
              <a:effectLst/>
              <a:uLnTx/>
              <a:uFillTx/>
              <a:ea typeface="Arial"/>
              <a:cs typeface="Arial"/>
              <a:sym typeface="Arial"/>
            </a:endParaRP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7164658" y="3569508"/>
            <a:ext cx="4794422" cy="707846"/>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000" i="1" kern="0" dirty="0">
                <a:solidFill>
                  <a:srgbClr val="000000"/>
                </a:solidFill>
                <a:ea typeface="Arial"/>
                <a:cs typeface="Arial"/>
                <a:sym typeface="Arial"/>
              </a:rPr>
              <a:t>This visualization shows the instantaneous wall heat flux on the suction surface of turbine blades in a high-pressure turbine engine. The levels of surface roughness in the leading-edge region are increasing from left to right and affects how the engine transfers heat along its turbine blades. Credit: Thomas Jelly, University of Melbourne, Australia.</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1" name="Google Shape;29;p1">
            <a:extLst>
              <a:ext uri="{FF2B5EF4-FFF2-40B4-BE49-F238E27FC236}">
                <a16:creationId xmlns:a16="http://schemas.microsoft.com/office/drawing/2014/main" id="{F719EDE8-762E-1830-067F-4414F9F31C7C}"/>
              </a:ext>
            </a:extLst>
          </p:cNvPr>
          <p:cNvSpPr/>
          <p:nvPr/>
        </p:nvSpPr>
        <p:spPr>
          <a:xfrm>
            <a:off x="155838" y="4625843"/>
            <a:ext cx="6693919"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SzPts val="1400"/>
              <a:buFont typeface="Arial"/>
              <a:buChar char="•"/>
              <a:defRPr/>
            </a:pPr>
            <a:r>
              <a:rPr lang="en-US" sz="1400" kern="0" dirty="0">
                <a:ea typeface="Arial"/>
                <a:cs typeface="Arial"/>
                <a:sym typeface="Arial"/>
              </a:rPr>
              <a:t>The Melbourne team updated its High-Performance Solver for Turbulence and Aeroacoustics Research (</a:t>
            </a:r>
            <a:r>
              <a:rPr lang="en-US" sz="1400" kern="0" dirty="0" err="1">
                <a:ea typeface="Arial"/>
                <a:cs typeface="Arial"/>
                <a:sym typeface="Arial"/>
              </a:rPr>
              <a:t>HiPSTAR</a:t>
            </a:r>
            <a:r>
              <a:rPr lang="en-US" sz="1400" kern="0" dirty="0">
                <a:ea typeface="Arial"/>
                <a:cs typeface="Arial"/>
                <a:sym typeface="Arial"/>
              </a:rPr>
              <a:t>) code to be the first truly engine-representative, 3D, high-fidelity model of an HPT with microscale surface degradations.</a:t>
            </a:r>
          </a:p>
          <a:p>
            <a:pPr marL="285750" lvl="0" indent="-285750">
              <a:buClr>
                <a:srgbClr val="000000"/>
              </a:buClr>
              <a:buSzPts val="1400"/>
              <a:buFont typeface="Arial"/>
              <a:buChar char="•"/>
              <a:defRPr/>
            </a:pPr>
            <a:r>
              <a:rPr lang="en-US" sz="1400" kern="0" dirty="0">
                <a:cs typeface="Arial"/>
              </a:rPr>
              <a:t>Optimized for Frontier’s AMD GPU accelerators, </a:t>
            </a:r>
            <a:r>
              <a:rPr lang="en-US" sz="1400" kern="0" dirty="0" err="1">
                <a:cs typeface="Arial"/>
              </a:rPr>
              <a:t>HiPSTAR’s</a:t>
            </a:r>
            <a:r>
              <a:rPr lang="en-US" sz="1400" kern="0" dirty="0">
                <a:cs typeface="Arial"/>
              </a:rPr>
              <a:t> simulations of surface degradation took a few weeks to compute. For comparison, they would have required more than 1,000 years to complete on a laptop computer.</a:t>
            </a:r>
            <a:endParaRPr kumimoji="0" sz="1400" b="0" i="0" u="none" strike="noStrike" kern="0" cap="none" spc="0" normalizeH="0" baseline="0" noProof="0" dirty="0">
              <a:ln>
                <a:noFill/>
              </a:ln>
              <a:effectLst/>
              <a:uLnTx/>
              <a:uFillTx/>
              <a:cs typeface="Arial"/>
              <a:sym typeface="Arial"/>
            </a:endParaRPr>
          </a:p>
        </p:txBody>
      </p:sp>
      <p:sp>
        <p:nvSpPr>
          <p:cNvPr id="15" name="TextBox 14">
            <a:extLst>
              <a:ext uri="{FF2B5EF4-FFF2-40B4-BE49-F238E27FC236}">
                <a16:creationId xmlns:a16="http://schemas.microsoft.com/office/drawing/2014/main" id="{1C742054-4F8C-D401-63CE-FEFFCD6C2810}"/>
              </a:ext>
            </a:extLst>
          </p:cNvPr>
          <p:cNvSpPr txBox="1"/>
          <p:nvPr/>
        </p:nvSpPr>
        <p:spPr>
          <a:xfrm>
            <a:off x="7172250" y="4458041"/>
            <a:ext cx="4810480" cy="1785104"/>
          </a:xfrm>
          <a:prstGeom prst="rect">
            <a:avLst/>
          </a:prstGeom>
          <a:noFill/>
        </p:spPr>
        <p:txBody>
          <a:bodyPr wrap="square">
            <a:spAutoFit/>
          </a:bodyPr>
          <a:lstStyle/>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PI/Facility Lead: Dr. </a:t>
            </a:r>
            <a:r>
              <a:rPr lang="en-US" sz="1100" kern="0" dirty="0">
                <a:solidFill>
                  <a:srgbClr val="000000"/>
                </a:solidFill>
                <a:sym typeface="Arial"/>
              </a:rPr>
              <a:t>Richard Sandberg, Chair of Computational Mechanics, Department of Mechanical Engineering </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Collaborating Institutions: </a:t>
            </a:r>
            <a:r>
              <a:rPr lang="en-US" sz="1100" kern="0" dirty="0">
                <a:solidFill>
                  <a:srgbClr val="000000"/>
                </a:solidFill>
                <a:sym typeface="Arial"/>
              </a:rPr>
              <a:t>University of Melbourne </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INCITE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a:t>
            </a:r>
            <a:r>
              <a:rPr lang="en-US" sz="1100" kern="0" dirty="0">
                <a:solidFill>
                  <a:srgbClr val="000000"/>
                </a:solidFill>
                <a:sym typeface="Arial"/>
              </a:rPr>
              <a:t>Thomas O. Jelly, Massimiliano Nardini, Richard D. Sandberg, Paul Vitt, and Greg Sluyter, “Effects of Localized Non-Gaussian Roughness on High-Pressure Turbine Aerothermal Performance: Convective Heat Transfer, Skin Friction, and the Reynolds’ Analogy,” </a:t>
            </a:r>
            <a:r>
              <a:rPr lang="en-US" sz="1100" i="1" kern="0" dirty="0">
                <a:solidFill>
                  <a:srgbClr val="000000"/>
                </a:solidFill>
                <a:sym typeface="Arial"/>
              </a:rPr>
              <a:t>ASME Journal of Turbomachinery</a:t>
            </a:r>
            <a:r>
              <a:rPr lang="en-US" sz="1100" kern="0" dirty="0">
                <a:solidFill>
                  <a:srgbClr val="000000"/>
                </a:solidFill>
                <a:sym typeface="Arial"/>
              </a:rPr>
              <a:t> (May 2025): DOI: 10.1115/1.4067354.</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p:txBody>
      </p:sp>
      <p:pic>
        <p:nvPicPr>
          <p:cNvPr id="3" name="Picture 2">
            <a:extLst>
              <a:ext uri="{FF2B5EF4-FFF2-40B4-BE49-F238E27FC236}">
                <a16:creationId xmlns:a16="http://schemas.microsoft.com/office/drawing/2014/main" id="{57CBFAB3-2E7D-5F51-AFD5-550CA1421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967" y="741026"/>
            <a:ext cx="4328726" cy="2800723"/>
          </a:xfrm>
          <a:prstGeom prst="rect">
            <a:avLst/>
          </a:prstGeom>
        </p:spPr>
      </p:pic>
      <p:pic>
        <p:nvPicPr>
          <p:cNvPr id="4" name="Picture 3">
            <a:extLst>
              <a:ext uri="{FF2B5EF4-FFF2-40B4-BE49-F238E27FC236}">
                <a16:creationId xmlns:a16="http://schemas.microsoft.com/office/drawing/2014/main" id="{0982E15E-CD12-7111-CD9F-F7DCC0A2AB76}"/>
              </a:ext>
            </a:extLst>
          </p:cNvPr>
          <p:cNvPicPr>
            <a:picLocks noChangeAspect="1"/>
          </p:cNvPicPr>
          <p:nvPr/>
        </p:nvPicPr>
        <p:blipFill>
          <a:blip r:embed="rId3"/>
          <a:stretch>
            <a:fillRect/>
          </a:stretch>
        </p:blipFill>
        <p:spPr>
          <a:xfrm>
            <a:off x="8655589" y="197913"/>
            <a:ext cx="1582462" cy="371879"/>
          </a:xfrm>
          <a:prstGeom prst="rect">
            <a:avLst/>
          </a:prstGeom>
        </p:spPr>
      </p:pic>
      <p:pic>
        <p:nvPicPr>
          <p:cNvPr id="5" name="Picture 4">
            <a:extLst>
              <a:ext uri="{FF2B5EF4-FFF2-40B4-BE49-F238E27FC236}">
                <a16:creationId xmlns:a16="http://schemas.microsoft.com/office/drawing/2014/main" id="{EA4E30A5-4AA7-48C7-F899-D91FA4454B47}"/>
              </a:ext>
            </a:extLst>
          </p:cNvPr>
          <p:cNvPicPr>
            <a:picLocks noChangeAspect="1"/>
          </p:cNvPicPr>
          <p:nvPr/>
        </p:nvPicPr>
        <p:blipFill>
          <a:blip r:embed="rId4"/>
          <a:stretch>
            <a:fillRect/>
          </a:stretch>
        </p:blipFill>
        <p:spPr>
          <a:xfrm>
            <a:off x="7777294" y="109769"/>
            <a:ext cx="565970" cy="565970"/>
          </a:xfrm>
          <a:prstGeom prst="rect">
            <a:avLst/>
          </a:prstGeom>
        </p:spPr>
      </p:pic>
      <p:pic>
        <p:nvPicPr>
          <p:cNvPr id="10" name="Picture 9" descr="A picture containing text&#10;&#10;AI-generated content may be incorrect.">
            <a:extLst>
              <a:ext uri="{FF2B5EF4-FFF2-40B4-BE49-F238E27FC236}">
                <a16:creationId xmlns:a16="http://schemas.microsoft.com/office/drawing/2014/main" id="{617DBB4A-EF70-FE57-245D-9321CA575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1246" y="197913"/>
            <a:ext cx="1707027" cy="410107"/>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2.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1761</TotalTime>
  <Words>422</Words>
  <Application>Microsoft Macintosh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High-Fidelity Insights of Turbine Aerothermal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26</cp:revision>
  <dcterms:created xsi:type="dcterms:W3CDTF">2025-01-02T22:07:27Z</dcterms:created>
  <dcterms:modified xsi:type="dcterms:W3CDTF">2026-02-17T02:52:47Z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