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1" r:id="rId4"/>
  </p:sldMasterIdLst>
  <p:notesMasterIdLst>
    <p:notesMasterId r:id="rId6"/>
  </p:notesMasterIdLst>
  <p:sldIdLst>
    <p:sldId id="257" r:id="rId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281BD"/>
    <a:srgbClr val="0000FF"/>
    <a:srgbClr val="020079"/>
    <a:srgbClr val="EEEEF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D1221BC-4040-40C0-A418-1C4EE05B5C95}" v="1" dt="2025-02-24T00:07:43.660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991" autoAdjust="0"/>
    <p:restoredTop sz="94726" autoAdjust="0"/>
  </p:normalViewPr>
  <p:slideViewPr>
    <p:cSldViewPr snapToGrid="0">
      <p:cViewPr varScale="1">
        <p:scale>
          <a:sx n="116" d="100"/>
          <a:sy n="116" d="100"/>
        </p:scale>
        <p:origin x="776" y="176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presProps" Target="pres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notesMaster" Target="notesMasters/notesMaster1.xml"/><Relationship Id="rId11" Type="http://schemas.microsoft.com/office/2015/10/relationships/revisionInfo" Target="revisionInfo.xml"/><Relationship Id="rId5" Type="http://schemas.openxmlformats.org/officeDocument/2006/relationships/slide" Target="slides/slide1.xml"/><Relationship Id="rId10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8134BE1-65F2-4435-8B51-6A5EBDF683AE}" type="datetimeFigureOut">
              <a:rPr lang="en-US" smtClean="0"/>
              <a:t>11/17/25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A04650E-E198-4FA3-A1E8-C9B561D8C6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58104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11/17/25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66609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11/17/25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37863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11/17/25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548747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/>
              <a:t>Click to edit title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9D265990-C2AC-43F4-A5F5-C94F93DD392D}"/>
              </a:ext>
            </a:extLst>
          </p:cNvPr>
          <p:cNvSpPr/>
          <p:nvPr userDrawn="1"/>
        </p:nvSpPr>
        <p:spPr>
          <a:xfrm>
            <a:off x="0" y="6320118"/>
            <a:ext cx="12192000" cy="537882"/>
          </a:xfrm>
          <a:prstGeom prst="rect">
            <a:avLst/>
          </a:prstGeom>
          <a:solidFill>
            <a:srgbClr val="0B2C4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724400" y="640300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00">
                <a:solidFill>
                  <a:schemeClr val="bg1"/>
                </a:solidFill>
                <a:latin typeface="AvenirNext LT Pro Regular" panose="020B0504020202020204" pitchFamily="34" charset="0"/>
              </a:defRPr>
            </a:lvl1pPr>
          </a:lstStyle>
          <a:p>
            <a:fld id="{835B6AD7-18B8-4C9C-AA70-ABD830A869AC}" type="slidenum">
              <a:rPr lang="en-US" smtClean="0"/>
              <a:t>‹#›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2667" y="6373156"/>
            <a:ext cx="2149533" cy="394974"/>
          </a:xfrm>
          <a:prstGeom prst="rect">
            <a:avLst/>
          </a:prstGeom>
        </p:spPr>
      </p:pic>
      <p:sp>
        <p:nvSpPr>
          <p:cNvPr id="7" name="TextBox 6"/>
          <p:cNvSpPr txBox="1"/>
          <p:nvPr userDrawn="1"/>
        </p:nvSpPr>
        <p:spPr>
          <a:xfrm>
            <a:off x="9943949" y="6398798"/>
            <a:ext cx="22480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>
                <a:solidFill>
                  <a:schemeClr val="bg1"/>
                </a:solidFill>
                <a:latin typeface="AvenirNext LT Pro Regular" panose="020B0504020202020204" pitchFamily="34" charset="0"/>
              </a:rPr>
              <a:t>Energy.gov/science</a:t>
            </a:r>
          </a:p>
        </p:txBody>
      </p:sp>
    </p:spTree>
    <p:extLst>
      <p:ext uri="{BB962C8B-B14F-4D97-AF65-F5344CB8AC3E}">
        <p14:creationId xmlns:p14="http://schemas.microsoft.com/office/powerpoint/2010/main" val="2441954933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11/17/25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2992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11/17/25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05351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11/17/25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51777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11/17/25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5603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11/17/25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86904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11/17/25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43176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11/17/25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38231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11/17/25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85604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6CE7D5-CF57-46EF-B807-FDD0502418D4}" type="datetimeFigureOut">
              <a:rPr lang="en-US" smtClean="0"/>
              <a:t>11/17/25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90985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2" r:id="rId1"/>
    <p:sldLayoutId id="2147483653" r:id="rId2"/>
    <p:sldLayoutId id="2147483654" r:id="rId3"/>
    <p:sldLayoutId id="2147483655" r:id="rId4"/>
    <p:sldLayoutId id="2147483656" r:id="rId5"/>
    <p:sldLayoutId id="2147483657" r:id="rId6"/>
    <p:sldLayoutId id="2147483658" r:id="rId7"/>
    <p:sldLayoutId id="2147483659" r:id="rId8"/>
    <p:sldLayoutId id="2147483660" r:id="rId9"/>
    <p:sldLayoutId id="2147483661" r:id="rId10"/>
    <p:sldLayoutId id="2147483662" r:id="rId11"/>
    <p:sldLayoutId id="2147483663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7CB983-3D4F-3FB4-37F0-5EBAA0E939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2044" y="69211"/>
            <a:ext cx="10515600" cy="657336"/>
          </a:xfrm>
        </p:spPr>
        <p:txBody>
          <a:bodyPr>
            <a:normAutofit/>
          </a:bodyPr>
          <a:lstStyle/>
          <a:p>
            <a:r>
              <a:rPr lang="en-US" sz="2400" dirty="0"/>
              <a:t>Q&amp;A: Inside Quantum Brilliance’s Computer Technology</a:t>
            </a:r>
          </a:p>
        </p:txBody>
      </p:sp>
      <p:sp>
        <p:nvSpPr>
          <p:cNvPr id="7" name="Google Shape;25;p1">
            <a:extLst>
              <a:ext uri="{FF2B5EF4-FFF2-40B4-BE49-F238E27FC236}">
                <a16:creationId xmlns:a16="http://schemas.microsoft.com/office/drawing/2014/main" id="{35E5E467-2727-969B-98F3-BA95D001A982}"/>
              </a:ext>
            </a:extLst>
          </p:cNvPr>
          <p:cNvSpPr/>
          <p:nvPr/>
        </p:nvSpPr>
        <p:spPr>
          <a:xfrm>
            <a:off x="199208" y="787472"/>
            <a:ext cx="6453289" cy="14772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000" b="1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ea typeface="Arial"/>
                <a:cs typeface="Arial"/>
                <a:sym typeface="Arial"/>
              </a:rPr>
              <a:t>Scientific Achievement</a:t>
            </a:r>
            <a:endParaRPr kumimoji="0" sz="1400" b="0" i="0" u="none" strike="noStrike" kern="0" cap="none" spc="0" normalizeH="0" baseline="0" noProof="0" dirty="0">
              <a:ln>
                <a:noFill/>
              </a:ln>
              <a:effectLst/>
              <a:uLnTx/>
              <a:uFillTx/>
              <a:cs typeface="Arial"/>
              <a:sym typeface="Arial"/>
            </a:endParaRPr>
          </a:p>
          <a:p>
            <a:pPr marL="285750" indent="-285750">
              <a:buClr>
                <a:srgbClr val="000000"/>
              </a:buClr>
              <a:buFont typeface="Arial" panose="020B0604020202020204" pitchFamily="34" charset="0"/>
              <a:buChar char="•"/>
              <a:defRPr/>
            </a:pPr>
            <a:r>
              <a:rPr lang="en-US" sz="1400" kern="0" dirty="0">
                <a:ea typeface="Arial"/>
                <a:cs typeface="Arial"/>
                <a:sym typeface="Arial"/>
              </a:rPr>
              <a:t>While most experimental quantum computers demand extreme cooling, the Quantum Brilliance platform delivers quantum coherence in a compact, room-temperature package.</a:t>
            </a:r>
            <a:endParaRPr kumimoji="0" lang="en-US" sz="1400" b="0" i="0" u="none" strike="noStrike" kern="0" cap="none" spc="0" normalizeH="0" baseline="0" noProof="0" dirty="0">
              <a:ln>
                <a:noFill/>
              </a:ln>
              <a:effectLst/>
              <a:uLnTx/>
              <a:uFillTx/>
              <a:ea typeface="Arial"/>
              <a:cs typeface="Arial"/>
              <a:sym typeface="Arial"/>
            </a:endParaRPr>
          </a:p>
          <a:p>
            <a:pPr marL="285750" indent="-285750">
              <a:buClr>
                <a:srgbClr val="000000"/>
              </a:buClr>
              <a:buFont typeface="Arial" panose="020B0604020202020204" pitchFamily="34" charset="0"/>
              <a:buChar char="•"/>
              <a:defRPr/>
            </a:pPr>
            <a:r>
              <a:rPr lang="en-US" sz="1400" kern="0" dirty="0">
                <a:ea typeface="Arial"/>
                <a:cs typeface="Arial"/>
                <a:sym typeface="Arial"/>
              </a:rPr>
              <a:t>Andreas </a:t>
            </a:r>
            <a:r>
              <a:rPr lang="en-US" sz="1400" kern="0" dirty="0" err="1">
                <a:ea typeface="Arial"/>
                <a:cs typeface="Arial"/>
                <a:sym typeface="Arial"/>
              </a:rPr>
              <a:t>Sawadsky</a:t>
            </a:r>
            <a:r>
              <a:rPr lang="en-US" sz="1400" kern="0" dirty="0">
                <a:ea typeface="Arial"/>
                <a:cs typeface="Arial"/>
                <a:sym typeface="Arial"/>
              </a:rPr>
              <a:t>, Quantum Brilliance’s technology and innovation manager, discussed the company’s technical approach to quantum computing.</a:t>
            </a:r>
            <a:endParaRPr kumimoji="0" sz="1400" b="0" i="0" u="none" strike="noStrike" kern="0" cap="none" spc="0" normalizeH="0" baseline="0" noProof="0" dirty="0">
              <a:ln>
                <a:noFill/>
              </a:ln>
              <a:effectLst/>
              <a:uLnTx/>
              <a:uFillTx/>
              <a:cs typeface="Arial"/>
              <a:sym typeface="Arial"/>
            </a:endParaRPr>
          </a:p>
        </p:txBody>
      </p:sp>
      <p:sp>
        <p:nvSpPr>
          <p:cNvPr id="8" name="Google Shape;26;p1">
            <a:extLst>
              <a:ext uri="{FF2B5EF4-FFF2-40B4-BE49-F238E27FC236}">
                <a16:creationId xmlns:a16="http://schemas.microsoft.com/office/drawing/2014/main" id="{0607B843-0CBD-294A-51EC-D86D699F90C2}"/>
              </a:ext>
            </a:extLst>
          </p:cNvPr>
          <p:cNvSpPr/>
          <p:nvPr/>
        </p:nvSpPr>
        <p:spPr>
          <a:xfrm>
            <a:off x="199208" y="2248773"/>
            <a:ext cx="6693919" cy="19081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000" b="1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ea typeface="Arial"/>
                <a:cs typeface="Arial"/>
                <a:sym typeface="Arial"/>
              </a:rPr>
              <a:t>Significance and Impact</a:t>
            </a:r>
            <a:endParaRPr kumimoji="0" sz="1400" b="0" i="0" u="none" strike="noStrike" kern="0" cap="none" spc="0" normalizeH="0" baseline="0" noProof="0" dirty="0">
              <a:ln>
                <a:noFill/>
              </a:ln>
              <a:effectLst/>
              <a:uLnTx/>
              <a:uFillTx/>
              <a:cs typeface="Arial"/>
              <a:sym typeface="Arial"/>
            </a:endParaRPr>
          </a:p>
          <a:p>
            <a:pPr marL="285750" lvl="0" indent="-285750">
              <a:buClr>
                <a:srgbClr val="000000"/>
              </a:buClr>
              <a:buFont typeface="Arial" panose="020B0604020202020204" pitchFamily="34" charset="0"/>
              <a:buChar char="•"/>
              <a:defRPr/>
            </a:pPr>
            <a:r>
              <a:rPr lang="en-US" sz="1400" kern="0" dirty="0">
                <a:ea typeface="Arial"/>
                <a:cs typeface="Arial"/>
                <a:sym typeface="Arial"/>
              </a:rPr>
              <a:t>”It’s the first time we’re delivering a multiple-hybrid system parallelized in a cluster — a significant milestone as it represents the world’s first cluster of parallelized QPUs integrated into an HPC environment.”</a:t>
            </a:r>
            <a:endParaRPr kumimoji="0" lang="en-US" sz="1400" b="0" i="0" u="none" strike="noStrike" kern="0" cap="none" spc="0" normalizeH="0" baseline="0" noProof="0" dirty="0">
              <a:ln>
                <a:noFill/>
              </a:ln>
              <a:effectLst/>
              <a:uLnTx/>
              <a:uFillTx/>
              <a:ea typeface="Arial"/>
              <a:cs typeface="Arial"/>
              <a:sym typeface="Arial"/>
            </a:endParaRPr>
          </a:p>
          <a:p>
            <a:pPr marL="285750" lvl="0" indent="-285750">
              <a:buClr>
                <a:srgbClr val="000000"/>
              </a:buClr>
              <a:buFont typeface="Arial" panose="020B0604020202020204" pitchFamily="34" charset="0"/>
              <a:buChar char="•"/>
              <a:defRPr/>
            </a:pPr>
            <a:r>
              <a:rPr lang="en-US" sz="1400" kern="0" dirty="0">
                <a:ea typeface="Arial"/>
                <a:cs typeface="Arial"/>
                <a:sym typeface="Arial"/>
              </a:rPr>
              <a:t>“At ORNL, we’re exploring a future where clusters of QPUs can scale like classical accelerators — the idea being that if a single QPU can outperform a single GPU in a given task, then a cluster of 100 QPUs should similarly outperform a cluster of 100 GPUs.”</a:t>
            </a:r>
          </a:p>
        </p:txBody>
      </p:sp>
      <p:sp>
        <p:nvSpPr>
          <p:cNvPr id="9" name="Google Shape;27;p1">
            <a:extLst>
              <a:ext uri="{FF2B5EF4-FFF2-40B4-BE49-F238E27FC236}">
                <a16:creationId xmlns:a16="http://schemas.microsoft.com/office/drawing/2014/main" id="{34B9808A-90A5-22A7-F1DB-47BF387DC938}"/>
              </a:ext>
            </a:extLst>
          </p:cNvPr>
          <p:cNvSpPr txBox="1"/>
          <p:nvPr/>
        </p:nvSpPr>
        <p:spPr>
          <a:xfrm>
            <a:off x="7348128" y="3853942"/>
            <a:ext cx="4560581" cy="5539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lvl="0">
              <a:buClr>
                <a:srgbClr val="000000"/>
              </a:buClr>
              <a:defRPr/>
            </a:pPr>
            <a:r>
              <a:rPr lang="en-US" sz="1000" i="1" kern="0" dirty="0">
                <a:solidFill>
                  <a:srgbClr val="000000"/>
                </a:solidFill>
                <a:ea typeface="Arial"/>
                <a:cs typeface="Arial"/>
                <a:sym typeface="Arial"/>
              </a:rPr>
              <a:t>A team of Quantum Brilliance engineers, including (from left) Leigh Cameron and Cameron Walters, reassembled and calibrated the system in ORNL's laser calibration laboratory. Credit: Carlos Jones, ORNL, U.S. Dept. of Energy</a:t>
            </a:r>
            <a:endParaRPr lang="en-US" sz="1400" kern="0" dirty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1" name="Google Shape;29;p1">
            <a:extLst>
              <a:ext uri="{FF2B5EF4-FFF2-40B4-BE49-F238E27FC236}">
                <a16:creationId xmlns:a16="http://schemas.microsoft.com/office/drawing/2014/main" id="{F719EDE8-762E-1830-067F-4414F9F31C7C}"/>
              </a:ext>
            </a:extLst>
          </p:cNvPr>
          <p:cNvSpPr/>
          <p:nvPr/>
        </p:nvSpPr>
        <p:spPr>
          <a:xfrm>
            <a:off x="155838" y="4130920"/>
            <a:ext cx="6693919" cy="21236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000" b="1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ea typeface="Arial"/>
                <a:cs typeface="Arial"/>
                <a:sym typeface="Arial"/>
              </a:rPr>
              <a:t>Technical Approach</a:t>
            </a:r>
            <a:endParaRPr kumimoji="0" sz="1400" b="0" i="0" u="none" strike="noStrike" kern="0" cap="none" spc="0" normalizeH="0" baseline="0" noProof="0" dirty="0">
              <a:ln>
                <a:noFill/>
              </a:ln>
              <a:effectLst/>
              <a:uLnTx/>
              <a:uFillTx/>
              <a:cs typeface="Arial"/>
              <a:sym typeface="Arial"/>
            </a:endParaRPr>
          </a:p>
          <a:p>
            <a:pPr marL="285750" lvl="0" indent="-285750">
              <a:buClr>
                <a:srgbClr val="000000"/>
              </a:buClr>
              <a:buFont typeface="Arial" panose="020B0604020202020204" pitchFamily="34" charset="0"/>
              <a:buChar char="•"/>
              <a:defRPr/>
            </a:pPr>
            <a:r>
              <a:rPr lang="en-US" sz="1400" kern="0" dirty="0">
                <a:ea typeface="Arial"/>
                <a:cs typeface="Arial"/>
                <a:sym typeface="Arial"/>
              </a:rPr>
              <a:t>”Quantum Brilliance’s platform falls under the category of solid-state spin-based quantum technologies. At the core of our QPUs are nitrogen-vacancy, or NV, centers in diamond.”</a:t>
            </a:r>
          </a:p>
          <a:p>
            <a:pPr marL="285750" lvl="0" indent="-285750">
              <a:buClr>
                <a:srgbClr val="000000"/>
              </a:buClr>
              <a:buFont typeface="Arial" panose="020B0604020202020204" pitchFamily="34" charset="0"/>
              <a:buChar char="•"/>
              <a:defRPr/>
            </a:pPr>
            <a:r>
              <a:rPr lang="en-US" sz="1400" kern="0" dirty="0">
                <a:cs typeface="Arial"/>
              </a:rPr>
              <a:t>“These NV centers host nuclear spins that serve as qubits, the fundamental units of quantum information.”</a:t>
            </a:r>
          </a:p>
          <a:p>
            <a:pPr marL="285750" lvl="0" indent="-285750">
              <a:buClr>
                <a:srgbClr val="000000"/>
              </a:buClr>
              <a:buFont typeface="Arial" panose="020B0604020202020204" pitchFamily="34" charset="0"/>
              <a:buChar char="•"/>
              <a:defRPr/>
            </a:pPr>
            <a:r>
              <a:rPr lang="en-US" sz="1400" kern="0" dirty="0">
                <a:cs typeface="Arial"/>
                <a:sym typeface="Arial"/>
              </a:rPr>
              <a:t>“We manipulate these qubits using laser light and microwave pulses to initialize, control, and read out their quantum states — enabling the execution of quantum algorithms.”</a:t>
            </a:r>
            <a:endParaRPr kumimoji="0" sz="1400" b="0" i="0" u="none" strike="noStrike" kern="0" cap="none" spc="0" normalizeH="0" baseline="0" noProof="0" dirty="0">
              <a:ln>
                <a:noFill/>
              </a:ln>
              <a:effectLst/>
              <a:uLnTx/>
              <a:uFillTx/>
              <a:cs typeface="Arial"/>
              <a:sym typeface="Arial"/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AC3FF6A1-79E3-7509-907B-638B917784A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48128" y="795224"/>
            <a:ext cx="4489551" cy="2990041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9CBCDD82-71D4-7ED3-5E14-7378DE962EDF}"/>
              </a:ext>
            </a:extLst>
          </p:cNvPr>
          <p:cNvSpPr/>
          <p:nvPr/>
        </p:nvSpPr>
        <p:spPr>
          <a:xfrm>
            <a:off x="6993395" y="4885550"/>
            <a:ext cx="4989335" cy="1348384"/>
          </a:xfrm>
          <a:prstGeom prst="rect">
            <a:avLst/>
          </a:prstGeom>
          <a:solidFill>
            <a:srgbClr val="8281BD">
              <a:alpha val="12941"/>
            </a:srgb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E8BC146-78C8-E61D-C9E3-0C68A43471CA}"/>
              </a:ext>
            </a:extLst>
          </p:cNvPr>
          <p:cNvSpPr txBox="1"/>
          <p:nvPr/>
        </p:nvSpPr>
        <p:spPr>
          <a:xfrm>
            <a:off x="6993395" y="4921105"/>
            <a:ext cx="4914284" cy="127727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1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+mn-ea"/>
                <a:cs typeface="+mn-cs"/>
                <a:sym typeface="Arial"/>
              </a:rPr>
              <a:t>PI(s)/Facility Lead(s): Thomas Beck/ORNL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1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+mn-ea"/>
                <a:cs typeface="+mn-cs"/>
                <a:sym typeface="Arial"/>
              </a:rPr>
              <a:t>Collaborating Institutions: Quantum Brilliance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1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+mn-ea"/>
                <a:cs typeface="+mn-cs"/>
                <a:sym typeface="Arial"/>
              </a:rPr>
              <a:t>ASCR Program: OLCF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1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+mn-ea"/>
                <a:cs typeface="+mn-cs"/>
                <a:sym typeface="Arial"/>
              </a:rPr>
              <a:t>ASCR PM: Benjamin Brown</a:t>
            </a:r>
          </a:p>
          <a:p>
            <a:pPr lvl="0">
              <a:buClr>
                <a:srgbClr val="000000"/>
              </a:buClr>
              <a:defRPr/>
            </a:pPr>
            <a:r>
              <a:rPr kumimoji="0" lang="en-US" sz="11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+mn-ea"/>
                <a:cs typeface="+mn-cs"/>
                <a:sym typeface="Arial"/>
              </a:rPr>
              <a:t>Publication(s) for this work: Thomas Beck, et al., </a:t>
            </a:r>
            <a:r>
              <a:rPr lang="en-US" sz="1100" kern="0" dirty="0">
                <a:solidFill>
                  <a:srgbClr val="000000"/>
                </a:solidFill>
                <a:sym typeface="Arial"/>
              </a:rPr>
              <a:t>“Integrating quantum computing resources into scientific HPC ecosystems,” </a:t>
            </a:r>
            <a:r>
              <a:rPr lang="en-US" sz="1100" i="1" kern="0" dirty="0">
                <a:solidFill>
                  <a:srgbClr val="000000"/>
                </a:solidFill>
                <a:sym typeface="Arial"/>
              </a:rPr>
              <a:t>Future Generation Computer Systems, </a:t>
            </a:r>
            <a:r>
              <a:rPr lang="en-US" sz="1100" kern="0" dirty="0">
                <a:solidFill>
                  <a:srgbClr val="000000"/>
                </a:solidFill>
                <a:sym typeface="Arial"/>
              </a:rPr>
              <a:t>December 2024</a:t>
            </a:r>
            <a:r>
              <a:rPr kumimoji="0" lang="en-US" sz="11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+mn-ea"/>
                <a:cs typeface="+mn-cs"/>
                <a:sym typeface="Arial"/>
              </a:rPr>
              <a:t>.</a:t>
            </a:r>
          </a:p>
        </p:txBody>
      </p:sp>
      <p:pic>
        <p:nvPicPr>
          <p:cNvPr id="5" name="Picture 4" descr="A picture containing text&#10;&#10;AI-generated content may be incorrect.">
            <a:extLst>
              <a:ext uri="{FF2B5EF4-FFF2-40B4-BE49-F238E27FC236}">
                <a16:creationId xmlns:a16="http://schemas.microsoft.com/office/drawing/2014/main" id="{E21DB0CF-9F56-04E2-24FE-5B5CB647B68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97830" y="240241"/>
            <a:ext cx="2058590" cy="494569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09B958E8-EBAD-2EEA-149C-DBFAA1249BF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10531" y="258791"/>
            <a:ext cx="1765666" cy="4574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1699841"/>
      </p:ext>
    </p:extLst>
  </p:cSld>
  <p:clrMapOvr>
    <a:masterClrMapping/>
  </p:clrMapOvr>
  <p:transition/>
</p:sld>
</file>

<file path=ppt/theme/theme1.xml><?xml version="1.0" encoding="utf-8"?>
<a:theme xmlns:a="http://schemas.openxmlformats.org/drawingml/2006/main" name="7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AFE46BB8E385E49A6EA57D885CD0452" ma:contentTypeVersion="0" ma:contentTypeDescription="Create a new document." ma:contentTypeScope="" ma:versionID="a22552574ecfbdc3bb100ecb994ceb99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31d5eec3c12ee2e8127422d567928fa7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B0A43E79-5F32-4471-8B9A-F8FE298C9716}">
  <ds:schemaRefs>
    <ds:schemaRef ds:uri="http://schemas.microsoft.com/office/2006/metadata/properties"/>
    <ds:schemaRef ds:uri="bc761791-33a0-47b7-8145-9d3c2515a3a0"/>
    <ds:schemaRef ds:uri="http://purl.org/dc/terms/"/>
    <ds:schemaRef ds:uri="http://schemas.microsoft.com/office/2006/documentManagement/types"/>
    <ds:schemaRef ds:uri="http://schemas.openxmlformats.org/package/2006/metadata/core-properties"/>
    <ds:schemaRef ds:uri="d3abd939-9d94-49d1-925a-c93fb1ff4b6e"/>
    <ds:schemaRef ds:uri="http://purl.org/dc/elements/1.1/"/>
    <ds:schemaRef ds:uri="http://schemas.microsoft.com/office/infopath/2007/PartnerControls"/>
    <ds:schemaRef ds:uri="http://www.w3.org/XML/1998/namespace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A33D3F84-0CCB-4520-AFEC-2B1F56CAA13A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  <ds:schemaRef ds:uri="http://schemas.microsoft.com/office/infopath/2007/PartnerControls"/>
  </ds:schemaRefs>
</ds:datastoreItem>
</file>

<file path=customXml/itemProps3.xml><?xml version="1.0" encoding="utf-8"?>
<ds:datastoreItem xmlns:ds="http://schemas.openxmlformats.org/officeDocument/2006/customXml" ds:itemID="{AA8EE7F5-A494-4A3A-8402-D6EC287A4FD9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1768</TotalTime>
  <Words>325</Words>
  <Application>Microsoft Macintosh PowerPoint</Application>
  <PresentationFormat>Widescreen</PresentationFormat>
  <Paragraphs>17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7" baseType="lpstr">
      <vt:lpstr>Aptos</vt:lpstr>
      <vt:lpstr>Arial</vt:lpstr>
      <vt:lpstr>AvenirNext LT Pro Regular</vt:lpstr>
      <vt:lpstr>Calibri</vt:lpstr>
      <vt:lpstr>Calibri Light</vt:lpstr>
      <vt:lpstr>7_office theme</vt:lpstr>
      <vt:lpstr>Q&amp;A: Inside Quantum Brilliance’s Computer Technology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Fornari, Marco</dc:creator>
  <cp:lastModifiedBy>Bethea, Katie</cp:lastModifiedBy>
  <cp:revision>24</cp:revision>
  <dcterms:created xsi:type="dcterms:W3CDTF">2025-01-02T22:07:27Z</dcterms:created>
  <dcterms:modified xsi:type="dcterms:W3CDTF">2025-11-17T16:42:40Z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0x0101008AFE46BB8E385E49A6EA57D885CD0452</vt:lpwstr>
  </property>
  <property fmtid="{D5CDD505-2E9C-101B-9397-08002B2CF9AE}" pid="3" name="MediaServiceImageTags">
    <vt:lpwstr/>
  </property>
</Properties>
</file>