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81BD"/>
    <a:srgbClr val="0000FF"/>
    <a:srgbClr val="020079"/>
    <a:srgbClr val="EEEE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1221BC-4040-40C0-A418-1C4EE05B5C95}" v="1" dt="2025-02-24T00:07:43.6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726" autoAdjust="0"/>
  </p:normalViewPr>
  <p:slideViewPr>
    <p:cSldViewPr snapToGrid="0">
      <p:cViewPr varScale="1">
        <p:scale>
          <a:sx n="116" d="100"/>
          <a:sy n="116" d="100"/>
        </p:scale>
        <p:origin x="77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34BE1-65F2-4435-8B51-6A5EBDF683AE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4650E-E198-4FA3-A1E8-C9B561D8C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60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8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87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9943949" y="6398798"/>
            <a:ext cx="224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Energy.gov/science</a:t>
            </a:r>
          </a:p>
        </p:txBody>
      </p:sp>
    </p:spTree>
    <p:extLst>
      <p:ext uri="{BB962C8B-B14F-4D97-AF65-F5344CB8AC3E}">
        <p14:creationId xmlns:p14="http://schemas.microsoft.com/office/powerpoint/2010/main" val="24419549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3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7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0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9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1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23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6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9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6110527-3D5E-DE8A-91D6-0E66981F1564}"/>
              </a:ext>
            </a:extLst>
          </p:cNvPr>
          <p:cNvSpPr/>
          <p:nvPr/>
        </p:nvSpPr>
        <p:spPr>
          <a:xfrm>
            <a:off x="6993395" y="4885550"/>
            <a:ext cx="4989335" cy="1348384"/>
          </a:xfrm>
          <a:prstGeom prst="rect">
            <a:avLst/>
          </a:prstGeom>
          <a:solidFill>
            <a:srgbClr val="8281BD">
              <a:alpha val="12941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7CB983-3D4F-3FB4-37F0-5EBAA0E93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90" y="122938"/>
            <a:ext cx="9927280" cy="657336"/>
          </a:xfrm>
        </p:spPr>
        <p:txBody>
          <a:bodyPr>
            <a:normAutofit/>
          </a:bodyPr>
          <a:lstStyle/>
          <a:p>
            <a:r>
              <a:rPr lang="en-US" sz="2800" dirty="0"/>
              <a:t>OLCF Pioneers Quantum-Classical Hybrid Computing</a:t>
            </a:r>
          </a:p>
        </p:txBody>
      </p:sp>
      <p:sp>
        <p:nvSpPr>
          <p:cNvPr id="7" name="Google Shape;25;p1">
            <a:extLst>
              <a:ext uri="{FF2B5EF4-FFF2-40B4-BE49-F238E27FC236}">
                <a16:creationId xmlns:a16="http://schemas.microsoft.com/office/drawing/2014/main" id="{35E5E467-2727-969B-98F3-BA95D001A982}"/>
              </a:ext>
            </a:extLst>
          </p:cNvPr>
          <p:cNvSpPr/>
          <p:nvPr/>
        </p:nvSpPr>
        <p:spPr>
          <a:xfrm>
            <a:off x="238506" y="780274"/>
            <a:ext cx="6453289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Arial"/>
                <a:cs typeface="Arial"/>
                <a:sym typeface="Arial"/>
              </a:rPr>
              <a:t>Scientific Achievement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  <a:sym typeface="Arial"/>
            </a:endParaRP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ea typeface="Arial"/>
                <a:cs typeface="Arial"/>
                <a:sym typeface="Arial"/>
              </a:rPr>
              <a:t>In partnership with technology company Quantum Brilliance, the OLCF has taken a big step in the advance of quantum computers for scientific discovery with the installation of the company's Quantum Development Kit cluster on-site.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Arial"/>
              <a:cs typeface="Arial"/>
              <a:sym typeface="Arial"/>
            </a:endParaRP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ea typeface="Arial"/>
                <a:cs typeface="Arial"/>
                <a:sym typeface="Arial"/>
              </a:rPr>
              <a:t>Lab staff will use the cluster to explore ways to integrate this emerging technology into classical high-performance computing infrastructures and tap its potential for massive computational power gains.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8" name="Google Shape;26;p1">
            <a:extLst>
              <a:ext uri="{FF2B5EF4-FFF2-40B4-BE49-F238E27FC236}">
                <a16:creationId xmlns:a16="http://schemas.microsoft.com/office/drawing/2014/main" id="{0607B843-0CBD-294A-51EC-D86D699F90C2}"/>
              </a:ext>
            </a:extLst>
          </p:cNvPr>
          <p:cNvSpPr/>
          <p:nvPr/>
        </p:nvSpPr>
        <p:spPr>
          <a:xfrm>
            <a:off x="238505" y="2457955"/>
            <a:ext cx="6693919" cy="190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Arial"/>
                <a:cs typeface="Arial"/>
                <a:sym typeface="Arial"/>
              </a:rPr>
              <a:t>Significance and Impact</a:t>
            </a:r>
          </a:p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ea typeface="Arial"/>
                <a:cs typeface="Arial"/>
                <a:sym typeface="Arial"/>
              </a:rPr>
              <a:t>Quantum computing is a technology that's still in its formative stages compared to classical supercomputers such as the OLCF’s exascale-class Frontier. But it holds potential to exponentially increase processing power for certain kinds of problems, including quantum mechanics</a:t>
            </a:r>
          </a:p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ea typeface="Arial"/>
                <a:cs typeface="Arial"/>
                <a:sym typeface="Arial"/>
              </a:rPr>
              <a:t>Last year, the OLCF published a paper in Future Generation Computing Systems proposing a framework to integrate quantum and classical computing, reflecting its commitment to hybrid computing research.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Arial"/>
              <a:cs typeface="Arial"/>
              <a:sym typeface="Arial"/>
            </a:endParaRPr>
          </a:p>
        </p:txBody>
      </p:sp>
      <p:sp>
        <p:nvSpPr>
          <p:cNvPr id="9" name="Google Shape;27;p1">
            <a:extLst>
              <a:ext uri="{FF2B5EF4-FFF2-40B4-BE49-F238E27FC236}">
                <a16:creationId xmlns:a16="http://schemas.microsoft.com/office/drawing/2014/main" id="{34B9808A-90A5-22A7-F1DB-47BF387DC938}"/>
              </a:ext>
            </a:extLst>
          </p:cNvPr>
          <p:cNvSpPr txBox="1"/>
          <p:nvPr/>
        </p:nvSpPr>
        <p:spPr>
          <a:xfrm>
            <a:off x="6923136" y="4077216"/>
            <a:ext cx="468814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1000" i="1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Installed in the OLCF’s Advanced Computing Ecosystem testbed, the cluster of three Quantum Development Kits, or QDKs, features three parallelized QPUs for a total of six qubits. Quantum Brilliance engineers (from left) Lachlan Whichello and Reuben Singer fine-tune the system. Credit: Carlos Jones/ ORNL, U.S. Dept. of Energyq1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1" name="Google Shape;29;p1">
            <a:extLst>
              <a:ext uri="{FF2B5EF4-FFF2-40B4-BE49-F238E27FC236}">
                <a16:creationId xmlns:a16="http://schemas.microsoft.com/office/drawing/2014/main" id="{F719EDE8-762E-1830-067F-4414F9F31C7C}"/>
              </a:ext>
            </a:extLst>
          </p:cNvPr>
          <p:cNvSpPr/>
          <p:nvPr/>
        </p:nvSpPr>
        <p:spPr>
          <a:xfrm>
            <a:off x="238506" y="4340810"/>
            <a:ext cx="6693919" cy="190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Arial"/>
                <a:cs typeface="Arial"/>
                <a:sym typeface="Arial"/>
              </a:rPr>
              <a:t>Technical Approach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  <a:sym typeface="Arial"/>
            </a:endParaRPr>
          </a:p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ea typeface="Arial"/>
                <a:cs typeface="Arial"/>
                <a:sym typeface="Arial"/>
              </a:rPr>
              <a:t>Although most current quantum computer systems are prone to high error rates, with physically large architectures that require extreme cooling to retain quantum coherence, the diamond-based QPUs used by Quantum Brilliance operate at room temperature in a relatively small package.</a:t>
            </a:r>
          </a:p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ea typeface="Arial"/>
                <a:cs typeface="Arial"/>
                <a:sym typeface="Arial"/>
              </a:rPr>
              <a:t>The company’s quantum system is a hybrid full-stack platform that integrates a quantum processing unit, or QPU, alongside GPU and CPU components, allowing it to support parallel and hybrid quantum-classical workflows.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742054-4F8C-D401-63CE-FEFFCD6C2810}"/>
              </a:ext>
            </a:extLst>
          </p:cNvPr>
          <p:cNvSpPr txBox="1"/>
          <p:nvPr/>
        </p:nvSpPr>
        <p:spPr>
          <a:xfrm>
            <a:off x="6993395" y="4921105"/>
            <a:ext cx="4914284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PI(s)/Facility Lead(s): Thomas Beck/ORNL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Collaborating Institutions: Quantum Brilliance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ASCR Program: OLCF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ASCR PM: Benjamin Brown</a:t>
            </a:r>
          </a:p>
          <a:p>
            <a:pPr lvl="0">
              <a:buClr>
                <a:srgbClr val="000000"/>
              </a:buClr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Publication(s) for this work: Thomas Beck, et al., </a:t>
            </a:r>
            <a:r>
              <a:rPr lang="en-US" sz="1100" kern="0" dirty="0">
                <a:solidFill>
                  <a:srgbClr val="000000"/>
                </a:solidFill>
                <a:sym typeface="Arial"/>
              </a:rPr>
              <a:t>“Integrating quantum computing resources into scientific HPC ecosystems,” </a:t>
            </a:r>
            <a:r>
              <a:rPr lang="en-US" sz="1100" i="1" kern="0" dirty="0">
                <a:solidFill>
                  <a:srgbClr val="000000"/>
                </a:solidFill>
                <a:sym typeface="Arial"/>
              </a:rPr>
              <a:t>Future Generation Computer Systems, </a:t>
            </a:r>
            <a:r>
              <a:rPr lang="en-US" sz="1100" kern="0" dirty="0">
                <a:solidFill>
                  <a:srgbClr val="000000"/>
                </a:solidFill>
                <a:sym typeface="Arial"/>
              </a:rPr>
              <a:t>December 2024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9FE18C-7F6D-C154-30DD-BCD9BCD58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395" y="928928"/>
            <a:ext cx="4617881" cy="3047801"/>
          </a:xfrm>
          <a:prstGeom prst="rect">
            <a:avLst/>
          </a:prstGeom>
        </p:spPr>
      </p:pic>
      <p:pic>
        <p:nvPicPr>
          <p:cNvPr id="4" name="Picture 3" descr="A picture containing text&#10;&#10;AI-generated content may be incorrect.">
            <a:extLst>
              <a:ext uri="{FF2B5EF4-FFF2-40B4-BE49-F238E27FC236}">
                <a16:creationId xmlns:a16="http://schemas.microsoft.com/office/drawing/2014/main" id="{2A7BB9AB-B85F-A3A6-AED2-3ACE8ABC8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830" y="240241"/>
            <a:ext cx="2058590" cy="4945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A4325D-CCC9-3605-DBE3-BF2ECF3F1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531" y="258791"/>
            <a:ext cx="1765666" cy="45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9984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FE46BB8E385E49A6EA57D885CD0452" ma:contentTypeVersion="0" ma:contentTypeDescription="Create a new document." ma:contentTypeScope="" ma:versionID="a22552574ecfbdc3bb100ecb994ceb9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1d5eec3c12ee2e8127422d567928f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3D3F84-0CCB-4520-AFEC-2B1F56CAA1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0A43E79-5F32-4471-8B9A-F8FE298C9716}">
  <ds:schemaRefs>
    <ds:schemaRef ds:uri="http://schemas.microsoft.com/office/2006/metadata/properties"/>
    <ds:schemaRef ds:uri="bc761791-33a0-47b7-8145-9d3c2515a3a0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d3abd939-9d94-49d1-925a-c93fb1ff4b6e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A8EE7F5-A494-4A3A-8402-D6EC287A4F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1811</TotalTime>
  <Words>347</Words>
  <Application>Microsoft Macintosh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AvenirNext LT Pro Regular</vt:lpstr>
      <vt:lpstr>Calibri</vt:lpstr>
      <vt:lpstr>Calibri Light</vt:lpstr>
      <vt:lpstr>7_office theme</vt:lpstr>
      <vt:lpstr>OLCF Pioneers Quantum-Classical Hybrid Computing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Fornari, Marco</dc:creator>
  <cp:lastModifiedBy>Bethea, Katie</cp:lastModifiedBy>
  <cp:revision>25</cp:revision>
  <dcterms:created xsi:type="dcterms:W3CDTF">2025-01-02T22:07:27Z</dcterms:created>
  <dcterms:modified xsi:type="dcterms:W3CDTF">2025-11-17T16:42:44Z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0x0101008AFE46BB8E385E49A6EA57D885CD0452</vt:lpwstr>
  </property>
  <property fmtid="{D5CDD505-2E9C-101B-9397-08002B2CF9AE}" pid="3" name="MediaServiceImageTags">
    <vt:lpwstr/>
  </property>
</Properties>
</file>