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221BC-4040-40C0-A418-1C4EE05B5C95}" v="1" dt="2025-02-24T00:07:43.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52" autoAdjust="0"/>
  </p:normalViewPr>
  <p:slideViewPr>
    <p:cSldViewPr snapToGrid="0">
      <p:cViewPr varScale="1">
        <p:scale>
          <a:sx n="110" d="100"/>
          <a:sy n="110" d="100"/>
        </p:scale>
        <p:origin x="192" y="2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3/17/26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4650E-E198-4FA3-A1E8-C9B561D8C60E}" type="slidenum">
              <a:rPr lang="en-US" smtClean="0"/>
              <a:t>1</a:t>
            </a:fld>
            <a:endParaRPr lang="en-US"/>
          </a:p>
        </p:txBody>
      </p:sp>
    </p:spTree>
    <p:extLst>
      <p:ext uri="{BB962C8B-B14F-4D97-AF65-F5344CB8AC3E}">
        <p14:creationId xmlns:p14="http://schemas.microsoft.com/office/powerpoint/2010/main" val="219499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3/17/26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7149389" y="4401726"/>
            <a:ext cx="4772373" cy="1667091"/>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133715" y="182929"/>
            <a:ext cx="6828212" cy="657336"/>
          </a:xfrm>
        </p:spPr>
        <p:txBody>
          <a:bodyPr>
            <a:noAutofit/>
          </a:bodyPr>
          <a:lstStyle/>
          <a:p>
            <a:r>
              <a:rPr lang="en-US" sz="3200" dirty="0"/>
              <a:t>Simulating Turbulence at a Record 35-Trillion Grid Points</a:t>
            </a:r>
          </a:p>
        </p:txBody>
      </p:sp>
      <p:sp>
        <p:nvSpPr>
          <p:cNvPr id="7" name="Google Shape;25;p1">
            <a:extLst>
              <a:ext uri="{FF2B5EF4-FFF2-40B4-BE49-F238E27FC236}">
                <a16:creationId xmlns:a16="http://schemas.microsoft.com/office/drawing/2014/main" id="{35E5E467-2727-969B-98F3-BA95D001A982}"/>
              </a:ext>
            </a:extLst>
          </p:cNvPr>
          <p:cNvSpPr/>
          <p:nvPr/>
        </p:nvSpPr>
        <p:spPr>
          <a:xfrm>
            <a:off x="133715" y="993206"/>
            <a:ext cx="6453289"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lang="en-US" sz="1400" kern="0" dirty="0">
                <a:ea typeface="Arial"/>
                <a:cs typeface="Arial"/>
                <a:sym typeface="Arial"/>
              </a:rPr>
              <a:t>Using Frontier, researchers from the Georgia Institute of Technology performed the largest direct numerical simulation (DNS) of turbulence in three dimensions, attaining a record resolution of 35 trillion grid points. </a:t>
            </a:r>
          </a:p>
          <a:p>
            <a:pPr marL="285750" indent="-285750">
              <a:buClr>
                <a:srgbClr val="000000"/>
              </a:buClr>
              <a:buFont typeface="Arial" panose="020B0604020202020204" pitchFamily="34" charset="0"/>
              <a:buChar char="•"/>
              <a:defRPr/>
            </a:pPr>
            <a:r>
              <a:rPr lang="en-US" sz="1400" kern="0" dirty="0">
                <a:ea typeface="Arial"/>
                <a:cs typeface="Arial"/>
                <a:sym typeface="Arial"/>
              </a:rPr>
              <a:t>Additionally, they were able to simulate flows at a very high Reynolds number — 2,500 — which provides a higher degree of physical fidelity than possible before. </a:t>
            </a:r>
          </a:p>
        </p:txBody>
      </p:sp>
      <p:sp>
        <p:nvSpPr>
          <p:cNvPr id="8" name="Google Shape;26;p1">
            <a:extLst>
              <a:ext uri="{FF2B5EF4-FFF2-40B4-BE49-F238E27FC236}">
                <a16:creationId xmlns:a16="http://schemas.microsoft.com/office/drawing/2014/main" id="{0607B843-0CBD-294A-51EC-D86D699F90C2}"/>
              </a:ext>
            </a:extLst>
          </p:cNvPr>
          <p:cNvSpPr/>
          <p:nvPr/>
        </p:nvSpPr>
        <p:spPr>
          <a:xfrm>
            <a:off x="133715" y="2470493"/>
            <a:ext cx="6828212" cy="21236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lang="en-US" sz="1400" kern="0" dirty="0">
                <a:ea typeface="Arial"/>
                <a:cs typeface="Arial"/>
                <a:sym typeface="Arial"/>
              </a:rPr>
              <a:t>The team’s results offer new insights into the underlying properties of the turbulent fluid flows that govern the behaviors of a variety of natural and engineered phenomena — from ocean and air currents to combustion chambers and airfoils.</a:t>
            </a:r>
          </a:p>
          <a:p>
            <a:pPr marL="285750" lvl="0" indent="-285750">
              <a:buClr>
                <a:srgbClr val="000000"/>
              </a:buClr>
              <a:buFont typeface="Arial" panose="020B0604020202020204" pitchFamily="34" charset="0"/>
              <a:buChar char="•"/>
              <a:defRPr/>
            </a:pPr>
            <a:r>
              <a:rPr lang="en-US" sz="1400" kern="0" dirty="0">
                <a:ea typeface="Arial"/>
                <a:cs typeface="Arial"/>
                <a:sym typeface="Arial"/>
              </a:rPr>
              <a:t>Improving our understanding of turbulent fluctuations can lead to practical advancements in many areas, including more accurately predicting the weather and designing more efficient vehicles.</a:t>
            </a:r>
          </a:p>
          <a:p>
            <a:pPr marL="285750" lvl="0" indent="-285750">
              <a:buClr>
                <a:srgbClr val="000000"/>
              </a:buClr>
              <a:buFont typeface="Arial" panose="020B0604020202020204" pitchFamily="34" charset="0"/>
              <a:buChar char="•"/>
              <a:defRPr/>
            </a:pPr>
            <a:r>
              <a:rPr lang="en-US" sz="1400" kern="0" dirty="0">
                <a:ea typeface="Arial"/>
                <a:cs typeface="Arial"/>
                <a:sym typeface="Arial"/>
              </a:rPr>
              <a:t>Some data from the simulations are now publicly available online at the Johns Hopkins Turbulence Database, which receives funding from the National Science Foundation.</a:t>
            </a:r>
            <a:endParaRPr kumimoji="0" sz="1400" b="0" i="0" u="none" strike="noStrike" kern="0" cap="none" spc="0" normalizeH="0" baseline="0" noProof="0" dirty="0">
              <a:ln>
                <a:noFill/>
              </a:ln>
              <a:effectLst/>
              <a:uLnTx/>
              <a:uFillTx/>
              <a:cs typeface="Arial"/>
              <a:sym typeface="Arial"/>
            </a:endParaRP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7149389" y="3532302"/>
            <a:ext cx="4772373" cy="861734"/>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000" i="1" kern="0" dirty="0">
                <a:solidFill>
                  <a:srgbClr val="000000"/>
                </a:solidFill>
                <a:ea typeface="Arial"/>
                <a:cs typeface="Arial"/>
                <a:sym typeface="Arial"/>
              </a:rPr>
              <a:t>This visualization shows moderately large pressure fluctuations within a 32,768</a:t>
            </a:r>
            <a:r>
              <a:rPr lang="en-US" sz="1000" i="1" kern="0" baseline="30000" dirty="0">
                <a:solidFill>
                  <a:srgbClr val="000000"/>
                </a:solidFill>
                <a:ea typeface="Arial"/>
                <a:cs typeface="Arial"/>
                <a:sym typeface="Arial"/>
              </a:rPr>
              <a:t>3 </a:t>
            </a:r>
            <a:r>
              <a:rPr lang="en-US" sz="1000" i="1" kern="0" dirty="0">
                <a:solidFill>
                  <a:srgbClr val="000000"/>
                </a:solidFill>
                <a:ea typeface="Arial"/>
                <a:cs typeface="Arial"/>
                <a:sym typeface="Arial"/>
              </a:rPr>
              <a:t>turbulence simulation, including 5x and 25x zoom-in views. The negative fluctuations organize into tornado-like structures with a very broad range of sizes — a hallmark of turbulence that has been difficult to see conclusively in smaller-scale simulations. Credit: Georgia Institute of Technology</a:t>
            </a:r>
          </a:p>
        </p:txBody>
      </p:sp>
      <p:sp>
        <p:nvSpPr>
          <p:cNvPr id="11" name="Google Shape;29;p1">
            <a:extLst>
              <a:ext uri="{FF2B5EF4-FFF2-40B4-BE49-F238E27FC236}">
                <a16:creationId xmlns:a16="http://schemas.microsoft.com/office/drawing/2014/main" id="{F719EDE8-762E-1830-067F-4414F9F31C7C}"/>
              </a:ext>
            </a:extLst>
          </p:cNvPr>
          <p:cNvSpPr/>
          <p:nvPr/>
        </p:nvSpPr>
        <p:spPr>
          <a:xfrm>
            <a:off x="133715" y="4562622"/>
            <a:ext cx="6693919"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lvl="0" indent="-285750">
              <a:buClr>
                <a:srgbClr val="000000"/>
              </a:buClr>
              <a:buSzPts val="1400"/>
              <a:buFont typeface="Arial"/>
              <a:buChar char="•"/>
              <a:defRPr/>
            </a:pPr>
            <a:r>
              <a:rPr lang="en-US" sz="1400" kern="0" dirty="0">
                <a:ea typeface="Arial"/>
                <a:cs typeface="Arial"/>
                <a:sym typeface="Arial"/>
              </a:rPr>
              <a:t>To achieve these results on Frontier, the researchers implemented a simulation protocol called “multiresolution independent simulation.” </a:t>
            </a:r>
          </a:p>
          <a:p>
            <a:pPr marL="285750" lvl="0" indent="-285750">
              <a:buClr>
                <a:srgbClr val="000000"/>
              </a:buClr>
              <a:buSzPts val="1400"/>
              <a:buFont typeface="Arial"/>
              <a:buChar char="•"/>
              <a:defRPr/>
            </a:pPr>
            <a:r>
              <a:rPr lang="en-US" sz="1400" kern="0" dirty="0">
                <a:ea typeface="Arial"/>
                <a:cs typeface="Arial"/>
                <a:sym typeface="Arial"/>
              </a:rPr>
              <a:t>This approach involved running multiple short, high-resolution bursts on top of longer but lower-resolution simulations. By carefully “upgrading” the resolution over short times and then averaging over many of these segments, they studied the smallest scales of turbulence without needing to simulate the whole flow for a long time.</a:t>
            </a:r>
            <a:endParaRPr kumimoji="0" sz="1400" b="0" i="0" u="none" strike="noStrike" kern="0" cap="none" spc="0" normalizeH="0" baseline="0" noProof="0" dirty="0">
              <a:ln>
                <a:noFill/>
              </a:ln>
              <a:effectLst/>
              <a:uLnTx/>
              <a:uFillTx/>
              <a:cs typeface="Arial"/>
              <a:sym typeface="Arial"/>
            </a:endParaRPr>
          </a:p>
        </p:txBody>
      </p:sp>
      <p:sp>
        <p:nvSpPr>
          <p:cNvPr id="15" name="TextBox 14">
            <a:extLst>
              <a:ext uri="{FF2B5EF4-FFF2-40B4-BE49-F238E27FC236}">
                <a16:creationId xmlns:a16="http://schemas.microsoft.com/office/drawing/2014/main" id="{1C742054-4F8C-D401-63CE-FEFFCD6C2810}"/>
              </a:ext>
            </a:extLst>
          </p:cNvPr>
          <p:cNvSpPr txBox="1"/>
          <p:nvPr/>
        </p:nvSpPr>
        <p:spPr>
          <a:xfrm>
            <a:off x="7149389" y="4461392"/>
            <a:ext cx="4658653" cy="1615827"/>
          </a:xfrm>
          <a:prstGeom prst="rect">
            <a:avLst/>
          </a:prstGeom>
          <a:noFill/>
        </p:spPr>
        <p:txBody>
          <a:bodyPr wrap="square">
            <a:spAutoFit/>
          </a:bodyPr>
          <a:lstStyle/>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a:t>
            </a:r>
            <a:r>
              <a:rPr lang="en-US" sz="1100" kern="0" dirty="0">
                <a:solidFill>
                  <a:srgbClr val="000000"/>
                </a:solidFill>
                <a:sym typeface="Arial"/>
              </a:rPr>
              <a:t>): Dr. P. K. Yeung</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Collaborating Institutions: </a:t>
            </a:r>
            <a:r>
              <a:rPr lang="en-US" sz="1100" kern="0" dirty="0">
                <a:solidFill>
                  <a:srgbClr val="000000"/>
                </a:solidFill>
                <a:sym typeface="Arial"/>
              </a:rPr>
              <a:t>Georgia Institute of Technology</a:t>
            </a:r>
          </a:p>
          <a:p>
            <a:pPr lvl="0">
              <a:buClr>
                <a:srgbClr val="000000"/>
              </a:buClr>
              <a:defRPr/>
            </a:pPr>
            <a:r>
              <a:rPr lang="en-US" sz="1100" kern="0" dirty="0">
                <a:solidFill>
                  <a:srgbClr val="000000"/>
                </a:solidFill>
                <a:sym typeface="Arial"/>
              </a:rPr>
              <a:t>ASCR </a:t>
            </a:r>
            <a:r>
              <a:rPr kumimoji="0" lang="en-US" sz="1100" b="0" i="0" u="none" strike="noStrike" kern="0" cap="none" spc="0" normalizeH="0" baseline="0" noProof="0" dirty="0">
                <a:ln>
                  <a:noFill/>
                </a:ln>
                <a:solidFill>
                  <a:srgbClr val="000000"/>
                </a:solidFill>
                <a:effectLst/>
                <a:uLnTx/>
                <a:uFillTx/>
                <a:ea typeface="+mn-ea"/>
                <a:cs typeface="+mn-cs"/>
                <a:sym typeface="Arial"/>
              </a:rPr>
              <a:t>Program: INCITE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 for this </a:t>
            </a:r>
            <a:r>
              <a:rPr lang="en-US" sz="1100" kern="0" dirty="0">
                <a:solidFill>
                  <a:srgbClr val="000000"/>
                </a:solidFill>
                <a:sym typeface="Arial"/>
              </a:rPr>
              <a:t>work: P. K. Yeung, Kiran Ravikumar, Rohini Uma-</a:t>
            </a:r>
            <a:r>
              <a:rPr lang="en-US" sz="1100" kern="0" dirty="0" err="1">
                <a:solidFill>
                  <a:srgbClr val="000000"/>
                </a:solidFill>
                <a:sym typeface="Arial"/>
              </a:rPr>
              <a:t>Vaideswaran</a:t>
            </a:r>
            <a:r>
              <a:rPr lang="en-US" sz="1100" kern="0" dirty="0">
                <a:solidFill>
                  <a:srgbClr val="000000"/>
                </a:solidFill>
                <a:sym typeface="Arial"/>
              </a:rPr>
              <a:t>, Daniel L. Dotson, </a:t>
            </a:r>
            <a:r>
              <a:rPr lang="en-US" sz="1100" kern="0" dirty="0" err="1">
                <a:solidFill>
                  <a:srgbClr val="000000"/>
                </a:solidFill>
                <a:sym typeface="Arial"/>
              </a:rPr>
              <a:t>Katepalli</a:t>
            </a:r>
            <a:r>
              <a:rPr lang="en-US" sz="1100" kern="0" dirty="0">
                <a:solidFill>
                  <a:srgbClr val="000000"/>
                </a:solidFill>
                <a:sym typeface="Arial"/>
              </a:rPr>
              <a:t> R. Sreenivasan, Stephen B. Pope, Charles </a:t>
            </a:r>
            <a:r>
              <a:rPr lang="en-US" sz="1100" kern="0" dirty="0" err="1">
                <a:solidFill>
                  <a:srgbClr val="000000"/>
                </a:solidFill>
                <a:sym typeface="Arial"/>
              </a:rPr>
              <a:t>Meneveau</a:t>
            </a:r>
            <a:r>
              <a:rPr lang="en-US" sz="1100" kern="0" dirty="0">
                <a:solidFill>
                  <a:srgbClr val="000000"/>
                </a:solidFill>
                <a:sym typeface="Arial"/>
              </a:rPr>
              <a:t>, and Stephen Nichols, “Small-scale properties from exascale computations of turbulence on a 32,768</a:t>
            </a:r>
            <a:r>
              <a:rPr lang="en-US" sz="1100" kern="0" baseline="30000" dirty="0">
                <a:solidFill>
                  <a:srgbClr val="000000"/>
                </a:solidFill>
                <a:sym typeface="Arial"/>
              </a:rPr>
              <a:t>3</a:t>
            </a:r>
            <a:r>
              <a:rPr lang="en-US" sz="1100" kern="0" dirty="0">
                <a:solidFill>
                  <a:srgbClr val="000000"/>
                </a:solidFill>
                <a:sym typeface="Arial"/>
              </a:rPr>
              <a:t> periodic cube,” </a:t>
            </a:r>
            <a:r>
              <a:rPr lang="en-US" sz="1100" i="1" kern="0" dirty="0">
                <a:solidFill>
                  <a:srgbClr val="000000"/>
                </a:solidFill>
                <a:sym typeface="Arial"/>
              </a:rPr>
              <a:t>Journal of Fluid Mechanics</a:t>
            </a:r>
            <a:r>
              <a:rPr lang="en-US" sz="1100" kern="0" dirty="0">
                <a:solidFill>
                  <a:srgbClr val="000000"/>
                </a:solidFill>
                <a:sym typeface="Arial"/>
              </a:rPr>
              <a:t> 1019 (2025): https://</a:t>
            </a:r>
            <a:r>
              <a:rPr lang="en-US" sz="1100" kern="0" dirty="0" err="1">
                <a:solidFill>
                  <a:srgbClr val="000000"/>
                </a:solidFill>
                <a:sym typeface="Arial"/>
              </a:rPr>
              <a:t>doi.org</a:t>
            </a:r>
            <a:r>
              <a:rPr lang="en-US" sz="1100" kern="0" dirty="0">
                <a:solidFill>
                  <a:srgbClr val="000000"/>
                </a:solidFill>
                <a:sym typeface="Arial"/>
              </a:rPr>
              <a:t>/10.1017/jfm.2025.10493.</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p:txBody>
      </p:sp>
      <p:pic>
        <p:nvPicPr>
          <p:cNvPr id="14" name="Picture 13">
            <a:extLst>
              <a:ext uri="{FF2B5EF4-FFF2-40B4-BE49-F238E27FC236}">
                <a16:creationId xmlns:a16="http://schemas.microsoft.com/office/drawing/2014/main" id="{58EE5072-13F7-4093-3049-9BE7DD5BF95F}"/>
              </a:ext>
            </a:extLst>
          </p:cNvPr>
          <p:cNvPicPr>
            <a:picLocks noChangeAspect="1"/>
          </p:cNvPicPr>
          <p:nvPr/>
        </p:nvPicPr>
        <p:blipFill>
          <a:blip r:embed="rId3"/>
          <a:stretch>
            <a:fillRect/>
          </a:stretch>
        </p:blipFill>
        <p:spPr>
          <a:xfrm>
            <a:off x="7259353" y="912452"/>
            <a:ext cx="4548689" cy="2554847"/>
          </a:xfrm>
          <a:prstGeom prst="rect">
            <a:avLst/>
          </a:prstGeom>
        </p:spPr>
      </p:pic>
      <p:pic>
        <p:nvPicPr>
          <p:cNvPr id="12" name="Picture 11" descr="A picture containing text&#10;&#10;AI-generated content may be incorrect.">
            <a:extLst>
              <a:ext uri="{FF2B5EF4-FFF2-40B4-BE49-F238E27FC236}">
                <a16:creationId xmlns:a16="http://schemas.microsoft.com/office/drawing/2014/main" id="{30B79E76-F6E9-3571-E9D6-955B096EE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4364" y="173571"/>
            <a:ext cx="2058590" cy="494569"/>
          </a:xfrm>
          <a:prstGeom prst="rect">
            <a:avLst/>
          </a:prstGeom>
        </p:spPr>
      </p:pic>
      <p:pic>
        <p:nvPicPr>
          <p:cNvPr id="13" name="Picture 12">
            <a:extLst>
              <a:ext uri="{FF2B5EF4-FFF2-40B4-BE49-F238E27FC236}">
                <a16:creationId xmlns:a16="http://schemas.microsoft.com/office/drawing/2014/main" id="{D5003C1F-5F17-9894-3978-AD28E93978E3}"/>
              </a:ext>
            </a:extLst>
          </p:cNvPr>
          <p:cNvPicPr>
            <a:picLocks noChangeAspect="1"/>
          </p:cNvPicPr>
          <p:nvPr/>
        </p:nvPicPr>
        <p:blipFill>
          <a:blip r:embed="rId5"/>
          <a:stretch>
            <a:fillRect/>
          </a:stretch>
        </p:blipFill>
        <p:spPr>
          <a:xfrm>
            <a:off x="7973656" y="62615"/>
            <a:ext cx="1900708" cy="670528"/>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A8EE7F5-A494-4A3A-8402-D6EC287A4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3146</TotalTime>
  <Words>407</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Simulating Turbulence at a Record 35-Trillion Grid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27</cp:revision>
  <dcterms:created xsi:type="dcterms:W3CDTF">2025-01-02T22:07:27Z</dcterms:created>
  <dcterms:modified xsi:type="dcterms:W3CDTF">2026-03-17T21:12:57Z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