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221BC-4040-40C0-A418-1C4EE05B5C95}" v="1" dt="2025-02-24T00:07:43.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726" autoAdjust="0"/>
  </p:normalViewPr>
  <p:slideViewPr>
    <p:cSldViewPr snapToGrid="0">
      <p:cViewPr>
        <p:scale>
          <a:sx n="110" d="100"/>
          <a:sy n="110" d="100"/>
        </p:scale>
        <p:origin x="1096" y="2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11/17/25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7467989" y="4685496"/>
            <a:ext cx="4560581" cy="1552342"/>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209270" y="69211"/>
            <a:ext cx="10515600" cy="657336"/>
          </a:xfrm>
        </p:spPr>
        <p:txBody>
          <a:bodyPr>
            <a:normAutofit/>
          </a:bodyPr>
          <a:lstStyle/>
          <a:p>
            <a:r>
              <a:rPr lang="en-US" sz="3200" dirty="0"/>
              <a:t>New CFD Methodology Earns GBP Nomination</a:t>
            </a:r>
          </a:p>
        </p:txBody>
      </p:sp>
      <p:sp>
        <p:nvSpPr>
          <p:cNvPr id="7" name="Google Shape;25;p1">
            <a:extLst>
              <a:ext uri="{FF2B5EF4-FFF2-40B4-BE49-F238E27FC236}">
                <a16:creationId xmlns:a16="http://schemas.microsoft.com/office/drawing/2014/main" id="{35E5E467-2727-969B-98F3-BA95D001A982}"/>
              </a:ext>
            </a:extLst>
          </p:cNvPr>
          <p:cNvSpPr/>
          <p:nvPr/>
        </p:nvSpPr>
        <p:spPr>
          <a:xfrm>
            <a:off x="270237" y="726547"/>
            <a:ext cx="6453289" cy="19081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lang="en-US" sz="1400" kern="0" dirty="0">
                <a:ea typeface="Arial"/>
                <a:cs typeface="Arial"/>
                <a:sym typeface="Arial"/>
              </a:rPr>
              <a:t>A team of researchers from the Georgia Institute of Technology conducted the largest-ever computational fluid dynamics (CFD) simulation of high-speed compressible fluid flows on the Frontier supercomputer.</a:t>
            </a:r>
          </a:p>
          <a:p>
            <a:pPr marL="285750" indent="-285750">
              <a:buClr>
                <a:srgbClr val="000000"/>
              </a:buClr>
              <a:buFont typeface="Arial" panose="020B0604020202020204" pitchFamily="34" charset="0"/>
              <a:buChar char="•"/>
              <a:defRPr/>
            </a:pPr>
            <a:r>
              <a:rPr lang="en-US" sz="1400" kern="0" dirty="0">
                <a:ea typeface="Arial"/>
                <a:cs typeface="Arial"/>
                <a:sym typeface="Arial"/>
              </a:rPr>
              <a:t>This simulation achieved a resolution of over 100 trillion grid points, thereby surpassing former records of 10 trillion grid points for a compressible CFD simulation on CPU-only supercomputers and 35 trillion for incompressible fluid flow simulated on the GPU-equipped Frontier.</a:t>
            </a:r>
          </a:p>
        </p:txBody>
      </p:sp>
      <p:sp>
        <p:nvSpPr>
          <p:cNvPr id="8" name="Google Shape;26;p1">
            <a:extLst>
              <a:ext uri="{FF2B5EF4-FFF2-40B4-BE49-F238E27FC236}">
                <a16:creationId xmlns:a16="http://schemas.microsoft.com/office/drawing/2014/main" id="{0607B843-0CBD-294A-51EC-D86D699F90C2}"/>
              </a:ext>
            </a:extLst>
          </p:cNvPr>
          <p:cNvSpPr/>
          <p:nvPr/>
        </p:nvSpPr>
        <p:spPr>
          <a:xfrm>
            <a:off x="279843" y="2537880"/>
            <a:ext cx="6693919" cy="23390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lvl="0" indent="-285750">
              <a:buClr>
                <a:srgbClr val="000000"/>
              </a:buClr>
              <a:buFont typeface="Arial" panose="020B0604020202020204" pitchFamily="34" charset="0"/>
              <a:buChar char="•"/>
              <a:defRPr/>
            </a:pPr>
            <a:r>
              <a:rPr lang="en-US" sz="1400" kern="0" dirty="0">
                <a:ea typeface="Arial"/>
                <a:cs typeface="Arial"/>
                <a:sym typeface="Arial"/>
              </a:rPr>
              <a:t>The project has earned the team a finalist selection for the Association for Computing Machinery’s 2025 Gordon Bell Prize for outstanding achievement in high-performance computing. The winners of the Gordon Bell Prize will be announced at this year’s International Conference for High Performance Computing, Networking, Storage, and Analysis (SC25), held in St. Louis, Missouri, from Nov. 16 to 21.</a:t>
            </a:r>
          </a:p>
          <a:p>
            <a:pPr marL="285750" lvl="0" indent="-285750">
              <a:buClr>
                <a:srgbClr val="000000"/>
              </a:buClr>
              <a:buFont typeface="Arial" panose="020B0604020202020204" pitchFamily="34" charset="0"/>
              <a:buChar char="•"/>
              <a:defRPr/>
            </a:pPr>
            <a:r>
              <a:rPr lang="en-US" sz="1400" kern="0" dirty="0">
                <a:ea typeface="Arial"/>
                <a:cs typeface="Arial"/>
                <a:sym typeface="Arial"/>
              </a:rPr>
              <a:t>The team simulated an array of 1,500 Mach 14 rocket engines and their interacting exhaust plumes. Rocket designs that feature clusters of engines, such as SpaceX’s Starship, are becoming more prevalent. </a:t>
            </a:r>
            <a:r>
              <a:rPr lang="en-US" sz="1400" kern="0" dirty="0">
                <a:cs typeface="Arial"/>
                <a:sym typeface="Arial"/>
              </a:rPr>
              <a:t>Predicting how all those engines’ exhaust plumes may interact upon launch will help rocket designers avoid mishaps.</a:t>
            </a: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7467989" y="3692139"/>
            <a:ext cx="4560581" cy="1015622"/>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000" i="1" kern="0" dirty="0">
                <a:solidFill>
                  <a:srgbClr val="000000"/>
                </a:solidFill>
                <a:ea typeface="Arial"/>
                <a:cs typeface="Arial"/>
                <a:sym typeface="Arial"/>
              </a:rPr>
              <a:t>On the Frontier supercomputer, a team of researchers from Georgia Institute of Technology simulated an array of 1,500 Mach 14 rocket engines and their interacting exhaust plumes. They used a new computational technique called information geometric regularization, along with a unified CPU-GPU memory approach, to achieve the largest-ever computational fluid dynamics simulation of over 100 trillion grid points. Image: Spencer Bryngelson, Georgia Institute of Technology</a:t>
            </a:r>
            <a:endParaRPr kumimoji="0" sz="1400" b="0" i="0" u="none" strike="noStrike" kern="0" cap="none" spc="0" normalizeH="0" baseline="0" noProof="0" dirty="0">
              <a:ln>
                <a:noFill/>
              </a:ln>
              <a:solidFill>
                <a:srgbClr val="000000"/>
              </a:solidFill>
              <a:effectLst/>
              <a:uLnTx/>
              <a:uFillTx/>
              <a:cs typeface="Arial"/>
              <a:sym typeface="Arial"/>
            </a:endParaRPr>
          </a:p>
        </p:txBody>
      </p:sp>
      <p:pic>
        <p:nvPicPr>
          <p:cNvPr id="10" name="Google Shape;28;p1" descr="A picture containing graphical user interface&#10;&#10;Description automatically generated">
            <a:extLst>
              <a:ext uri="{FF2B5EF4-FFF2-40B4-BE49-F238E27FC236}">
                <a16:creationId xmlns:a16="http://schemas.microsoft.com/office/drawing/2014/main" id="{B65D9E82-8CC3-FB65-BB90-813719EFA841}"/>
              </a:ext>
            </a:extLst>
          </p:cNvPr>
          <p:cNvPicPr preferRelativeResize="0"/>
          <p:nvPr/>
        </p:nvPicPr>
        <p:blipFill rotWithShape="1">
          <a:blip r:embed="rId2">
            <a:alphaModFix/>
          </a:blip>
          <a:srcRect/>
          <a:stretch/>
        </p:blipFill>
        <p:spPr>
          <a:xfrm>
            <a:off x="7544313" y="757206"/>
            <a:ext cx="4407932" cy="2905860"/>
          </a:xfrm>
          <a:prstGeom prst="rect">
            <a:avLst/>
          </a:prstGeom>
          <a:gradFill>
            <a:gsLst>
              <a:gs pos="0">
                <a:srgbClr val="020079"/>
              </a:gs>
              <a:gs pos="50000">
                <a:schemeClr val="dk1">
                  <a:lumMod val="105000"/>
                  <a:satMod val="103000"/>
                  <a:tint val="73000"/>
                </a:schemeClr>
              </a:gs>
              <a:gs pos="100000">
                <a:schemeClr val="dk1">
                  <a:lumMod val="105000"/>
                  <a:satMod val="109000"/>
                  <a:tint val="81000"/>
                </a:schemeClr>
              </a:gs>
            </a:gsLst>
            <a:lin ang="5400000" scaled="0"/>
          </a:gradFill>
          <a:ln w="9525" cap="flat" cmpd="sng">
            <a:solidFill>
              <a:schemeClr val="tx1"/>
            </a:solidFill>
            <a:prstDash val="solid"/>
            <a:round/>
            <a:headEnd type="none" w="sm" len="sm"/>
            <a:tailEnd type="none" w="sm" len="sm"/>
          </a:ln>
        </p:spPr>
      </p:pic>
      <p:sp>
        <p:nvSpPr>
          <p:cNvPr id="11" name="Google Shape;29;p1">
            <a:extLst>
              <a:ext uri="{FF2B5EF4-FFF2-40B4-BE49-F238E27FC236}">
                <a16:creationId xmlns:a16="http://schemas.microsoft.com/office/drawing/2014/main" id="{F719EDE8-762E-1830-067F-4414F9F31C7C}"/>
              </a:ext>
            </a:extLst>
          </p:cNvPr>
          <p:cNvSpPr/>
          <p:nvPr/>
        </p:nvSpPr>
        <p:spPr>
          <a:xfrm>
            <a:off x="321178" y="4817274"/>
            <a:ext cx="6693919"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lvl="0" indent="-285750">
              <a:buClr>
                <a:srgbClr val="000000"/>
              </a:buClr>
              <a:buSzPts val="1400"/>
              <a:buFont typeface="Arial"/>
              <a:buChar char="•"/>
              <a:defRPr/>
            </a:pPr>
            <a:r>
              <a:rPr lang="en-US" sz="1400" kern="0" dirty="0">
                <a:ea typeface="Arial"/>
                <a:cs typeface="Arial"/>
                <a:sym typeface="Arial"/>
              </a:rPr>
              <a:t>The team applied its own new computational technique called information geometric regularization, or IGR. It replaces the discontinuities of fluid-flow “shocks” with near discontinuities that still preserve the main flow features, such as post-shock behavior.</a:t>
            </a:r>
            <a:endParaRPr lang="en-US" sz="1400" b="0" i="0" u="none" strike="noStrike" kern="0" cap="none" spc="0" normalizeH="0" baseline="0" noProof="0" dirty="0">
              <a:ln>
                <a:noFill/>
              </a:ln>
              <a:effectLst/>
              <a:uLnTx/>
              <a:uFillTx/>
              <a:ea typeface="Arial"/>
              <a:cs typeface="Arial"/>
            </a:endParaRPr>
          </a:p>
          <a:p>
            <a:pPr marL="285750" indent="-285750">
              <a:buClr>
                <a:srgbClr val="000000"/>
              </a:buClr>
              <a:buSzPts val="1400"/>
              <a:buFont typeface="Arial"/>
              <a:buChar char="•"/>
              <a:defRPr/>
            </a:pPr>
            <a:r>
              <a:rPr lang="en-US" sz="1400" kern="0" dirty="0">
                <a:cs typeface="Arial"/>
              </a:rPr>
              <a:t>The researchers also employed a unified CPU-GPU shared-memory approach for their calculations, which resulted in far less memory usage per grid point.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effectLst/>
                <a:uLnTx/>
                <a:uFillTx/>
                <a:cs typeface="Arial"/>
                <a:sym typeface="Arial"/>
              </a:rPr>
              <a:t>.</a:t>
            </a:r>
            <a:endParaRPr kumimoji="0" sz="1400" b="0" i="0" u="none" strike="noStrike" kern="0" cap="none" spc="0" normalizeH="0" baseline="0" noProof="0" dirty="0">
              <a:ln>
                <a:noFill/>
              </a:ln>
              <a:effectLst/>
              <a:uLnTx/>
              <a:uFillTx/>
              <a:cs typeface="Arial"/>
              <a:sym typeface="Arial"/>
            </a:endParaRPr>
          </a:p>
        </p:txBody>
      </p:sp>
      <p:sp>
        <p:nvSpPr>
          <p:cNvPr id="15" name="TextBox 14">
            <a:extLst>
              <a:ext uri="{FF2B5EF4-FFF2-40B4-BE49-F238E27FC236}">
                <a16:creationId xmlns:a16="http://schemas.microsoft.com/office/drawing/2014/main" id="{1C742054-4F8C-D401-63CE-FEFFCD6C2810}"/>
              </a:ext>
            </a:extLst>
          </p:cNvPr>
          <p:cNvSpPr txBox="1"/>
          <p:nvPr/>
        </p:nvSpPr>
        <p:spPr>
          <a:xfrm>
            <a:off x="7467989" y="4699404"/>
            <a:ext cx="4641885" cy="1615827"/>
          </a:xfrm>
          <a:prstGeom prst="rect">
            <a:avLst/>
          </a:prstGeom>
          <a:noFill/>
        </p:spPr>
        <p:txBody>
          <a:bodyPr wrap="square">
            <a:spAutoFit/>
          </a:bodyPr>
          <a:lstStyle/>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a:t>
            </a:r>
            <a:r>
              <a:rPr lang="en-US" sz="1100" kern="0" dirty="0">
                <a:solidFill>
                  <a:srgbClr val="000000"/>
                </a:solidFill>
                <a:sym typeface="Arial"/>
              </a:rPr>
              <a:t>Spencer Bryngelson</a:t>
            </a:r>
          </a:p>
          <a:p>
            <a:pPr lvl="0">
              <a:buClr>
                <a:srgbClr val="000000"/>
              </a:buClr>
              <a:defRPr/>
            </a:pPr>
            <a:r>
              <a:rPr lang="en-US" sz="1100" kern="0" dirty="0">
                <a:solidFill>
                  <a:srgbClr val="000000"/>
                </a:solidFill>
                <a:sym typeface="Arial"/>
              </a:rPr>
              <a:t>Collaborating </a:t>
            </a:r>
            <a:r>
              <a:rPr kumimoji="0" lang="en-US" sz="1100" b="0" i="0" u="none" strike="noStrike" kern="0" cap="none" spc="0" normalizeH="0" baseline="0" noProof="0" dirty="0">
                <a:ln>
                  <a:noFill/>
                </a:ln>
                <a:solidFill>
                  <a:srgbClr val="000000"/>
                </a:solidFill>
                <a:effectLst/>
                <a:uLnTx/>
                <a:uFillTx/>
                <a:ea typeface="+mn-ea"/>
                <a:cs typeface="+mn-cs"/>
                <a:sym typeface="Arial"/>
              </a:rPr>
              <a:t>Institutions: </a:t>
            </a:r>
            <a:r>
              <a:rPr lang="en-US" sz="1100" kern="0" dirty="0">
                <a:solidFill>
                  <a:srgbClr val="000000"/>
                </a:solidFill>
                <a:sym typeface="Arial"/>
              </a:rPr>
              <a:t>Georgia Institute of Technology </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OLCF Director’s Discretionary Program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S. Bryngelson, et al., </a:t>
            </a:r>
            <a:r>
              <a:rPr lang="en-US" sz="1100" kern="0" dirty="0">
                <a:solidFill>
                  <a:srgbClr val="000000"/>
                </a:solidFill>
                <a:sym typeface="Arial"/>
              </a:rPr>
              <a:t>“Simulating many-engine spacecraft: Exceeding 100 trillion grid points via information geometric regularization and the MFC flow solver.” (Gordon Bell Prize entry</a:t>
            </a:r>
            <a:r>
              <a:rPr kumimoji="0" lang="en-US" sz="1100" b="0" i="0" u="none" strike="noStrike" kern="0" cap="none" spc="0" normalizeH="0" baseline="0" noProof="0" dirty="0">
                <a:ln>
                  <a:noFill/>
                </a:ln>
                <a:solidFill>
                  <a:srgbClr val="000000"/>
                </a:solidFill>
                <a:effectLst/>
                <a:uLnTx/>
                <a:uFillTx/>
                <a:ea typeface="+mn-ea"/>
                <a:cs typeface="+mn-cs"/>
                <a:sym typeface="Arial"/>
              </a:rPr>
              <a:t>.) </a:t>
            </a:r>
            <a:r>
              <a:rPr kumimoji="0" lang="en-US" sz="1100" b="0" i="0" u="none" strike="noStrike" kern="0" cap="none" spc="0" normalizeH="0" baseline="0" noProof="0" dirty="0" err="1">
                <a:ln>
                  <a:noFill/>
                </a:ln>
                <a:solidFill>
                  <a:srgbClr val="000000"/>
                </a:solidFill>
                <a:effectLst/>
                <a:uLnTx/>
                <a:uFillTx/>
                <a:ea typeface="+mn-ea"/>
                <a:cs typeface="+mn-cs"/>
                <a:sym typeface="Arial"/>
              </a:rPr>
              <a:t>doi</a:t>
            </a:r>
            <a:r>
              <a:rPr lang="en-US" sz="1100" kern="0" dirty="0">
                <a:solidFill>
                  <a:srgbClr val="000000"/>
                </a:solidFill>
                <a:sym typeface="Arial"/>
              </a:rPr>
              <a:t>: 10.48550/arXiv.2505.07392.</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a:p>
            <a:pPr lvl="0">
              <a:buClr>
                <a:srgbClr val="000000"/>
              </a:buClr>
              <a:defRPr/>
            </a:pPr>
            <a:r>
              <a:rPr lang="en-US" sz="1100" kern="0" dirty="0">
                <a:solidFill>
                  <a:srgbClr val="000000"/>
                </a:solidFill>
                <a:sym typeface="Arial"/>
              </a:rPr>
              <a:t>Multicomponent Flow Code</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p:txBody>
      </p:sp>
      <p:pic>
        <p:nvPicPr>
          <p:cNvPr id="3" name="Picture 2">
            <a:extLst>
              <a:ext uri="{FF2B5EF4-FFF2-40B4-BE49-F238E27FC236}">
                <a16:creationId xmlns:a16="http://schemas.microsoft.com/office/drawing/2014/main" id="{D629E5C8-5612-0984-C46B-CEE02B1616F3}"/>
              </a:ext>
            </a:extLst>
          </p:cNvPr>
          <p:cNvPicPr>
            <a:picLocks noChangeAspect="1"/>
          </p:cNvPicPr>
          <p:nvPr/>
        </p:nvPicPr>
        <p:blipFill>
          <a:blip r:embed="rId3"/>
          <a:stretch>
            <a:fillRect/>
          </a:stretch>
        </p:blipFill>
        <p:spPr>
          <a:xfrm>
            <a:off x="7823079" y="873314"/>
            <a:ext cx="3850399" cy="2743409"/>
          </a:xfrm>
          <a:prstGeom prst="rect">
            <a:avLst/>
          </a:prstGeom>
        </p:spPr>
      </p:pic>
      <p:pic>
        <p:nvPicPr>
          <p:cNvPr id="4" name="Picture 3" descr="A picture containing text&#10;&#10;AI-generated content may be incorrect.">
            <a:extLst>
              <a:ext uri="{FF2B5EF4-FFF2-40B4-BE49-F238E27FC236}">
                <a16:creationId xmlns:a16="http://schemas.microsoft.com/office/drawing/2014/main" id="{AE30EECB-813E-0B8A-B4EB-84230B695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4364" y="173571"/>
            <a:ext cx="2058590" cy="494569"/>
          </a:xfrm>
          <a:prstGeom prst="rect">
            <a:avLst/>
          </a:prstGeom>
        </p:spPr>
      </p:pic>
      <p:pic>
        <p:nvPicPr>
          <p:cNvPr id="12" name="Picture 11">
            <a:extLst>
              <a:ext uri="{FF2B5EF4-FFF2-40B4-BE49-F238E27FC236}">
                <a16:creationId xmlns:a16="http://schemas.microsoft.com/office/drawing/2014/main" id="{AEA5D848-C8FB-F7A5-B962-089632B4D9BA}"/>
              </a:ext>
            </a:extLst>
          </p:cNvPr>
          <p:cNvPicPr>
            <a:picLocks noChangeAspect="1"/>
          </p:cNvPicPr>
          <p:nvPr/>
        </p:nvPicPr>
        <p:blipFill>
          <a:blip r:embed="rId5"/>
          <a:stretch>
            <a:fillRect/>
          </a:stretch>
        </p:blipFill>
        <p:spPr>
          <a:xfrm>
            <a:off x="7973656" y="62615"/>
            <a:ext cx="1900708" cy="670528"/>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A8EE7F5-A494-4A3A-8402-D6EC287A4FD9}">
  <ds:schemaRefs>
    <ds:schemaRef ds:uri="http://schemas.microsoft.com/sharepoint/v3/contenttype/forms"/>
  </ds:schemaRefs>
</ds:datastoreItem>
</file>

<file path=customXml/itemProps3.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1780</TotalTime>
  <Words>429</Words>
  <Application>Microsoft Macintosh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New CFD Methodology Earns GBP Nomination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26</cp:revision>
  <dcterms:created xsi:type="dcterms:W3CDTF">2025-01-02T22:07:27Z</dcterms:created>
  <dcterms:modified xsi:type="dcterms:W3CDTF">2025-11-17T16:38:13Z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