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0" r:id="rId6"/>
    <p:sldId id="274" r:id="rId7"/>
    <p:sldId id="271" r:id="rId8"/>
    <p:sldId id="265" r:id="rId9"/>
    <p:sldId id="269" r:id="rId10"/>
    <p:sldId id="261" r:id="rId11"/>
    <p:sldId id="276" r:id="rId12"/>
    <p:sldId id="258" r:id="rId13"/>
    <p:sldId id="263" r:id="rId14"/>
    <p:sldId id="275" r:id="rId15"/>
    <p:sldId id="273" r:id="rId16"/>
    <p:sldId id="270" r:id="rId17"/>
    <p:sldId id="277" r:id="rId18"/>
    <p:sldId id="278" r:id="rId19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11" autoAdjust="0"/>
    <p:restoredTop sz="95161" autoAdjust="0"/>
  </p:normalViewPr>
  <p:slideViewPr>
    <p:cSldViewPr snapToGrid="0" showGuides="1">
      <p:cViewPr varScale="1">
        <p:scale>
          <a:sx n="200" d="100"/>
          <a:sy n="200" d="100"/>
        </p:scale>
        <p:origin x="176" y="7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8/26/21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8/26/21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8195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Open slide master to edit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  <p:sldLayoutId id="2147483763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lcfslatehackathon.slack.com/" TargetMode="External"/><Relationship Id="rId2" Type="http://schemas.openxmlformats.org/officeDocument/2006/relationships/hyperlink" Target="https://github.com/olcf/hands-on-with-slat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EF93-DE48-5442-870D-943F37571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978729"/>
          </a:xfrm>
        </p:spPr>
        <p:txBody>
          <a:bodyPr/>
          <a:lstStyle/>
          <a:p>
            <a:r>
              <a:rPr lang="en-US" dirty="0"/>
              <a:t>Slate Hackathon</a:t>
            </a:r>
            <a:br>
              <a:rPr lang="en-US" dirty="0"/>
            </a:br>
            <a:r>
              <a:rPr lang="en-US" dirty="0"/>
              <a:t>Aug 25-26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73FE8-692F-1E45-8F88-6FBEEB088B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64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133BD-491F-414D-9D8B-13D33D578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HPC Workflow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94634-C0EE-1B44-BCCF-F1EECEA45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Upon surveying existing workflow systems we came up with the following requirements:</a:t>
            </a:r>
          </a:p>
          <a:p>
            <a:pPr lvl="1"/>
            <a:r>
              <a:rPr lang="en-US" sz="2800" dirty="0"/>
              <a:t>Run a persistent service that can stay running across system reboots</a:t>
            </a:r>
          </a:p>
          <a:p>
            <a:pPr lvl="1"/>
            <a:r>
              <a:rPr lang="en-US" sz="2800" dirty="0"/>
              <a:t>Talk to batch submission system for current queue information and for job submission</a:t>
            </a:r>
          </a:p>
          <a:p>
            <a:pPr lvl="1"/>
            <a:r>
              <a:rPr lang="en-US" sz="2800" dirty="0"/>
              <a:t>Interact with files on parallel filesystems (GPFS/</a:t>
            </a:r>
            <a:r>
              <a:rPr lang="en-US" sz="2800" dirty="0" err="1"/>
              <a:t>Lustre</a:t>
            </a:r>
            <a:r>
              <a:rPr lang="en-US" sz="2800" dirty="0"/>
              <a:t>/NFS)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863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C42F1-E38E-0E48-B514-432449D65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Kubernetes for HPC Workflows?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7D753-4EB1-094E-8973-88493A5D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Users</a:t>
            </a:r>
          </a:p>
          <a:p>
            <a:pPr lvl="1"/>
            <a:r>
              <a:rPr lang="en-US" sz="2200" dirty="0"/>
              <a:t>Access to HPC resources from service containers</a:t>
            </a:r>
          </a:p>
          <a:p>
            <a:pPr lvl="1"/>
            <a:r>
              <a:rPr lang="en-US" sz="2200" dirty="0"/>
              <a:t>Similar user experience when compared to batch scheduling paradigm</a:t>
            </a:r>
          </a:p>
          <a:p>
            <a:pPr lvl="1"/>
            <a:r>
              <a:rPr lang="en-US" sz="2200" dirty="0"/>
              <a:t>Growing industry standard for designing portable services that can be run anywhere</a:t>
            </a:r>
          </a:p>
          <a:p>
            <a:r>
              <a:rPr lang="en-US" dirty="0"/>
              <a:t>Operations</a:t>
            </a:r>
          </a:p>
          <a:p>
            <a:pPr lvl="1"/>
            <a:r>
              <a:rPr lang="en-US" sz="2200" dirty="0"/>
              <a:t>Kubernetes allows users to </a:t>
            </a:r>
            <a:r>
              <a:rPr lang="en-US" sz="2200" b="1" dirty="0"/>
              <a:t>declare their intent</a:t>
            </a:r>
            <a:r>
              <a:rPr lang="en-US" sz="2200" dirty="0"/>
              <a:t> and operations to </a:t>
            </a:r>
            <a:r>
              <a:rPr lang="en-US" sz="2200" b="1" dirty="0"/>
              <a:t>implement and realize that intent</a:t>
            </a:r>
          </a:p>
          <a:p>
            <a:pPr lvl="2"/>
            <a:r>
              <a:rPr lang="en-US" dirty="0"/>
              <a:t>We make use of this in order to enforce operational policy such as running containers as a particular UID/GID and enforcing authentication on exposed services</a:t>
            </a:r>
          </a:p>
          <a:p>
            <a:pPr lvl="1"/>
            <a:r>
              <a:rPr lang="en-US" sz="2200" dirty="0"/>
              <a:t>Kubernetes provides a single scheduling interface for both users and operations to run their workloads</a:t>
            </a:r>
          </a:p>
        </p:txBody>
      </p:sp>
    </p:spTree>
    <p:extLst>
      <p:ext uri="{BB962C8B-B14F-4D97-AF65-F5344CB8AC3E}">
        <p14:creationId xmlns:p14="http://schemas.microsoft.com/office/powerpoint/2010/main" val="3946714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E50A513B-2375-6743-867C-F292C5569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Slate at OLCF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B3E83DD-7C92-144E-94D1-3D6842A4D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9" y="1105800"/>
            <a:ext cx="10785231" cy="512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83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053CD-93CE-3445-9F34-42E8A002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to Alpine and Summit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42A2B2-C048-CE44-B604-75F95D3DD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650" y="1454150"/>
            <a:ext cx="61087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48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E62EB7-CBF8-8C4C-B795-D28ED3639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535531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E1233-6357-754A-BEDE-AFB5AF13F1D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57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9D3967-C67D-CA4E-A3CF-7A9A72447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DF1D3C-B0CE-844A-9937-02EB53B90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https://</a:t>
            </a:r>
            <a:r>
              <a:rPr lang="en-US" dirty="0" err="1"/>
              <a:t>www.surveymonkey.com</a:t>
            </a:r>
            <a:r>
              <a:rPr lang="en-US" dirty="0"/>
              <a:t>/r/6PWVYF7</a:t>
            </a:r>
          </a:p>
        </p:txBody>
      </p:sp>
    </p:spTree>
    <p:extLst>
      <p:ext uri="{BB962C8B-B14F-4D97-AF65-F5344CB8AC3E}">
        <p14:creationId xmlns:p14="http://schemas.microsoft.com/office/powerpoint/2010/main" val="402332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1C0BA-9363-C24E-AC59-5CCC5A413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222AD2C-16B8-FE4F-83CA-A1B4B89918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2085902"/>
              </p:ext>
            </p:extLst>
          </p:nvPr>
        </p:nvGraphicFramePr>
        <p:xfrm>
          <a:off x="429767" y="1216025"/>
          <a:ext cx="11430000" cy="36576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175385">
                  <a:extLst>
                    <a:ext uri="{9D8B030D-6E8A-4147-A177-3AD203B41FA5}">
                      <a16:colId xmlns:a16="http://schemas.microsoft.com/office/drawing/2014/main" val="4286523321"/>
                    </a:ext>
                  </a:extLst>
                </a:gridCol>
                <a:gridCol w="10254615">
                  <a:extLst>
                    <a:ext uri="{9D8B030D-6E8A-4147-A177-3AD203B41FA5}">
                      <a16:colId xmlns:a16="http://schemas.microsoft.com/office/drawing/2014/main" val="1606305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Title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036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10m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Presentation: Welcome and Introduction to Slate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76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30m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Tutorial modules: </a:t>
                      </a:r>
                      <a:r>
                        <a:rPr lang="en-US" sz="2400" dirty="0" err="1"/>
                        <a:t>Quickstart</a:t>
                      </a:r>
                      <a:r>
                        <a:rPr lang="en-US" sz="2400" dirty="0"/>
                        <a:t> &amp; Exploring Deployments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677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10m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Discussion: Managing Configuration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6646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30m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Tutorial modules: Deploying Applications with Helm &amp; Databases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415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Presentation: Integration with OLCF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888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30m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Tutorial modules: Integration with OLCF &amp; Debugging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Wrap up &amp; Next steps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522179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0A85377-FBAB-2C4C-B869-4BA076E501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733546"/>
              </p:ext>
            </p:extLst>
          </p:nvPr>
        </p:nvGraphicFramePr>
        <p:xfrm>
          <a:off x="429767" y="5275834"/>
          <a:ext cx="11430000" cy="74168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178053">
                  <a:extLst>
                    <a:ext uri="{9D8B030D-6E8A-4147-A177-3AD203B41FA5}">
                      <a16:colId xmlns:a16="http://schemas.microsoft.com/office/drawing/2014/main" val="3999786149"/>
                    </a:ext>
                  </a:extLst>
                </a:gridCol>
                <a:gridCol w="10251947">
                  <a:extLst>
                    <a:ext uri="{9D8B030D-6E8A-4147-A177-3AD203B41FA5}">
                      <a16:colId xmlns:a16="http://schemas.microsoft.com/office/drawing/2014/main" val="5763629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05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Continue tutorial modules &amp; breakout rooms for specific engagements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14387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C46185D-340E-4143-95CD-565259B94A88}"/>
              </a:ext>
            </a:extLst>
          </p:cNvPr>
          <p:cNvSpPr txBox="1"/>
          <p:nvPr/>
        </p:nvSpPr>
        <p:spPr>
          <a:xfrm>
            <a:off x="429767" y="874393"/>
            <a:ext cx="82907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Day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8F7880-5742-2D45-97EA-11FA7F652199}"/>
              </a:ext>
            </a:extLst>
          </p:cNvPr>
          <p:cNvSpPr txBox="1"/>
          <p:nvPr/>
        </p:nvSpPr>
        <p:spPr>
          <a:xfrm>
            <a:off x="429767" y="4958331"/>
            <a:ext cx="82907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Day 2</a:t>
            </a:r>
          </a:p>
        </p:txBody>
      </p:sp>
    </p:spTree>
    <p:extLst>
      <p:ext uri="{BB962C8B-B14F-4D97-AF65-F5344CB8AC3E}">
        <p14:creationId xmlns:p14="http://schemas.microsoft.com/office/powerpoint/2010/main" val="685590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81A810-CCA7-8341-BAFA-9B3A657E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535531"/>
          </a:xfrm>
        </p:spPr>
        <p:txBody>
          <a:bodyPr/>
          <a:lstStyle/>
          <a:p>
            <a:r>
              <a:rPr lang="en-US" dirty="0"/>
              <a:t>Introduction to Slate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D45F16-5385-8640-BD78-5717BB738C4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6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C42F1-E38E-0E48-B514-432449D65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Kubernetes for HPC Workflows?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7D753-4EB1-094E-8973-88493A5D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Users</a:t>
            </a:r>
          </a:p>
          <a:p>
            <a:pPr lvl="1"/>
            <a:r>
              <a:rPr lang="en-US" sz="2200" dirty="0"/>
              <a:t>Access to HPC resources from service containers</a:t>
            </a:r>
          </a:p>
          <a:p>
            <a:pPr lvl="1"/>
            <a:r>
              <a:rPr lang="en-US" sz="2200" dirty="0"/>
              <a:t>Similar user experience when compared to batch scheduling paradigm</a:t>
            </a:r>
          </a:p>
          <a:p>
            <a:pPr lvl="1"/>
            <a:r>
              <a:rPr lang="en-US" sz="2200" dirty="0"/>
              <a:t>Growing industry standard for designing portable services that can be run anywhere</a:t>
            </a:r>
          </a:p>
          <a:p>
            <a:r>
              <a:rPr lang="en-US" dirty="0"/>
              <a:t>Operations</a:t>
            </a:r>
          </a:p>
          <a:p>
            <a:pPr lvl="1"/>
            <a:r>
              <a:rPr lang="en-US" sz="2200" dirty="0"/>
              <a:t>Kubernetes allows users to </a:t>
            </a:r>
            <a:r>
              <a:rPr lang="en-US" sz="2200" b="1" dirty="0"/>
              <a:t>declare their intent</a:t>
            </a:r>
            <a:r>
              <a:rPr lang="en-US" sz="2200" dirty="0"/>
              <a:t> and operations to </a:t>
            </a:r>
            <a:r>
              <a:rPr lang="en-US" sz="2200" b="1" dirty="0"/>
              <a:t>implement and realize that intent</a:t>
            </a:r>
          </a:p>
          <a:p>
            <a:pPr lvl="2"/>
            <a:r>
              <a:rPr lang="en-US" dirty="0"/>
              <a:t>We make use of this in order to enforce operational policy such as running containers as a particular UID/GID and enforcing authentication on exposed services</a:t>
            </a:r>
          </a:p>
          <a:p>
            <a:pPr lvl="1"/>
            <a:r>
              <a:rPr lang="en-US" sz="2200" dirty="0"/>
              <a:t>Kubernetes provides a single scheduling interface for both users and operations to run their workloads</a:t>
            </a:r>
          </a:p>
        </p:txBody>
      </p:sp>
    </p:spTree>
    <p:extLst>
      <p:ext uri="{BB962C8B-B14F-4D97-AF65-F5344CB8AC3E}">
        <p14:creationId xmlns:p14="http://schemas.microsoft.com/office/powerpoint/2010/main" val="2378530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029B31-D7E5-834E-97C4-699C3D510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Production Clusters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EEF73-89B4-0F47-B47E-D2BDCC206F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Uses resource quota and limit systems in Kubernetes, projects get Kubernetes namespaces to run their services</a:t>
            </a:r>
          </a:p>
          <a:p>
            <a:r>
              <a:rPr lang="en-US" dirty="0"/>
              <a:t>Container image build service available for building container images</a:t>
            </a:r>
          </a:p>
          <a:p>
            <a:r>
              <a:rPr lang="en-US" dirty="0"/>
              <a:t>Runs Red Hat OpenShift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73B21-53C5-1348-A0E3-63D29AF3F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Automation Users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29B8F4-150F-374D-9D7C-59A46CAF4E9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Containers run as Project-level automation users</a:t>
            </a:r>
          </a:p>
          <a:p>
            <a:r>
              <a:rPr lang="en-US" dirty="0"/>
              <a:t>Access to </a:t>
            </a:r>
            <a:r>
              <a:rPr lang="en-US" b="1" dirty="0"/>
              <a:t>batch job scheduler</a:t>
            </a:r>
            <a:r>
              <a:rPr lang="en-US" dirty="0"/>
              <a:t> for Summit and Rhea</a:t>
            </a:r>
          </a:p>
          <a:p>
            <a:r>
              <a:rPr lang="en-US" dirty="0"/>
              <a:t>Access to </a:t>
            </a:r>
            <a:r>
              <a:rPr lang="en-US" b="1" dirty="0"/>
              <a:t>parallel filesystems </a:t>
            </a:r>
            <a:r>
              <a:rPr lang="en-US" dirty="0"/>
              <a:t>like Alpine (GPFS) and OLCF home/project areas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AA5161-66DE-9143-9204-70EE14A95F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External HTTP Services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F84D96C-0911-434C-9388-EC424BD273E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Can expose HTTP services on the Internet </a:t>
            </a:r>
          </a:p>
          <a:p>
            <a:r>
              <a:rPr lang="en-US" dirty="0"/>
              <a:t>These services are transparently protected by NCCS Authentication and are accessible by other project members</a:t>
            </a:r>
          </a:p>
          <a:p>
            <a:r>
              <a:rPr lang="en-US" dirty="0"/>
              <a:t>Useful for web-based dashboards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592A672-9813-D34A-B616-D32AC9B5E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669" y="363706"/>
            <a:ext cx="10332720" cy="424732"/>
          </a:xfrm>
        </p:spPr>
        <p:txBody>
          <a:bodyPr/>
          <a:lstStyle/>
          <a:p>
            <a:r>
              <a:rPr lang="en-US" dirty="0"/>
              <a:t>Slate Services at OLCF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B3E76A-4992-3B4F-B4E0-257D55CEB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TCP/UDP Services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8185041-910B-CD42-9E2B-77D61066799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Can expose TCP and UDP services inside OLCF for accessing applications running in Kubernetes from compute nodes</a:t>
            </a:r>
          </a:p>
        </p:txBody>
      </p:sp>
    </p:spTree>
    <p:extLst>
      <p:ext uri="{BB962C8B-B14F-4D97-AF65-F5344CB8AC3E}">
        <p14:creationId xmlns:p14="http://schemas.microsoft.com/office/powerpoint/2010/main" val="4101907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E50A513B-2375-6743-867C-F292C5569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Slate at OLCF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B3E83DD-7C92-144E-94D1-3D6842A4D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9" y="1105800"/>
            <a:ext cx="10785231" cy="512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44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8322F-C466-5446-BD38-FA0AA4760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Hands-on with Slate: Tutorial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06A90-EABB-6F46-B6FC-1E3705AAC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239078"/>
            <a:ext cx="11430000" cy="446243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hlinkClick r:id="rId2"/>
              </a:rPr>
              <a:t>https://github.com/olcf/hands-on-with-slate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Use OLCF Slate Hackathon Slack!</a:t>
            </a:r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https://olcfslatehackathon.slack.com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7698F16-F135-4746-A183-B99B7E5CF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65" y="3033346"/>
            <a:ext cx="6926580" cy="382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56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81A810-CCA7-8341-BAFA-9B3A657E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535531"/>
          </a:xfrm>
        </p:spPr>
        <p:txBody>
          <a:bodyPr/>
          <a:lstStyle/>
          <a:p>
            <a:r>
              <a:rPr lang="en-US" dirty="0"/>
              <a:t>Integration with OLCF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D45F16-5385-8640-BD78-5717BB738C4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95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D914F-413E-3C41-8224-76ED8B3B9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HPC Workflow Facility 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AC3B5-F192-D644-8391-F06D1CA2B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095796"/>
            <a:ext cx="11430000" cy="4047778"/>
          </a:xfrm>
        </p:spPr>
        <p:txBody>
          <a:bodyPr/>
          <a:lstStyle/>
          <a:p>
            <a:r>
              <a:rPr lang="en-US" dirty="0"/>
              <a:t>Allow for </a:t>
            </a:r>
            <a:r>
              <a:rPr lang="en-US" b="1" dirty="0"/>
              <a:t>users to manage their own</a:t>
            </a:r>
            <a:r>
              <a:rPr lang="en-US" dirty="0"/>
              <a:t> workflow systems/databases/web portals</a:t>
            </a:r>
          </a:p>
          <a:p>
            <a:pPr lvl="1"/>
            <a:r>
              <a:rPr lang="en-US" sz="2800" dirty="0"/>
              <a:t>Diverse ecosystem of tools makes it difficult for User Assistance and Operations groups to support everything</a:t>
            </a:r>
          </a:p>
          <a:p>
            <a:r>
              <a:rPr lang="en-US" dirty="0"/>
              <a:t>Why not just use SSH keys for remote access?</a:t>
            </a:r>
          </a:p>
          <a:p>
            <a:pPr lvl="1"/>
            <a:r>
              <a:rPr lang="en-US" sz="2800" dirty="0"/>
              <a:t>Our moderate security controls require remote actions to be authenticated with RSA two-factor credentials</a:t>
            </a:r>
          </a:p>
          <a:p>
            <a:pPr lvl="1"/>
            <a:r>
              <a:rPr lang="en-US" sz="2800" dirty="0"/>
              <a:t>Instead we allow running workflow systems inside of our security boundary</a:t>
            </a:r>
          </a:p>
          <a:p>
            <a:r>
              <a:rPr lang="en-US" dirty="0"/>
              <a:t>Need separate resource from HPC compute clusters which run batch schedulers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611979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9" id="{6EB95C59-BDD5-5C40-971B-727A997B01D4}" vid="{7DE78278-7085-5245-A271-A8AB5B4057CD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BFB3AB80EA044897B163D651BE7CF" ma:contentTypeVersion="12" ma:contentTypeDescription="Create a new document." ma:contentTypeScope="" ma:versionID="5ccae34aae965e24db62e9729d4dd5e4">
  <xsd:schema xmlns:xsd="http://www.w3.org/2001/XMLSchema" xmlns:xs="http://www.w3.org/2001/XMLSchema" xmlns:p="http://schemas.microsoft.com/office/2006/metadata/properties" xmlns:ns2="38e4deb0-de08-4adb-aafc-d8ff02544178" targetNamespace="http://schemas.microsoft.com/office/2006/metadata/properties" ma:root="true" ma:fieldsID="73e7bd080f35e63ea4fc24c5765ee755" ns2:_="">
    <xsd:import namespace="38e4deb0-de08-4adb-aafc-d8ff025441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4deb0-de08-4adb-aafc-d8ff02544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EF5AA9-B8DF-4DC7-90A1-A91BA595B6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4deb0-de08-4adb-aafc-d8ff025441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A20C22-D077-412B-81BA-8B2541026FAD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</Template>
  <TotalTime>1259</TotalTime>
  <Words>573</Words>
  <Application>Microsoft Macintosh PowerPoint</Application>
  <PresentationFormat>Widescreen</PresentationFormat>
  <Paragraphs>81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Arial Black</vt:lpstr>
      <vt:lpstr>Century Gothic</vt:lpstr>
      <vt:lpstr>ORNL</vt:lpstr>
      <vt:lpstr>Slate Hackathon Aug 25-26</vt:lpstr>
      <vt:lpstr>Agenda</vt:lpstr>
      <vt:lpstr>Introduction to Slate</vt:lpstr>
      <vt:lpstr>Why Kubernetes for HPC Workflows?</vt:lpstr>
      <vt:lpstr>Slate Services at OLCF</vt:lpstr>
      <vt:lpstr>Slate at OLCF</vt:lpstr>
      <vt:lpstr>Hands-on with Slate: Tutorial Modules</vt:lpstr>
      <vt:lpstr>Integration with OLCF</vt:lpstr>
      <vt:lpstr>HPC Workflow Facility Constraints</vt:lpstr>
      <vt:lpstr>HPC Workflow Requirements</vt:lpstr>
      <vt:lpstr>Why Kubernetes for HPC Workflows?</vt:lpstr>
      <vt:lpstr>Slate at OLCF</vt:lpstr>
      <vt:lpstr>Access to Alpine and Summit</vt:lpstr>
      <vt:lpstr>Conclusion</vt:lpstr>
      <vt:lpstr>Survey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Slate Hackathon Aug 25-26</dc:title>
  <dc:subject/>
  <dc:creator>Kincl, Jason C.</dc:creator>
  <cp:keywords/>
  <dc:description/>
  <cp:lastModifiedBy>Kincl, Jason C.</cp:lastModifiedBy>
  <cp:revision>30</cp:revision>
  <dcterms:created xsi:type="dcterms:W3CDTF">2021-08-24T20:44:25Z</dcterms:created>
  <dcterms:modified xsi:type="dcterms:W3CDTF">2021-08-26T20:07:06Z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0x010100436BFB3AB80EA044897B163D651BE7CF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</Properties>
</file>