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BA1"/>
    <a:srgbClr val="DAB102"/>
    <a:srgbClr val="E0E0E0"/>
    <a:srgbClr val="F2F2F2"/>
    <a:srgbClr val="D6E3C3"/>
    <a:srgbClr val="98BA6A"/>
    <a:srgbClr val="90C2C2"/>
    <a:srgbClr val="8ECCB8"/>
    <a:srgbClr val="CFCFCF"/>
    <a:srgbClr val="A3C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1" autoAdjust="0"/>
    <p:restoredTop sz="97166" autoAdjust="0"/>
  </p:normalViewPr>
  <p:slideViewPr>
    <p:cSldViewPr snapToGrid="0" showGuides="1">
      <p:cViewPr varScale="1">
        <p:scale>
          <a:sx n="81" d="100"/>
          <a:sy n="81" d="100"/>
        </p:scale>
        <p:origin x="24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2120" y="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92059-949A-4D84-A84D-82EB5F97947B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095A-F86B-4B29-8A9F-DF3D3D1F3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4286"/>
          <a:stretch/>
        </p:blipFill>
        <p:spPr>
          <a:xfrm>
            <a:off x="200371" y="1074420"/>
            <a:ext cx="8506306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0371" y="5343836"/>
            <a:ext cx="403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</a:t>
            </a:r>
            <a:b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for the US Department of Energy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1E8798D-8DC1-4F66-BD16-7083682BED34}"/>
              </a:ext>
            </a:extLst>
          </p:cNvPr>
          <p:cNvSpPr/>
          <p:nvPr userDrawn="1"/>
        </p:nvSpPr>
        <p:spPr>
          <a:xfrm>
            <a:off x="8706678" y="1"/>
            <a:ext cx="437323" cy="5307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21553" y="1388962"/>
            <a:ext cx="8148679" cy="1058605"/>
          </a:xfrm>
        </p:spPr>
        <p:txBody>
          <a:bodyPr/>
          <a:lstStyle>
            <a:lvl1pPr algn="l"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611" y="2928829"/>
            <a:ext cx="4690151" cy="180817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39961D-E2BA-492C-BC48-01E29F648BCC}"/>
              </a:ext>
            </a:extLst>
          </p:cNvPr>
          <p:cNvSpPr/>
          <p:nvPr userDrawn="1"/>
        </p:nvSpPr>
        <p:spPr>
          <a:xfrm>
            <a:off x="4572000" y="5307666"/>
            <a:ext cx="4572000" cy="1550335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9A2B3-A685-470B-9190-7D6FE9C16A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05" y="5386774"/>
            <a:ext cx="1620963" cy="396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44590-B596-4A93-8D86-6F9A318AF1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3"/>
            <a:ext cx="436626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5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FBA5C8-999C-4371-9C2C-0AE38B43EC45}"/>
              </a:ext>
            </a:extLst>
          </p:cNvPr>
          <p:cNvSpPr/>
          <p:nvPr userDrawn="1"/>
        </p:nvSpPr>
        <p:spPr>
          <a:xfrm>
            <a:off x="4572000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911019"/>
          </a:xfrm>
        </p:spPr>
        <p:txBody>
          <a:bodyPr/>
          <a:lstStyle>
            <a:lvl1pPr>
              <a:lnSpc>
                <a:spcPct val="95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63" y="2434851"/>
            <a:ext cx="4134678" cy="270957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9" y="1078993"/>
            <a:ext cx="4134678" cy="422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87E3B-57BC-4B9E-9BA0-707BE07CB94C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945-2BB3-4CE6-AA63-28E4BBC64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2"/>
            <a:ext cx="436626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FBA5C8-999C-4371-9C2C-0AE38B43EC45}"/>
              </a:ext>
            </a:extLst>
          </p:cNvPr>
          <p:cNvSpPr/>
          <p:nvPr userDrawn="1"/>
        </p:nvSpPr>
        <p:spPr>
          <a:xfrm>
            <a:off x="4572000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867930"/>
          </a:xfrm>
        </p:spPr>
        <p:txBody>
          <a:bodyPr/>
          <a:lstStyle>
            <a:lvl1pPr>
              <a:lnSpc>
                <a:spcPct val="90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63" y="2477531"/>
            <a:ext cx="4134678" cy="4139078"/>
          </a:xfrm>
        </p:spPr>
        <p:txBody>
          <a:bodyPr/>
          <a:lstStyle>
            <a:lvl1pPr>
              <a:lnSpc>
                <a:spcPct val="90000"/>
              </a:lnSpc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9" y="1078993"/>
            <a:ext cx="4134678" cy="422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5B9F43-3CEE-446F-8E35-BC213A599756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8DF9A1-5042-4686-969C-CF4B11C6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741" y="0"/>
            <a:ext cx="8500937" cy="634440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C2A179-EA72-4D9C-8B5A-60C726FDCDB1}"/>
              </a:ext>
            </a:extLst>
          </p:cNvPr>
          <p:cNvSpPr/>
          <p:nvPr userDrawn="1"/>
        </p:nvSpPr>
        <p:spPr>
          <a:xfrm>
            <a:off x="4571999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344401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344401 h 6858000"/>
              <a:gd name="connsiteX6" fmla="*/ 5512903 w 6096000"/>
              <a:gd name="connsiteY6" fmla="*/ 63444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6344401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344401"/>
                </a:lnTo>
                <a:lnTo>
                  <a:pt x="5512903" y="63444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CE25A-AEE2-4B84-B230-E61FBB5916C0}"/>
              </a:ext>
            </a:extLst>
          </p:cNvPr>
          <p:cNvSpPr/>
          <p:nvPr userDrawn="1"/>
        </p:nvSpPr>
        <p:spPr>
          <a:xfrm>
            <a:off x="0" y="6344403"/>
            <a:ext cx="20574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7" y="274321"/>
            <a:ext cx="8250174" cy="501676"/>
          </a:xfrm>
        </p:spPr>
        <p:txBody>
          <a:bodyPr/>
          <a:lstStyle>
            <a:lvl1pPr>
              <a:lnSpc>
                <a:spcPct val="95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53D30EF-56FE-412C-8B5E-E1FEDC6BE58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D7D10-50EE-4EC8-8429-7F10D50FD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6474106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5552"/>
            <a:ext cx="4380567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763689" y="1435552"/>
            <a:ext cx="4380311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437900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763689" y="948037"/>
            <a:ext cx="438031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10603" y="966165"/>
            <a:ext cx="436139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10603" y="1517523"/>
            <a:ext cx="4361396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768008" y="966165"/>
            <a:ext cx="4358907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768008" y="1517523"/>
            <a:ext cx="4358907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627422" y="320041"/>
            <a:ext cx="751657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7421" y="400521"/>
            <a:ext cx="7499493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8302" y="65460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D583F3-A626-4386-A514-ABEE74ACAA93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63F72F-D8C5-4724-B209-B51C0502E70D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2AAD89-B12B-45CD-B15D-8478AE5BE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5552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24318" y="1435552"/>
            <a:ext cx="290093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242895" y="1435552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290006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24317" y="948037"/>
            <a:ext cx="290093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242896" y="948037"/>
            <a:ext cx="291444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8500" y="966165"/>
            <a:ext cx="287541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12598" y="1517904"/>
            <a:ext cx="2875410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34012" y="966165"/>
            <a:ext cx="2873769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39873" y="1517904"/>
            <a:ext cx="2873769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53455" y="966165"/>
            <a:ext cx="28479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259316" y="1517904"/>
            <a:ext cx="2847992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627422" y="320041"/>
            <a:ext cx="751657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7422" y="405256"/>
            <a:ext cx="745257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8302" y="65460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A5E570-6CEB-41E7-8D0B-3A8F71C0DC0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01B422-8DF5-45CF-9477-2F7F2A9A0FF4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BF1765-1FC6-4B2E-978F-E2CE306D8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1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9112" y="966459"/>
            <a:ext cx="2161143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2466458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2466458" y="948037"/>
            <a:ext cx="215610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4727176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4727176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6987895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6987895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12598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85800" indent="-170260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2462937" y="969264"/>
            <a:ext cx="2161143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2479034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28692" y="969264"/>
            <a:ext cx="2151068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734714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627422" y="320041"/>
            <a:ext cx="751657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7422" y="405256"/>
            <a:ext cx="745237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984373" y="969264"/>
            <a:ext cx="2159627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6998954" y="1517904"/>
            <a:ext cx="2132838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87BB4B-352F-40F3-92C4-449A98607320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F4C16E-1143-4307-BA5B-3A22A63363EC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45BF44-A7D3-46D8-9427-D88674E3E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3" y="1371600"/>
            <a:ext cx="8529578" cy="4247957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B55031-6CBC-4BE4-8563-DD69C0E4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5" t="2732" r="4700" b="924"/>
          <a:stretch/>
        </p:blipFill>
        <p:spPr>
          <a:xfrm>
            <a:off x="4565123" y="1078993"/>
            <a:ext cx="4176689" cy="430197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C8C473-D781-4047-9817-78BBBB4E8673}"/>
              </a:ext>
            </a:extLst>
          </p:cNvPr>
          <p:cNvSpPr/>
          <p:nvPr userDrawn="1"/>
        </p:nvSpPr>
        <p:spPr>
          <a:xfrm>
            <a:off x="4571999" y="-1"/>
            <a:ext cx="4572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05740" y="1078993"/>
            <a:ext cx="4359383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352480"/>
            <a:ext cx="4060102" cy="97872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163" y="2688198"/>
            <a:ext cx="4073266" cy="2456231"/>
          </a:xfrm>
        </p:spPr>
        <p:txBody>
          <a:bodyPr/>
          <a:lstStyle>
            <a:lvl1pPr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CC9B5-CED7-4937-B550-93909B189247}"/>
              </a:ext>
            </a:extLst>
          </p:cNvPr>
          <p:cNvSpPr/>
          <p:nvPr userDrawn="1"/>
        </p:nvSpPr>
        <p:spPr>
          <a:xfrm>
            <a:off x="205740" y="320041"/>
            <a:ext cx="131826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09ADF-6A42-46CF-A9A5-D7059B139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444484"/>
            <a:ext cx="1101547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501676"/>
          </a:xfrm>
        </p:spPr>
        <p:txBody>
          <a:bodyPr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26" y="1444753"/>
            <a:ext cx="4130874" cy="4194420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753"/>
            <a:ext cx="4128516" cy="4194420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501676"/>
          </a:xfrm>
        </p:spPr>
        <p:txBody>
          <a:bodyPr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26" y="1444752"/>
            <a:ext cx="4130874" cy="821190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26" y="2265943"/>
            <a:ext cx="4130874" cy="337322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4752"/>
            <a:ext cx="4128516" cy="821190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5943"/>
            <a:ext cx="4128516" cy="337322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009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3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818" y="1444752"/>
            <a:ext cx="404542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18" y="2265943"/>
            <a:ext cx="404542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lnSpc>
                <a:spcPct val="95000"/>
              </a:lnSpc>
              <a:buClr>
                <a:schemeClr val="tx1"/>
              </a:buClr>
              <a:defRPr sz="1800"/>
            </a:lvl1pPr>
            <a:lvl2pPr>
              <a:lnSpc>
                <a:spcPct val="95000"/>
              </a:lnSpc>
              <a:buClr>
                <a:schemeClr val="tx1"/>
              </a:buClr>
              <a:defRPr sz="1600"/>
            </a:lvl2pPr>
            <a:lvl3pPr>
              <a:lnSpc>
                <a:spcPct val="95000"/>
              </a:lnSpc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2007" y="1444752"/>
            <a:ext cx="404164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2007" y="2270334"/>
            <a:ext cx="404164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lnSpc>
                <a:spcPct val="95000"/>
              </a:lnSpc>
              <a:buClr>
                <a:schemeClr val="tx1"/>
              </a:buClr>
              <a:defRPr sz="1800"/>
            </a:lvl1pPr>
            <a:lvl2pPr>
              <a:lnSpc>
                <a:spcPct val="95000"/>
              </a:lnSpc>
              <a:buClr>
                <a:schemeClr val="tx1"/>
              </a:buClr>
              <a:defRPr sz="1600"/>
            </a:lvl2pPr>
            <a:lvl3pPr>
              <a:lnSpc>
                <a:spcPct val="95000"/>
              </a:lnSpc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99" y="1444752"/>
            <a:ext cx="2654504" cy="69914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199" y="2139507"/>
            <a:ext cx="2654504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22743" y="1444752"/>
            <a:ext cx="2652989" cy="69914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22743" y="2143898"/>
            <a:ext cx="2652989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0495" y="1444752"/>
            <a:ext cx="2652989" cy="69914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20495" y="2143898"/>
            <a:ext cx="2652989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55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5898EA-8E71-4515-853F-1387A5882EE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" y="6474106"/>
            <a:ext cx="1101547" cy="26517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2327" y="274321"/>
            <a:ext cx="8533574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711" y="1371600"/>
            <a:ext cx="8564601" cy="430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16607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4C89F170-E44E-425F-916D-A6CE75BAD71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127479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1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41" r:id="rId5"/>
    <p:sldLayoutId id="2147483736" r:id="rId6"/>
    <p:sldLayoutId id="2147483742" r:id="rId7"/>
    <p:sldLayoutId id="2147483685" r:id="rId8"/>
    <p:sldLayoutId id="2147483737" r:id="rId9"/>
    <p:sldLayoutId id="2147483667" r:id="rId10"/>
    <p:sldLayoutId id="2147483725" r:id="rId11"/>
    <p:sldLayoutId id="2147483678" r:id="rId12"/>
    <p:sldLayoutId id="2147483738" r:id="rId13"/>
    <p:sldLayoutId id="2147483739" r:id="rId14"/>
    <p:sldLayoutId id="2147483740" r:id="rId15"/>
  </p:sldLayoutIdLst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5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ssw-psip.github.io/ptc-catalog/survey.html" TargetMode="External"/><Relationship Id="rId2" Type="http://schemas.openxmlformats.org/officeDocument/2006/relationships/hyperlink" Target="https://bssw.io/psi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i.org/10.6084/m9.figshare.10114880.v4" TargetMode="External"/><Relationship Id="rId7" Type="http://schemas.openxmlformats.org/officeDocument/2006/relationships/hyperlink" Target="https://ideas-productivity.org/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exascaleproject.org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ndownloader.figshare.com/files/187890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xascaleproject.org/better-scientific-productivity-through-better-scientific-software-the-ideas-report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bssw.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084/m9.figshare.10114880.v4" TargetMode="External"/><Relationship Id="rId2" Type="http://schemas.openxmlformats.org/officeDocument/2006/relationships/hyperlink" Target="https://cliutils.gitlab.io/modern-cmake/chapters/intro/dodono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tterscientificsoftware.github.io/A-Team-Tool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cl.utk.edu/projectsdev/morse/index.html" TargetMode="External"/><Relationship Id="rId3" Type="http://schemas.openxmlformats.org/officeDocument/2006/relationships/hyperlink" Target="https://project.inria.fr/chameleon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hpl-calculator.sourceforge.net/Howto-HPL-GP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.cs.utk.edu/magma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hyperlink" Target="https://github.com/elemental/Elemental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0DAF-BC96-4849-B1A8-001D6A50D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53" y="1388962"/>
            <a:ext cx="8148679" cy="1027974"/>
          </a:xfrm>
        </p:spPr>
        <p:txBody>
          <a:bodyPr/>
          <a:lstStyle/>
          <a:p>
            <a:r>
              <a:rPr lang="en-US" dirty="0"/>
              <a:t>Working Effectively With the HPC Software Ecosystem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B8E34-3C4A-F242-B2FE-A25A7AFEB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David M. Rogers</a:t>
            </a:r>
          </a:p>
          <a:p>
            <a:r>
              <a:rPr lang="en-US" dirty="0"/>
              <a:t>Computational Scientist</a:t>
            </a:r>
          </a:p>
          <a:p>
            <a:r>
              <a:rPr lang="en-US" dirty="0"/>
              <a:t>ORNL NCCS</a:t>
            </a:r>
          </a:p>
          <a:p>
            <a:r>
              <a:rPr lang="en-US" sz="1600" dirty="0" err="1"/>
              <a:t>rogersdm@ornl.gov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798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F4B2-8D6C-274B-90E4-3C0B335C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BC984-C24E-4A49-949C-B845348B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3" y="1988234"/>
            <a:ext cx="8568927" cy="1688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B4D64-9ED5-4246-91A9-52E29074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880" y="108634"/>
            <a:ext cx="1955800" cy="187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C3C20E-68E5-1647-8B6F-68ED1FFDCA9A}"/>
              </a:ext>
            </a:extLst>
          </p:cNvPr>
          <p:cNvSpPr/>
          <p:nvPr/>
        </p:nvSpPr>
        <p:spPr>
          <a:xfrm>
            <a:off x="1346737" y="1660123"/>
            <a:ext cx="567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www.icl.utk.edu</a:t>
            </a:r>
            <a:r>
              <a:rPr lang="en-US" sz="1400" dirty="0"/>
              <a:t>/files/publications/2019/icl-utk-1315-2019.pdf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52A4D8-04EA-0544-9C85-A45FC49A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2" y="1048434"/>
            <a:ext cx="3862470" cy="501676"/>
          </a:xfrm>
        </p:spPr>
        <p:txBody>
          <a:bodyPr/>
          <a:lstStyle/>
          <a:p>
            <a:pPr>
              <a:buFont typeface=".Apple Color Emoji UI"/>
              <a:buChar char="😎"/>
            </a:pPr>
            <a:r>
              <a:rPr lang="en-US" dirty="0"/>
              <a:t> Design Compatibility?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2695E-1FCF-7047-8C38-E199D6F9B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09215"/>
            <a:ext cx="4502357" cy="2848785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E688E0-8960-B145-B0F5-401894EA380C}"/>
              </a:ext>
            </a:extLst>
          </p:cNvPr>
          <p:cNvSpPr txBox="1">
            <a:spLocks/>
          </p:cNvSpPr>
          <p:nvPr/>
        </p:nvSpPr>
        <p:spPr bwMode="auto">
          <a:xfrm>
            <a:off x="779172" y="4121733"/>
            <a:ext cx="3862470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5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 Color Emoji UI"/>
              <a:buChar char="👍"/>
            </a:pPr>
            <a:r>
              <a:rPr lang="en-US" dirty="0"/>
              <a:t> Performance?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612D8-3EFC-3849-B46B-88A99A17BF3E}"/>
              </a:ext>
            </a:extLst>
          </p:cNvPr>
          <p:cNvSpPr/>
          <p:nvPr/>
        </p:nvSpPr>
        <p:spPr>
          <a:xfrm>
            <a:off x="575073" y="5252442"/>
            <a:ext cx="399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www.icl.utk.edu</a:t>
            </a:r>
            <a:r>
              <a:rPr lang="en-US" dirty="0"/>
              <a:t>/files/publications/2020/icl-utk-1314-2020.pdf</a:t>
            </a:r>
          </a:p>
        </p:txBody>
      </p:sp>
    </p:spTree>
    <p:extLst>
      <p:ext uri="{BB962C8B-B14F-4D97-AF65-F5344CB8AC3E}">
        <p14:creationId xmlns:p14="http://schemas.microsoft.com/office/powerpoint/2010/main" val="312927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A424-8EAD-724E-8C20-5FC483B6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996E-EF8D-0645-B3E1-D35B2357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3" y="1371600"/>
            <a:ext cx="3621595" cy="614363"/>
          </a:xfrm>
        </p:spPr>
        <p:txBody>
          <a:bodyPr/>
          <a:lstStyle/>
          <a:p>
            <a:pPr>
              <a:buFont typeface=".Apple Color Emoji UI"/>
              <a:buChar char="🥴"/>
            </a:pPr>
            <a:r>
              <a:rPr lang="en-US" dirty="0"/>
              <a:t> Documentation?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3FF14F-A251-2047-B52E-D5AD0AE54EDA}"/>
              </a:ext>
            </a:extLst>
          </p:cNvPr>
          <p:cNvSpPr txBox="1">
            <a:spLocks/>
          </p:cNvSpPr>
          <p:nvPr/>
        </p:nvSpPr>
        <p:spPr bwMode="auto">
          <a:xfrm>
            <a:off x="322326" y="3752850"/>
            <a:ext cx="4706874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5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 Color Emoji UI"/>
              <a:buChar char="🙂"/>
            </a:pPr>
            <a:r>
              <a:rPr lang="en-US" dirty="0"/>
              <a:t> Ease of compilation?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6F4F9-3140-E643-84A0-9E4AE2F34169}"/>
              </a:ext>
            </a:extLst>
          </p:cNvPr>
          <p:cNvSpPr/>
          <p:nvPr/>
        </p:nvSpPr>
        <p:spPr>
          <a:xfrm>
            <a:off x="594951" y="4421533"/>
            <a:ext cx="8059652" cy="1600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LIBS_LAPACKPP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dirty="0">
                <a:solidFill>
                  <a:srgbClr val="FED7D8"/>
                </a:solidFill>
                <a:latin typeface="Menlo" panose="020B0609030804020204" pitchFamily="49" charset="0"/>
              </a:rPr>
              <a:t>\</a:t>
            </a:r>
            <a:endParaRPr lang="en-US" sz="1400" dirty="0">
              <a:solidFill>
                <a:srgbClr val="32F4F1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FED7D8"/>
                </a:solidFill>
                <a:latin typeface="Menlo" panose="020B0609030804020204" pitchFamily="49" charset="0"/>
              </a:rPr>
              <a:t>   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-L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</a:t>
            </a:r>
            <a:r>
              <a:rPr lang="en-US" sz="1400" b="1" dirty="0" err="1">
                <a:solidFill>
                  <a:srgbClr val="32F4F1"/>
                </a:solidFill>
                <a:latin typeface="Menlo" panose="020B0609030804020204" pitchFamily="49" charset="0"/>
              </a:rPr>
              <a:t>lapackpp_dir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/lib 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Wl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rpath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</a:t>
            </a:r>
            <a:r>
              <a:rPr lang="en-US" sz="1400" b="1" dirty="0" err="1">
                <a:solidFill>
                  <a:srgbClr val="32F4F1"/>
                </a:solidFill>
                <a:latin typeface="Menlo" panose="020B0609030804020204" pitchFamily="49" charset="0"/>
              </a:rPr>
              <a:t>lapackpp_dir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/lib –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llapackpp</a:t>
            </a: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sz="1400" b="1" dirty="0">
              <a:solidFill>
                <a:srgbClr val="32F4F1"/>
              </a:solidFill>
              <a:latin typeface="Menlo" panose="020B0609030804020204" pitchFamily="49" charset="0"/>
            </a:endParaRPr>
          </a:p>
          <a:p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LIBS 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${LIBS_SLATE}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${LIBS_LAPACKPP}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${LIBS_BLASPP}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${LIBS_CUDA}</a:t>
            </a:r>
          </a:p>
          <a:p>
            <a:endParaRPr lang="en-US" sz="1400" b="1" dirty="0">
              <a:solidFill>
                <a:srgbClr val="32F4F1"/>
              </a:solidFill>
              <a:latin typeface="Menlo" panose="020B0609030804020204" pitchFamily="49" charset="0"/>
            </a:endParaRPr>
          </a:p>
          <a:p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%: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%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.cc</a:t>
            </a:r>
          </a:p>
          <a:p>
            <a:r>
              <a:rPr lang="en-US" sz="1400" dirty="0">
                <a:solidFill>
                  <a:srgbClr val="FB1EFF"/>
                </a:solidFill>
                <a:latin typeface="Menlo" panose="020B0609030804020204" pitchFamily="49" charset="0"/>
              </a:rPr>
              <a:t>       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${CXX}</a:t>
            </a:r>
            <a:r>
              <a:rPr lang="en-US" sz="1400" dirty="0">
                <a:solidFill>
                  <a:srgbClr val="FB1EFF"/>
                </a:solidFill>
                <a:latin typeface="Menlo" panose="020B0609030804020204" pitchFamily="49" charset="0"/>
              </a:rPr>
              <a:t> -o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$@</a:t>
            </a:r>
            <a:r>
              <a:rPr lang="en-US" sz="1400" dirty="0">
                <a:solidFill>
                  <a:srgbClr val="FB1EFF"/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$&lt;</a:t>
            </a:r>
            <a:r>
              <a:rPr lang="en-US" sz="1400" dirty="0">
                <a:solidFill>
                  <a:srgbClr val="FB1EFF"/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${CXXFLAGS}</a:t>
            </a:r>
            <a:r>
              <a:rPr lang="en-US" sz="1400" dirty="0">
                <a:solidFill>
                  <a:srgbClr val="FB1EFF"/>
                </a:solidFill>
                <a:latin typeface="Menlo" panose="020B0609030804020204" pitchFamily="49" charset="0"/>
              </a:rPr>
              <a:t> </a:t>
            </a:r>
            <a:r>
              <a:rPr lang="en-US" sz="1400" b="1" dirty="0">
                <a:solidFill>
                  <a:srgbClr val="32F4F1"/>
                </a:solidFill>
                <a:latin typeface="Menlo" panose="020B0609030804020204" pitchFamily="49" charset="0"/>
              </a:rPr>
              <a:t>${LIBS}</a:t>
            </a:r>
            <a:endParaRPr lang="en-US" sz="1400" dirty="0">
              <a:solidFill>
                <a:srgbClr val="32F4F1"/>
              </a:solidFill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1B4544-43E2-AA4F-81AD-0D5994CF06A0}"/>
              </a:ext>
            </a:extLst>
          </p:cNvPr>
          <p:cNvSpPr/>
          <p:nvPr/>
        </p:nvSpPr>
        <p:spPr>
          <a:xfrm>
            <a:off x="1133309" y="3426141"/>
            <a:ext cx="6946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bitbucket.org</a:t>
            </a:r>
            <a:r>
              <a:rPr lang="en-US" sz="1600" dirty="0"/>
              <a:t>/</a:t>
            </a:r>
            <a:r>
              <a:rPr lang="en-US" sz="1600" dirty="0" err="1"/>
              <a:t>icl</a:t>
            </a:r>
            <a:r>
              <a:rPr lang="en-US" sz="1600" dirty="0"/>
              <a:t>/slate/</a:t>
            </a:r>
            <a:r>
              <a:rPr lang="en-US" sz="1600" dirty="0" err="1"/>
              <a:t>src</a:t>
            </a:r>
            <a:r>
              <a:rPr lang="en-US" sz="1600" dirty="0"/>
              <a:t>/default/docs/sphinx/</a:t>
            </a:r>
            <a:r>
              <a:rPr lang="en-US" sz="1600" dirty="0" err="1"/>
              <a:t>overview.rst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419D0-55CF-A649-94CA-ED83C843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60" y="1409900"/>
            <a:ext cx="5589432" cy="17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61E7-FCD3-4745-8596-AB175C42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E4F1-80AB-AB4C-A77F-3589763F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3" y="1371601"/>
            <a:ext cx="3540498" cy="611746"/>
          </a:xfrm>
        </p:spPr>
        <p:txBody>
          <a:bodyPr/>
          <a:lstStyle/>
          <a:p>
            <a:pPr>
              <a:buFont typeface=".Apple Color Emoji UI"/>
              <a:buChar char="🛠"/>
            </a:pPr>
            <a:r>
              <a:rPr lang="en-US" dirty="0"/>
              <a:t> Fit for my use</a:t>
            </a:r>
          </a:p>
          <a:p>
            <a:pPr marL="0" indent="0">
              <a:buNone/>
            </a:pPr>
            <a:r>
              <a:rPr lang="en-US" dirty="0"/>
              <a:t>           case?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CE0003-06C7-1447-8020-B2E9F6F49204}"/>
              </a:ext>
            </a:extLst>
          </p:cNvPr>
          <p:cNvSpPr txBox="1">
            <a:spLocks/>
          </p:cNvSpPr>
          <p:nvPr/>
        </p:nvSpPr>
        <p:spPr bwMode="auto">
          <a:xfrm>
            <a:off x="336043" y="4018944"/>
            <a:ext cx="8060982" cy="160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5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 Color Emoji UI"/>
              <a:buChar char="🤔"/>
            </a:pPr>
            <a:r>
              <a:rPr lang="en-US" dirty="0"/>
              <a:t>  Not so good on tall, skinny matrices (right now)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but we get a chance to collaborate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Disclaimer: much more testing</a:t>
            </a:r>
          </a:p>
          <a:p>
            <a:pPr marL="346075" lvl="1" indent="0">
              <a:buNone/>
            </a:pPr>
            <a:r>
              <a:rPr lang="en-US" dirty="0"/>
              <a:t>    is needed before confirming</a:t>
            </a:r>
          </a:p>
          <a:p>
            <a:pPr marL="346075" lvl="1" indent="0">
              <a:buNone/>
            </a:pPr>
            <a:r>
              <a:rPr lang="en-US" dirty="0"/>
              <a:t>    timing results, and I may be</a:t>
            </a:r>
          </a:p>
          <a:p>
            <a:pPr marL="346075" lvl="1" indent="0">
              <a:buNone/>
            </a:pPr>
            <a:r>
              <a:rPr lang="en-US" dirty="0"/>
              <a:t>    using things wrong here…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74EFC-6F4F-0649-9B77-E2CDEE8289D0}"/>
              </a:ext>
            </a:extLst>
          </p:cNvPr>
          <p:cNvSpPr/>
          <p:nvPr/>
        </p:nvSpPr>
        <p:spPr>
          <a:xfrm>
            <a:off x="3568045" y="373487"/>
            <a:ext cx="5035042" cy="33011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EE0DA-525F-9C4D-A358-5983D4CA3C0B}"/>
              </a:ext>
            </a:extLst>
          </p:cNvPr>
          <p:cNvSpPr/>
          <p:nvPr/>
        </p:nvSpPr>
        <p:spPr>
          <a:xfrm>
            <a:off x="3702677" y="966219"/>
            <a:ext cx="561518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template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&lt;</a:t>
            </a:r>
            <a:r>
              <a:rPr lang="en-US" sz="1000" dirty="0" err="1">
                <a:solidFill>
                  <a:srgbClr val="80FFA7"/>
                </a:solidFill>
                <a:latin typeface="Menlo" panose="020B0609030804020204" pitchFamily="49" charset="0"/>
              </a:rPr>
              <a:t>typename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scalar_type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  <a:endParaRPr lang="en-US" sz="1000" dirty="0">
              <a:solidFill>
                <a:srgbClr val="80FFA7"/>
              </a:solidFill>
              <a:latin typeface="Menlo" panose="020B0609030804020204" pitchFamily="49" charset="0"/>
            </a:endParaRPr>
          </a:p>
          <a:p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test_syrk_syr2k(</a:t>
            </a:r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int64_t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N, </a:t>
            </a:r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int64_t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M, </a:t>
            </a:r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pN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pM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scalar_type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alpha = 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2.0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beta = 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1.0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int64_t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nb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=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256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endParaRPr lang="en-US" sz="1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slate::Matrix&lt;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scalar_type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&gt; A( N, M,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nb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pM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comm );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slate::Matrix&lt;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scalar_type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&gt; B( N, M,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nb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pM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comm );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slate::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SymmetricMatrix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scalar_type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    S( slate::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Uplo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::Lower, N,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nb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pN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pN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comm );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A.insertLocalTiles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(slate::Target::Devices);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B.insertLocalTiles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(slate::Target::Devices);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S.insertLocalTiles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(slate::Target::Devices);</a:t>
            </a:r>
          </a:p>
          <a:p>
            <a:endParaRPr lang="en-US" sz="1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000" dirty="0">
                <a:solidFill>
                  <a:srgbClr val="32F4F1"/>
                </a:solidFill>
                <a:latin typeface="Menlo" panose="020B0609030804020204" pitchFamily="49" charset="0"/>
              </a:rPr>
              <a:t>// S = alpha A B^T + alpha B A^T + beta S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{ Timed timer(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"syr2k"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mpi_rank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      syr2k( alpha, A, B, beta, S ); }</a:t>
            </a:r>
          </a:p>
          <a:p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3C4DAD-517E-C14A-80DB-336DBED2E743}"/>
              </a:ext>
            </a:extLst>
          </p:cNvPr>
          <p:cNvSpPr/>
          <p:nvPr/>
        </p:nvSpPr>
        <p:spPr>
          <a:xfrm>
            <a:off x="3724589" y="394145"/>
            <a:ext cx="35404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n = </a:t>
            </a:r>
            <a:r>
              <a:rPr lang="en-US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mpi.ranks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sz="1000" dirty="0">
                <a:solidFill>
                  <a:srgbClr val="32F4F1"/>
                </a:solidFill>
                <a:latin typeface="Menlo" panose="020B0609030804020204" pitchFamily="49" charset="0"/>
              </a:rPr>
              <a:t>// # GPUs</a:t>
            </a:r>
            <a:endParaRPr lang="en-US" sz="1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int64_t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M = n*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20480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7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sz="1000" dirty="0">
                <a:solidFill>
                  <a:srgbClr val="32F4F1"/>
                </a:solidFill>
                <a:latin typeface="Menlo" panose="020B0609030804020204" pitchFamily="49" charset="0"/>
              </a:rPr>
              <a:t>// 140k DOFs per GPU</a:t>
            </a:r>
          </a:p>
          <a:p>
            <a:r>
              <a:rPr lang="en-US" sz="1000" dirty="0">
                <a:solidFill>
                  <a:srgbClr val="80FFA7"/>
                </a:solidFill>
                <a:latin typeface="Menlo" panose="020B0609030804020204" pitchFamily="49" charset="0"/>
              </a:rPr>
              <a:t>int64_t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 N = M*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3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/</a:t>
            </a:r>
            <a:r>
              <a:rPr lang="en-US" sz="1000" dirty="0">
                <a:solidFill>
                  <a:srgbClr val="FB1EFF"/>
                </a:solidFill>
                <a:latin typeface="Menlo" panose="020B0609030804020204" pitchFamily="49" charset="0"/>
              </a:rPr>
              <a:t>28000</a:t>
            </a:r>
            <a:r>
              <a:rPr lang="en-US" sz="1000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sz="1000" dirty="0">
                <a:solidFill>
                  <a:srgbClr val="32F4F1"/>
                </a:solidFill>
                <a:latin typeface="Menlo" panose="020B0609030804020204" pitchFamily="49" charset="0"/>
              </a:rPr>
              <a:t>// electron pairs</a:t>
            </a:r>
            <a:endParaRPr lang="en-US" sz="1000" dirty="0">
              <a:solidFill>
                <a:srgbClr val="32F4F1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6E354DD3-239B-E748-998C-F1A7C2B9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38" y="4735758"/>
            <a:ext cx="2829655" cy="21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C8F8-60E3-B347-8CD9-B32074BA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Calm and Carry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07B55-AA96-A34F-BAE0-63C461AB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26" y="2531080"/>
            <a:ext cx="8529578" cy="3490174"/>
          </a:xfrm>
        </p:spPr>
        <p:txBody>
          <a:bodyPr/>
          <a:lstStyle/>
          <a:p>
            <a:r>
              <a:rPr lang="en-US" dirty="0"/>
              <a:t>Focus on your project objectives.</a:t>
            </a:r>
          </a:p>
          <a:p>
            <a:r>
              <a:rPr lang="en-US" dirty="0"/>
              <a:t>Collaborate with upstream &amp; downstream teams.</a:t>
            </a:r>
          </a:p>
          <a:p>
            <a:r>
              <a:rPr lang="en-US" dirty="0"/>
              <a:t>Contribute reproducible benchmarks and tutorials to the community.</a:t>
            </a:r>
          </a:p>
          <a:p>
            <a:r>
              <a:rPr lang="en-US" dirty="0"/>
              <a:t>Continually </a:t>
            </a:r>
            <a:r>
              <a:rPr lang="en-US" dirty="0">
                <a:hlinkClick r:id="rId2"/>
              </a:rPr>
              <a:t>evaluate &amp; adapt your own process</a:t>
            </a:r>
            <a:r>
              <a:rPr lang="en-US" dirty="0"/>
              <a:t>.</a:t>
            </a:r>
          </a:p>
          <a:p>
            <a:r>
              <a:rPr lang="en-US" dirty="0"/>
              <a:t>Call out code quality, maintainability, documentation, and collaboration in your project milestones!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B279C-CD56-804F-A98D-6038200B061C}"/>
              </a:ext>
            </a:extLst>
          </p:cNvPr>
          <p:cNvSpPr txBox="1"/>
          <p:nvPr/>
        </p:nvSpPr>
        <p:spPr>
          <a:xfrm>
            <a:off x="2807240" y="836746"/>
            <a:ext cx="6014434" cy="15881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n-lt"/>
              </a:rPr>
              <a:t>Key Takeaways: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Download a copy of this presentation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the checklist as a study guide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Rate your own project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Contact me with questions on software best practices, or if you get stuck</a:t>
            </a:r>
          </a:p>
        </p:txBody>
      </p:sp>
    </p:spTree>
    <p:extLst>
      <p:ext uri="{BB962C8B-B14F-4D97-AF65-F5344CB8AC3E}">
        <p14:creationId xmlns:p14="http://schemas.microsoft.com/office/powerpoint/2010/main" val="198194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1639-7BD9-EE43-B862-C38FCCF5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2759-CDAD-4145-90FD-D983343C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</a:t>
            </a:r>
            <a:r>
              <a:rPr lang="en-US" dirty="0">
                <a:hlinkClick r:id="rId2"/>
              </a:rPr>
              <a:t>Creative Commons Attribution 4.0 International License</a:t>
            </a:r>
            <a:r>
              <a:rPr lang="en-US" dirty="0"/>
              <a:t>. (CC BY 4.0).</a:t>
            </a:r>
          </a:p>
          <a:p>
            <a:endParaRPr lang="en-US" sz="1200" dirty="0"/>
          </a:p>
          <a:p>
            <a:r>
              <a:rPr lang="en-US" dirty="0"/>
              <a:t>Includes contributions from </a:t>
            </a:r>
            <a:r>
              <a:rPr lang="en-US" sz="1800" dirty="0" err="1"/>
              <a:t>Bernholdt</a:t>
            </a:r>
            <a:r>
              <a:rPr lang="en-US" sz="1800" dirty="0"/>
              <a:t>, David E.; Dubey, </a:t>
            </a:r>
            <a:r>
              <a:rPr lang="en-US" sz="1800" dirty="0" err="1"/>
              <a:t>Anshu</a:t>
            </a:r>
            <a:r>
              <a:rPr lang="en-US" sz="1800" dirty="0"/>
              <a:t>; </a:t>
            </a:r>
            <a:r>
              <a:rPr lang="en-US" sz="1800" dirty="0" err="1"/>
              <a:t>Heroux</a:t>
            </a:r>
            <a:r>
              <a:rPr lang="en-US" sz="1800" dirty="0"/>
              <a:t>, Michael; O'Neal, Jared (2019): SC19 Tutorial: Better Scientific Software. </a:t>
            </a:r>
            <a:r>
              <a:rPr lang="en-US" sz="1800" dirty="0" err="1"/>
              <a:t>figshare</a:t>
            </a:r>
            <a:r>
              <a:rPr lang="en-US" sz="1800" dirty="0"/>
              <a:t>. Presentation. (</a:t>
            </a:r>
            <a:r>
              <a:rPr lang="en-US" sz="1800" dirty="0">
                <a:hlinkClick r:id="rId3"/>
              </a:rPr>
              <a:t>10.6084/m9.figshare.10114880.v4</a:t>
            </a:r>
            <a:r>
              <a:rPr lang="en-US" sz="1800" dirty="0"/>
              <a:t>)</a:t>
            </a:r>
          </a:p>
          <a:p>
            <a:endParaRPr lang="en-US" sz="1200" dirty="0"/>
          </a:p>
          <a:p>
            <a:r>
              <a:rPr lang="en-US" dirty="0"/>
              <a:t>Thanks to comments &amp; feedback from Elaine </a:t>
            </a:r>
            <a:r>
              <a:rPr lang="en-US" dirty="0" err="1"/>
              <a:t>Raybourn</a:t>
            </a:r>
            <a:r>
              <a:rPr lang="en-US" dirty="0"/>
              <a:t> and Mark Miller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reative Commons License">
            <a:extLst>
              <a:ext uri="{FF2B5EF4-FFF2-40B4-BE49-F238E27FC236}">
                <a16:creationId xmlns:a16="http://schemas.microsoft.com/office/drawing/2014/main" id="{CDDD250F-FFAB-D644-AB8D-45DC8F1F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92" y="1755042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49901760">
            <a:hlinkClick r:id="rId5"/>
            <a:extLst>
              <a:ext uri="{FF2B5EF4-FFF2-40B4-BE49-F238E27FC236}">
                <a16:creationId xmlns:a16="http://schemas.microsoft.com/office/drawing/2014/main" id="{162E34F3-72B7-5445-BF6E-6C999220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44" y="5081613"/>
            <a:ext cx="20447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DEAS">
            <a:hlinkClick r:id="rId7"/>
            <a:extLst>
              <a:ext uri="{FF2B5EF4-FFF2-40B4-BE49-F238E27FC236}">
                <a16:creationId xmlns:a16="http://schemas.microsoft.com/office/drawing/2014/main" id="{972EAFE9-A061-EB41-B3F0-32FDBE2B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14" y="5006467"/>
            <a:ext cx="2233642" cy="10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4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A1C5-D9F5-D14B-B5A1-D5E1E1FF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3265-DF16-DD4A-8DED-BC84D5C2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32" y="1068946"/>
            <a:ext cx="8529578" cy="5514733"/>
          </a:xfrm>
        </p:spPr>
        <p:txBody>
          <a:bodyPr/>
          <a:lstStyle/>
          <a:p>
            <a:r>
              <a:rPr lang="en-US" dirty="0"/>
              <a:t>IDEAS Goals:</a:t>
            </a:r>
          </a:p>
          <a:p>
            <a:pPr lvl="1"/>
            <a:r>
              <a:rPr lang="en-US" dirty="0"/>
              <a:t>Enable increased scientific productivity</a:t>
            </a:r>
          </a:p>
          <a:p>
            <a:pPr lvl="1"/>
            <a:r>
              <a:rPr lang="en-US" dirty="0"/>
              <a:t>Develop an interdisciplinary and agile approach to the scientific software ecosystem</a:t>
            </a:r>
          </a:p>
          <a:p>
            <a:r>
              <a:rPr lang="en-US" dirty="0"/>
              <a:t>ECP Goals (2016-2022):</a:t>
            </a:r>
          </a:p>
          <a:p>
            <a:pPr lvl="1"/>
            <a:r>
              <a:rPr lang="en-US" dirty="0"/>
              <a:t>Provide breakthrough solutions that address our most critical challenges in scientific discovery, energy assurance, economic competitiveness, and national security</a:t>
            </a:r>
          </a:p>
          <a:p>
            <a:pPr lvl="1"/>
            <a:r>
              <a:rPr lang="en-US" dirty="0"/>
              <a:t>Bring together research, development, and deployment activities as part of a capable, enduring </a:t>
            </a:r>
            <a:r>
              <a:rPr lang="en-US" dirty="0" err="1"/>
              <a:t>exascale</a:t>
            </a:r>
            <a:r>
              <a:rPr lang="en-US" dirty="0"/>
              <a:t> computing ecosystem</a:t>
            </a:r>
          </a:p>
          <a:p>
            <a:r>
              <a:rPr lang="en-US" dirty="0"/>
              <a:t>Your Goals (probably):</a:t>
            </a:r>
          </a:p>
          <a:p>
            <a:pPr lvl="1"/>
            <a:r>
              <a:rPr lang="en-US" dirty="0"/>
              <a:t>Fast overall time to solution on ever harder science problems</a:t>
            </a:r>
          </a:p>
        </p:txBody>
      </p:sp>
    </p:spTree>
    <p:extLst>
      <p:ext uri="{BB962C8B-B14F-4D97-AF65-F5344CB8AC3E}">
        <p14:creationId xmlns:p14="http://schemas.microsoft.com/office/powerpoint/2010/main" val="155499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1DBD-CDD9-6444-9384-1B513243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In a Nutshell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0D5E126-3A83-7F48-AF55-8C58C3BB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7" y="4262894"/>
            <a:ext cx="3575603" cy="1725156"/>
          </a:xfrm>
          <a:prstGeom prst="rect">
            <a:avLst/>
          </a:prstGeom>
        </p:spPr>
      </p:pic>
      <p:pic>
        <p:nvPicPr>
          <p:cNvPr id="5" name="Picture 4" descr="page1image49896560">
            <a:hlinkClick r:id="rId4"/>
            <a:extLst>
              <a:ext uri="{FF2B5EF4-FFF2-40B4-BE49-F238E27FC236}">
                <a16:creationId xmlns:a16="http://schemas.microsoft.com/office/drawing/2014/main" id="{07FB5491-4E48-FF47-AD40-F24011B4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01" y="4488878"/>
            <a:ext cx="23495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1421D8D9-B224-0647-A793-DFFBA14B1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36" y="1172293"/>
            <a:ext cx="6240452" cy="292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01101B-2A5D-CC4B-8409-35FCD76915AC}"/>
              </a:ext>
            </a:extLst>
          </p:cNvPr>
          <p:cNvSpPr txBox="1"/>
          <p:nvPr/>
        </p:nvSpPr>
        <p:spPr>
          <a:xfrm>
            <a:off x="1629618" y="6158362"/>
            <a:ext cx="34515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identify, analyze, prototype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7725E-CB7C-954F-A800-A0119252F9CB}"/>
              </a:ext>
            </a:extLst>
          </p:cNvPr>
          <p:cNvSpPr txBox="1"/>
          <p:nvPr/>
        </p:nvSpPr>
        <p:spPr>
          <a:xfrm>
            <a:off x="3791562" y="4610928"/>
            <a:ext cx="23954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test, revise, deploy</a:t>
            </a:r>
            <a:endParaRPr lang="en-US" b="1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E24C46-09F8-B541-BA17-6B5E9BF39E6B}"/>
              </a:ext>
            </a:extLst>
          </p:cNvPr>
          <p:cNvCxnSpPr>
            <a:cxnSpLocks/>
          </p:cNvCxnSpPr>
          <p:nvPr/>
        </p:nvCxnSpPr>
        <p:spPr>
          <a:xfrm flipH="1" flipV="1">
            <a:off x="1682496" y="5376672"/>
            <a:ext cx="146304" cy="781690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1D2216-BCE8-394B-AE1A-FE3CB914B40F}"/>
              </a:ext>
            </a:extLst>
          </p:cNvPr>
          <p:cNvSpPr txBox="1"/>
          <p:nvPr/>
        </p:nvSpPr>
        <p:spPr>
          <a:xfrm>
            <a:off x="6012507" y="5567431"/>
            <a:ext cx="28787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u="sng" dirty="0">
                <a:latin typeface="+mn-lt"/>
              </a:rPr>
              <a:t>Quickly survey practices and techniques here</a:t>
            </a:r>
          </a:p>
        </p:txBody>
      </p:sp>
    </p:spTree>
    <p:extLst>
      <p:ext uri="{BB962C8B-B14F-4D97-AF65-F5344CB8AC3E}">
        <p14:creationId xmlns:p14="http://schemas.microsoft.com/office/powerpoint/2010/main" val="142217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275F-E554-F54D-BCD2-1FB23E34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ECP In a Nutshell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B1A8-B7A7-8840-9209-E8634B937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90" y="416046"/>
            <a:ext cx="4275594" cy="2798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A80991-5E24-814F-9E2F-68C4203BB2C7}"/>
              </a:ext>
            </a:extLst>
          </p:cNvPr>
          <p:cNvSpPr/>
          <p:nvPr/>
        </p:nvSpPr>
        <p:spPr>
          <a:xfrm>
            <a:off x="2322576" y="5786366"/>
            <a:ext cx="427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www.exascaleproject.org</a:t>
            </a:r>
            <a:r>
              <a:rPr lang="en-US" dirty="0"/>
              <a:t>/reports/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2C06C9-5D85-294A-B047-990BD439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6" y="3347881"/>
            <a:ext cx="5219596" cy="2393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76DF54-C037-1547-B581-A28C8BF7E94E}"/>
              </a:ext>
            </a:extLst>
          </p:cNvPr>
          <p:cNvSpPr txBox="1"/>
          <p:nvPr/>
        </p:nvSpPr>
        <p:spPr>
          <a:xfrm>
            <a:off x="1974114" y="1224333"/>
            <a:ext cx="23225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Application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9508C-6657-D048-BA2E-97510D5C63CF}"/>
              </a:ext>
            </a:extLst>
          </p:cNvPr>
          <p:cNvSpPr txBox="1"/>
          <p:nvPr/>
        </p:nvSpPr>
        <p:spPr>
          <a:xfrm>
            <a:off x="5541922" y="4249390"/>
            <a:ext cx="23225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Software Technology</a:t>
            </a:r>
          </a:p>
        </p:txBody>
      </p:sp>
    </p:spTree>
    <p:extLst>
      <p:ext uri="{BB962C8B-B14F-4D97-AF65-F5344CB8AC3E}">
        <p14:creationId xmlns:p14="http://schemas.microsoft.com/office/powerpoint/2010/main" val="111522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C5D514-8C1D-AF45-A429-41E81B444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7" b="3451"/>
          <a:stretch/>
        </p:blipFill>
        <p:spPr>
          <a:xfrm>
            <a:off x="1371600" y="525160"/>
            <a:ext cx="8002000" cy="620482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3555EA-3E48-A049-8CBB-CA8F7E76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ECP In a Nutshell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EED035-72B7-EA4D-A39C-C418800D47B8}"/>
              </a:ext>
            </a:extLst>
          </p:cNvPr>
          <p:cNvCxnSpPr>
            <a:cxnSpLocks/>
          </p:cNvCxnSpPr>
          <p:nvPr/>
        </p:nvCxnSpPr>
        <p:spPr>
          <a:xfrm flipV="1">
            <a:off x="4334256" y="4407408"/>
            <a:ext cx="2432304" cy="2450592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59608B-1FE2-B943-8048-520E309599A6}"/>
              </a:ext>
            </a:extLst>
          </p:cNvPr>
          <p:cNvCxnSpPr>
            <a:cxnSpLocks/>
          </p:cNvCxnSpPr>
          <p:nvPr/>
        </p:nvCxnSpPr>
        <p:spPr>
          <a:xfrm flipV="1">
            <a:off x="6140172" y="4338828"/>
            <a:ext cx="956048" cy="1024128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D3DF6C-30C8-CB45-8009-4A2853D5C506}"/>
              </a:ext>
            </a:extLst>
          </p:cNvPr>
          <p:cNvCxnSpPr>
            <a:cxnSpLocks/>
          </p:cNvCxnSpPr>
          <p:nvPr/>
        </p:nvCxnSpPr>
        <p:spPr>
          <a:xfrm flipV="1">
            <a:off x="6140172" y="4338828"/>
            <a:ext cx="1285708" cy="1293876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F06BC48-77C0-974D-9F6F-C4BF3EC1DF90}"/>
              </a:ext>
            </a:extLst>
          </p:cNvPr>
          <p:cNvSpPr txBox="1"/>
          <p:nvPr/>
        </p:nvSpPr>
        <p:spPr>
          <a:xfrm>
            <a:off x="277250" y="4522726"/>
            <a:ext cx="386366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Active collaboration and code linking is happening inside and outside DOE </a:t>
            </a:r>
          </a:p>
        </p:txBody>
      </p:sp>
    </p:spTree>
    <p:extLst>
      <p:ext uri="{BB962C8B-B14F-4D97-AF65-F5344CB8AC3E}">
        <p14:creationId xmlns:p14="http://schemas.microsoft.com/office/powerpoint/2010/main" val="427557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0ED9-2CE4-594E-921A-3E444429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Case-in-point: The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8DEC-09BE-6B46-BEC3-E875D11C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89" y="882203"/>
            <a:ext cx="8529578" cy="559587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 Use the GNU debugger to chase down a </a:t>
            </a:r>
            <a:r>
              <a:rPr lang="en-US" dirty="0" err="1"/>
              <a:t>segfault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Survey at least one ECP library (ST) code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Try out </a:t>
            </a:r>
            <a:r>
              <a:rPr lang="en-US" dirty="0" err="1"/>
              <a:t>cmake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targets are better in 3.12+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Compare </a:t>
            </a:r>
            <a:r>
              <a:rPr lang="en-US" dirty="0" err="1"/>
              <a:t>doxygen</a:t>
            </a:r>
            <a:r>
              <a:rPr lang="en-US" dirty="0"/>
              <a:t> with sphinx-doc.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Open an issue (bug or feature request) with an open-source project.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Try out </a:t>
            </a:r>
            <a:r>
              <a:rPr lang="en-US" dirty="0">
                <a:hlinkClick r:id="rId3"/>
              </a:rPr>
              <a:t>personal or project kanban</a:t>
            </a:r>
            <a:r>
              <a:rPr lang="en-US" dirty="0"/>
              <a:t> (presentation 3)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Create a pass/fail code test for your project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Test out </a:t>
            </a:r>
            <a:r>
              <a:rPr lang="en-US" dirty="0" err="1"/>
              <a:t>gcov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Test-run a CI job (Jenkins/Travis/Gitlab CI)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Write an </a:t>
            </a:r>
            <a:r>
              <a:rPr lang="en-US" dirty="0">
                <a:hlinkClick r:id="rId4"/>
              </a:rPr>
              <a:t>onboarding checklist for your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5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4DD3-BE7C-1C48-BC76-D67B2FD2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4" y="351594"/>
            <a:ext cx="8568927" cy="501676"/>
          </a:xfrm>
        </p:spPr>
        <p:txBody>
          <a:bodyPr/>
          <a:lstStyle/>
          <a:p>
            <a:r>
              <a:rPr lang="en-US" dirty="0"/>
              <a:t>Deep Dive:  plugging into dense linear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C8CA-5CC1-5A47-A925-8A1EC6B1E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Dense linear algebra on CPU/GPU, how hard could it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kernels &amp; tile sizes differ by device</a:t>
            </a:r>
          </a:p>
          <a:p>
            <a:pPr lvl="1"/>
            <a:r>
              <a:rPr lang="en-US" dirty="0"/>
              <a:t>communication patterns are mostly the same (but may vary by dimension)</a:t>
            </a:r>
          </a:p>
          <a:p>
            <a:pPr lvl="1"/>
            <a:r>
              <a:rPr lang="en-US" dirty="0"/>
              <a:t>optimization cheat-codes are machine-dependent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E5B9A-F11C-B94F-8394-3F228E1549F3}"/>
              </a:ext>
            </a:extLst>
          </p:cNvPr>
          <p:cNvSpPr txBox="1"/>
          <p:nvPr/>
        </p:nvSpPr>
        <p:spPr>
          <a:xfrm>
            <a:off x="1002672" y="3794150"/>
            <a:ext cx="349017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  <a:hlinkClick r:id="rId2"/>
              </a:rPr>
              <a:t>High-Performance </a:t>
            </a:r>
            <a:r>
              <a:rPr lang="en-US" dirty="0" err="1">
                <a:latin typeface="+mn-lt"/>
                <a:hlinkClick r:id="rId2"/>
              </a:rPr>
              <a:t>Linpack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DF0C3-2DD4-0344-8CDB-7C91CDB99F4F}"/>
              </a:ext>
            </a:extLst>
          </p:cNvPr>
          <p:cNvSpPr txBox="1"/>
          <p:nvPr/>
        </p:nvSpPr>
        <p:spPr>
          <a:xfrm>
            <a:off x="6074868" y="3937091"/>
            <a:ext cx="18931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 / </a:t>
            </a:r>
            <a:r>
              <a:rPr lang="en-US" dirty="0">
                <a:latin typeface="+mn-lt"/>
                <a:hlinkClick r:id="rId3"/>
              </a:rPr>
              <a:t>Chameleon</a:t>
            </a:r>
            <a:endParaRPr lang="en-US" dirty="0">
              <a:latin typeface="+mn-lt"/>
            </a:endParaRPr>
          </a:p>
        </p:txBody>
      </p:sp>
      <p:pic>
        <p:nvPicPr>
          <p:cNvPr id="3074" name="Picture 2">
            <a:hlinkClick r:id="rId4"/>
            <a:extLst>
              <a:ext uri="{FF2B5EF4-FFF2-40B4-BE49-F238E27FC236}">
                <a16:creationId xmlns:a16="http://schemas.microsoft.com/office/drawing/2014/main" id="{01C829DB-CBD4-6E4A-A8FA-AD4BB681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53" y="1880144"/>
            <a:ext cx="8699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7EAC4D-DF1C-C04B-9AB4-057E8A8C0EC2}"/>
              </a:ext>
            </a:extLst>
          </p:cNvPr>
          <p:cNvSpPr txBox="1"/>
          <p:nvPr/>
        </p:nvSpPr>
        <p:spPr>
          <a:xfrm>
            <a:off x="5911403" y="2497467"/>
            <a:ext cx="12955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  <a:hlinkClick r:id="rId4"/>
              </a:rPr>
              <a:t>Elemental</a:t>
            </a:r>
            <a:endParaRPr lang="en-US" dirty="0">
              <a:latin typeface="+mn-lt"/>
            </a:endParaRPr>
          </a:p>
        </p:txBody>
      </p:sp>
      <p:pic>
        <p:nvPicPr>
          <p:cNvPr id="3076" name="Picture 4">
            <a:hlinkClick r:id="rId6"/>
            <a:extLst>
              <a:ext uri="{FF2B5EF4-FFF2-40B4-BE49-F238E27FC236}">
                <a16:creationId xmlns:a16="http://schemas.microsoft.com/office/drawing/2014/main" id="{07F03026-3522-2244-B08A-26CD861A3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4085"/>
          <a:stretch/>
        </p:blipFill>
        <p:spPr bwMode="auto">
          <a:xfrm>
            <a:off x="1002672" y="2310375"/>
            <a:ext cx="3305844" cy="6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trices Over Runtime Systems @ Exascale">
            <a:hlinkClick r:id="rId8"/>
            <a:extLst>
              <a:ext uri="{FF2B5EF4-FFF2-40B4-BE49-F238E27FC236}">
                <a16:creationId xmlns:a16="http://schemas.microsoft.com/office/drawing/2014/main" id="{1816CD93-EA60-1B48-BE6C-530639364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2247"/>
          <a:stretch/>
        </p:blipFill>
        <p:spPr bwMode="auto">
          <a:xfrm>
            <a:off x="4600832" y="3165507"/>
            <a:ext cx="3305844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796FFF-4811-0448-AAAD-129826CC0E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787" y="3063850"/>
            <a:ext cx="2578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7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ADD3-365B-F64E-B59F-CDD42FD0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Benchmark @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EDFD-6A22-C344-A074-F9582B71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75" y="1101144"/>
            <a:ext cx="8529578" cy="4247957"/>
          </a:xfrm>
        </p:spPr>
        <p:txBody>
          <a:bodyPr/>
          <a:lstStyle/>
          <a:p>
            <a:r>
              <a:rPr lang="en-US" dirty="0"/>
              <a:t>Will this work for me?</a:t>
            </a:r>
          </a:p>
          <a:p>
            <a:pPr lvl="1"/>
            <a:r>
              <a:rPr lang="en-US" dirty="0"/>
              <a:t>Is the library design compatible with my code</a:t>
            </a:r>
          </a:p>
          <a:p>
            <a:pPr lvl="2"/>
            <a:r>
              <a:rPr lang="en-US" dirty="0"/>
              <a:t>Matrix layout &amp; size assumptions</a:t>
            </a:r>
          </a:p>
          <a:p>
            <a:pPr lvl="3"/>
            <a:r>
              <a:rPr lang="en-US" dirty="0"/>
              <a:t>Assumes very large dims (int64 sizes) and dense, tiled layout</a:t>
            </a:r>
          </a:p>
          <a:p>
            <a:pPr lvl="2"/>
            <a:r>
              <a:rPr lang="en-US" dirty="0"/>
              <a:t>Parallel distribution &amp; code control flow</a:t>
            </a:r>
          </a:p>
          <a:p>
            <a:pPr lvl="3"/>
            <a:r>
              <a:rPr lang="en-US" dirty="0"/>
              <a:t>(apparently) only high-level, synchronous API</a:t>
            </a:r>
          </a:p>
          <a:p>
            <a:pPr lvl="1"/>
            <a:r>
              <a:rPr lang="en-US" dirty="0"/>
              <a:t>Is it well-documented?</a:t>
            </a:r>
          </a:p>
          <a:p>
            <a:pPr lvl="2"/>
            <a:r>
              <a:rPr lang="en-US" dirty="0"/>
              <a:t>Text description of how to construct key data objects</a:t>
            </a:r>
          </a:p>
          <a:p>
            <a:pPr lvl="2"/>
            <a:r>
              <a:rPr lang="en-US" dirty="0"/>
              <a:t>API documentation of major function calls</a:t>
            </a:r>
          </a:p>
          <a:p>
            <a:pPr lvl="2"/>
            <a:r>
              <a:rPr lang="en-US" dirty="0"/>
              <a:t>Are there reproducible, easy to run benchmarks? – quick advertisement for </a:t>
            </a:r>
            <a:r>
              <a:rPr lang="en-US" dirty="0" err="1"/>
              <a:t>MiniApps</a:t>
            </a:r>
            <a:r>
              <a:rPr lang="en-US" dirty="0"/>
              <a:t> / </a:t>
            </a:r>
            <a:r>
              <a:rPr lang="en-US" dirty="0" err="1"/>
              <a:t>MiniTests</a:t>
            </a:r>
            <a:endParaRPr lang="en-US" dirty="0"/>
          </a:p>
          <a:p>
            <a:pPr lvl="1"/>
            <a:r>
              <a:rPr lang="en-US" dirty="0"/>
              <a:t>Is it easy to compile next to my code?</a:t>
            </a:r>
          </a:p>
          <a:p>
            <a:pPr lvl="2"/>
            <a:r>
              <a:rPr lang="en-US" dirty="0"/>
              <a:t>Let’s learn by doing.</a:t>
            </a:r>
          </a:p>
        </p:txBody>
      </p:sp>
    </p:spTree>
    <p:extLst>
      <p:ext uri="{BB962C8B-B14F-4D97-AF65-F5344CB8AC3E}">
        <p14:creationId xmlns:p14="http://schemas.microsoft.com/office/powerpoint/2010/main" val="17868544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color palette 180726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4x3_180808" id="{BE270949-426B-4A81-BFD7-F9E58F12EF61}" vid="{56EA0EFD-5782-40CE-9F38-7DA95D6DAA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1D6A45-EC2F-4285-9D1E-42A3F2E44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A4E60C-386F-4359-9B90-394154F141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824A18-5931-41DB-8B36-DA1B47BF84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1061</Words>
  <Application>Microsoft Macintosh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.Apple Color Emoji UI</vt:lpstr>
      <vt:lpstr>Arial</vt:lpstr>
      <vt:lpstr>Arial Black</vt:lpstr>
      <vt:lpstr>Calibri</vt:lpstr>
      <vt:lpstr>Century Gothic</vt:lpstr>
      <vt:lpstr>Menlo</vt:lpstr>
      <vt:lpstr>Wingdings</vt:lpstr>
      <vt:lpstr>ORNL</vt:lpstr>
      <vt:lpstr>Working Effectively With the HPC Software Ecosystem</vt:lpstr>
      <vt:lpstr>Presentation Acknowledgments</vt:lpstr>
      <vt:lpstr>What?</vt:lpstr>
      <vt:lpstr>IDEAS In a Nutshell</vt:lpstr>
      <vt:lpstr>ECP In a Nutshell</vt:lpstr>
      <vt:lpstr>ECP In a Nutshell</vt:lpstr>
      <vt:lpstr>Case-in-point: The Checklist</vt:lpstr>
      <vt:lpstr>Deep Dive:  plugging into dense linear algebra</vt:lpstr>
      <vt:lpstr>Objective: Benchmark @ Scale</vt:lpstr>
      <vt:lpstr>Testing…</vt:lpstr>
      <vt:lpstr>Testing…</vt:lpstr>
      <vt:lpstr>Testing…</vt:lpstr>
      <vt:lpstr>Keep Calm and Carry 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Rogers, David</dc:creator>
  <cp:keywords/>
  <dc:description/>
  <cp:lastModifiedBy/>
  <cp:revision>1</cp:revision>
  <dcterms:created xsi:type="dcterms:W3CDTF">2020-05-27T16:45:02Z</dcterms:created>
  <dcterms:modified xsi:type="dcterms:W3CDTF">2020-06-03T21:58:36Z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18000</vt:r8>
  </property>
  <property fmtid="{D5CDD505-2E9C-101B-9397-08002B2CF9AE}" pid="4" name="GUID">
    <vt:lpwstr>9974f8a1-2ffc-4530-a046-b98d34e58629</vt:lpwstr>
  </property>
</Properties>
</file>