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59" r:id="rId7"/>
    <p:sldId id="260" r:id="rId8"/>
    <p:sldId id="261" r:id="rId9"/>
    <p:sldId id="257" r:id="rId10"/>
    <p:sldId id="262" r:id="rId11"/>
    <p:sldId id="263" r:id="rId12"/>
    <p:sldId id="264" r:id="rId13"/>
    <p:sldId id="265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A87D57-574A-3123-5E3D-100211BA361D}" v="402" dt="2020-05-29T01:13:15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54" autoAdjust="0"/>
    <p:restoredTop sz="95161" autoAdjust="0"/>
  </p:normalViewPr>
  <p:slideViewPr>
    <p:cSldViewPr snapToGrid="0" showGuides="1">
      <p:cViewPr varScale="1">
        <p:scale>
          <a:sx n="167" d="100"/>
          <a:sy n="167" d="100"/>
        </p:scale>
        <p:origin x="200" y="8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5/29/2020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F2134C-A9AD-493D-A79E-AE101D0A8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78" y="320040"/>
            <a:ext cx="11425236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1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4F11B0F-3200-495D-8593-8D2BB06177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38C21CF-F35D-4867-8E5F-12CBAB424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7D03815-7B8C-465E-8D5F-A61474C9CE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D625277-A487-41BD-990B-DFA21E690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526DD64-4683-4B65-BA4A-31D6F33A3B7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lcf.ornl.gov/services_and_applications/slate/index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lcf.ornl.gov/services_and_applications/slate/getting_started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lcf.ornl.gov/services_and_applications/slate/building_your_own_application/index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help@olcf.ornl.gov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>
                <a:latin typeface="Century Gothic"/>
              </a:rPr>
              <a:t>Slate Service Overview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509" y="2920002"/>
            <a:ext cx="5879023" cy="2028101"/>
          </a:xfrm>
        </p:spPr>
        <p:txBody>
          <a:bodyPr/>
          <a:lstStyle/>
          <a:p>
            <a:r>
              <a:rPr lang="en-US" dirty="0">
                <a:latin typeface="Century Gothic"/>
                <a:cs typeface="Arial"/>
              </a:rPr>
              <a:t>High Performance Compute and Data Group</a:t>
            </a:r>
            <a:endParaRPr lang="en-US" dirty="0"/>
          </a:p>
          <a:p>
            <a:endParaRPr lang="en-US" dirty="0"/>
          </a:p>
          <a:p>
            <a:r>
              <a:rPr lang="en-US" dirty="0">
                <a:latin typeface="Century Gothic"/>
                <a:cs typeface="Arial"/>
              </a:rPr>
              <a:t>Jason </a:t>
            </a:r>
            <a:r>
              <a:rPr lang="en-US" dirty="0" err="1">
                <a:latin typeface="Century Gothic"/>
                <a:cs typeface="Arial"/>
              </a:rPr>
              <a:t>Kincl</a:t>
            </a:r>
            <a:endParaRPr lang="en-US" dirty="0" err="1"/>
          </a:p>
          <a:p>
            <a:r>
              <a:rPr lang="en-US" dirty="0">
                <a:latin typeface="Century Gothic"/>
                <a:cs typeface="Arial"/>
              </a:rPr>
              <a:t>HPC Systems Engineer</a:t>
            </a:r>
          </a:p>
          <a:p>
            <a:r>
              <a:rPr lang="en-US" dirty="0">
                <a:latin typeface="Century Gothic"/>
                <a:cs typeface="Arial"/>
              </a:rPr>
              <a:t>kincljc@ornl.gov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C6D7-4530-41BA-A724-024EFE70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Upcoming Slate Training Event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749B3-BEBA-4906-AA4E-EA5B789A5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entury Gothic"/>
              </a:rPr>
              <a:t>We will be holding a training and hackathon for getting started with Slate soon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endParaRPr lang="en-US">
              <a:latin typeface="Century Gothic"/>
            </a:endParaRPr>
          </a:p>
          <a:p>
            <a:pPr marL="0" indent="0" algn="ctr">
              <a:buNone/>
            </a:pPr>
            <a:r>
              <a:rPr lang="en-US">
                <a:latin typeface="Century Gothic"/>
              </a:rPr>
              <a:t>Stay tuned!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1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5B4C0-4638-7946-9D39-82A7FBCA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671BE-BFCE-1C4D-91C3-1F65D79AF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423160"/>
            <a:ext cx="11314924" cy="3520440"/>
          </a:xfrm>
        </p:spPr>
        <p:txBody>
          <a:bodyPr/>
          <a:lstStyle/>
          <a:p>
            <a:r>
              <a:rPr lang="en-US" dirty="0"/>
              <a:t>Slate is the OLCF container orchestration service</a:t>
            </a:r>
          </a:p>
          <a:p>
            <a:r>
              <a:rPr lang="en-US" dirty="0"/>
              <a:t>Slate is comprised of two user-facing clusters:</a:t>
            </a:r>
          </a:p>
          <a:p>
            <a:pPr marL="687070" lvl="1"/>
            <a:r>
              <a:rPr lang="en-US" dirty="0">
                <a:cs typeface="Arial"/>
              </a:rPr>
              <a:t>Marble (with access to Summit/Alpine)</a:t>
            </a:r>
          </a:p>
          <a:p>
            <a:pPr marL="687070" lvl="1"/>
            <a:r>
              <a:rPr lang="en-US" dirty="0">
                <a:cs typeface="Arial"/>
              </a:rPr>
              <a:t>Onyx (with access to Ascent/Wolf)</a:t>
            </a:r>
            <a:endParaRPr lang="en-US" dirty="0"/>
          </a:p>
          <a:p>
            <a:r>
              <a:rPr lang="en-US" dirty="0"/>
              <a:t>Slate clusters run the Red Hat OpenShift distribution of Kubernetes</a:t>
            </a:r>
          </a:p>
          <a:p>
            <a:r>
              <a:rPr lang="en-US" dirty="0"/>
              <a:t>Slate allocations are available to OLCF projects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C7FF55-4074-2841-90AE-CFC8D47C9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59" y="182880"/>
            <a:ext cx="4919981" cy="234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83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9592-7415-C344-88EF-787AF5B4E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66571"/>
            <a:ext cx="11430000" cy="539496"/>
          </a:xfrm>
        </p:spPr>
        <p:txBody>
          <a:bodyPr/>
          <a:lstStyle/>
          <a:p>
            <a:r>
              <a:rPr lang="en-US" dirty="0"/>
              <a:t>Who is it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6CB9C-A61B-DB42-9343-B34FA89F2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07477"/>
            <a:ext cx="11430000" cy="4486287"/>
          </a:xfrm>
        </p:spPr>
        <p:txBody>
          <a:bodyPr/>
          <a:lstStyle/>
          <a:p>
            <a:r>
              <a:rPr lang="en-US">
                <a:latin typeface="Century Gothic"/>
              </a:rPr>
              <a:t>The Slate service is targeted at projects that need to run extra </a:t>
            </a:r>
            <a:r>
              <a:rPr lang="en-US" dirty="0">
                <a:latin typeface="Century Gothic"/>
              </a:rPr>
              <a:t>services usually to support automation workflows</a:t>
            </a:r>
          </a:p>
          <a:p>
            <a:r>
              <a:rPr lang="en-US">
                <a:latin typeface="Century Gothic"/>
              </a:rPr>
              <a:t>Generally supported use cases:</a:t>
            </a:r>
          </a:p>
          <a:p>
            <a:pPr marL="687070" lvl="1"/>
            <a:r>
              <a:rPr lang="en-US" dirty="0"/>
              <a:t>Scientific workflow systems</a:t>
            </a:r>
          </a:p>
          <a:p>
            <a:pPr marL="687070" lvl="1"/>
            <a:r>
              <a:rPr lang="en-US" dirty="0"/>
              <a:t>Continuous Integration</a:t>
            </a:r>
          </a:p>
          <a:p>
            <a:pPr marL="687070" lvl="1"/>
            <a:r>
              <a:rPr lang="en-US" dirty="0"/>
              <a:t>Data portals</a:t>
            </a:r>
          </a:p>
          <a:p>
            <a:pPr marL="687070" lvl="1"/>
            <a:r>
              <a:rPr lang="en-US" dirty="0"/>
              <a:t>Databases</a:t>
            </a:r>
          </a:p>
          <a:p>
            <a:r>
              <a:rPr lang="en-US">
                <a:latin typeface="Century Gothic"/>
              </a:rPr>
              <a:t>Cluster capabilities:</a:t>
            </a:r>
            <a:endParaRPr lang="en-US"/>
          </a:p>
          <a:p>
            <a:pPr marL="687070" lvl="1"/>
            <a:r>
              <a:rPr lang="en-US" dirty="0">
                <a:cs typeface="Arial"/>
              </a:rPr>
              <a:t>Cross-submit jobs to other OLCF resources</a:t>
            </a:r>
          </a:p>
          <a:p>
            <a:pPr marL="687070" lvl="1"/>
            <a:r>
              <a:rPr lang="en-US" dirty="0"/>
              <a:t>Access to parallel filesystems (NFS/GPFS)</a:t>
            </a:r>
          </a:p>
        </p:txBody>
      </p:sp>
    </p:spTree>
    <p:extLst>
      <p:ext uri="{BB962C8B-B14F-4D97-AF65-F5344CB8AC3E}">
        <p14:creationId xmlns:p14="http://schemas.microsoft.com/office/powerpoint/2010/main" val="143376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ACCB02-E97D-594E-92B3-41B1D14EE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Scientific Workflow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720E4-67BF-FD42-9082-73564249C0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/>
              </a:rPr>
              <a:t>A </a:t>
            </a:r>
            <a:r>
              <a:rPr lang="en-US" dirty="0" err="1">
                <a:latin typeface="Century Gothic"/>
              </a:rPr>
              <a:t>BigPanDA</a:t>
            </a:r>
            <a:r>
              <a:rPr lang="en-US" dirty="0">
                <a:latin typeface="Century Gothic"/>
              </a:rPr>
              <a:t> instance is deployed by a project to provide workflow capabilities like the ATLAS experiment at the LHC at CERN</a:t>
            </a:r>
          </a:p>
          <a:p>
            <a:pPr marL="0" indent="0">
              <a:buNone/>
            </a:pPr>
            <a:r>
              <a:rPr lang="en-US" dirty="0">
                <a:latin typeface="Century Gothic"/>
              </a:rPr>
              <a:t>The Fireworks workflow manager is deployed by projects to automate job submission and data transfer</a:t>
            </a:r>
          </a:p>
          <a:p>
            <a:pPr marL="226695" indent="-226695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54B59A-0FFE-C34C-B7AD-D3547316FE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Continuous Integration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C7FF9B-8329-8E47-AF67-A24C06C8BE1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entury Gothic"/>
              </a:rPr>
              <a:t>Buildbot</a:t>
            </a:r>
            <a:r>
              <a:rPr lang="en-US" dirty="0">
                <a:latin typeface="Century Gothic"/>
              </a:rPr>
              <a:t> and Jenkins are deployed by projects doing continuous integration testing by running tests with cross submission on OLCF clusters from Slate</a:t>
            </a:r>
          </a:p>
          <a:p>
            <a:pPr marL="226695" indent="-226695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7265A52-635C-4340-99D5-5F489439DF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7266122-F595-FE45-B8E2-5CE930DDD9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/>
              </a:rPr>
              <a:t>MySQL, PostgreSQL and MongoDB are all deployed by projects supporting a diverse set of applications</a:t>
            </a:r>
          </a:p>
          <a:p>
            <a:pPr marL="226695" indent="-226695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36F64-5F3F-BB4C-9EA0-97B20D6C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Highlights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C689E2-877D-F346-B9CC-A414CD106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1811" y="4210238"/>
            <a:ext cx="2560320" cy="640080"/>
          </a:xfrm>
          <a:prstGeom prst="rect">
            <a:avLst/>
          </a:prstGeom>
        </p:spPr>
      </p:pic>
      <p:pic>
        <p:nvPicPr>
          <p:cNvPr id="1029" name="Picture 5" descr="Jenkins">
            <a:extLst>
              <a:ext uri="{FF2B5EF4-FFF2-40B4-BE49-F238E27FC236}">
                <a16:creationId xmlns:a16="http://schemas.microsoft.com/office/drawing/2014/main" id="{1F33B94E-5F73-7340-B002-EBCBF44F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34" y="4667555"/>
            <a:ext cx="2448560" cy="122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ntroduction to FireWorks (workflow software) — FireWorks 1.9.5 ...">
            <a:extLst>
              <a:ext uri="{FF2B5EF4-FFF2-40B4-BE49-F238E27FC236}">
                <a16:creationId xmlns:a16="http://schemas.microsoft.com/office/drawing/2014/main" id="{5FFA6569-2AA1-564C-B3D0-6CB3F724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2" y="5435605"/>
            <a:ext cx="3212748" cy="10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:a16="http://schemas.microsoft.com/office/drawing/2014/main" id="{441D5D30-99A0-574C-B1B4-BAF8EF61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242" y="5206934"/>
            <a:ext cx="1016000" cy="800100"/>
          </a:xfrm>
          <a:prstGeom prst="rect">
            <a:avLst/>
          </a:prstGeom>
        </p:spPr>
      </p:pic>
      <p:pic>
        <p:nvPicPr>
          <p:cNvPr id="18" name="Picture 17" descr="A picture containing graffiti&#10;&#10;Description automatically generated">
            <a:extLst>
              <a:ext uri="{FF2B5EF4-FFF2-40B4-BE49-F238E27FC236}">
                <a16:creationId xmlns:a16="http://schemas.microsoft.com/office/drawing/2014/main" id="{DC227C27-CD8C-1144-A3A6-A4BB5808A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612" y="4062813"/>
            <a:ext cx="1834142" cy="1096852"/>
          </a:xfrm>
          <a:prstGeom prst="rect">
            <a:avLst/>
          </a:prstGeom>
        </p:spPr>
      </p:pic>
      <p:pic>
        <p:nvPicPr>
          <p:cNvPr id="1035" name="Picture 11" descr="Web gui splash">
            <a:extLst>
              <a:ext uri="{FF2B5EF4-FFF2-40B4-BE49-F238E27FC236}">
                <a16:creationId xmlns:a16="http://schemas.microsoft.com/office/drawing/2014/main" id="{B4D89865-C097-D54A-9A55-30358F506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0" y="4635940"/>
            <a:ext cx="1953291" cy="122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ostgreSQL - Wikipedia">
            <a:extLst>
              <a:ext uri="{FF2B5EF4-FFF2-40B4-BE49-F238E27FC236}">
                <a16:creationId xmlns:a16="http://schemas.microsoft.com/office/drawing/2014/main" id="{46F7DF5B-4BBF-DC4A-9AD3-F1D61A8DF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328" y="3356054"/>
            <a:ext cx="1084775" cy="11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Brand Resources | MongoDB">
            <a:extLst>
              <a:ext uri="{FF2B5EF4-FFF2-40B4-BE49-F238E27FC236}">
                <a16:creationId xmlns:a16="http://schemas.microsoft.com/office/drawing/2014/main" id="{975BB024-F40D-C146-B22F-D5ECB79BD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719" y="4336993"/>
            <a:ext cx="3221381" cy="8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xUnit and Pipeline">
            <a:extLst>
              <a:ext uri="{FF2B5EF4-FFF2-40B4-BE49-F238E27FC236}">
                <a16:creationId xmlns:a16="http://schemas.microsoft.com/office/drawing/2014/main" id="{FBEADAA6-0B69-7D40-BF19-38CCE5045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10" y="5563283"/>
            <a:ext cx="1794193" cy="115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72A8E9D4-C4E5-9645-9CAC-771694807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62" y="3278354"/>
            <a:ext cx="1726737" cy="89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MySQL - Wikipedia">
            <a:extLst>
              <a:ext uri="{FF2B5EF4-FFF2-40B4-BE49-F238E27FC236}">
                <a16:creationId xmlns:a16="http://schemas.microsoft.com/office/drawing/2014/main" id="{E769DA80-8601-5940-86CF-DB544342A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13" y="5159665"/>
            <a:ext cx="2023003" cy="10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1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140" y="1562432"/>
            <a:ext cx="5545451" cy="535531"/>
          </a:xfrm>
        </p:spPr>
        <p:txBody>
          <a:bodyPr/>
          <a:lstStyle/>
          <a:p>
            <a:r>
              <a:rPr lang="en-US" dirty="0"/>
              <a:t>Slate User Documentation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9218" y="3050435"/>
            <a:ext cx="5485292" cy="757130"/>
          </a:xfrm>
        </p:spPr>
        <p:txBody>
          <a:bodyPr/>
          <a:lstStyle/>
          <a:p>
            <a:r>
              <a:rPr lang="en-US" dirty="0"/>
              <a:t>User Assistance and Outreach</a:t>
            </a:r>
          </a:p>
          <a:p>
            <a:endParaRPr lang="en-US" dirty="0"/>
          </a:p>
          <a:p>
            <a:r>
              <a:rPr lang="en-US" dirty="0"/>
              <a:t>Ryan </a:t>
            </a:r>
            <a:r>
              <a:rPr lang="en-US" dirty="0" err="1"/>
              <a:t>Prout</a:t>
            </a:r>
            <a:endParaRPr lang="en-US" dirty="0"/>
          </a:p>
          <a:p>
            <a:r>
              <a:rPr lang="en-US" dirty="0" err="1"/>
              <a:t>proutrc@ornl.gov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and Applications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C20125-6315-704C-8F5A-4650C6044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016" y="1404938"/>
            <a:ext cx="9077980" cy="40481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36398F-7768-BF47-9132-6F8C24B26542}"/>
              </a:ext>
            </a:extLst>
          </p:cNvPr>
          <p:cNvSpPr txBox="1"/>
          <p:nvPr/>
        </p:nvSpPr>
        <p:spPr>
          <a:xfrm>
            <a:off x="2402919" y="5882395"/>
            <a:ext cx="7308174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hlinkClick r:id="rId3"/>
              </a:rPr>
              <a:t>https://docs.olcf.ornl.gov/services_and_applications/slate/index.html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5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ED58-BBDD-1B45-B1D6-F672366D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Slate Resources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8730134-E7A2-4442-B9F8-FA306389F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38" y="1531937"/>
            <a:ext cx="9563100" cy="40005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26C7B1-75DB-C64A-A82C-4F63D226FAD6}"/>
              </a:ext>
            </a:extLst>
          </p:cNvPr>
          <p:cNvSpPr txBox="1"/>
          <p:nvPr/>
        </p:nvSpPr>
        <p:spPr>
          <a:xfrm>
            <a:off x="1991956" y="5917954"/>
            <a:ext cx="808426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hlinkClick r:id="rId3"/>
              </a:rPr>
              <a:t>https://docs.olcf.ornl.gov/services_and_applications/slate/getting_started.html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0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3174-AFFD-9B46-A943-986794D6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77" y="320041"/>
            <a:ext cx="11422261" cy="535531"/>
          </a:xfrm>
        </p:spPr>
        <p:txBody>
          <a:bodyPr/>
          <a:lstStyle/>
          <a:p>
            <a:r>
              <a:rPr lang="en-US" dirty="0"/>
              <a:t>Working with Slate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D31828-0DF8-E345-8266-BDA0CFAEF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93" y="1508126"/>
            <a:ext cx="8941593" cy="40481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37B0B7-91EE-CA4C-BF7D-693676E10579}"/>
              </a:ext>
            </a:extLst>
          </p:cNvPr>
          <p:cNvSpPr txBox="1"/>
          <p:nvPr/>
        </p:nvSpPr>
        <p:spPr>
          <a:xfrm>
            <a:off x="931766" y="5891794"/>
            <a:ext cx="1032846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hlinkClick r:id="rId3"/>
              </a:rPr>
              <a:t>https://docs.olcf.ornl.gov/services_and_applications/slate/building_your_own_application/index.html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98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6C5EC-DEBE-4F49-9A3C-9DF26AFE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77" y="320041"/>
            <a:ext cx="11422261" cy="535531"/>
          </a:xfrm>
        </p:spPr>
        <p:txBody>
          <a:bodyPr/>
          <a:lstStyle/>
          <a:p>
            <a:r>
              <a:rPr lang="en-US" dirty="0"/>
              <a:t>Get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BF7C5-062C-1B43-BB30-ED078C004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77" y="1376314"/>
            <a:ext cx="11372993" cy="4364611"/>
          </a:xfrm>
        </p:spPr>
        <p:txBody>
          <a:bodyPr/>
          <a:lstStyle/>
          <a:p>
            <a:pPr marL="346075" lvl="1" indent="0">
              <a:buNone/>
            </a:pPr>
            <a:r>
              <a:rPr lang="en-US" b="1" dirty="0"/>
              <a:t>Please explore the documentation</a:t>
            </a:r>
            <a:r>
              <a:rPr lang="en-US" dirty="0"/>
              <a:t>!</a:t>
            </a:r>
          </a:p>
          <a:p>
            <a:pPr marL="346075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 typeface="Wingdings" panose="020B0502020202020204" pitchFamily="34" charset="0"/>
              <a:buChar char="§"/>
            </a:pPr>
            <a:r>
              <a:rPr lang="en-US" dirty="0"/>
              <a:t>Request Slate resources for your project and get started.</a:t>
            </a:r>
          </a:p>
          <a:p>
            <a:pPr lvl="1" indent="-342900">
              <a:buFont typeface="Wingdings" panose="020B0502020202020204" pitchFamily="34" charset="0"/>
              <a:buChar char="§"/>
            </a:pPr>
            <a:endParaRPr lang="en-US" dirty="0"/>
          </a:p>
          <a:p>
            <a:pPr lvl="1" indent="-342900">
              <a:buFont typeface="Wingdings" panose="020B0502020202020204" pitchFamily="34" charset="0"/>
              <a:buChar char="§"/>
            </a:pPr>
            <a:endParaRPr lang="en-US" dirty="0"/>
          </a:p>
          <a:p>
            <a:pPr lvl="1" indent="-342900">
              <a:buFont typeface="Wingdings" panose="020B0502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The example application is a great way to get familiar with Slate resources.</a:t>
            </a:r>
          </a:p>
          <a:p>
            <a:pPr lvl="1" indent="-342900">
              <a:buFont typeface="Wingdings" panose="020B0502020202020204" pitchFamily="34" charset="0"/>
              <a:buChar char="§"/>
            </a:pPr>
            <a:endParaRPr lang="en-US" dirty="0"/>
          </a:p>
          <a:p>
            <a:pPr lvl="1" indent="-342900">
              <a:buFont typeface="Wingdings" panose="020B0502020202020204" pitchFamily="34" charset="0"/>
              <a:buChar char="§"/>
            </a:pPr>
            <a:endParaRPr lang="en-US" dirty="0"/>
          </a:p>
          <a:p>
            <a:pPr lvl="1" indent="-342900">
              <a:buFont typeface="Wingdings" panose="020B0502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Let us know how we can help: </a:t>
            </a:r>
            <a:r>
              <a:rPr lang="en-US" u="sng" dirty="0">
                <a:latin typeface="Arial"/>
                <a:cs typeface="Arial"/>
                <a:hlinkClick r:id="rId2"/>
              </a:rPr>
              <a:t>help@olcf.ornl.gov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pPr marL="346075" lvl="1" indent="0">
              <a:buNone/>
            </a:pPr>
            <a:endParaRPr lang="en-US" dirty="0"/>
          </a:p>
          <a:p>
            <a:pPr marL="34607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6043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_OLCF 16x9 template" id="{5A17CDC7-A1A6-DA4E-918F-A967E38A8406}" vid="{53286B5A-45F2-844D-9D0D-E807255371AF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D1D251-A090-4F5C-8988-78BF372B266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742169-EFE3-48AF-BECD-D1FC60D5A3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0B0124-1C5D-4C1F-9A53-571F03FAD0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0</TotalTime>
  <Words>318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ORNL</vt:lpstr>
      <vt:lpstr>Slate Service Overview</vt:lpstr>
      <vt:lpstr>What is Slate</vt:lpstr>
      <vt:lpstr>Who is it for</vt:lpstr>
      <vt:lpstr>User Highlights</vt:lpstr>
      <vt:lpstr>Slate User Documentation</vt:lpstr>
      <vt:lpstr>Services and Applications</vt:lpstr>
      <vt:lpstr>Requesting Slate Resources</vt:lpstr>
      <vt:lpstr>Working with Slate</vt:lpstr>
      <vt:lpstr>Get Started</vt:lpstr>
      <vt:lpstr>Upcoming Slate Training Event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Slate Ser</dc:title>
  <dc:subject/>
  <dc:creator>Kincl, Jason C.</dc:creator>
  <cp:keywords/>
  <dc:description/>
  <cp:lastModifiedBy/>
  <cp:revision>93</cp:revision>
  <dcterms:created xsi:type="dcterms:W3CDTF">2020-05-28T15:45:09Z</dcterms:created>
  <dcterms:modified xsi:type="dcterms:W3CDTF">2020-05-29T12:24:49Z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17100</vt:r8>
  </property>
  <property fmtid="{D5CDD505-2E9C-101B-9397-08002B2CF9AE}" pid="4" name="GUID">
    <vt:lpwstr>807f8008-f97c-4ee2-b67e-0f4712a80d66</vt:lpwstr>
  </property>
</Properties>
</file>