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6" r:id="rId5"/>
    <p:sldId id="1260" r:id="rId6"/>
    <p:sldId id="1259" r:id="rId7"/>
    <p:sldId id="1262" r:id="rId8"/>
    <p:sldId id="1284" r:id="rId9"/>
    <p:sldId id="1283" r:id="rId10"/>
    <p:sldId id="1289" r:id="rId11"/>
    <p:sldId id="1281" r:id="rId12"/>
    <p:sldId id="1282" r:id="rId13"/>
    <p:sldId id="320" r:id="rId1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6BB7E96-CFF8-0144-823C-CA82B42D10A1}">
          <p14:sldIdLst>
            <p14:sldId id="256"/>
            <p14:sldId id="1260"/>
            <p14:sldId id="1259"/>
            <p14:sldId id="1262"/>
            <p14:sldId id="1284"/>
            <p14:sldId id="1283"/>
            <p14:sldId id="1289"/>
            <p14:sldId id="1281"/>
            <p14:sldId id="1282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3499" autoAdjust="0"/>
  </p:normalViewPr>
  <p:slideViewPr>
    <p:cSldViewPr snapToGrid="0" showGuides="1">
      <p:cViewPr varScale="1">
        <p:scale>
          <a:sx n="119" d="100"/>
          <a:sy n="119" d="100"/>
        </p:scale>
        <p:origin x="1008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6/1/20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23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30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97B41-95A7-4192-977B-3B01CE2E65B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874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97B41-95A7-4192-977B-3B01CE2E65B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05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23595-54B4-4A22-8580-657A5BD0D8BF}" type="slidenum">
              <a:rPr lang="en-US">
                <a:latin typeface="Arial" pitchFamily="34" charset="0"/>
              </a:rPr>
              <a:pPr/>
              <a:t>10</a:t>
            </a:fld>
            <a:endParaRPr lang="en-US">
              <a:latin typeface="Arial" pitchFamily="34" charset="0"/>
            </a:endParaRPr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4021927" y="8916465"/>
            <a:ext cx="3078930" cy="47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97" tIns="47099" rIns="94197" bIns="47099" anchor="b"/>
          <a:lstStyle/>
          <a:p>
            <a:pPr algn="r" defTabSz="942142"/>
            <a:fld id="{616862FA-43CD-4B50-ADB9-58BD2BE6B280}" type="slidenum">
              <a:rPr lang="en-US" sz="1100"/>
              <a:pPr algn="r" defTabSz="942142"/>
              <a:t>10</a:t>
            </a:fld>
            <a:endParaRPr lang="en-US" sz="1100" dirty="0"/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79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1F2134C-A9AD-493D-A79E-AE101D0A8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71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47" y="244476"/>
            <a:ext cx="11515054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396" y="1363057"/>
            <a:ext cx="5597678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9863" y="1363057"/>
            <a:ext cx="5597678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64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94" y="320040"/>
            <a:ext cx="11504904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28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4F11B0F-3200-495D-8593-8D2BB06177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38C21CF-F35D-4867-8E5F-12CBAB424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7D03815-7B8C-465E-8D5F-A61474C9CE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D625277-A487-41BD-990B-DFA21E690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526DD64-4683-4B65-BA4A-31D6F33A3B7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  <p:sldLayoutId id="2147483758" r:id="rId15"/>
    <p:sldLayoutId id="2147483760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lcf.ornl.gov/" TargetMode="External"/><Relationship Id="rId2" Type="http://schemas.openxmlformats.org/officeDocument/2006/relationships/hyperlink" Target="https://github.com/olcf/olcf-user-docs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9160432" cy="535531"/>
          </a:xfrm>
        </p:spPr>
        <p:txBody>
          <a:bodyPr/>
          <a:lstStyle/>
          <a:p>
            <a:r>
              <a:rPr lang="en-US" dirty="0"/>
              <a:t>2020 OLCF User Meeting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2019 Survey Results Review</a:t>
            </a:r>
          </a:p>
          <a:p>
            <a:r>
              <a:rPr lang="en-US" dirty="0"/>
              <a:t> - Ashley Barker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650" y="117662"/>
            <a:ext cx="11410700" cy="67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4538" y="343706"/>
            <a:ext cx="9893778" cy="5355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24538" y="6465772"/>
            <a:ext cx="2337699" cy="274566"/>
          </a:xfrm>
          <a:prstGeom prst="rect">
            <a:avLst/>
          </a:prstGeom>
          <a:solidFill>
            <a:srgbClr val="080808">
              <a:alpha val="30196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171399" indent="-171399">
              <a:lnSpc>
                <a:spcPct val="90000"/>
              </a:lnSpc>
            </a:pPr>
            <a:fld id="{CF4CA195-6769-4280-803C-ECAE2C7D6BF9}" type="slidenum">
              <a:rPr lang="en-US" sz="9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marL="171399" indent="-171399">
                <a:lnSpc>
                  <a:spcPct val="90000"/>
                </a:lnSpc>
              </a:pPr>
              <a:t>10</a:t>
            </a:fld>
            <a:r>
              <a:rPr lang="en-US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the Department of Energy</a:t>
            </a:r>
          </a:p>
        </p:txBody>
      </p:sp>
      <p:pic>
        <p:nvPicPr>
          <p:cNvPr id="2051" name="Picture 3" descr="C:\Users\aib\Desktop\ORNL Two-line_whit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4679" y="6142802"/>
            <a:ext cx="2731876" cy="623844"/>
          </a:xfrm>
          <a:prstGeom prst="rect">
            <a:avLst/>
          </a:prstGeom>
          <a:solidFill>
            <a:srgbClr val="080808">
              <a:alpha val="34902"/>
            </a:srgbClr>
          </a:solidFill>
        </p:spPr>
      </p:pic>
    </p:spTree>
    <p:extLst>
      <p:ext uri="{BB962C8B-B14F-4D97-AF65-F5344CB8AC3E}">
        <p14:creationId xmlns:p14="http://schemas.microsoft.com/office/powerpoint/2010/main" val="161410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70E6B-5746-A147-924F-06D5662AE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OLCF User Survey Specifics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AE88C-25B3-6645-A014-9BFA700F5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76" y="1129635"/>
            <a:ext cx="6150604" cy="5174345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Conducted by the Oak Ridge Institute for Science and Education (ORISE), using questions developed by the OLCF with input provided by ORISE. </a:t>
            </a:r>
          </a:p>
          <a:p>
            <a:r>
              <a:rPr lang="en-US" sz="2000" dirty="0">
                <a:latin typeface="+mn-lt"/>
              </a:rPr>
              <a:t>Contained a mixture of questions soliciting ratings, information, and free form comments</a:t>
            </a:r>
          </a:p>
          <a:p>
            <a:r>
              <a:rPr lang="en-US" sz="2000" dirty="0">
                <a:latin typeface="+mn-lt"/>
              </a:rPr>
              <a:t>2019 survey was substantially revised </a:t>
            </a:r>
          </a:p>
          <a:p>
            <a:pPr lvl="1"/>
            <a:r>
              <a:rPr lang="en-US" sz="1800" dirty="0">
                <a:latin typeface="+mn-lt"/>
              </a:rPr>
              <a:t>Total number of possible items on the survey was </a:t>
            </a:r>
            <a:r>
              <a:rPr lang="en-US" sz="1800" b="1" dirty="0">
                <a:latin typeface="+mn-lt"/>
              </a:rPr>
              <a:t>reduced by ~56%, </a:t>
            </a:r>
            <a:r>
              <a:rPr lang="en-US" sz="1800" dirty="0">
                <a:latin typeface="+mn-lt"/>
              </a:rPr>
              <a:t>from 181 to only 80</a:t>
            </a:r>
          </a:p>
          <a:p>
            <a:pPr lvl="1"/>
            <a:r>
              <a:rPr lang="en-US" sz="1800" dirty="0">
                <a:latin typeface="+mn-lt"/>
              </a:rPr>
              <a:t>The average response time was 9.8 minutes, approximately half of the 18.5-minute response time in 2018. </a:t>
            </a:r>
          </a:p>
          <a:p>
            <a:pPr lvl="1"/>
            <a:r>
              <a:rPr lang="en-US" sz="1800" b="1" dirty="0">
                <a:latin typeface="+mn-lt"/>
              </a:rPr>
              <a:t>Survey response rate increased </a:t>
            </a:r>
            <a:r>
              <a:rPr lang="en-US" sz="1800" dirty="0">
                <a:latin typeface="+mn-lt"/>
              </a:rPr>
              <a:t>from 34% in 2018 to 46% in 2019</a:t>
            </a:r>
          </a:p>
          <a:p>
            <a:pPr lvl="1"/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4A3118B-C4BF-7A4C-BE16-5507B802FB8A}"/>
              </a:ext>
            </a:extLst>
          </p:cNvPr>
          <p:cNvGraphicFramePr>
            <a:graphicFrameLocks noGrp="1"/>
          </p:cNvGraphicFramePr>
          <p:nvPr/>
        </p:nvGraphicFramePr>
        <p:xfrm>
          <a:off x="6845943" y="1778985"/>
          <a:ext cx="4922195" cy="31356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39723">
                  <a:extLst>
                    <a:ext uri="{9D8B030D-6E8A-4147-A177-3AD203B41FA5}">
                      <a16:colId xmlns:a16="http://schemas.microsoft.com/office/drawing/2014/main" val="422327791"/>
                    </a:ext>
                  </a:extLst>
                </a:gridCol>
                <a:gridCol w="1341740">
                  <a:extLst>
                    <a:ext uri="{9D8B030D-6E8A-4147-A177-3AD203B41FA5}">
                      <a16:colId xmlns:a16="http://schemas.microsoft.com/office/drawing/2014/main" val="2064249981"/>
                    </a:ext>
                  </a:extLst>
                </a:gridCol>
                <a:gridCol w="1640732">
                  <a:extLst>
                    <a:ext uri="{9D8B030D-6E8A-4147-A177-3AD203B41FA5}">
                      <a16:colId xmlns:a16="http://schemas.microsoft.com/office/drawing/2014/main" val="34127775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2018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survey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survey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4151417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Response Rate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422 (34%)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578 (46%)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304038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OLCF user &lt;1 year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23%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32%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45869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OLCF user 1–2 years</a:t>
                      </a:r>
                      <a:endParaRPr lang="en-US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22%</a:t>
                      </a:r>
                      <a:endParaRPr lang="en-US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21%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352843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OLCF user  &gt;2 years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55%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47%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978048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97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D8E0-DA29-EF44-85B2-FF985365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2019 Key User Survey Results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738B3A-C57E-CF49-8F56-8F7D18C9DE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759404"/>
              </p:ext>
            </p:extLst>
          </p:nvPr>
        </p:nvGraphicFramePr>
        <p:xfrm>
          <a:off x="345877" y="1792120"/>
          <a:ext cx="11369675" cy="45488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67322">
                  <a:extLst>
                    <a:ext uri="{9D8B030D-6E8A-4147-A177-3AD203B41FA5}">
                      <a16:colId xmlns:a16="http://schemas.microsoft.com/office/drawing/2014/main" val="163259622"/>
                    </a:ext>
                  </a:extLst>
                </a:gridCol>
                <a:gridCol w="1816925">
                  <a:extLst>
                    <a:ext uri="{9D8B030D-6E8A-4147-A177-3AD203B41FA5}">
                      <a16:colId xmlns:a16="http://schemas.microsoft.com/office/drawing/2014/main" val="1236598465"/>
                    </a:ext>
                  </a:extLst>
                </a:gridCol>
                <a:gridCol w="1888176">
                  <a:extLst>
                    <a:ext uri="{9D8B030D-6E8A-4147-A177-3AD203B41FA5}">
                      <a16:colId xmlns:a16="http://schemas.microsoft.com/office/drawing/2014/main" val="4293521614"/>
                    </a:ext>
                  </a:extLst>
                </a:gridCol>
                <a:gridCol w="1638742">
                  <a:extLst>
                    <a:ext uri="{9D8B030D-6E8A-4147-A177-3AD203B41FA5}">
                      <a16:colId xmlns:a16="http://schemas.microsoft.com/office/drawing/2014/main" val="513426942"/>
                    </a:ext>
                  </a:extLst>
                </a:gridCol>
                <a:gridCol w="2158510">
                  <a:extLst>
                    <a:ext uri="{9D8B030D-6E8A-4147-A177-3AD203B41FA5}">
                      <a16:colId xmlns:a16="http://schemas.microsoft.com/office/drawing/2014/main" val="3063356398"/>
                    </a:ext>
                  </a:extLst>
                </a:gridCol>
              </a:tblGrid>
              <a:tr h="44547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Survey Question</a:t>
                      </a:r>
                      <a:endParaRPr lang="en-US" sz="1600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2018 Target</a:t>
                      </a:r>
                      <a:endParaRPr lang="en-US" sz="1600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2018 Actual</a:t>
                      </a:r>
                      <a:endParaRPr lang="en-US" sz="1600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2019 Target</a:t>
                      </a:r>
                      <a:endParaRPr lang="en-US" sz="1600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2019 Actual</a:t>
                      </a:r>
                      <a:endParaRPr lang="en-US" sz="1600" dirty="0">
                        <a:effectLst/>
                      </a:endParaRP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979789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Overall OLCF Satisfaction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4.6/5.0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4.5/5.0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52304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Overall Satisfaction with Support Received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4.6/5.0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52880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Overall Satisfaction with the Website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4.4/5.0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4.4/5.0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416463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Overall Satisfaction with Communications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4.4/5.0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4.6/5.0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913633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Overall Satisfaction with OLCF Support Services (across all support teams)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4.5/5.0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4.5/5.0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864353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Overall Satisfaction with Problem Resolution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4.6/5.0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4.5/5.0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4174084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Overall Satisfaction with the Compute Resources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4.6/5.0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3.5/5.0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4.6/5.0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421258406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526592-D107-324D-8252-7D0D5DAFD9FF}"/>
              </a:ext>
            </a:extLst>
          </p:cNvPr>
          <p:cNvSpPr txBox="1"/>
          <p:nvPr/>
        </p:nvSpPr>
        <p:spPr>
          <a:xfrm>
            <a:off x="9118278" y="302649"/>
            <a:ext cx="2597274" cy="1384995"/>
          </a:xfrm>
          <a:prstGeom prst="rect">
            <a:avLst/>
          </a:prstGeom>
          <a:solidFill>
            <a:srgbClr val="CEE3B1"/>
          </a:solidFill>
          <a:ln w="19050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 pitchFamily="34" charset="0"/>
              </a:rPr>
              <a:t>Users score OLCF on a 1-5 scale.</a:t>
            </a:r>
          </a:p>
          <a:p>
            <a:r>
              <a:rPr lang="en-US" sz="1400" dirty="0">
                <a:latin typeface="Arial Narrow" pitchFamily="34" charset="0"/>
              </a:rPr>
              <a:t>1 = Very Dissatisfied</a:t>
            </a:r>
          </a:p>
          <a:p>
            <a:r>
              <a:rPr lang="en-US" sz="1400" dirty="0">
                <a:latin typeface="Arial Narrow" pitchFamily="34" charset="0"/>
              </a:rPr>
              <a:t>2 = Dissatisfied, </a:t>
            </a:r>
          </a:p>
          <a:p>
            <a:r>
              <a:rPr lang="en-US" sz="1400" dirty="0">
                <a:latin typeface="Arial Narrow" pitchFamily="34" charset="0"/>
              </a:rPr>
              <a:t>3 = Neither Satisfied nor Dissatisfied</a:t>
            </a:r>
          </a:p>
          <a:p>
            <a:r>
              <a:rPr lang="en-US" sz="1400" dirty="0">
                <a:latin typeface="Arial Narrow" pitchFamily="34" charset="0"/>
              </a:rPr>
              <a:t>4 = Satisfied</a:t>
            </a:r>
          </a:p>
          <a:p>
            <a:r>
              <a:rPr lang="en-US" sz="1400" dirty="0">
                <a:latin typeface="Arial Narrow" pitchFamily="34" charset="0"/>
              </a:rPr>
              <a:t>5 = Very Satisfied</a:t>
            </a:r>
          </a:p>
        </p:txBody>
      </p:sp>
    </p:spTree>
    <p:extLst>
      <p:ext uri="{BB962C8B-B14F-4D97-AF65-F5344CB8AC3E}">
        <p14:creationId xmlns:p14="http://schemas.microsoft.com/office/powerpoint/2010/main" val="2047305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D8E0-DA29-EF44-85B2-FF985365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2019 User Survey Results Across Programs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78072DC-AB12-AC41-BB2B-552ABF1EB6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441806"/>
              </p:ext>
            </p:extLst>
          </p:nvPr>
        </p:nvGraphicFramePr>
        <p:xfrm>
          <a:off x="526352" y="3109698"/>
          <a:ext cx="11574605" cy="323416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2390">
                  <a:extLst>
                    <a:ext uri="{9D8B030D-6E8A-4147-A177-3AD203B41FA5}">
                      <a16:colId xmlns:a16="http://schemas.microsoft.com/office/drawing/2014/main" val="2830880227"/>
                    </a:ext>
                  </a:extLst>
                </a:gridCol>
                <a:gridCol w="1445789">
                  <a:extLst>
                    <a:ext uri="{9D8B030D-6E8A-4147-A177-3AD203B41FA5}">
                      <a16:colId xmlns:a16="http://schemas.microsoft.com/office/drawing/2014/main" val="4087191413"/>
                    </a:ext>
                  </a:extLst>
                </a:gridCol>
                <a:gridCol w="1589546">
                  <a:extLst>
                    <a:ext uri="{9D8B030D-6E8A-4147-A177-3AD203B41FA5}">
                      <a16:colId xmlns:a16="http://schemas.microsoft.com/office/drawing/2014/main" val="3753114245"/>
                    </a:ext>
                  </a:extLst>
                </a:gridCol>
                <a:gridCol w="1649220">
                  <a:extLst>
                    <a:ext uri="{9D8B030D-6E8A-4147-A177-3AD203B41FA5}">
                      <a16:colId xmlns:a16="http://schemas.microsoft.com/office/drawing/2014/main" val="2222770060"/>
                    </a:ext>
                  </a:extLst>
                </a:gridCol>
                <a:gridCol w="1649220">
                  <a:extLst>
                    <a:ext uri="{9D8B030D-6E8A-4147-A177-3AD203B41FA5}">
                      <a16:colId xmlns:a16="http://schemas.microsoft.com/office/drawing/2014/main" val="3294236422"/>
                    </a:ext>
                  </a:extLst>
                </a:gridCol>
                <a:gridCol w="1649220">
                  <a:extLst>
                    <a:ext uri="{9D8B030D-6E8A-4147-A177-3AD203B41FA5}">
                      <a16:colId xmlns:a16="http://schemas.microsoft.com/office/drawing/2014/main" val="31564453"/>
                    </a:ext>
                  </a:extLst>
                </a:gridCol>
                <a:gridCol w="1649220">
                  <a:extLst>
                    <a:ext uri="{9D8B030D-6E8A-4147-A177-3AD203B41FA5}">
                      <a16:colId xmlns:a16="http://schemas.microsoft.com/office/drawing/2014/main" val="756150453"/>
                    </a:ext>
                  </a:extLst>
                </a:gridCol>
              </a:tblGrid>
              <a:tr h="346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INCITE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ALCC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858214"/>
                  </a:ext>
                </a:extLst>
              </a:tr>
              <a:tr h="475725">
                <a:tc rowSpan="3">
                  <a:txBody>
                    <a:bodyPr/>
                    <a:lstStyle/>
                    <a:p>
                      <a:r>
                        <a:rPr lang="en-US" dirty="0"/>
                        <a:t>Overall Satisfaction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0846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0399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Std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43574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dirty="0"/>
                        <a:t>Overall Satisfaction with User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48746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3446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Std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35368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6393829-87BD-3E4F-8694-5A61CF0C4CE0}"/>
              </a:ext>
            </a:extLst>
          </p:cNvPr>
          <p:cNvSpPr txBox="1"/>
          <p:nvPr/>
        </p:nvSpPr>
        <p:spPr>
          <a:xfrm>
            <a:off x="526352" y="1188606"/>
            <a:ext cx="715698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The survey results among our five programs did not vary greatly.  We received the most responses from our INCITE users and the least amount from our Early Science users</a:t>
            </a:r>
            <a:r>
              <a:rPr lang="en-US" sz="2400" dirty="0"/>
              <a:t>.     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4DF4A81-CF2A-5041-8CFD-1BCC17D12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513"/>
              </p:ext>
            </p:extLst>
          </p:nvPr>
        </p:nvGraphicFramePr>
        <p:xfrm>
          <a:off x="8609610" y="474689"/>
          <a:ext cx="3491346" cy="2468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2224454205"/>
                    </a:ext>
                  </a:extLst>
                </a:gridCol>
                <a:gridCol w="1745673">
                  <a:extLst>
                    <a:ext uri="{9D8B030D-6E8A-4147-A177-3AD203B41FA5}">
                      <a16:colId xmlns:a16="http://schemas.microsoft.com/office/drawing/2014/main" val="3072610803"/>
                    </a:ext>
                  </a:extLst>
                </a:gridCol>
              </a:tblGrid>
              <a:tr h="5450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Allocation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Percentage of Responses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884457"/>
                  </a:ext>
                </a:extLst>
              </a:tr>
              <a:tr h="311445">
                <a:tc>
                  <a:txBody>
                    <a:bodyPr/>
                    <a:lstStyle/>
                    <a:p>
                      <a:r>
                        <a:rPr lang="en-US" dirty="0"/>
                        <a:t>INCITE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724814"/>
                  </a:ext>
                </a:extLst>
              </a:tr>
              <a:tr h="311445">
                <a:tc>
                  <a:txBody>
                    <a:bodyPr/>
                    <a:lstStyle/>
                    <a:p>
                      <a:r>
                        <a:rPr lang="en-US" dirty="0"/>
                        <a:t>ALCC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010888"/>
                  </a:ext>
                </a:extLst>
              </a:tr>
              <a:tr h="311445">
                <a:tc>
                  <a:txBody>
                    <a:bodyPr/>
                    <a:lstStyle/>
                    <a:p>
                      <a:r>
                        <a:rPr lang="en-US" dirty="0"/>
                        <a:t>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926795"/>
                  </a:ext>
                </a:extLst>
              </a:tr>
              <a:tr h="311445">
                <a:tc>
                  <a:txBody>
                    <a:bodyPr/>
                    <a:lstStyle/>
                    <a:p>
                      <a:r>
                        <a:rPr lang="en-US" dirty="0"/>
                        <a:t>ECP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424277"/>
                  </a:ext>
                </a:extLst>
              </a:tr>
              <a:tr h="311445">
                <a:tc>
                  <a:txBody>
                    <a:bodyPr/>
                    <a:lstStyle/>
                    <a:p>
                      <a:r>
                        <a:rPr lang="en-US" dirty="0"/>
                        <a:t>Early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431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8130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034051"/>
              </p:ext>
            </p:extLst>
          </p:nvPr>
        </p:nvGraphicFramePr>
        <p:xfrm>
          <a:off x="449735" y="2547843"/>
          <a:ext cx="5591440" cy="37792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7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700"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Narrow-Bold"/>
                          <a:cs typeface="ArialNarrow-Bold"/>
                        </a:rPr>
                        <a:t>Survey Question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Narrow-Bold"/>
                          <a:cs typeface="ArialNarrow-Bold"/>
                        </a:rPr>
                        <a:t>Average 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7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Narrow-Bold"/>
                        </a:rPr>
                        <a:t>Quality of OLCF response to reported issues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  <a:cs typeface="ArialNarrow-Bold"/>
                        </a:rPr>
                        <a:t>4.6/5.0</a:t>
                      </a:r>
                      <a:endParaRPr lang="en-US" sz="1900" b="0" dirty="0">
                        <a:latin typeface="+mn-lt"/>
                        <a:cs typeface="ArialNarrow-Bold"/>
                      </a:endParaRPr>
                    </a:p>
                  </a:txBody>
                  <a:tcPr marL="121888" marR="121888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7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Narrow-Bold"/>
                        </a:rPr>
                        <a:t>Timeliness of OLCF response to reported issues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latin typeface="+mn-lt"/>
                          <a:cs typeface="ArialNarrow-Bold"/>
                        </a:rPr>
                        <a:t>4.5/5.0</a:t>
                      </a:r>
                      <a:endParaRPr lang="en-US" sz="1900" b="0" dirty="0">
                        <a:latin typeface="+mn-lt"/>
                        <a:ea typeface="Calibri"/>
                        <a:cs typeface="ArialNarrow-Bold"/>
                      </a:endParaRPr>
                    </a:p>
                  </a:txBody>
                  <a:tcPr marL="121888" marR="121888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Narrow-Bold"/>
                        </a:rPr>
                        <a:t>Usefulness of support and training documentation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  <a:cs typeface="ArialNarrow-Bold"/>
                        </a:rPr>
                        <a:t>4.5/5.0</a:t>
                      </a:r>
                      <a:endParaRPr lang="en-US" sz="1900" b="0" dirty="0">
                        <a:latin typeface="+mn-lt"/>
                        <a:cs typeface="ArialNarrow-Bold"/>
                      </a:endParaRPr>
                    </a:p>
                  </a:txBody>
                  <a:tcPr marL="121888" marR="121888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+mn-lt"/>
                          <a:cs typeface="ArialNarrow-Bold"/>
                        </a:rPr>
                        <a:t>Overall satisfaction with problem resolution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Narrow-Bold"/>
                      </a:endParaRPr>
                    </a:p>
                  </a:txBody>
                  <a:tcPr marL="121888" marR="121888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  <a:cs typeface="ArialNarrow-Bold"/>
                        </a:rPr>
                        <a:t>4.6/5.0</a:t>
                      </a:r>
                      <a:endParaRPr lang="en-US" sz="1900" b="0" dirty="0">
                        <a:latin typeface="+mn-lt"/>
                        <a:cs typeface="ArialNarrow-Bold"/>
                      </a:endParaRPr>
                    </a:p>
                  </a:txBody>
                  <a:tcPr marL="121888" marR="121888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288614" y="1069208"/>
            <a:ext cx="5591439" cy="5509200"/>
          </a:xfrm>
          <a:prstGeom prst="rect">
            <a:avLst/>
          </a:prstGeom>
          <a:solidFill>
            <a:srgbClr val="CEE3B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“The Survey Says”</a:t>
            </a:r>
          </a:p>
          <a:p>
            <a:endParaRPr lang="en-US" sz="1600" i="1" dirty="0"/>
          </a:p>
          <a:p>
            <a:r>
              <a:rPr lang="en-US" sz="1600" i="1" dirty="0"/>
              <a:t>“Great help desk; knowledgeable staff with considerable expertise; impressive computing facilities” </a:t>
            </a:r>
          </a:p>
          <a:p>
            <a:endParaRPr lang="en-US" sz="1600" i="1" dirty="0"/>
          </a:p>
          <a:p>
            <a:r>
              <a:rPr lang="en-US" sz="1600" i="1" dirty="0"/>
              <a:t>“They are very responsive and seem to care that problems get addressed properly on the various systems. In many ways, OLCF is the model I have in my head for how a science-centric data center should operate.”</a:t>
            </a:r>
          </a:p>
          <a:p>
            <a:endParaRPr lang="en-US" sz="1600" i="1" dirty="0"/>
          </a:p>
          <a:p>
            <a:r>
              <a:rPr lang="en-US" sz="1600" i="1" dirty="0"/>
              <a:t>“OLCF is responsive and nimble. It is easy to get information, questions answered, and find the right person/group to help work through problems.”</a:t>
            </a:r>
          </a:p>
          <a:p>
            <a:endParaRPr lang="en-US" sz="1600" i="1" dirty="0"/>
          </a:p>
          <a:p>
            <a:r>
              <a:rPr lang="en-US" sz="1600" i="1" dirty="0"/>
              <a:t>“Apart from the great computational resources, one of the best qualities of OLCF is the highly qualified staff. I was involved in the DIRAC CAAR project, and the OLCF contribution to it was really a game changer.”</a:t>
            </a:r>
          </a:p>
          <a:p>
            <a:endParaRPr lang="en-US" sz="1600" i="1" dirty="0"/>
          </a:p>
          <a:p>
            <a:r>
              <a:rPr lang="en-US" sz="1600" i="1" dirty="0"/>
              <a:t>“Aside from world-class supercomputers, the user support and extensive documentation stands out as the best qualities of OLCF.”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4577" y="918896"/>
            <a:ext cx="5591439" cy="1200329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The OLCF received an average rating of 4.5 for all questions related to problem resolution.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E0FCD6-8855-E749-951B-192F5A9C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Resolution Key Survey Results</a:t>
            </a:r>
          </a:p>
        </p:txBody>
      </p:sp>
    </p:spTree>
    <p:extLst>
      <p:ext uri="{BB962C8B-B14F-4D97-AF65-F5344CB8AC3E}">
        <p14:creationId xmlns:p14="http://schemas.microsoft.com/office/powerpoint/2010/main" val="3082089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49766" y="870055"/>
            <a:ext cx="6043144" cy="5455588"/>
          </a:xfrm>
          <a:solidFill>
            <a:srgbClr val="CEE3B1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1866" dirty="0"/>
              <a:t>Tickets are tracked using </a:t>
            </a:r>
            <a:r>
              <a:rPr lang="en-US" sz="1866" b="1" dirty="0"/>
              <a:t>Request Tracker (RT) </a:t>
            </a:r>
            <a:r>
              <a:rPr lang="en-US" sz="1866" dirty="0"/>
              <a:t>and users may submit tickets via </a:t>
            </a:r>
            <a:r>
              <a:rPr lang="en-US" sz="1866" b="1" dirty="0"/>
              <a:t>email</a:t>
            </a:r>
            <a:r>
              <a:rPr lang="en-US" sz="1866" dirty="0"/>
              <a:t>, the online request form, in person, or by phone.  </a:t>
            </a:r>
          </a:p>
          <a:p>
            <a:r>
              <a:rPr lang="en-US" sz="1866" dirty="0"/>
              <a:t>Each ticket has an assigned owner, but all members of the OLCF support groups are copied on the initial ticket notification describing the problem.  </a:t>
            </a:r>
          </a:p>
          <a:p>
            <a:r>
              <a:rPr lang="en-US" sz="1866" dirty="0"/>
              <a:t>“Addressing a problem" means that all necessary corrective actions for the reported problem have been identified and carried out.  </a:t>
            </a:r>
          </a:p>
          <a:p>
            <a:r>
              <a:rPr lang="en-US" sz="1866" b="1" dirty="0"/>
              <a:t>90% </a:t>
            </a:r>
            <a:r>
              <a:rPr lang="en-US" sz="1866" dirty="0"/>
              <a:t>of all tickets were addressed within 3 business days, exceeding the problem resolution target.  </a:t>
            </a:r>
          </a:p>
          <a:p>
            <a:r>
              <a:rPr lang="en-US" sz="1866" dirty="0"/>
              <a:t>The OLCF addressed </a:t>
            </a:r>
            <a:r>
              <a:rPr lang="en-US" sz="1866" b="1" dirty="0"/>
              <a:t>3,229 tickets </a:t>
            </a:r>
            <a:r>
              <a:rPr lang="en-US" sz="1866" dirty="0"/>
              <a:t>in 2019 (increase of </a:t>
            </a:r>
            <a:r>
              <a:rPr lang="en-US" sz="1866" b="1" dirty="0"/>
              <a:t>1,031</a:t>
            </a:r>
            <a:r>
              <a:rPr lang="en-US" sz="1866" dirty="0"/>
              <a:t> from 2018)</a:t>
            </a:r>
          </a:p>
          <a:p>
            <a:r>
              <a:rPr lang="en-US" sz="1866" dirty="0"/>
              <a:t>Running jobs and account issues were the top ticket categories in both 2018 and 2019.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E18BF3-5DD2-6A4B-8EB8-4A4DB6B05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292" y="701206"/>
            <a:ext cx="6026183" cy="562443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9E996E4-EB59-F04D-8179-9E3D5B61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Resolution</a:t>
            </a:r>
          </a:p>
        </p:txBody>
      </p:sp>
    </p:spTree>
    <p:extLst>
      <p:ext uri="{BB962C8B-B14F-4D97-AF65-F5344CB8AC3E}">
        <p14:creationId xmlns:p14="http://schemas.microsoft.com/office/powerpoint/2010/main" val="1927339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790A0-C73C-6144-A5B5-F58E443F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Survey Feedback for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FF496-E7F6-6D4B-8804-F269BBF26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Search capabilities on the OLCF website</a:t>
            </a:r>
          </a:p>
          <a:p>
            <a:pPr lvl="1"/>
            <a:r>
              <a:rPr lang="en-US" i="1" dirty="0">
                <a:latin typeface="+mn-lt"/>
              </a:rPr>
              <a:t>“I usually have a hard time finding the information I need or feel like it is not in a logical location. This issue has been improving with recent updates to the site though and is less of a problem now.”</a:t>
            </a:r>
          </a:p>
          <a:p>
            <a:pPr lvl="1"/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Ticket visibility</a:t>
            </a:r>
          </a:p>
          <a:p>
            <a:pPr lvl="1"/>
            <a:r>
              <a:rPr lang="en-US" i="1" dirty="0">
                <a:latin typeface="+mn-lt"/>
              </a:rPr>
              <a:t>“The OLCF support ticket system lacks end-user visibility, which is a MAJOR problem for tracking of ongoing problems, especially those affecting entire research groups.”</a:t>
            </a:r>
          </a:p>
          <a:p>
            <a:pPr marL="346075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4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88EF4-C686-6348-B29E-83FF3E10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75" y="320851"/>
            <a:ext cx="11419286" cy="510776"/>
          </a:xfrm>
        </p:spPr>
        <p:txBody>
          <a:bodyPr>
            <a:normAutofit fontScale="90000"/>
          </a:bodyPr>
          <a:lstStyle/>
          <a:p>
            <a:r>
              <a:rPr lang="en-US" dirty="0"/>
              <a:t>Continuous Improvement: 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E8840-F95E-824B-A020-D4F0C3A2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375" y="978946"/>
            <a:ext cx="5334294" cy="5558203"/>
          </a:xfrm>
        </p:spPr>
        <p:txBody>
          <a:bodyPr>
            <a:normAutofit fontScale="92500" lnSpcReduction="10000"/>
          </a:bodyPr>
          <a:lstStyle/>
          <a:p>
            <a:r>
              <a:rPr lang="en-US" sz="1999" dirty="0">
                <a:latin typeface="+mn-lt"/>
              </a:rPr>
              <a:t>Extensive, always-available documentation is one of the OLCF’s most successful training and reference tools for end-users</a:t>
            </a:r>
          </a:p>
          <a:p>
            <a:r>
              <a:rPr lang="en-US" sz="1999" dirty="0">
                <a:latin typeface="+mn-lt"/>
              </a:rPr>
              <a:t>OLCF documentation sources have been migrated to a public </a:t>
            </a:r>
            <a:r>
              <a:rPr lang="en-US" sz="1999" dirty="0">
                <a:latin typeface="+mn-lt"/>
                <a:hlinkClick r:id="rId2"/>
              </a:rPr>
              <a:t>GitHub repository</a:t>
            </a:r>
            <a:endParaRPr lang="en-US" sz="1999" dirty="0">
              <a:latin typeface="+mn-lt"/>
            </a:endParaRPr>
          </a:p>
          <a:p>
            <a:pPr lvl="1"/>
            <a:r>
              <a:rPr lang="en-US" sz="1700" dirty="0">
                <a:latin typeface="+mn-lt"/>
              </a:rPr>
              <a:t>Allows end-users, vendor partners, or general public to directly propose changes and improvements</a:t>
            </a:r>
          </a:p>
          <a:p>
            <a:pPr lvl="1"/>
            <a:r>
              <a:rPr lang="en-US" sz="1700" dirty="0">
                <a:latin typeface="+mn-lt"/>
              </a:rPr>
              <a:t>OLCF Staff must approve all changes</a:t>
            </a:r>
          </a:p>
          <a:p>
            <a:pPr lvl="1"/>
            <a:r>
              <a:rPr lang="en-US" sz="1700" dirty="0">
                <a:latin typeface="+mn-lt"/>
              </a:rPr>
              <a:t>Leverages a git-based workflow commonly used for open-source software collaboration and development</a:t>
            </a:r>
          </a:p>
          <a:p>
            <a:pPr lvl="1"/>
            <a:r>
              <a:rPr lang="en-US" sz="1700" dirty="0">
                <a:latin typeface="+mn-lt"/>
              </a:rPr>
              <a:t>Version control provides a detailed history, and ability to easily roll back changes</a:t>
            </a:r>
          </a:p>
          <a:p>
            <a:r>
              <a:rPr lang="en-US" sz="1999" dirty="0">
                <a:latin typeface="+mn-lt"/>
              </a:rPr>
              <a:t>Rendered documentation is available at </a:t>
            </a:r>
            <a:r>
              <a:rPr lang="en-US" sz="1999" dirty="0">
                <a:latin typeface="+mn-lt"/>
                <a:hlinkClick r:id="rId3"/>
              </a:rPr>
              <a:t>https://docs.olcf.ornl.gov</a:t>
            </a:r>
            <a:endParaRPr lang="en-US" sz="1600" dirty="0">
              <a:latin typeface="+mn-lt"/>
            </a:endParaRPr>
          </a:p>
          <a:p>
            <a:pPr lvl="1"/>
            <a:r>
              <a:rPr lang="en-US" sz="1700" dirty="0">
                <a:latin typeface="+mn-lt"/>
              </a:rPr>
              <a:t>Changes are adopted with no website downtime</a:t>
            </a:r>
          </a:p>
          <a:p>
            <a:pPr lvl="1"/>
            <a:r>
              <a:rPr lang="en-US" sz="1700" dirty="0">
                <a:latin typeface="+mn-lt"/>
              </a:rPr>
              <a:t>In response to user feedback, this new website improves full-documentation searchability while retaining separate sections for each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3906A-1EF1-224E-BE4B-59762B3A0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669" y="1885593"/>
            <a:ext cx="3448301" cy="513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1C36C6-1EF3-914E-A9BD-307C13A82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820" y="675633"/>
            <a:ext cx="4905805" cy="57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81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A02D-B603-964D-AC3B-7382AC8EC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Continuous Improvement:  </a:t>
            </a:r>
            <a:r>
              <a:rPr lang="en-US" dirty="0" err="1"/>
              <a:t>MyOLCF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41094-003C-9043-ACFD-718AED8B8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78" y="947805"/>
            <a:ext cx="9095006" cy="404777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+mn-lt"/>
              </a:rPr>
              <a:t>MyOLCF</a:t>
            </a:r>
            <a:r>
              <a:rPr lang="en-US" dirty="0">
                <a:latin typeface="+mn-lt"/>
              </a:rPr>
              <a:t> is a new self-service web portal for PIs and users</a:t>
            </a:r>
          </a:p>
          <a:p>
            <a:pPr marL="738187" lvl="1" indent="-342900"/>
            <a:r>
              <a:rPr lang="en-US" dirty="0">
                <a:latin typeface="+mn-lt"/>
              </a:rPr>
              <a:t>Enable PIs and end-users to make data-driven decisions about projects</a:t>
            </a:r>
          </a:p>
          <a:p>
            <a:pPr marL="738187" lvl="1" indent="-342900"/>
            <a:r>
              <a:rPr lang="en-US" dirty="0">
                <a:latin typeface="+mn-lt"/>
              </a:rPr>
              <a:t>Reduce administrative burden on OLCF PIs</a:t>
            </a:r>
          </a:p>
          <a:p>
            <a:pPr marL="738187" lvl="1" indent="-342900"/>
            <a:r>
              <a:rPr lang="en-US" dirty="0">
                <a:latin typeface="+mn-lt"/>
              </a:rPr>
              <a:t>Lays foundation for many new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E9134-0C8C-1C40-A2D7-4E5E86CB9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4" y="3428999"/>
            <a:ext cx="5257800" cy="3108959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1032C55-6D18-5E40-B84F-397500D79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2262" y="3428999"/>
            <a:ext cx="5257800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6B2889-8434-5A4B-90EE-8B2DF3E211C4}"/>
              </a:ext>
            </a:extLst>
          </p:cNvPr>
          <p:cNvSpPr/>
          <p:nvPr/>
        </p:nvSpPr>
        <p:spPr>
          <a:xfrm>
            <a:off x="9262754" y="320040"/>
            <a:ext cx="2671948" cy="3016725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Approve user account requests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Schedule identity assurance appointments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See more info about their project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File/update quarterly progress reports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EC4A99-5910-BB44-ACB3-1142775691AA}"/>
              </a:ext>
            </a:extLst>
          </p:cNvPr>
          <p:cNvCxnSpPr/>
          <p:nvPr/>
        </p:nvCxnSpPr>
        <p:spPr>
          <a:xfrm flipV="1">
            <a:off x="7338951" y="1947553"/>
            <a:ext cx="1769423" cy="125878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288739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_OLCF 16x9 template" id="{366D97C2-32F5-4FFD-8E13-1B4D8AAEE199}" vid="{6869A1A9-ABC4-4901-89DB-59801F15EA94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742169-EFE3-48AF-BECD-D1FC60D5A3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0B0124-1C5D-4C1F-9A53-571F03FAD0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D1D251-A090-4F5C-8988-78BF372B2667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1007</Words>
  <Application>Microsoft Macintosh PowerPoint</Application>
  <PresentationFormat>Widescreen</PresentationFormat>
  <Paragraphs>193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Narrow</vt:lpstr>
      <vt:lpstr>ArialNarrow-Bold</vt:lpstr>
      <vt:lpstr>Century Gothic</vt:lpstr>
      <vt:lpstr>Times New Roman</vt:lpstr>
      <vt:lpstr>ORNL</vt:lpstr>
      <vt:lpstr>2020 OLCF User Meeting </vt:lpstr>
      <vt:lpstr>OLCF User Survey Specifics</vt:lpstr>
      <vt:lpstr>2019 Key User Survey Results</vt:lpstr>
      <vt:lpstr>2019 User Survey Results Across Programs</vt:lpstr>
      <vt:lpstr>Problem Resolution Key Survey Results</vt:lpstr>
      <vt:lpstr>Problem Resolution</vt:lpstr>
      <vt:lpstr>Survey Feedback for Improvement</vt:lpstr>
      <vt:lpstr>Continuous Improvement:  Documentation</vt:lpstr>
      <vt:lpstr>Continuous Improvement:  MyOLCF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2020-06-01T13:55:05Z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17100</vt:r8>
  </property>
  <property fmtid="{D5CDD505-2E9C-101B-9397-08002B2CF9AE}" pid="4" name="GUID">
    <vt:lpwstr>807f8008-f97c-4ee2-b67e-0f4712a80d66</vt:lpwstr>
  </property>
</Properties>
</file>