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327" r:id="rId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4"/>
    <p:restoredTop sz="94645"/>
  </p:normalViewPr>
  <p:slideViewPr>
    <p:cSldViewPr snapToGrid="0" snapToObjects="1">
      <p:cViewPr varScale="1">
        <p:scale>
          <a:sx n="120" d="100"/>
          <a:sy n="120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11CEB-54BD-414D-8F89-43066452B74F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FDA4-152A-5C4A-B501-9AC17589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lcf.ornl.gov/systems/summit_user_guide.html#debug-queue-poli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F28B-BBA7-7647-91D8-AF96B19CE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1421928"/>
          </a:xfrm>
        </p:spPr>
        <p:txBody>
          <a:bodyPr/>
          <a:lstStyle/>
          <a:p>
            <a:r>
              <a:rPr lang="en-US" dirty="0"/>
              <a:t>OLCF Updates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Summit Debug Queue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1951-AF0F-7945-B1A2-4DFD00C98E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Chris Fuson</a:t>
            </a:r>
          </a:p>
          <a:p>
            <a:r>
              <a:rPr lang="en-US" dirty="0"/>
              <a:t>June 04, 2020</a:t>
            </a:r>
          </a:p>
        </p:txBody>
      </p:sp>
    </p:spTree>
    <p:extLst>
      <p:ext uri="{BB962C8B-B14F-4D97-AF65-F5344CB8AC3E}">
        <p14:creationId xmlns:p14="http://schemas.microsoft.com/office/powerpoint/2010/main" val="378994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E86B-3CF0-A644-8019-00524616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Summit Debug Batch Queue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F2827-8BD7-FF4F-95D6-CAA1E4E3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490178"/>
            <a:ext cx="11430000" cy="1869717"/>
          </a:xfrm>
        </p:spPr>
        <p:txBody>
          <a:bodyPr/>
          <a:lstStyle/>
          <a:p>
            <a:r>
              <a:rPr lang="en-US" sz="2400" dirty="0"/>
              <a:t>Purpose</a:t>
            </a:r>
          </a:p>
          <a:p>
            <a:pPr lvl="1"/>
            <a:r>
              <a:rPr lang="en-US" sz="2000" dirty="0"/>
              <a:t>Aid throughput for debug batch jobs </a:t>
            </a:r>
          </a:p>
          <a:p>
            <a:r>
              <a:rPr lang="en-US" sz="2400" i="1" dirty="0"/>
              <a:t>Policy</a:t>
            </a:r>
          </a:p>
          <a:p>
            <a:pPr lvl="1"/>
            <a:endParaRPr lang="en-US" sz="1800" dirty="0">
              <a:hlinkClick r:id="rId2"/>
            </a:endParaRPr>
          </a:p>
          <a:p>
            <a:pPr lvl="1"/>
            <a:endParaRPr lang="en-US" sz="1800" dirty="0">
              <a:hlinkClick r:id="rId2"/>
            </a:endParaRPr>
          </a:p>
          <a:p>
            <a:pPr lvl="1"/>
            <a:endParaRPr lang="en-US" sz="1200" dirty="0">
              <a:hlinkClick r:id="rId2"/>
            </a:endParaRPr>
          </a:p>
          <a:p>
            <a:pPr lvl="1"/>
            <a:endParaRPr lang="en-US" sz="1200" dirty="0">
              <a:hlinkClick r:id="rId2"/>
            </a:endParaRPr>
          </a:p>
          <a:p>
            <a:pPr marL="398463" lvl="1" indent="0">
              <a:buNone/>
            </a:pPr>
            <a:endParaRPr lang="en-US" dirty="0">
              <a:hlinkClick r:id="rId2"/>
            </a:endParaRPr>
          </a:p>
          <a:p>
            <a:pPr lvl="1"/>
            <a:r>
              <a:rPr lang="en-US" sz="1800" dirty="0">
                <a:hlinkClick r:id="rId2"/>
              </a:rPr>
              <a:t>https://docs.olcf.ornl.gov/systems/summit_user_guide.html#debug-queue-policy</a:t>
            </a:r>
            <a:endParaRPr lang="en-US" sz="1800" i="1" dirty="0"/>
          </a:p>
          <a:p>
            <a:pPr lvl="1"/>
            <a:r>
              <a:rPr lang="en-US" sz="2000" dirty="0"/>
              <a:t>Production work and job chaining prohibited</a:t>
            </a:r>
          </a:p>
          <a:p>
            <a:r>
              <a:rPr lang="en-US" sz="2400" dirty="0"/>
              <a:t>Queue structure always evolving </a:t>
            </a:r>
          </a:p>
          <a:p>
            <a:pPr lvl="1"/>
            <a:r>
              <a:rPr lang="en-US" sz="2000" dirty="0"/>
              <a:t>Report difficulty or suggestions (</a:t>
            </a:r>
            <a:r>
              <a:rPr lang="en-US" sz="2000" dirty="0" err="1"/>
              <a:t>help@olcf.ornl.gov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D581DB3-4AE6-6A45-81B0-3232F1919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87971"/>
              </p:ext>
            </p:extLst>
          </p:nvPr>
        </p:nvGraphicFramePr>
        <p:xfrm>
          <a:off x="839878" y="2982443"/>
          <a:ext cx="10512243" cy="112776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312841">
                  <a:extLst>
                    <a:ext uri="{9D8B030D-6E8A-4147-A177-3AD203B41FA5}">
                      <a16:colId xmlns:a16="http://schemas.microsoft.com/office/drawing/2014/main" val="3313309252"/>
                    </a:ext>
                  </a:extLst>
                </a:gridCol>
                <a:gridCol w="1355932">
                  <a:extLst>
                    <a:ext uri="{9D8B030D-6E8A-4147-A177-3AD203B41FA5}">
                      <a16:colId xmlns:a16="http://schemas.microsoft.com/office/drawing/2014/main" val="1827994843"/>
                    </a:ext>
                  </a:extLst>
                </a:gridCol>
                <a:gridCol w="2376412">
                  <a:extLst>
                    <a:ext uri="{9D8B030D-6E8A-4147-A177-3AD203B41FA5}">
                      <a16:colId xmlns:a16="http://schemas.microsoft.com/office/drawing/2014/main" val="2266795017"/>
                    </a:ext>
                  </a:extLst>
                </a:gridCol>
                <a:gridCol w="3043453">
                  <a:extLst>
                    <a:ext uri="{9D8B030D-6E8A-4147-A177-3AD203B41FA5}">
                      <a16:colId xmlns:a16="http://schemas.microsoft.com/office/drawing/2014/main" val="3319015124"/>
                    </a:ext>
                  </a:extLst>
                </a:gridCol>
                <a:gridCol w="2423605">
                  <a:extLst>
                    <a:ext uri="{9D8B030D-6E8A-4147-A177-3AD203B41FA5}">
                      <a16:colId xmlns:a16="http://schemas.microsoft.com/office/drawing/2014/main" val="3932377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Min Nodes</a:t>
                      </a:r>
                      <a:endParaRPr lang="en-US" b="1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Max Nodes</a:t>
                      </a:r>
                      <a:endParaRPr lang="en-US" b="1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Max Walltime (Hours)</a:t>
                      </a:r>
                      <a:endParaRPr lang="en-US" b="1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Max queued any state (per user)</a:t>
                      </a:r>
                      <a:endParaRPr lang="en-US" b="1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Aging Boost (Days)</a:t>
                      </a:r>
                      <a:endParaRPr lang="en-US" b="1" dirty="0">
                        <a:effectLst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2967726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unlimited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2.0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790938310"/>
                  </a:ext>
                </a:extLst>
              </a:tr>
            </a:tbl>
          </a:graphicData>
        </a:graphic>
      </p:graphicFrame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504504D4-7AB8-5843-89E6-6EF7E5AA8BC9}"/>
              </a:ext>
            </a:extLst>
          </p:cNvPr>
          <p:cNvSpPr/>
          <p:nvPr/>
        </p:nvSpPr>
        <p:spPr>
          <a:xfrm>
            <a:off x="8536103" y="393167"/>
            <a:ext cx="3226130" cy="2023889"/>
          </a:xfrm>
          <a:prstGeom prst="round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#!/bin/bash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#BSUB –J debugJob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#BSUB –P ABC123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#BSUB –W 1:00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#BSUB –nnodes 64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#BSUB –q debug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9579301"/>
      </p:ext>
    </p:extLst>
  </p:cSld>
  <p:clrMapOvr>
    <a:masterClrMapping/>
  </p:clrMapOvr>
</p:sld>
</file>

<file path=ppt/theme/theme1.xml><?xml version="1.0" encoding="utf-8"?>
<a:theme xmlns:a="http://schemas.openxmlformats.org/drawingml/2006/main" name="ORNL2018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2018" id="{7CF9D710-2BA5-0346-8F32-62FB3070A14E}" vid="{E43C9DF3-4B5B-B844-AA34-CE70BD7A0B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ORNL2018</Template>
  <TotalTime>0</TotalTime>
  <Words>126</Words>
  <Application>Microsoft Macintosh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Century Gothic</vt:lpstr>
      <vt:lpstr>ORNL2018</vt:lpstr>
      <vt:lpstr>OLCF Updates  Summit Debug Queue</vt:lpstr>
      <vt:lpstr>Summit Debug Batch Queue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Fuson</dc:creator>
  <cp:lastModifiedBy/>
  <cp:revision>1</cp:revision>
  <dcterms:created xsi:type="dcterms:W3CDTF">2018-11-30T20:41:34Z</dcterms:created>
  <dcterms:modified xsi:type="dcterms:W3CDTF">2020-05-26T18:44:54Z</dcterms:modified>
</cp:coreProperties>
</file>