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8" r:id="rId6"/>
    <p:sldId id="749" r:id="rId7"/>
    <p:sldId id="782" r:id="rId8"/>
    <p:sldId id="257" r:id="rId9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FFF"/>
    <a:srgbClr val="0423BC"/>
    <a:srgbClr val="9A9B9D"/>
    <a:srgbClr val="AEB0AF"/>
    <a:srgbClr val="CEC7C1"/>
    <a:srgbClr val="8C8D90"/>
    <a:srgbClr val="D25350"/>
    <a:srgbClr val="808184"/>
    <a:srgbClr val="75767A"/>
    <a:srgbClr val="4E4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1" autoAdjust="0"/>
    <p:restoredTop sz="95161" autoAdjust="0"/>
  </p:normalViewPr>
  <p:slideViewPr>
    <p:cSldViewPr snapToGrid="0" showGuides="1">
      <p:cViewPr varScale="1">
        <p:scale>
          <a:sx n="48" d="100"/>
          <a:sy n="48" d="100"/>
        </p:scale>
        <p:origin x="44" y="2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2400" dirty="0" err="1"/>
              <a:t>TF_CNN_Benchmark</a:t>
            </a:r>
            <a:r>
              <a:rPr lang="en-US" sz="2400" dirty="0"/>
              <a:t> on Summit: ResNet50</a:t>
            </a:r>
          </a:p>
          <a:p>
            <a:pPr>
              <a:defRPr/>
            </a:pPr>
            <a:r>
              <a:rPr lang="en-US" sz="2400" dirty="0"/>
              <a:t>batch-size </a:t>
            </a:r>
            <a:r>
              <a:rPr lang="en-US" sz="2400"/>
              <a:t>= 256 per GPU</a:t>
            </a:r>
            <a:r>
              <a:rPr lang="en-US" sz="2400" baseline="0"/>
              <a:t> </a:t>
            </a:r>
            <a:r>
              <a:rPr lang="en-US" sz="2400"/>
              <a:t> 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batch=256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6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E21-4A63-A9BA-0DABA61625F9}"/>
              </c:ext>
            </c:extLst>
          </c:dPt>
          <c:dLbls>
            <c:dLbl>
              <c:idx val="0"/>
              <c:layout>
                <c:manualLayout>
                  <c:x val="-1.1070725572191297E-17"/>
                  <c:y val="-4.52074741148585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21-4A63-A9BA-0DABA61625F9}"/>
                </c:ext>
              </c:extLst>
            </c:dLbl>
            <c:dLbl>
              <c:idx val="1"/>
              <c:layout>
                <c:manualLayout>
                  <c:x val="0"/>
                  <c:y val="-3.85853730507719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21-4A63-A9BA-0DABA61625F9}"/>
                </c:ext>
              </c:extLst>
            </c:dLbl>
            <c:dLbl>
              <c:idx val="2"/>
              <c:layout>
                <c:manualLayout>
                  <c:x val="0"/>
                  <c:y val="-5.49722866851529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21-4A63-A9BA-0DABA61625F9}"/>
                </c:ext>
              </c:extLst>
            </c:dLbl>
            <c:dLbl>
              <c:idx val="3"/>
              <c:layout>
                <c:manualLayout>
                  <c:x val="2.4154589371980675E-3"/>
                  <c:y val="2.41190181043153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21-4A63-A9BA-0DABA61625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7"/>
                <c:pt idx="0">
                  <c:v>1</c:v>
                </c:pt>
                <c:pt idx="1">
                  <c:v>8</c:v>
                </c:pt>
                <c:pt idx="2">
                  <c:v>64</c:v>
                </c:pt>
                <c:pt idx="3">
                  <c:v>128</c:v>
                </c:pt>
                <c:pt idx="4">
                  <c:v>256</c:v>
                </c:pt>
                <c:pt idx="5">
                  <c:v>512</c:v>
                </c:pt>
                <c:pt idx="6">
                  <c:v>1024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7"/>
                <c:pt idx="0">
                  <c:v>5320</c:v>
                </c:pt>
                <c:pt idx="1">
                  <c:v>41746</c:v>
                </c:pt>
                <c:pt idx="2">
                  <c:v>321492</c:v>
                </c:pt>
                <c:pt idx="3">
                  <c:v>631664</c:v>
                </c:pt>
                <c:pt idx="4">
                  <c:v>1227241</c:v>
                </c:pt>
                <c:pt idx="5">
                  <c:v>2408388</c:v>
                </c:pt>
                <c:pt idx="6">
                  <c:v>4731623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21-4A63-A9BA-0DABA61625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pattFill prst="pct5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E21-4A63-A9BA-0DABA61625F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E21-4A63-A9BA-0DABA61625F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E21-4A63-A9BA-0DABA61625F9}"/>
                </c:ext>
              </c:extLst>
            </c:dLbl>
            <c:dLbl>
              <c:idx val="5"/>
              <c:layout>
                <c:manualLayout>
                  <c:x val="1.7510012122173826E-3"/>
                  <c:y val="-4.74906666271907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88%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972836733176401E-2"/>
                      <c:h val="9.25354449428773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BE21-4A63-A9BA-0DABA61625F9}"/>
                </c:ext>
              </c:extLst>
            </c:dLbl>
            <c:dLbl>
              <c:idx val="6"/>
              <c:layout>
                <c:manualLayout>
                  <c:x val="-2.4154589371980675E-3"/>
                  <c:y val="-7.2627086197394927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</a:rPr>
                      <a:t>87%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E21-4A63-A9BA-0DABA61625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7"/>
                <c:pt idx="0">
                  <c:v>1</c:v>
                </c:pt>
                <c:pt idx="1">
                  <c:v>8</c:v>
                </c:pt>
                <c:pt idx="2">
                  <c:v>64</c:v>
                </c:pt>
                <c:pt idx="3">
                  <c:v>128</c:v>
                </c:pt>
                <c:pt idx="4">
                  <c:v>256</c:v>
                </c:pt>
                <c:pt idx="5">
                  <c:v>512</c:v>
                </c:pt>
                <c:pt idx="6">
                  <c:v>1024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2">
                  <c:v>18988</c:v>
                </c:pt>
                <c:pt idx="3">
                  <c:v>49296</c:v>
                </c:pt>
                <c:pt idx="4">
                  <c:v>134679</c:v>
                </c:pt>
                <c:pt idx="5">
                  <c:v>315452</c:v>
                </c:pt>
                <c:pt idx="6">
                  <c:v>716057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E21-4A63-A9BA-0DABA6162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711475512"/>
        <c:axId val="711474528"/>
      </c:barChart>
      <c:catAx>
        <c:axId val="7114755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Number of nodes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474528"/>
        <c:crosses val="autoZero"/>
        <c:auto val="1"/>
        <c:lblAlgn val="ctr"/>
        <c:lblOffset val="100"/>
        <c:noMultiLvlLbl val="0"/>
      </c:catAx>
      <c:valAx>
        <c:axId val="711474528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Images/second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crossAx val="711475512"/>
        <c:crosses val="autoZero"/>
        <c:crossBetween val="between"/>
        <c:majorUnit val="4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0.63176</cdr:x>
      <cdr:y>0.63094</cdr:y>
    </cdr:from>
    <cdr:to>
      <cdr:x>0.71872</cdr:x>
      <cdr:y>0.84108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35D846E-3A6C-4160-B08E-1D70CCF85844}"/>
            </a:ext>
          </a:extLst>
        </cdr:cNvPr>
        <cdr:cNvSpPr txBox="1"/>
      </cdr:nvSpPr>
      <cdr:spPr>
        <a:xfrm xmlns:a="http://schemas.openxmlformats.org/drawingml/2006/main">
          <a:off x="6643341" y="274542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5/20/2020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37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63" y="1508760"/>
            <a:ext cx="11372771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A6F5D9-D2E1-4210-B440-63FE4662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746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Open slide master to edit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  <p:sldLayoutId id="2147483763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code.ornl.gov/olcf-analytics/summit/distributed-deep-learning-examples/-/tree/master/#3-tensorflow-distributed-example-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code.ornl.gov/olcf-analytics/summit/distributed-deep-learning-examples/-/tree/master/#23-bert-on-summit" TargetMode="External"/><Relationship Id="rId4" Type="http://schemas.openxmlformats.org/officeDocument/2006/relationships/hyperlink" Target="https://arxiv.org/abs/1904.0096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ornl.gov/olcf-analytics/summit/distributed-deep-learning-examples" TargetMode="External"/><Relationship Id="rId2" Type="http://schemas.openxmlformats.org/officeDocument/2006/relationships/hyperlink" Target="https://docs.olcf.ornl.gov/software/analytics/ibm-wml-c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public.dhe.ibm.com/ibmdl/export/pub/software/server/ibm-ai/conda/#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28421-8743-DA4E-89AB-7FEDEA28D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ML/DL stack on Summit: IBM WML 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0A36A7-3C9C-4348-B7F9-F09A8B29C7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Junqi Yin</a:t>
            </a:r>
          </a:p>
          <a:p>
            <a:r>
              <a:rPr lang="en-US" dirty="0"/>
              <a:t>Advanced Data and Workflow</a:t>
            </a:r>
          </a:p>
          <a:p>
            <a:r>
              <a:rPr lang="en-US" dirty="0"/>
              <a:t>Oak Ridge Leadership Computing Facility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0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Nvidia logo - Cord Cutters News">
            <a:extLst>
              <a:ext uri="{FF2B5EF4-FFF2-40B4-BE49-F238E27FC236}">
                <a16:creationId xmlns:a16="http://schemas.microsoft.com/office/drawing/2014/main" id="{30F90C7A-8A73-4DCF-9E32-DD92702F4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831" y="3920461"/>
            <a:ext cx="1946936" cy="103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CDE28E-BA02-4463-A43A-106BE453C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WML CE on Summit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8E5007-B048-4669-87FA-E78B2279EAFC}"/>
              </a:ext>
            </a:extLst>
          </p:cNvPr>
          <p:cNvSpPr txBox="1"/>
          <p:nvPr/>
        </p:nvSpPr>
        <p:spPr>
          <a:xfrm>
            <a:off x="721360" y="2378550"/>
            <a:ext cx="288893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latin typeface="+mn-lt"/>
              </a:rPr>
              <a:t>Machine learning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259CD6-E420-4323-9A93-CF3926ECF608}"/>
              </a:ext>
            </a:extLst>
          </p:cNvPr>
          <p:cNvSpPr txBox="1"/>
          <p:nvPr/>
        </p:nvSpPr>
        <p:spPr>
          <a:xfrm>
            <a:off x="701222" y="4557670"/>
            <a:ext cx="240161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latin typeface="+mn-lt"/>
              </a:rPr>
              <a:t>Deep learning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89ABA1-3A12-4B47-9FED-A5F7B68CB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742" y="4051963"/>
            <a:ext cx="1997636" cy="1810357"/>
          </a:xfrm>
          <a:prstGeom prst="rect">
            <a:avLst/>
          </a:prstGeom>
        </p:spPr>
      </p:pic>
      <p:pic>
        <p:nvPicPr>
          <p:cNvPr id="1026" name="Picture 2" descr="RAPIDS | NVIDIA NGC">
            <a:extLst>
              <a:ext uri="{FF2B5EF4-FFF2-40B4-BE49-F238E27FC236}">
                <a16:creationId xmlns:a16="http://schemas.microsoft.com/office/drawing/2014/main" id="{C8A979F4-AD1B-4602-82DA-84BCA363C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9" b="26235"/>
          <a:stretch/>
        </p:blipFill>
        <p:spPr bwMode="auto">
          <a:xfrm>
            <a:off x="4579525" y="1503234"/>
            <a:ext cx="1587587" cy="73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64A7E5-5ABC-4A0D-89C7-44FDAF94E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9679" y="1340065"/>
            <a:ext cx="4340133" cy="1967174"/>
          </a:xfrm>
          <a:prstGeom prst="rect">
            <a:avLst/>
          </a:prstGeom>
        </p:spPr>
      </p:pic>
      <p:pic>
        <p:nvPicPr>
          <p:cNvPr id="1030" name="Picture 6" descr="GitHub - horovod/horovod: Distributed training framework for ...">
            <a:extLst>
              <a:ext uri="{FF2B5EF4-FFF2-40B4-BE49-F238E27FC236}">
                <a16:creationId xmlns:a16="http://schemas.microsoft.com/office/drawing/2014/main" id="{B7F76D37-624A-4C4C-B5CD-57189BE56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408" y="4048475"/>
            <a:ext cx="1215575" cy="121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A23A53-F6BE-4527-B64F-048D341B73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0767" y="4656263"/>
            <a:ext cx="2365436" cy="596457"/>
          </a:xfrm>
          <a:prstGeom prst="rect">
            <a:avLst/>
          </a:prstGeom>
        </p:spPr>
      </p:pic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4D1285D0-BA97-433B-BB20-7CD329BB4F57}"/>
              </a:ext>
            </a:extLst>
          </p:cNvPr>
          <p:cNvSpPr/>
          <p:nvPr/>
        </p:nvSpPr>
        <p:spPr>
          <a:xfrm>
            <a:off x="3390742" y="3966845"/>
            <a:ext cx="4455461" cy="1947271"/>
          </a:xfrm>
          <a:prstGeom prst="flowChartProcess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5A0415F0-65A8-4F23-BF93-09919D88D2D2}"/>
              </a:ext>
            </a:extLst>
          </p:cNvPr>
          <p:cNvSpPr/>
          <p:nvPr/>
        </p:nvSpPr>
        <p:spPr>
          <a:xfrm>
            <a:off x="8199120" y="3966845"/>
            <a:ext cx="3660647" cy="1947271"/>
          </a:xfrm>
          <a:prstGeom prst="flowChartProcess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8D2C4C6E-0483-4CF8-BB89-6728A59D7DA5}"/>
              </a:ext>
            </a:extLst>
          </p:cNvPr>
          <p:cNvSpPr/>
          <p:nvPr/>
        </p:nvSpPr>
        <p:spPr>
          <a:xfrm>
            <a:off x="10314686" y="4869360"/>
            <a:ext cx="1186252" cy="312239"/>
          </a:xfrm>
          <a:prstGeom prst="flowChartProcess">
            <a:avLst/>
          </a:prstGeom>
          <a:solidFill>
            <a:srgbClr val="92D050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500" dirty="0">
                <a:solidFill>
                  <a:schemeClr val="bg1"/>
                </a:solidFill>
              </a:rPr>
              <a:t>DALI</a:t>
            </a:r>
          </a:p>
        </p:txBody>
      </p:sp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0E862F3C-C50C-4FDD-9F4B-9EA9C4821325}"/>
              </a:ext>
            </a:extLst>
          </p:cNvPr>
          <p:cNvSpPr/>
          <p:nvPr/>
        </p:nvSpPr>
        <p:spPr>
          <a:xfrm>
            <a:off x="10315829" y="5575858"/>
            <a:ext cx="1186252" cy="312239"/>
          </a:xfrm>
          <a:prstGeom prst="flowChartProcess">
            <a:avLst/>
          </a:prstGeom>
          <a:solidFill>
            <a:srgbClr val="92D050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500" dirty="0" err="1">
                <a:solidFill>
                  <a:schemeClr val="bg1"/>
                </a:solidFill>
              </a:rPr>
              <a:t>TensorRT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6" name="Flowchart: Process 25">
            <a:extLst>
              <a:ext uri="{FF2B5EF4-FFF2-40B4-BE49-F238E27FC236}">
                <a16:creationId xmlns:a16="http://schemas.microsoft.com/office/drawing/2014/main" id="{249FFE8D-7FAE-47CA-AC69-2B22D68DD923}"/>
              </a:ext>
            </a:extLst>
          </p:cNvPr>
          <p:cNvSpPr/>
          <p:nvPr/>
        </p:nvSpPr>
        <p:spPr>
          <a:xfrm>
            <a:off x="10315829" y="5217315"/>
            <a:ext cx="1186252" cy="312239"/>
          </a:xfrm>
          <a:prstGeom prst="flowChartProcess">
            <a:avLst/>
          </a:prstGeom>
          <a:solidFill>
            <a:srgbClr val="92D050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500" dirty="0">
                <a:solidFill>
                  <a:schemeClr val="bg1"/>
                </a:solidFill>
              </a:rPr>
              <a:t>Apex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D7DE57-B9FD-4DA5-BE74-6FEAA372FF61}"/>
              </a:ext>
            </a:extLst>
          </p:cNvPr>
          <p:cNvSpPr txBox="1"/>
          <p:nvPr/>
        </p:nvSpPr>
        <p:spPr>
          <a:xfrm>
            <a:off x="4602746" y="6022202"/>
            <a:ext cx="157126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Frameworks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537CC1-D0F7-4AF8-A52F-1785FA14E257}"/>
              </a:ext>
            </a:extLst>
          </p:cNvPr>
          <p:cNvSpPr txBox="1"/>
          <p:nvPr/>
        </p:nvSpPr>
        <p:spPr>
          <a:xfrm>
            <a:off x="9127199" y="6022202"/>
            <a:ext cx="219002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Plugins and Tools 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3F6CA94-AA41-49FA-B0B6-64378EBAFE3A}"/>
              </a:ext>
            </a:extLst>
          </p:cNvPr>
          <p:cNvCxnSpPr/>
          <p:nvPr/>
        </p:nvCxnSpPr>
        <p:spPr>
          <a:xfrm>
            <a:off x="721360" y="3606379"/>
            <a:ext cx="11177813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9F46BE6C-B747-4C31-B17E-F733A65BF4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0795" y="318008"/>
            <a:ext cx="3676650" cy="381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F0DE451-A7ED-4184-BFEC-421DFCD7E844}"/>
              </a:ext>
            </a:extLst>
          </p:cNvPr>
          <p:cNvSpPr/>
          <p:nvPr/>
        </p:nvSpPr>
        <p:spPr>
          <a:xfrm>
            <a:off x="3955732" y="1448152"/>
            <a:ext cx="2888932" cy="1495004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5D69D3F-24BB-45AA-BA22-547DD722E570}"/>
              </a:ext>
            </a:extLst>
          </p:cNvPr>
          <p:cNvSpPr/>
          <p:nvPr/>
        </p:nvSpPr>
        <p:spPr>
          <a:xfrm>
            <a:off x="4579525" y="2237733"/>
            <a:ext cx="1679035" cy="424731"/>
          </a:xfrm>
          <a:prstGeom prst="rect">
            <a:avLst/>
          </a:prstGeom>
          <a:solidFill>
            <a:srgbClr val="92D050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solidFill>
                  <a:schemeClr val="bg1"/>
                </a:solidFill>
              </a:rPr>
              <a:t>cuDF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chemeClr val="bg1"/>
                </a:solidFill>
              </a:rPr>
              <a:t>cuML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021A5A1-629D-45BA-97D0-8DFF55453A99}"/>
              </a:ext>
            </a:extLst>
          </p:cNvPr>
          <p:cNvSpPr/>
          <p:nvPr/>
        </p:nvSpPr>
        <p:spPr>
          <a:xfrm>
            <a:off x="3955733" y="3040830"/>
            <a:ext cx="2888932" cy="424731"/>
          </a:xfrm>
          <a:prstGeom prst="rect">
            <a:avLst/>
          </a:prstGeom>
          <a:solidFill>
            <a:srgbClr val="00B0F0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Dask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CuPy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XGBoost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6AE046-9127-406F-8FE7-A8A32D8189AD}"/>
              </a:ext>
            </a:extLst>
          </p:cNvPr>
          <p:cNvSpPr txBox="1"/>
          <p:nvPr/>
        </p:nvSpPr>
        <p:spPr>
          <a:xfrm>
            <a:off x="5378218" y="965200"/>
            <a:ext cx="4067139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200" dirty="0">
                <a:latin typeface="+mn-lt"/>
              </a:rPr>
              <a:t>Multi-node Multi-GPU ML/DL </a:t>
            </a:r>
          </a:p>
        </p:txBody>
      </p:sp>
      <p:sp>
        <p:nvSpPr>
          <p:cNvPr id="33" name="Flowchart: Process 32">
            <a:extLst>
              <a:ext uri="{FF2B5EF4-FFF2-40B4-BE49-F238E27FC236}">
                <a16:creationId xmlns:a16="http://schemas.microsoft.com/office/drawing/2014/main" id="{5F376DF2-54FC-4F58-A065-751793A20F61}"/>
              </a:ext>
            </a:extLst>
          </p:cNvPr>
          <p:cNvSpPr/>
          <p:nvPr/>
        </p:nvSpPr>
        <p:spPr>
          <a:xfrm>
            <a:off x="8501408" y="5373434"/>
            <a:ext cx="1215575" cy="387286"/>
          </a:xfrm>
          <a:prstGeom prst="flowChartProcess">
            <a:avLst/>
          </a:prstGeom>
          <a:solidFill>
            <a:srgbClr val="0F6FFF"/>
          </a:solidFill>
          <a:ln w="19050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500" dirty="0">
                <a:solidFill>
                  <a:schemeClr val="bg1"/>
                </a:solidFill>
              </a:rPr>
              <a:t>IBM LMS</a:t>
            </a:r>
          </a:p>
        </p:txBody>
      </p:sp>
    </p:spTree>
    <p:extLst>
      <p:ext uri="{BB962C8B-B14F-4D97-AF65-F5344CB8AC3E}">
        <p14:creationId xmlns:p14="http://schemas.microsoft.com/office/powerpoint/2010/main" val="1472950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DCED6C-3BAA-4062-894E-710F9E13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reference: ResNet50 on ImageNet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A6AA765E-E4D6-4FB5-9D61-FDD8D0976160}"/>
              </a:ext>
            </a:extLst>
          </p:cNvPr>
          <p:cNvGraphicFramePr>
            <a:graphicFrameLocks/>
          </p:cNvGraphicFramePr>
          <p:nvPr/>
        </p:nvGraphicFramePr>
        <p:xfrm>
          <a:off x="655969" y="998536"/>
          <a:ext cx="10640681" cy="3697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2BFBC7F-20F3-45C2-A567-796CCC8A21C9}"/>
              </a:ext>
            </a:extLst>
          </p:cNvPr>
          <p:cNvGraphicFramePr>
            <a:graphicFrameLocks noGrp="1"/>
          </p:cNvGraphicFramePr>
          <p:nvPr/>
        </p:nvGraphicFramePr>
        <p:xfrm>
          <a:off x="1715978" y="4707255"/>
          <a:ext cx="6195532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883">
                  <a:extLst>
                    <a:ext uri="{9D8B030D-6E8A-4147-A177-3AD203B41FA5}">
                      <a16:colId xmlns:a16="http://schemas.microsoft.com/office/drawing/2014/main" val="3986916759"/>
                    </a:ext>
                  </a:extLst>
                </a:gridCol>
                <a:gridCol w="1548883">
                  <a:extLst>
                    <a:ext uri="{9D8B030D-6E8A-4147-A177-3AD203B41FA5}">
                      <a16:colId xmlns:a16="http://schemas.microsoft.com/office/drawing/2014/main" val="4093234398"/>
                    </a:ext>
                  </a:extLst>
                </a:gridCol>
                <a:gridCol w="1548883">
                  <a:extLst>
                    <a:ext uri="{9D8B030D-6E8A-4147-A177-3AD203B41FA5}">
                      <a16:colId xmlns:a16="http://schemas.microsoft.com/office/drawing/2014/main" val="170922079"/>
                    </a:ext>
                  </a:extLst>
                </a:gridCol>
                <a:gridCol w="1548883">
                  <a:extLst>
                    <a:ext uri="{9D8B030D-6E8A-4147-A177-3AD203B41FA5}">
                      <a16:colId xmlns:a16="http://schemas.microsoft.com/office/drawing/2014/main" val="1708076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Mini-batch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Top-1  Val accuracy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Training time (min)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584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12288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619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12288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163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22805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618791D-0F28-4071-BF37-2DB4B173AF99}"/>
              </a:ext>
            </a:extLst>
          </p:cNvPr>
          <p:cNvSpPr/>
          <p:nvPr/>
        </p:nvSpPr>
        <p:spPr>
          <a:xfrm>
            <a:off x="8022590" y="5398888"/>
            <a:ext cx="4017010" cy="371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code: TensorFlow distributed example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A92AFF-58C9-4F70-A349-7DF7E66C133B}"/>
              </a:ext>
            </a:extLst>
          </p:cNvPr>
          <p:cNvSpPr txBox="1"/>
          <p:nvPr/>
        </p:nvSpPr>
        <p:spPr>
          <a:xfrm>
            <a:off x="8489471" y="5057256"/>
            <a:ext cx="280717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latin typeface="+mn-lt"/>
              </a:rPr>
              <a:t>TF.distribute</a:t>
            </a:r>
            <a:r>
              <a:rPr lang="en-US" dirty="0">
                <a:latin typeface="+mn-lt"/>
              </a:rPr>
              <a:t> &amp; </a:t>
            </a:r>
            <a:r>
              <a:rPr lang="en-US" dirty="0" err="1">
                <a:latin typeface="+mn-lt"/>
              </a:rPr>
              <a:t>Horovod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7431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9277A2-0E1B-4E33-AF3A-13D957035B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9"/>
          <a:stretch/>
        </p:blipFill>
        <p:spPr>
          <a:xfrm>
            <a:off x="313945" y="1200785"/>
            <a:ext cx="6440362" cy="336729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3AD381D-8274-4A35-B7F9-A1A0F0BE4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reference: BERT on Wikipedia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958F21-E94B-4E6A-AA87-5B0CD8093E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67" t="-624" r="7141" b="624"/>
          <a:stretch/>
        </p:blipFill>
        <p:spPr>
          <a:xfrm>
            <a:off x="6181623" y="1200785"/>
            <a:ext cx="5889403" cy="337342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3AAECFD-4283-4F34-BC91-26E821EE6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4862723"/>
            <a:ext cx="11430000" cy="991190"/>
          </a:xfrm>
        </p:spPr>
        <p:txBody>
          <a:bodyPr/>
          <a:lstStyle/>
          <a:p>
            <a:r>
              <a:rPr lang="en-US" sz="2000" dirty="0"/>
              <a:t>Throughput: 63% (phase1) 83% (phase2)</a:t>
            </a:r>
          </a:p>
          <a:p>
            <a:r>
              <a:rPr lang="en-US" sz="2000" dirty="0"/>
              <a:t>Time-to-Solution:  ~64min on 1536 V100  vs  ~76min on 1024 TPUv3 (</a:t>
            </a:r>
            <a:r>
              <a:rPr lang="en-US" sz="2000" dirty="0">
                <a:hlinkClick r:id="rId4"/>
              </a:rPr>
              <a:t>arXiv:1904.00962</a:t>
            </a:r>
            <a:r>
              <a:rPr lang="en-US" sz="2000" dirty="0"/>
              <a:t>) </a:t>
            </a:r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DD7DA3-9EC2-4E55-BF4F-CE28F2AF385A}"/>
              </a:ext>
            </a:extLst>
          </p:cNvPr>
          <p:cNvSpPr/>
          <p:nvPr/>
        </p:nvSpPr>
        <p:spPr>
          <a:xfrm>
            <a:off x="2943225" y="585391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code: </a:t>
            </a:r>
            <a:r>
              <a:rPr lang="en-US" dirty="0" err="1">
                <a:hlinkClick r:id="rId5"/>
              </a:rPr>
              <a:t>PyTorch</a:t>
            </a:r>
            <a:r>
              <a:rPr lang="en-US" dirty="0">
                <a:hlinkClick r:id="rId5"/>
              </a:rPr>
              <a:t> BERT example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1A5FE0-45A9-4CD7-93BC-B90219321089}"/>
              </a:ext>
            </a:extLst>
          </p:cNvPr>
          <p:cNvSpPr txBox="1"/>
          <p:nvPr/>
        </p:nvSpPr>
        <p:spPr>
          <a:xfrm>
            <a:off x="6505575" y="5853913"/>
            <a:ext cx="138211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Apex DDP </a:t>
            </a:r>
          </a:p>
        </p:txBody>
      </p:sp>
    </p:spTree>
    <p:extLst>
      <p:ext uri="{BB962C8B-B14F-4D97-AF65-F5344CB8AC3E}">
        <p14:creationId xmlns:p14="http://schemas.microsoft.com/office/powerpoint/2010/main" val="1215996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DE28E-BA02-4463-A43A-106BE453C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WML CE on Summit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F3A8A-72CF-4F02-AC5E-6D0F6604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13655"/>
            <a:ext cx="11430000" cy="4047778"/>
          </a:xfrm>
        </p:spPr>
        <p:txBody>
          <a:bodyPr/>
          <a:lstStyle/>
          <a:p>
            <a:r>
              <a:rPr lang="en-US" sz="2600" dirty="0"/>
              <a:t>Distributed ML support </a:t>
            </a:r>
          </a:p>
          <a:p>
            <a:pPr lvl="1"/>
            <a:r>
              <a:rPr lang="en-US" sz="2200" dirty="0"/>
              <a:t>Rapids : PCA, </a:t>
            </a:r>
            <a:r>
              <a:rPr lang="en-US" sz="2200" dirty="0" err="1"/>
              <a:t>Kmeans</a:t>
            </a:r>
            <a:r>
              <a:rPr lang="en-US" sz="2200" dirty="0"/>
              <a:t>, Random Forest, … </a:t>
            </a:r>
          </a:p>
          <a:p>
            <a:pPr lvl="1"/>
            <a:r>
              <a:rPr lang="en-US" sz="2200" dirty="0" err="1"/>
              <a:t>SnapML</a:t>
            </a:r>
            <a:r>
              <a:rPr lang="en-US" sz="2200" dirty="0"/>
              <a:t> : SVM, Decision Tree, Regression, …</a:t>
            </a:r>
          </a:p>
          <a:p>
            <a:r>
              <a:rPr lang="en-US" sz="2600" dirty="0"/>
              <a:t>Distributed DL support </a:t>
            </a:r>
          </a:p>
          <a:p>
            <a:pPr lvl="1"/>
            <a:r>
              <a:rPr lang="en-US" sz="2200" dirty="0"/>
              <a:t>TensorFlow (v1 &amp; v2): </a:t>
            </a:r>
            <a:r>
              <a:rPr lang="en-US" sz="2200" dirty="0" err="1"/>
              <a:t>distributed.strategy</a:t>
            </a:r>
            <a:r>
              <a:rPr lang="en-US" sz="2200" dirty="0"/>
              <a:t>, +</a:t>
            </a:r>
            <a:r>
              <a:rPr lang="en-US" sz="2200" dirty="0" err="1"/>
              <a:t>Horovod</a:t>
            </a:r>
            <a:endParaRPr lang="en-US" sz="2200" dirty="0"/>
          </a:p>
          <a:p>
            <a:pPr lvl="1"/>
            <a:r>
              <a:rPr lang="en-US" sz="2200" dirty="0" err="1"/>
              <a:t>PyTorch</a:t>
            </a:r>
            <a:r>
              <a:rPr lang="en-US" sz="2200" dirty="0"/>
              <a:t>: DDP, +Apex, +</a:t>
            </a:r>
            <a:r>
              <a:rPr lang="en-US" sz="2200" dirty="0" err="1"/>
              <a:t>Horovod</a:t>
            </a:r>
            <a:r>
              <a:rPr lang="en-US" sz="2200" dirty="0"/>
              <a:t> </a:t>
            </a:r>
          </a:p>
          <a:p>
            <a:r>
              <a:rPr lang="en-US" sz="2600" dirty="0"/>
              <a:t>Documentation and examples</a:t>
            </a:r>
          </a:p>
          <a:p>
            <a:pPr lvl="1"/>
            <a:r>
              <a:rPr lang="en-US" sz="2000" dirty="0">
                <a:hlinkClick r:id="rId2"/>
              </a:rPr>
              <a:t>https://docs.olcf.ornl.gov/software/analytics/ibm-wml-ce.html</a:t>
            </a:r>
            <a:endParaRPr lang="en-US" sz="2000" dirty="0"/>
          </a:p>
          <a:p>
            <a:pPr lvl="1"/>
            <a:r>
              <a:rPr lang="en-US" sz="2000" dirty="0">
                <a:hlinkClick r:id="rId3"/>
              </a:rPr>
              <a:t>https://code.ornl.gov/olcf-analytics/summit/distributed-deep-learning-examples</a:t>
            </a:r>
            <a:r>
              <a:rPr lang="en-US" sz="2000" dirty="0"/>
              <a:t>  </a:t>
            </a:r>
          </a:p>
          <a:p>
            <a:r>
              <a:rPr lang="en-US" sz="2600" dirty="0"/>
              <a:t>Other resources (public </a:t>
            </a:r>
            <a:r>
              <a:rPr lang="en-US" sz="2600" dirty="0" err="1"/>
              <a:t>conda</a:t>
            </a:r>
            <a:r>
              <a:rPr lang="en-US" sz="2600" dirty="0"/>
              <a:t> channel)    </a:t>
            </a:r>
          </a:p>
          <a:p>
            <a:pPr lvl="1"/>
            <a:r>
              <a:rPr lang="en-US" sz="2000" dirty="0">
                <a:hlinkClick r:id="rId4"/>
              </a:rPr>
              <a:t>https://public.dhe.ibm.com/ibmdl/export/pub/software/server/ibm-ai/conda/#/</a:t>
            </a:r>
            <a:r>
              <a:rPr lang="en-US" sz="20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867A86-A5B5-4DA5-870F-395C97E52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0795" y="318008"/>
            <a:ext cx="36766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25836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 16x9_180808" id="{EF133236-4FD1-4E83-B0AC-464DEE56453C}" vid="{ECDBAF0C-67FD-47C6-9CC9-5310617ED09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EF5AA9-B8DF-4DC7-90A1-A91BA595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A20C22-D077-412B-81BA-8B2541026FAD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</Template>
  <TotalTime>0</TotalTime>
  <Words>279</Words>
  <Application>Microsoft Office PowerPoint</Application>
  <PresentationFormat>Widescreen</PresentationFormat>
  <Paragraphs>63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Arial Black</vt:lpstr>
      <vt:lpstr>Century Gothic</vt:lpstr>
      <vt:lpstr>ORNL</vt:lpstr>
      <vt:lpstr>ML/DL stack on Summit: IBM WML CE </vt:lpstr>
      <vt:lpstr>IBM WML CE on Summit  </vt:lpstr>
      <vt:lpstr>Performance reference: ResNet50 on ImageNet</vt:lpstr>
      <vt:lpstr>Performance reference: BERT on Wikipedia </vt:lpstr>
      <vt:lpstr>IBM WML CE on Summit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2020-05-13T16:45:19Z</dcterms:created>
  <dcterms:modified xsi:type="dcterms:W3CDTF">2020-05-29T20:56:17Z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