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18"/>
  </p:notesMasterIdLst>
  <p:handoutMasterIdLst>
    <p:handoutMasterId r:id="rId19"/>
  </p:handoutMasterIdLst>
  <p:sldIdLst>
    <p:sldId id="256" r:id="rId5"/>
    <p:sldId id="1571" r:id="rId6"/>
    <p:sldId id="716" r:id="rId7"/>
    <p:sldId id="299" r:id="rId8"/>
    <p:sldId id="1502" r:id="rId9"/>
    <p:sldId id="1532" r:id="rId10"/>
    <p:sldId id="1561" r:id="rId11"/>
    <p:sldId id="1570" r:id="rId12"/>
    <p:sldId id="1573" r:id="rId13"/>
    <p:sldId id="380" r:id="rId14"/>
    <p:sldId id="381" r:id="rId15"/>
    <p:sldId id="537" r:id="rId16"/>
    <p:sldId id="1218" r:id="rId17"/>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71" autoAdjust="0"/>
    <p:restoredTop sz="95161" autoAdjust="0"/>
  </p:normalViewPr>
  <p:slideViewPr>
    <p:cSldViewPr snapToGrid="0" showGuides="1">
      <p:cViewPr varScale="1">
        <p:scale>
          <a:sx n="79" d="100"/>
          <a:sy n="79" d="100"/>
        </p:scale>
        <p:origin x="126" y="306"/>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6/1/2020</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6/1/2020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with WBS</a:t>
            </a:r>
          </a:p>
        </p:txBody>
      </p:sp>
      <p:sp>
        <p:nvSpPr>
          <p:cNvPr id="4" name="Slide Number Placeholder 3"/>
          <p:cNvSpPr>
            <a:spLocks noGrp="1"/>
          </p:cNvSpPr>
          <p:nvPr>
            <p:ph type="sldNum" sz="quarter" idx="10"/>
          </p:nvPr>
        </p:nvSpPr>
        <p:spPr/>
        <p:txBody>
          <a:bodyPr/>
          <a:lstStyle/>
          <a:p>
            <a:fld id="{54E672D7-8E2D-4611-973D-F4591A707C34}" type="slidenum">
              <a:rPr lang="en-US" smtClean="0"/>
              <a:t>2</a:t>
            </a:fld>
            <a:endParaRPr lang="en-US"/>
          </a:p>
        </p:txBody>
      </p:sp>
    </p:spTree>
    <p:extLst>
      <p:ext uri="{BB962C8B-B14F-4D97-AF65-F5344CB8AC3E}">
        <p14:creationId xmlns:p14="http://schemas.microsoft.com/office/powerpoint/2010/main" val="79007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08B0BF7A-9661-43C7-ADFE-7CBA1B003280}" type="slidenum">
              <a:rPr lang="en-US"/>
              <a:pPr/>
              <a:t>3</a:t>
            </a:fld>
            <a:endParaRPr lang="en-US"/>
          </a:p>
        </p:txBody>
      </p:sp>
      <p:sp>
        <p:nvSpPr>
          <p:cNvPr id="29699" name="Rectangle 2"/>
          <p:cNvSpPr>
            <a:spLocks noGrp="1" noRot="1" noChangeAspect="1" noChangeArrowheads="1" noTextEdit="1"/>
          </p:cNvSpPr>
          <p:nvPr>
            <p:ph type="sldImg"/>
          </p:nvPr>
        </p:nvSpPr>
        <p:spPr>
          <a:xfrm>
            <a:off x="427038" y="695325"/>
            <a:ext cx="6167437" cy="3468688"/>
          </a:xfrm>
          <a:ln/>
        </p:spPr>
      </p:sp>
      <p:sp>
        <p:nvSpPr>
          <p:cNvPr id="29700" name="Rectangle 3"/>
          <p:cNvSpPr>
            <a:spLocks noGrp="1" noChangeArrowheads="1"/>
          </p:cNvSpPr>
          <p:nvPr>
            <p:ph type="body" idx="1"/>
          </p:nvPr>
        </p:nvSpPr>
        <p:spPr>
          <a:xfrm>
            <a:off x="936907" y="4391944"/>
            <a:ext cx="5146117" cy="4158047"/>
          </a:xfrm>
          <a:noFill/>
          <a:ln/>
        </p:spPr>
        <p:txBody>
          <a:bodyPr/>
          <a:lstStyle/>
          <a:p>
            <a:pPr>
              <a:spcBef>
                <a:spcPct val="0"/>
              </a:spcBef>
            </a:pPr>
            <a:endParaRPr lang="en-US" i="1" dirty="0"/>
          </a:p>
        </p:txBody>
      </p:sp>
    </p:spTree>
    <p:extLst>
      <p:ext uri="{BB962C8B-B14F-4D97-AF65-F5344CB8AC3E}">
        <p14:creationId xmlns:p14="http://schemas.microsoft.com/office/powerpoint/2010/main" val="296598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with WBS</a:t>
            </a:r>
          </a:p>
        </p:txBody>
      </p:sp>
      <p:sp>
        <p:nvSpPr>
          <p:cNvPr id="4" name="Slide Number Placeholder 3"/>
          <p:cNvSpPr>
            <a:spLocks noGrp="1"/>
          </p:cNvSpPr>
          <p:nvPr>
            <p:ph type="sldNum" sz="quarter" idx="10"/>
          </p:nvPr>
        </p:nvSpPr>
        <p:spPr/>
        <p:txBody>
          <a:bodyPr/>
          <a:lstStyle/>
          <a:p>
            <a:fld id="{54E672D7-8E2D-4611-973D-F4591A707C34}" type="slidenum">
              <a:rPr lang="en-US" smtClean="0"/>
              <a:t>6</a:t>
            </a:fld>
            <a:endParaRPr lang="en-US"/>
          </a:p>
        </p:txBody>
      </p:sp>
    </p:spTree>
    <p:extLst>
      <p:ext uri="{BB962C8B-B14F-4D97-AF65-F5344CB8AC3E}">
        <p14:creationId xmlns:p14="http://schemas.microsoft.com/office/powerpoint/2010/main" val="331893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with WBS</a:t>
            </a:r>
          </a:p>
        </p:txBody>
      </p:sp>
      <p:sp>
        <p:nvSpPr>
          <p:cNvPr id="4" name="Slide Number Placeholder 3"/>
          <p:cNvSpPr>
            <a:spLocks noGrp="1"/>
          </p:cNvSpPr>
          <p:nvPr>
            <p:ph type="sldNum" sz="quarter" idx="10"/>
          </p:nvPr>
        </p:nvSpPr>
        <p:spPr/>
        <p:txBody>
          <a:bodyPr/>
          <a:lstStyle/>
          <a:p>
            <a:fld id="{54E672D7-8E2D-4611-973D-F4591A707C34}" type="slidenum">
              <a:rPr lang="en-US" smtClean="0"/>
              <a:t>7</a:t>
            </a:fld>
            <a:endParaRPr lang="en-US"/>
          </a:p>
        </p:txBody>
      </p:sp>
    </p:spTree>
    <p:extLst>
      <p:ext uri="{BB962C8B-B14F-4D97-AF65-F5344CB8AC3E}">
        <p14:creationId xmlns:p14="http://schemas.microsoft.com/office/powerpoint/2010/main" val="200249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with WBS</a:t>
            </a:r>
          </a:p>
        </p:txBody>
      </p:sp>
      <p:sp>
        <p:nvSpPr>
          <p:cNvPr id="4" name="Slide Number Placeholder 3"/>
          <p:cNvSpPr>
            <a:spLocks noGrp="1"/>
          </p:cNvSpPr>
          <p:nvPr>
            <p:ph type="sldNum" sz="quarter" idx="10"/>
          </p:nvPr>
        </p:nvSpPr>
        <p:spPr/>
        <p:txBody>
          <a:bodyPr/>
          <a:lstStyle/>
          <a:p>
            <a:fld id="{54E672D7-8E2D-4611-973D-F4591A707C34}" type="slidenum">
              <a:rPr lang="en-US" smtClean="0"/>
              <a:t>8</a:t>
            </a:fld>
            <a:endParaRPr lang="en-US"/>
          </a:p>
        </p:txBody>
      </p:sp>
    </p:spTree>
    <p:extLst>
      <p:ext uri="{BB962C8B-B14F-4D97-AF65-F5344CB8AC3E}">
        <p14:creationId xmlns:p14="http://schemas.microsoft.com/office/powerpoint/2010/main" val="1339159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auto">
              <a:spcAft>
                <a:spcPts val="0"/>
              </a:spcAft>
            </a:pPr>
            <a:r>
              <a:rPr lang="en-US" sz="1800" dirty="0">
                <a:latin typeface="Calibri" panose="020F0502020204030204" pitchFamily="34" charset="0"/>
              </a:rPr>
              <a:t>Partnership between application developers, OLCF Scientific Computing staff and Vendor Center of Excellence</a:t>
            </a:r>
          </a:p>
          <a:p>
            <a:pPr lvl="1" fontAlgn="auto">
              <a:spcAft>
                <a:spcPts val="0"/>
              </a:spcAft>
            </a:pPr>
            <a:r>
              <a:rPr lang="en-US" sz="1800" dirty="0">
                <a:latin typeface="Calibri" panose="020F0502020204030204" pitchFamily="34" charset="0"/>
              </a:rPr>
              <a:t>Successful projects require the expertise and time commitment of the developers</a:t>
            </a:r>
          </a:p>
          <a:p>
            <a:pPr lvl="1" fontAlgn="auto">
              <a:spcAft>
                <a:spcPts val="0"/>
              </a:spcAft>
            </a:pPr>
            <a:r>
              <a:rPr lang="en-US" sz="1800" dirty="0">
                <a:latin typeface="Calibri" panose="020F0502020204030204" pitchFamily="34" charset="0"/>
              </a:rPr>
              <a:t>Most effective way to deal with actively-developed applications</a:t>
            </a:r>
          </a:p>
          <a:p>
            <a:pPr lvl="1" fontAlgn="auto">
              <a:spcAft>
                <a:spcPts val="0"/>
              </a:spcAft>
            </a:pPr>
            <a:r>
              <a:rPr lang="en-US" sz="1800" dirty="0">
                <a:latin typeface="Calibri" panose="020F0502020204030204" pitchFamily="34" charset="0"/>
              </a:rPr>
              <a:t>Best mechanism to move ported code back into the main repository</a:t>
            </a:r>
          </a:p>
          <a:p>
            <a:pPr lvl="1" fontAlgn="auto">
              <a:spcAft>
                <a:spcPts val="0"/>
              </a:spcAft>
            </a:pPr>
            <a:r>
              <a:rPr lang="en-US" sz="1800" dirty="0">
                <a:latin typeface="Calibri" panose="020F0502020204030204" pitchFamily="34" charset="0"/>
              </a:rPr>
              <a:t>Projects will consist of application porting and early science phases</a:t>
            </a:r>
            <a:endParaRPr lang="en-US" sz="2000" i="1"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3588623-9414-4A4F-B728-DDF491331B9F}"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47816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08B0BF7A-9661-43C7-ADFE-7CBA1B003280}" type="slidenum">
              <a:rPr lang="en-US">
                <a:solidFill>
                  <a:prstClr val="black"/>
                </a:solidFill>
              </a:rPr>
              <a:pPr/>
              <a:t>13</a:t>
            </a:fld>
            <a:endParaRPr lang="en-US">
              <a:solidFill>
                <a:prstClr val="black"/>
              </a:solidFill>
            </a:endParaRPr>
          </a:p>
        </p:txBody>
      </p:sp>
      <p:sp>
        <p:nvSpPr>
          <p:cNvPr id="29699" name="Rectangle 2"/>
          <p:cNvSpPr>
            <a:spLocks noGrp="1" noRot="1" noChangeAspect="1" noChangeArrowheads="1" noTextEdit="1"/>
          </p:cNvSpPr>
          <p:nvPr>
            <p:ph type="sldImg"/>
          </p:nvPr>
        </p:nvSpPr>
        <p:spPr>
          <a:xfrm>
            <a:off x="423863" y="701675"/>
            <a:ext cx="6207125" cy="3492500"/>
          </a:xfrm>
          <a:ln/>
        </p:spPr>
      </p:sp>
      <p:sp>
        <p:nvSpPr>
          <p:cNvPr id="29700" name="Rectangle 3"/>
          <p:cNvSpPr>
            <a:spLocks noGrp="1" noChangeArrowheads="1"/>
          </p:cNvSpPr>
          <p:nvPr>
            <p:ph type="body" idx="1"/>
          </p:nvPr>
        </p:nvSpPr>
        <p:spPr>
          <a:xfrm>
            <a:off x="941358" y="4422135"/>
            <a:ext cx="5170556" cy="4186634"/>
          </a:xfrm>
          <a:noFill/>
          <a:ln/>
        </p:spPr>
        <p:txBody>
          <a:bodyPr/>
          <a:lstStyle/>
          <a:p>
            <a:pPr>
              <a:spcBef>
                <a:spcPct val="0"/>
              </a:spcBef>
            </a:pPr>
            <a:endParaRPr lang="en-US" i="1"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9" name="Picture 8" descr="A close up of a logo&#10;&#10;Description automatically generated">
            <a:extLst>
              <a:ext uri="{FF2B5EF4-FFF2-40B4-BE49-F238E27FC236}">
                <a16:creationId xmlns:a16="http://schemas.microsoft.com/office/drawing/2014/main" id="{21F2134C-A9AD-493D-A79E-AE101D0A8CE3}"/>
              </a:ext>
            </a:extLst>
          </p:cNvPr>
          <p:cNvPicPr>
            <a:picLocks noChangeAspect="1"/>
          </p:cNvPicPr>
          <p:nvPr userDrawn="1"/>
        </p:nvPicPr>
        <p:blipFill>
          <a:blip r:embed="rId2"/>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90931"/>
          </a:xfrm>
        </p:spPr>
        <p:txBody>
          <a:body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075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9" name="Picture 8" descr="A close up of a logo&#10;&#10;Description automatically generated">
            <a:extLst>
              <a:ext uri="{FF2B5EF4-FFF2-40B4-BE49-F238E27FC236}">
                <a16:creationId xmlns:a16="http://schemas.microsoft.com/office/drawing/2014/main" id="{94F11B0F-3200-495D-8593-8D2BB0617796}"/>
              </a:ext>
            </a:extLst>
          </p:cNvPr>
          <p:cNvPicPr>
            <a:picLocks noChangeAspect="1"/>
          </p:cNvPicPr>
          <p:nvPr userDrawn="1"/>
        </p:nvPicPr>
        <p:blipFill>
          <a:blip r:embed="rId2"/>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8" name="Picture 7" descr="A close up of a logo&#10;&#10;Description automatically generated">
            <a:extLst>
              <a:ext uri="{FF2B5EF4-FFF2-40B4-BE49-F238E27FC236}">
                <a16:creationId xmlns:a16="http://schemas.microsoft.com/office/drawing/2014/main" id="{C38C21CF-F35D-4867-8E5F-12CBAB424B28}"/>
              </a:ext>
            </a:extLst>
          </p:cNvPr>
          <p:cNvPicPr>
            <a:picLocks noChangeAspect="1"/>
          </p:cNvPicPr>
          <p:nvPr userDrawn="1"/>
        </p:nvPicPr>
        <p:blipFill>
          <a:blip r:embed="rId2"/>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3" name="Picture 12" descr="A close up of a logo&#10;&#10;Description automatically generated">
            <a:extLst>
              <a:ext uri="{FF2B5EF4-FFF2-40B4-BE49-F238E27FC236}">
                <a16:creationId xmlns:a16="http://schemas.microsoft.com/office/drawing/2014/main" id="{87D03815-7B8C-465E-8D5F-A61474C9CE39}"/>
              </a:ext>
            </a:extLst>
          </p:cNvPr>
          <p:cNvPicPr>
            <a:picLocks noChangeAspect="1"/>
          </p:cNvPicPr>
          <p:nvPr userDrawn="1"/>
        </p:nvPicPr>
        <p:blipFill>
          <a:blip r:embed="rId2"/>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3" name="Picture 12" descr="A close up of a logo&#10;&#10;Description automatically generated">
            <a:extLst>
              <a:ext uri="{FF2B5EF4-FFF2-40B4-BE49-F238E27FC236}">
                <a16:creationId xmlns:a16="http://schemas.microsoft.com/office/drawing/2014/main" id="{8D625277-A487-41BD-990B-DFA21E690DB4}"/>
              </a:ext>
            </a:extLst>
          </p:cNvPr>
          <p:cNvPicPr>
            <a:picLocks noChangeAspect="1"/>
          </p:cNvPicPr>
          <p:nvPr userDrawn="1"/>
        </p:nvPicPr>
        <p:blipFill>
          <a:blip r:embed="rId2"/>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D526DD64-4683-4B65-BA4A-31D6F33A3B75}"/>
              </a:ext>
            </a:extLst>
          </p:cNvPr>
          <p:cNvPicPr>
            <a:picLocks noChangeAspect="1"/>
          </p:cNvPicPr>
          <p:nvPr userDrawn="1"/>
        </p:nvPicPr>
        <p:blipFill>
          <a:blip r:embed="rId16"/>
          <a:stretch>
            <a:fillRect/>
          </a:stretch>
        </p:blipFill>
        <p:spPr>
          <a:xfrm>
            <a:off x="423590" y="6458660"/>
            <a:ext cx="1677848" cy="282074"/>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5.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28736" y="1388962"/>
            <a:ext cx="8678194" cy="978729"/>
          </a:xfrm>
        </p:spPr>
        <p:txBody>
          <a:bodyPr/>
          <a:lstStyle/>
          <a:p>
            <a:r>
              <a:rPr lang="en-US" dirty="0"/>
              <a:t>Frontier: The OLCF </a:t>
            </a:r>
            <a:r>
              <a:rPr lang="en-US" dirty="0" err="1"/>
              <a:t>Exascale</a:t>
            </a:r>
            <a:r>
              <a:rPr lang="en-US" dirty="0"/>
              <a:t> System</a:t>
            </a:r>
            <a:br>
              <a:rPr lang="en-US" dirty="0"/>
            </a:br>
            <a:endParaRPr lang="en-US" dirty="0"/>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p:txBody>
          <a:bodyPr/>
          <a:lstStyle/>
          <a:p>
            <a:r>
              <a:rPr lang="en-US" dirty="0"/>
              <a:t>Status Update</a:t>
            </a:r>
          </a:p>
          <a:p>
            <a:r>
              <a:rPr lang="en-US" dirty="0"/>
              <a:t>2020 OLCF User Meeting</a:t>
            </a:r>
          </a:p>
          <a:p>
            <a:r>
              <a:rPr lang="en-US" dirty="0"/>
              <a:t>June 3, 2020</a:t>
            </a:r>
          </a:p>
          <a:p>
            <a:endParaRPr lang="en-US" dirty="0"/>
          </a:p>
          <a:p>
            <a:endParaRPr lang="en-US" dirty="0"/>
          </a:p>
          <a:p>
            <a:endParaRPr lang="en-US" dirty="0"/>
          </a:p>
        </p:txBody>
      </p:sp>
    </p:spTree>
    <p:extLst>
      <p:ext uri="{BB962C8B-B14F-4D97-AF65-F5344CB8AC3E}">
        <p14:creationId xmlns:p14="http://schemas.microsoft.com/office/powerpoint/2010/main" val="171318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1A05-86D1-4AA2-9D82-410294B9E7FF}"/>
              </a:ext>
            </a:extLst>
          </p:cNvPr>
          <p:cNvSpPr>
            <a:spLocks noGrp="1"/>
          </p:cNvSpPr>
          <p:nvPr>
            <p:ph type="title"/>
          </p:nvPr>
        </p:nvSpPr>
        <p:spPr>
          <a:xfrm>
            <a:off x="350641" y="184706"/>
            <a:ext cx="11422261" cy="535531"/>
          </a:xfrm>
        </p:spPr>
        <p:txBody>
          <a:bodyPr/>
          <a:lstStyle/>
          <a:p>
            <a:r>
              <a:rPr lang="en-US" sz="3200" dirty="0"/>
              <a:t>Frontier Portable Programming with HIP</a:t>
            </a:r>
          </a:p>
        </p:txBody>
      </p:sp>
      <p:sp>
        <p:nvSpPr>
          <p:cNvPr id="4" name="Content Placeholder 3">
            <a:extLst>
              <a:ext uri="{FF2B5EF4-FFF2-40B4-BE49-F238E27FC236}">
                <a16:creationId xmlns:a16="http://schemas.microsoft.com/office/drawing/2014/main" id="{F82A818D-13F7-44A1-99E4-B05C886B2323}"/>
              </a:ext>
            </a:extLst>
          </p:cNvPr>
          <p:cNvSpPr>
            <a:spLocks noGrp="1"/>
          </p:cNvSpPr>
          <p:nvPr>
            <p:ph idx="1"/>
          </p:nvPr>
        </p:nvSpPr>
        <p:spPr>
          <a:xfrm>
            <a:off x="495020" y="1230625"/>
            <a:ext cx="11569979" cy="3040490"/>
          </a:xfrm>
        </p:spPr>
        <p:txBody>
          <a:bodyPr/>
          <a:lstStyle/>
          <a:p>
            <a:r>
              <a:rPr lang="en-US" sz="2000" dirty="0">
                <a:latin typeface="+mn-lt"/>
              </a:rPr>
              <a:t>HIP (Heterogeneous-compute Interface for Portability) is an API developed by AMD that allows developers to write portable code to run on AMD or NVIDIA GPUs. It is a wrapper that uses the underlying CUDA™ or </a:t>
            </a:r>
            <a:r>
              <a:rPr lang="en-US" sz="2000" dirty="0" err="1">
                <a:latin typeface="+mn-lt"/>
              </a:rPr>
              <a:t>ROCm</a:t>
            </a:r>
            <a:r>
              <a:rPr lang="en-US" sz="2000" dirty="0">
                <a:latin typeface="+mn-lt"/>
              </a:rPr>
              <a:t> platform that is installed on a system</a:t>
            </a:r>
          </a:p>
          <a:p>
            <a:r>
              <a:rPr lang="en-US" sz="2000" dirty="0">
                <a:latin typeface="+mn-lt"/>
              </a:rPr>
              <a:t>The API is very similar to CUDA so transitioning existing codes from CUDA to HIP is fairly straightforward.</a:t>
            </a:r>
          </a:p>
          <a:p>
            <a:r>
              <a:rPr lang="en-US" sz="2000" dirty="0">
                <a:latin typeface="+mn-lt"/>
              </a:rPr>
              <a:t>AMD has developed a “</a:t>
            </a:r>
            <a:r>
              <a:rPr lang="en-US" sz="2000" dirty="0" err="1">
                <a:latin typeface="+mn-lt"/>
              </a:rPr>
              <a:t>hipify</a:t>
            </a:r>
            <a:r>
              <a:rPr lang="en-US" sz="2000" dirty="0">
                <a:latin typeface="+mn-lt"/>
              </a:rPr>
              <a:t>” tool that automatically converts source from CUDA to HIP.</a:t>
            </a:r>
          </a:p>
          <a:p>
            <a:r>
              <a:rPr lang="en-US" sz="2000" dirty="0">
                <a:latin typeface="+mn-lt"/>
              </a:rPr>
              <a:t>Developers can specialize for the platform to tune for performance or handle unique cases.</a:t>
            </a:r>
          </a:p>
        </p:txBody>
      </p:sp>
      <p:sp>
        <p:nvSpPr>
          <p:cNvPr id="3" name="Rectangle 2">
            <a:extLst>
              <a:ext uri="{FF2B5EF4-FFF2-40B4-BE49-F238E27FC236}">
                <a16:creationId xmlns:a16="http://schemas.microsoft.com/office/drawing/2014/main" id="{0CF0AE86-8733-466C-8B82-AF99236E9B66}"/>
              </a:ext>
            </a:extLst>
          </p:cNvPr>
          <p:cNvSpPr/>
          <p:nvPr/>
        </p:nvSpPr>
        <p:spPr>
          <a:xfrm>
            <a:off x="2659552" y="4558973"/>
            <a:ext cx="6872896" cy="707886"/>
          </a:xfrm>
          <a:prstGeom prst="rect">
            <a:avLst/>
          </a:prstGeom>
          <a:ln w="12700">
            <a:solidFill>
              <a:schemeClr val="tx1"/>
            </a:solidFill>
          </a:ln>
        </p:spPr>
        <p:txBody>
          <a:bodyPr wrap="square">
            <a:spAutoFit/>
          </a:bodyPr>
          <a:lstStyle/>
          <a:p>
            <a:pPr marL="0" indent="0">
              <a:buNone/>
            </a:pPr>
            <a:r>
              <a:rPr lang="en-US" sz="2000" b="1" dirty="0">
                <a:latin typeface="+mn-lt"/>
              </a:rPr>
              <a:t>OLCF has made HIP available on Summit so that users can begin using it prior to its availability on Frontier </a:t>
            </a:r>
          </a:p>
        </p:txBody>
      </p:sp>
    </p:spTree>
    <p:extLst>
      <p:ext uri="{BB962C8B-B14F-4D97-AF65-F5344CB8AC3E}">
        <p14:creationId xmlns:p14="http://schemas.microsoft.com/office/powerpoint/2010/main" val="324032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1A05-86D1-4AA2-9D82-410294B9E7FF}"/>
              </a:ext>
            </a:extLst>
          </p:cNvPr>
          <p:cNvSpPr>
            <a:spLocks noGrp="1"/>
          </p:cNvSpPr>
          <p:nvPr>
            <p:ph type="title"/>
          </p:nvPr>
        </p:nvSpPr>
        <p:spPr>
          <a:xfrm>
            <a:off x="350641" y="184706"/>
            <a:ext cx="11422261" cy="535531"/>
          </a:xfrm>
        </p:spPr>
        <p:txBody>
          <a:bodyPr/>
          <a:lstStyle/>
          <a:p>
            <a:r>
              <a:rPr lang="en-US" sz="3200" dirty="0"/>
              <a:t>Artificial Intelligence and Machine Learning on Frontier</a:t>
            </a:r>
          </a:p>
        </p:txBody>
      </p:sp>
      <p:sp>
        <p:nvSpPr>
          <p:cNvPr id="4" name="Content Placeholder 3">
            <a:extLst>
              <a:ext uri="{FF2B5EF4-FFF2-40B4-BE49-F238E27FC236}">
                <a16:creationId xmlns:a16="http://schemas.microsoft.com/office/drawing/2014/main" id="{F82A818D-13F7-44A1-99E4-B05C886B2323}"/>
              </a:ext>
            </a:extLst>
          </p:cNvPr>
          <p:cNvSpPr>
            <a:spLocks noGrp="1"/>
          </p:cNvSpPr>
          <p:nvPr>
            <p:ph idx="1"/>
          </p:nvPr>
        </p:nvSpPr>
        <p:spPr>
          <a:xfrm>
            <a:off x="350641" y="1151178"/>
            <a:ext cx="11621587" cy="2138122"/>
          </a:xfrm>
        </p:spPr>
        <p:txBody>
          <a:bodyPr/>
          <a:lstStyle/>
          <a:p>
            <a:r>
              <a:rPr lang="en-US" sz="2000" dirty="0">
                <a:latin typeface="+mn-lt"/>
              </a:rPr>
              <a:t>Closely integrating artificial intelligence with data analytics and modeling and simulation will drastically reduce the time to discovery by automatically recognizing patterns in data and guiding simulations beyond the limits of traditional approaches.</a:t>
            </a:r>
          </a:p>
          <a:p>
            <a:r>
              <a:rPr lang="en-US" sz="2000" dirty="0">
                <a:latin typeface="+mn-lt"/>
              </a:rPr>
              <a:t>Frontier will have a fully optimized, scalable data science suite in addition to the Cray Programming Environment Deep-learning plugin that provides support for Apache Spark, </a:t>
            </a:r>
            <a:r>
              <a:rPr lang="en-US" sz="2000" dirty="0" err="1">
                <a:latin typeface="+mn-lt"/>
              </a:rPr>
              <a:t>GraphX</a:t>
            </a:r>
            <a:r>
              <a:rPr lang="en-US" sz="2000" dirty="0">
                <a:latin typeface="+mn-lt"/>
              </a:rPr>
              <a:t>, </a:t>
            </a:r>
            <a:r>
              <a:rPr lang="en-US" sz="2000" dirty="0" err="1">
                <a:latin typeface="+mn-lt"/>
              </a:rPr>
              <a:t>MLib</a:t>
            </a:r>
            <a:r>
              <a:rPr lang="en-US" sz="2000" dirty="0">
                <a:latin typeface="+mn-lt"/>
              </a:rPr>
              <a:t>, Alchemist frameworks, and </a:t>
            </a:r>
            <a:r>
              <a:rPr lang="en-US" sz="2000" dirty="0" err="1">
                <a:latin typeface="+mn-lt"/>
              </a:rPr>
              <a:t>pbdR</a:t>
            </a:r>
            <a:r>
              <a:rPr lang="en-US" sz="2000" dirty="0">
                <a:latin typeface="+mn-lt"/>
              </a:rPr>
              <a:t>. </a:t>
            </a:r>
          </a:p>
          <a:p>
            <a:pPr marL="0" indent="0">
              <a:buNone/>
            </a:pPr>
            <a:endParaRPr lang="en-US" sz="2000" dirty="0">
              <a:latin typeface="+mn-lt"/>
            </a:endParaRPr>
          </a:p>
        </p:txBody>
      </p:sp>
      <p:sp>
        <p:nvSpPr>
          <p:cNvPr id="3" name="Rectangle 2">
            <a:extLst>
              <a:ext uri="{FF2B5EF4-FFF2-40B4-BE49-F238E27FC236}">
                <a16:creationId xmlns:a16="http://schemas.microsoft.com/office/drawing/2014/main" id="{67134A33-C4C3-42FA-BC08-674977B00F64}"/>
              </a:ext>
            </a:extLst>
          </p:cNvPr>
          <p:cNvSpPr/>
          <p:nvPr/>
        </p:nvSpPr>
        <p:spPr>
          <a:xfrm>
            <a:off x="2383640" y="4181924"/>
            <a:ext cx="7424719" cy="400110"/>
          </a:xfrm>
          <a:prstGeom prst="rect">
            <a:avLst/>
          </a:prstGeom>
          <a:ln w="12700">
            <a:solidFill>
              <a:schemeClr val="tx1"/>
            </a:solidFill>
          </a:ln>
        </p:spPr>
        <p:txBody>
          <a:bodyPr wrap="square">
            <a:spAutoFit/>
          </a:bodyPr>
          <a:lstStyle/>
          <a:p>
            <a:pPr marL="0" indent="0">
              <a:buNone/>
            </a:pPr>
            <a:r>
              <a:rPr lang="en-US" sz="2000" b="1" dirty="0">
                <a:latin typeface="+mn-lt"/>
              </a:rPr>
              <a:t>Like Summit, Frontier will be fine tuned to run AI workloads </a:t>
            </a:r>
          </a:p>
        </p:txBody>
      </p:sp>
    </p:spTree>
    <p:extLst>
      <p:ext uri="{BB962C8B-B14F-4D97-AF65-F5344CB8AC3E}">
        <p14:creationId xmlns:p14="http://schemas.microsoft.com/office/powerpoint/2010/main" val="1137003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762232" cy="535531"/>
          </a:xfrm>
        </p:spPr>
        <p:txBody>
          <a:bodyPr/>
          <a:lstStyle/>
          <a:p>
            <a:r>
              <a:rPr lang="en-US" sz="3200" dirty="0"/>
              <a:t>The Center for Accelerated Application Readiness (CAAR)</a:t>
            </a:r>
          </a:p>
        </p:txBody>
      </p:sp>
      <p:sp>
        <p:nvSpPr>
          <p:cNvPr id="31" name="Content Placeholder 2"/>
          <p:cNvSpPr txBox="1">
            <a:spLocks/>
          </p:cNvSpPr>
          <p:nvPr/>
        </p:nvSpPr>
        <p:spPr>
          <a:xfrm>
            <a:off x="329681" y="1299168"/>
            <a:ext cx="5067267" cy="3622788"/>
          </a:xfrm>
          <a:prstGeom prst="rect">
            <a:avLst/>
          </a:prstGeom>
        </p:spPr>
        <p:txBody>
          <a:bodyPr>
            <a:noAutofit/>
          </a:bodyPr>
          <a:lstStyle>
            <a:lvl1pPr marL="230188" indent="-230188" algn="l" defTabSz="914400" rtl="0" eaLnBrk="1" latinLnBrk="0" hangingPunct="1">
              <a:lnSpc>
                <a:spcPct val="90000"/>
              </a:lnSpc>
              <a:spcBef>
                <a:spcPts val="1400"/>
              </a:spcBef>
              <a:buClr>
                <a:schemeClr val="tx1">
                  <a:lumMod val="75000"/>
                  <a:lumOff val="25000"/>
                </a:schemeClr>
              </a:buClr>
              <a:buFont typeface="Arial" pitchFamily="34" charset="0"/>
              <a:buChar char="•"/>
              <a:defRPr sz="2400" b="1" kern="1200">
                <a:solidFill>
                  <a:schemeClr val="tx1">
                    <a:lumMod val="75000"/>
                    <a:lumOff val="25000"/>
                  </a:schemeClr>
                </a:solidFill>
                <a:latin typeface="Arial Narrow" pitchFamily="34" charset="0"/>
                <a:ea typeface="+mn-ea"/>
                <a:cs typeface="+mn-cs"/>
              </a:defRPr>
            </a:lvl1pPr>
            <a:lvl2pPr marL="625475" indent="-279400" algn="l" defTabSz="914400" rtl="0" eaLnBrk="1" latinLnBrk="0" hangingPunct="1">
              <a:lnSpc>
                <a:spcPct val="90000"/>
              </a:lnSpc>
              <a:spcBef>
                <a:spcPts val="800"/>
              </a:spcBef>
              <a:buClr>
                <a:schemeClr val="tx1">
                  <a:lumMod val="75000"/>
                  <a:lumOff val="25000"/>
                </a:schemeClr>
              </a:buClr>
              <a:buFont typeface="Arial" pitchFamily="34" charset="0"/>
              <a:buChar char="–"/>
              <a:defRPr sz="2400" b="0" kern="1200">
                <a:solidFill>
                  <a:schemeClr val="tx1">
                    <a:lumMod val="75000"/>
                    <a:lumOff val="25000"/>
                  </a:schemeClr>
                </a:solidFill>
                <a:latin typeface="Arial Narrow" pitchFamily="34" charset="0"/>
                <a:ea typeface="+mn-ea"/>
                <a:cs typeface="+mn-cs"/>
              </a:defRPr>
            </a:lvl2pPr>
            <a:lvl3pPr marL="914400" indent="-230188" algn="l" defTabSz="914400" rtl="0" eaLnBrk="1" latinLnBrk="0" hangingPunct="1">
              <a:lnSpc>
                <a:spcPct val="90000"/>
              </a:lnSpc>
              <a:spcBef>
                <a:spcPts val="800"/>
              </a:spcBef>
              <a:buClr>
                <a:schemeClr val="tx1">
                  <a:lumMod val="75000"/>
                  <a:lumOff val="25000"/>
                </a:schemeClr>
              </a:buClr>
              <a:buFont typeface="Arial" pitchFamily="34" charset="0"/>
              <a:buChar char="•"/>
              <a:defRPr sz="2000" b="0" kern="1200">
                <a:solidFill>
                  <a:schemeClr val="tx1">
                    <a:lumMod val="75000"/>
                    <a:lumOff val="25000"/>
                  </a:schemeClr>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chemeClr val="tx1">
                  <a:lumMod val="75000"/>
                  <a:lumOff val="25000"/>
                </a:schemeClr>
              </a:buClr>
              <a:buFont typeface="Arial" pitchFamily="34" charset="0"/>
              <a:buChar char="–"/>
              <a:defRPr sz="1800" b="0" kern="1200">
                <a:solidFill>
                  <a:schemeClr val="tx1">
                    <a:lumMod val="75000"/>
                    <a:lumOff val="25000"/>
                  </a:schemeClr>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chemeClr val="tx1">
                  <a:lumMod val="75000"/>
                  <a:lumOff val="25000"/>
                </a:schemeClr>
              </a:buClr>
              <a:buFont typeface="Arial" pitchFamily="34" charset="0"/>
              <a:buChar char="»"/>
              <a:defRPr sz="1800" b="0" kern="1200">
                <a:solidFill>
                  <a:schemeClr val="tx1">
                    <a:lumMod val="75000"/>
                    <a:lumOff val="25000"/>
                  </a:schemeClr>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90000"/>
              </a:lnSpc>
              <a:spcBef>
                <a:spcPts val="1400"/>
              </a:spcBef>
              <a:spcAft>
                <a:spcPts val="0"/>
              </a:spcAft>
              <a:buClr>
                <a:prstClr val="black">
                  <a:lumMod val="75000"/>
                  <a:lumOff val="25000"/>
                </a:prstClr>
              </a:buClr>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Built on the successful programs for OLCF-3 (Titan) &amp; OLCF-4 (Summit)</a:t>
            </a:r>
          </a:p>
          <a:p>
            <a:pPr marL="230188" marR="0" lvl="0" indent="-230188" algn="l" defTabSz="914400" rtl="0" eaLnBrk="1" fontAlgn="auto" latinLnBrk="0" hangingPunct="1">
              <a:lnSpc>
                <a:spcPct val="90000"/>
              </a:lnSpc>
              <a:spcBef>
                <a:spcPts val="1400"/>
              </a:spcBef>
              <a:spcAft>
                <a:spcPts val="0"/>
              </a:spcAft>
              <a:buClr>
                <a:prstClr val="black">
                  <a:lumMod val="75000"/>
                  <a:lumOff val="25000"/>
                </a:prstClr>
              </a:buClr>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The Frontier CAAR Program is already in place</a:t>
            </a:r>
          </a:p>
          <a:p>
            <a:pPr marL="0" marR="0" lvl="0" indent="0" algn="l" defTabSz="914400" rtl="0" eaLnBrk="1" fontAlgn="auto" latinLnBrk="0" hangingPunct="1">
              <a:lnSpc>
                <a:spcPct val="90000"/>
              </a:lnSpc>
              <a:spcBef>
                <a:spcPts val="1400"/>
              </a:spcBef>
              <a:spcAft>
                <a:spcPts val="0"/>
              </a:spcAft>
              <a:buClr>
                <a:prstClr val="black">
                  <a:lumMod val="75000"/>
                  <a:lumOff val="25000"/>
                </a:prstClr>
              </a:buClr>
              <a:buSzTx/>
              <a:buNone/>
              <a:tabLst/>
              <a:defRPr/>
            </a:pPr>
            <a:endParaRPr lang="en-US" sz="2000" b="0" dirty="0">
              <a:solidFill>
                <a:schemeClr val="tx1"/>
              </a:solidFill>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C588F8A0-B0D4-427B-8378-C630F519E2E3}"/>
              </a:ext>
            </a:extLst>
          </p:cNvPr>
          <p:cNvSpPr txBox="1">
            <a:spLocks/>
          </p:cNvSpPr>
          <p:nvPr/>
        </p:nvSpPr>
        <p:spPr>
          <a:xfrm>
            <a:off x="5888936" y="1251857"/>
            <a:ext cx="4890052" cy="1098747"/>
          </a:xfrm>
          <a:prstGeom prst="rect">
            <a:avLst/>
          </a:prstGeom>
        </p:spPr>
        <p:txBody>
          <a:bodyPr>
            <a:noAutofit/>
          </a:bodyPr>
          <a:lstStyle>
            <a:lvl1pPr marL="230188" indent="-230188" algn="l" defTabSz="914400" rtl="0" eaLnBrk="1" latinLnBrk="0" hangingPunct="1">
              <a:lnSpc>
                <a:spcPct val="90000"/>
              </a:lnSpc>
              <a:spcBef>
                <a:spcPts val="1400"/>
              </a:spcBef>
              <a:buClr>
                <a:schemeClr val="tx1">
                  <a:lumMod val="75000"/>
                  <a:lumOff val="25000"/>
                </a:schemeClr>
              </a:buClr>
              <a:buFont typeface="Arial" pitchFamily="34" charset="0"/>
              <a:buChar char="•"/>
              <a:defRPr sz="2400" b="1" kern="1200">
                <a:solidFill>
                  <a:schemeClr val="tx1">
                    <a:lumMod val="75000"/>
                    <a:lumOff val="25000"/>
                  </a:schemeClr>
                </a:solidFill>
                <a:latin typeface="Arial Narrow" pitchFamily="34" charset="0"/>
                <a:ea typeface="+mn-ea"/>
                <a:cs typeface="+mn-cs"/>
              </a:defRPr>
            </a:lvl1pPr>
            <a:lvl2pPr marL="625475" indent="-279400" algn="l" defTabSz="914400" rtl="0" eaLnBrk="1" latinLnBrk="0" hangingPunct="1">
              <a:lnSpc>
                <a:spcPct val="90000"/>
              </a:lnSpc>
              <a:spcBef>
                <a:spcPts val="800"/>
              </a:spcBef>
              <a:buClr>
                <a:schemeClr val="tx1">
                  <a:lumMod val="75000"/>
                  <a:lumOff val="25000"/>
                </a:schemeClr>
              </a:buClr>
              <a:buFont typeface="Arial" pitchFamily="34" charset="0"/>
              <a:buChar char="–"/>
              <a:defRPr sz="2400" b="0" kern="1200">
                <a:solidFill>
                  <a:schemeClr val="tx1">
                    <a:lumMod val="75000"/>
                    <a:lumOff val="25000"/>
                  </a:schemeClr>
                </a:solidFill>
                <a:latin typeface="Arial Narrow" pitchFamily="34" charset="0"/>
                <a:ea typeface="+mn-ea"/>
                <a:cs typeface="+mn-cs"/>
              </a:defRPr>
            </a:lvl2pPr>
            <a:lvl3pPr marL="914400" indent="-230188" algn="l" defTabSz="914400" rtl="0" eaLnBrk="1" latinLnBrk="0" hangingPunct="1">
              <a:lnSpc>
                <a:spcPct val="90000"/>
              </a:lnSpc>
              <a:spcBef>
                <a:spcPts val="800"/>
              </a:spcBef>
              <a:buClr>
                <a:schemeClr val="tx1">
                  <a:lumMod val="75000"/>
                  <a:lumOff val="25000"/>
                </a:schemeClr>
              </a:buClr>
              <a:buFont typeface="Arial" pitchFamily="34" charset="0"/>
              <a:buChar char="•"/>
              <a:defRPr sz="2000" b="0" kern="1200">
                <a:solidFill>
                  <a:schemeClr val="tx1">
                    <a:lumMod val="75000"/>
                    <a:lumOff val="25000"/>
                  </a:schemeClr>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chemeClr val="tx1">
                  <a:lumMod val="75000"/>
                  <a:lumOff val="25000"/>
                </a:schemeClr>
              </a:buClr>
              <a:buFont typeface="Arial" pitchFamily="34" charset="0"/>
              <a:buChar char="–"/>
              <a:defRPr sz="1800" b="0" kern="1200">
                <a:solidFill>
                  <a:schemeClr val="tx1">
                    <a:lumMod val="75000"/>
                    <a:lumOff val="25000"/>
                  </a:schemeClr>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chemeClr val="tx1">
                  <a:lumMod val="75000"/>
                  <a:lumOff val="25000"/>
                </a:schemeClr>
              </a:buClr>
              <a:buFont typeface="Arial" pitchFamily="34" charset="0"/>
              <a:buChar char="»"/>
              <a:defRPr sz="1800" b="0" kern="1200">
                <a:solidFill>
                  <a:schemeClr val="tx1">
                    <a:lumMod val="75000"/>
                    <a:lumOff val="25000"/>
                  </a:schemeClr>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90000"/>
              </a:lnSpc>
              <a:spcBef>
                <a:spcPts val="1400"/>
              </a:spcBef>
              <a:spcAft>
                <a:spcPts val="0"/>
              </a:spcAft>
              <a:buClr>
                <a:prstClr val="black">
                  <a:lumMod val="75000"/>
                  <a:lumOff val="25000"/>
                </a:prstClr>
              </a:buClr>
              <a:buSzTx/>
              <a:buFont typeface="Arial" pitchFamily="34" charset="0"/>
              <a:buChar char="•"/>
              <a:tabLst/>
              <a:defRPr/>
            </a:pPr>
            <a:r>
              <a:rPr lang="en-US" b="0" dirty="0">
                <a:solidFill>
                  <a:schemeClr val="tx1"/>
                </a:solidFill>
                <a:latin typeface="Calibri" panose="020F0502020204030204" pitchFamily="34" charset="0"/>
                <a:cs typeface="Calibri" panose="020F0502020204030204" pitchFamily="34" charset="0"/>
              </a:rPr>
              <a:t>Active development on 20 science applications for Frontier</a:t>
            </a:r>
          </a:p>
        </p:txBody>
      </p:sp>
      <p:pic>
        <p:nvPicPr>
          <p:cNvPr id="5" name="Picture 4">
            <a:extLst>
              <a:ext uri="{FF2B5EF4-FFF2-40B4-BE49-F238E27FC236}">
                <a16:creationId xmlns:a16="http://schemas.microsoft.com/office/drawing/2014/main" id="{4FFE3F4E-384D-4DDC-B54E-340994681E7A}"/>
              </a:ext>
            </a:extLst>
          </p:cNvPr>
          <p:cNvPicPr>
            <a:picLocks noChangeAspect="1"/>
          </p:cNvPicPr>
          <p:nvPr/>
        </p:nvPicPr>
        <p:blipFill>
          <a:blip r:embed="rId3"/>
          <a:stretch>
            <a:fillRect/>
          </a:stretch>
        </p:blipFill>
        <p:spPr>
          <a:xfrm>
            <a:off x="1251799" y="2801837"/>
            <a:ext cx="3223030" cy="3313587"/>
          </a:xfrm>
          <a:prstGeom prst="rect">
            <a:avLst/>
          </a:prstGeom>
        </p:spPr>
      </p:pic>
      <p:graphicFrame>
        <p:nvGraphicFramePr>
          <p:cNvPr id="12" name="Table 11">
            <a:extLst>
              <a:ext uri="{FF2B5EF4-FFF2-40B4-BE49-F238E27FC236}">
                <a16:creationId xmlns:a16="http://schemas.microsoft.com/office/drawing/2014/main" id="{FB8BE55B-6F2C-4D23-B2A2-94BF23F14FFF}"/>
              </a:ext>
            </a:extLst>
          </p:cNvPr>
          <p:cNvGraphicFramePr>
            <a:graphicFrameLocks noGrp="1"/>
          </p:cNvGraphicFramePr>
          <p:nvPr>
            <p:extLst>
              <p:ext uri="{D42A27DB-BD31-4B8C-83A1-F6EECF244321}">
                <p14:modId xmlns:p14="http://schemas.microsoft.com/office/powerpoint/2010/main" val="600536219"/>
              </p:ext>
            </p:extLst>
          </p:nvPr>
        </p:nvGraphicFramePr>
        <p:xfrm>
          <a:off x="5946664" y="2006439"/>
          <a:ext cx="2191503" cy="3874621"/>
        </p:xfrm>
        <a:graphic>
          <a:graphicData uri="http://schemas.openxmlformats.org/drawingml/2006/table">
            <a:tbl>
              <a:tblPr firstRow="1" bandRow="1">
                <a:tableStyleId>{F5AB1C69-6EDB-4FF4-983F-18BD219EF322}</a:tableStyleId>
              </a:tblPr>
              <a:tblGrid>
                <a:gridCol w="1218259">
                  <a:extLst>
                    <a:ext uri="{9D8B030D-6E8A-4147-A177-3AD203B41FA5}">
                      <a16:colId xmlns:a16="http://schemas.microsoft.com/office/drawing/2014/main" val="884604587"/>
                    </a:ext>
                  </a:extLst>
                </a:gridCol>
                <a:gridCol w="973244">
                  <a:extLst>
                    <a:ext uri="{9D8B030D-6E8A-4147-A177-3AD203B41FA5}">
                      <a16:colId xmlns:a16="http://schemas.microsoft.com/office/drawing/2014/main" val="1970658932"/>
                    </a:ext>
                  </a:extLst>
                </a:gridCol>
              </a:tblGrid>
              <a:tr h="369421">
                <a:tc gridSpan="2">
                  <a:txBody>
                    <a:bodyPr/>
                    <a:lstStyle/>
                    <a:p>
                      <a:pPr algn="ctr"/>
                      <a:r>
                        <a:rPr lang="en-US" sz="1400" dirty="0">
                          <a:latin typeface="Arial" panose="020B0604020202020204" pitchFamily="34" charset="0"/>
                          <a:cs typeface="Arial" panose="020B0604020202020204" pitchFamily="34" charset="0"/>
                        </a:rPr>
                        <a:t> OLCF</a:t>
                      </a:r>
                      <a:endParaRPr lang="en-US" sz="1400" b="1" dirty="0">
                        <a:latin typeface="Arial" panose="020B0604020202020204" pitchFamily="34" charset="0"/>
                        <a:cs typeface="Arial" panose="020B0604020202020204" pitchFamily="34" charset="0"/>
                      </a:endParaRPr>
                    </a:p>
                  </a:txBody>
                  <a:tcPr marL="45720" marR="0" anchor="ctr"/>
                </a:tc>
                <a:tc hMerge="1">
                  <a:txBody>
                    <a:bodyPr/>
                    <a:lstStyle/>
                    <a:p>
                      <a:endParaRPr lang="en-US" sz="1400" b="1" dirty="0">
                        <a:latin typeface="Calibri" panose="020F0502020204030204" pitchFamily="34" charset="0"/>
                      </a:endParaRPr>
                    </a:p>
                  </a:txBody>
                  <a:tcPr marL="121920" marR="121920" marT="60960" marB="60960"/>
                </a:tc>
                <a:extLst>
                  <a:ext uri="{0D108BD9-81ED-4DB2-BD59-A6C34878D82A}">
                    <a16:rowId xmlns:a16="http://schemas.microsoft.com/office/drawing/2014/main" val="3058110912"/>
                  </a:ext>
                </a:extLst>
              </a:tr>
              <a:tr h="0">
                <a:tc>
                  <a:txBody>
                    <a:bodyPr/>
                    <a:lstStyle/>
                    <a:p>
                      <a:r>
                        <a:rPr lang="en-US" sz="1400" dirty="0">
                          <a:latin typeface="Arial" panose="020B0604020202020204" pitchFamily="34" charset="0"/>
                          <a:cs typeface="Arial" panose="020B0604020202020204" pitchFamily="34" charset="0"/>
                        </a:rPr>
                        <a:t>Astrophysics</a:t>
                      </a:r>
                      <a:endParaRPr lang="en-US" sz="1400" b="1" i="1" dirty="0">
                        <a:latin typeface="Arial" panose="020B0604020202020204" pitchFamily="34" charset="0"/>
                        <a:cs typeface="Arial" panose="020B0604020202020204" pitchFamily="34" charset="0"/>
                      </a:endParaRPr>
                    </a:p>
                  </a:txBody>
                  <a:tcPr marL="45720" marR="45720"/>
                </a:tc>
                <a:tc>
                  <a:txBody>
                    <a:bodyPr/>
                    <a:lstStyle/>
                    <a:p>
                      <a:r>
                        <a:rPr lang="en-US" sz="1400" dirty="0">
                          <a:latin typeface="Arial" panose="020B0604020202020204" pitchFamily="34" charset="0"/>
                          <a:cs typeface="Arial" panose="020B0604020202020204" pitchFamily="34" charset="0"/>
                        </a:rPr>
                        <a:t>CHOLLA</a:t>
                      </a:r>
                      <a:endParaRPr lang="en-US" sz="1400" b="1" dirty="0">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4105743915"/>
                  </a:ext>
                </a:extLst>
              </a:tr>
              <a:tr h="0">
                <a:tc>
                  <a:txBody>
                    <a:bodyPr/>
                    <a:lstStyle/>
                    <a:p>
                      <a:r>
                        <a:rPr lang="en-US" sz="1400" dirty="0">
                          <a:latin typeface="Arial" panose="020B0604020202020204" pitchFamily="34" charset="0"/>
                          <a:cs typeface="Arial" panose="020B0604020202020204" pitchFamily="34" charset="0"/>
                        </a:rPr>
                        <a:t>MD</a:t>
                      </a:r>
                      <a:endParaRPr lang="en-US" sz="1400" b="1" i="1" dirty="0">
                        <a:latin typeface="Arial" panose="020B0604020202020204" pitchFamily="34" charset="0"/>
                        <a:cs typeface="Arial" panose="020B0604020202020204" pitchFamily="34" charset="0"/>
                      </a:endParaRPr>
                    </a:p>
                  </a:txBody>
                  <a:tcPr marL="45720" marR="45720"/>
                </a:tc>
                <a:tc>
                  <a:txBody>
                    <a:bodyPr/>
                    <a:lstStyle/>
                    <a:p>
                      <a:r>
                        <a:rPr lang="en-US" sz="1400" dirty="0">
                          <a:latin typeface="Arial" panose="020B0604020202020204" pitchFamily="34" charset="0"/>
                          <a:cs typeface="Arial" panose="020B0604020202020204" pitchFamily="34" charset="0"/>
                        </a:rPr>
                        <a:t>NAMD</a:t>
                      </a:r>
                      <a:endParaRPr lang="en-US" sz="1400" b="1" dirty="0">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2930745557"/>
                  </a:ext>
                </a:extLst>
              </a:tr>
              <a:tr h="0">
                <a:tc>
                  <a:txBody>
                    <a:bodyPr/>
                    <a:lstStyle/>
                    <a:p>
                      <a:r>
                        <a:rPr lang="en-US" sz="1400" dirty="0">
                          <a:latin typeface="Arial" panose="020B0604020202020204" pitchFamily="34" charset="0"/>
                          <a:cs typeface="Arial" panose="020B0604020202020204" pitchFamily="34" charset="0"/>
                        </a:rPr>
                        <a:t>Materials Science</a:t>
                      </a:r>
                      <a:endParaRPr lang="en-US" sz="1400" b="1" i="1" dirty="0">
                        <a:latin typeface="Arial" panose="020B0604020202020204" pitchFamily="34" charset="0"/>
                        <a:cs typeface="Arial" panose="020B0604020202020204" pitchFamily="34" charset="0"/>
                      </a:endParaRPr>
                    </a:p>
                  </a:txBody>
                  <a:tcPr marL="45720" marR="45720"/>
                </a:tc>
                <a:tc>
                  <a:txBody>
                    <a:bodyPr/>
                    <a:lstStyle/>
                    <a:p>
                      <a:r>
                        <a:rPr lang="en-US" sz="1400" dirty="0">
                          <a:latin typeface="Arial" panose="020B0604020202020204" pitchFamily="34" charset="0"/>
                          <a:cs typeface="Arial" panose="020B0604020202020204" pitchFamily="34" charset="0"/>
                        </a:rPr>
                        <a:t>LSMS</a:t>
                      </a:r>
                      <a:endParaRPr lang="en-US" sz="1400" b="1" dirty="0">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3783802695"/>
                  </a:ext>
                </a:extLst>
              </a:tr>
              <a:tr h="0">
                <a:tc>
                  <a:txBody>
                    <a:bodyPr/>
                    <a:lstStyle/>
                    <a:p>
                      <a:r>
                        <a:rPr lang="en-US" sz="1400" dirty="0">
                          <a:latin typeface="Arial" panose="020B0604020202020204" pitchFamily="34" charset="0"/>
                          <a:cs typeface="Arial" panose="020B0604020202020204" pitchFamily="34" charset="0"/>
                        </a:rPr>
                        <a:t>Biology</a:t>
                      </a:r>
                      <a:endParaRPr lang="en-US" sz="1400" b="1" i="1" dirty="0">
                        <a:latin typeface="Arial" panose="020B0604020202020204" pitchFamily="34" charset="0"/>
                        <a:cs typeface="Arial" panose="020B0604020202020204" pitchFamily="34" charset="0"/>
                      </a:endParaRPr>
                    </a:p>
                  </a:txBody>
                  <a:tcPr marL="45720" marR="45720"/>
                </a:tc>
                <a:tc>
                  <a:txBody>
                    <a:bodyPr/>
                    <a:lstStyle/>
                    <a:p>
                      <a:r>
                        <a:rPr lang="en-US" sz="1400" dirty="0" err="1">
                          <a:latin typeface="Arial" panose="020B0604020202020204" pitchFamily="34" charset="0"/>
                          <a:cs typeface="Arial" panose="020B0604020202020204" pitchFamily="34" charset="0"/>
                        </a:rPr>
                        <a:t>CoMet</a:t>
                      </a:r>
                      <a:endParaRPr lang="en-US" sz="1400" b="1" dirty="0">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251385067"/>
                  </a:ext>
                </a:extLst>
              </a:tr>
              <a:tr h="0">
                <a:tc>
                  <a:txBody>
                    <a:bodyPr/>
                    <a:lstStyle/>
                    <a:p>
                      <a:r>
                        <a:rPr lang="en-US" sz="1400" dirty="0">
                          <a:latin typeface="Arial" panose="020B0604020202020204" pitchFamily="34" charset="0"/>
                          <a:cs typeface="Arial" panose="020B0604020202020204" pitchFamily="34" charset="0"/>
                        </a:rPr>
                        <a:t>Fluid Dynamics</a:t>
                      </a:r>
                      <a:endParaRPr lang="en-US" sz="1400" b="1" i="1" dirty="0">
                        <a:latin typeface="Arial" panose="020B0604020202020204" pitchFamily="34" charset="0"/>
                        <a:cs typeface="Arial" panose="020B0604020202020204" pitchFamily="34" charset="0"/>
                      </a:endParaRP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GESTS </a:t>
                      </a:r>
                      <a:endParaRPr lang="en-US" sz="1400" b="1" dirty="0">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2779666140"/>
                  </a:ext>
                </a:extLst>
              </a:tr>
              <a:tr h="0">
                <a:tc>
                  <a:txBody>
                    <a:bodyPr/>
                    <a:lstStyle/>
                    <a:p>
                      <a:r>
                        <a:rPr lang="en-US" sz="1400" dirty="0">
                          <a:latin typeface="Arial" panose="020B0604020202020204" pitchFamily="34" charset="0"/>
                          <a:cs typeface="Arial" panose="020B0604020202020204" pitchFamily="34" charset="0"/>
                        </a:rPr>
                        <a:t>Nuclear Physics</a:t>
                      </a:r>
                      <a:endParaRPr lang="en-US" sz="1400" b="1" i="1" dirty="0">
                        <a:latin typeface="Arial" panose="020B0604020202020204" pitchFamily="34" charset="0"/>
                        <a:cs typeface="Arial" panose="020B0604020202020204" pitchFamily="34" charset="0"/>
                      </a:endParaRPr>
                    </a:p>
                  </a:txBody>
                  <a:tcPr marL="45720" marR="45720"/>
                </a:tc>
                <a:tc>
                  <a:txBody>
                    <a:bodyPr/>
                    <a:lstStyle/>
                    <a:p>
                      <a:r>
                        <a:rPr lang="en-US" sz="1400" dirty="0">
                          <a:latin typeface="Arial" panose="020B0604020202020204" pitchFamily="34" charset="0"/>
                          <a:cs typeface="Arial" panose="020B0604020202020204" pitchFamily="34" charset="0"/>
                        </a:rPr>
                        <a:t>NUCCOR</a:t>
                      </a:r>
                      <a:endParaRPr lang="en-US" sz="1400" b="1" dirty="0">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615939150"/>
                  </a:ext>
                </a:extLst>
              </a:tr>
              <a:tr h="0">
                <a:tc>
                  <a:txBody>
                    <a:bodyPr/>
                    <a:lstStyle/>
                    <a:p>
                      <a:r>
                        <a:rPr lang="en-US" sz="1400" dirty="0">
                          <a:latin typeface="Arial" panose="020B0604020202020204" pitchFamily="34" charset="0"/>
                          <a:cs typeface="Arial" panose="020B0604020202020204" pitchFamily="34" charset="0"/>
                        </a:rPr>
                        <a:t>Plasma Physics</a:t>
                      </a:r>
                      <a:endParaRPr lang="en-US" sz="1400" b="1" i="1" dirty="0">
                        <a:latin typeface="Arial" panose="020B0604020202020204" pitchFamily="34" charset="0"/>
                        <a:cs typeface="Arial" panose="020B0604020202020204" pitchFamily="34" charset="0"/>
                      </a:endParaRPr>
                    </a:p>
                  </a:txBody>
                  <a:tcPr marL="45720" marR="45720"/>
                </a:tc>
                <a:tc>
                  <a:txBody>
                    <a:bodyPr/>
                    <a:lstStyle/>
                    <a:p>
                      <a:r>
                        <a:rPr lang="en-US" sz="1400" dirty="0" err="1">
                          <a:latin typeface="Arial" panose="020B0604020202020204" pitchFamily="34" charset="0"/>
                          <a:cs typeface="Arial" panose="020B0604020202020204" pitchFamily="34" charset="0"/>
                        </a:rPr>
                        <a:t>PIConGPU</a:t>
                      </a:r>
                      <a:endParaRPr lang="en-US" sz="1400" b="1" dirty="0">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3345125868"/>
                  </a:ext>
                </a:extLst>
              </a:tr>
              <a:tr h="0">
                <a:tc>
                  <a:txBody>
                    <a:bodyPr/>
                    <a:lstStyle/>
                    <a:p>
                      <a:r>
                        <a:rPr lang="en-US" sz="1400" dirty="0">
                          <a:latin typeface="Arial" panose="020B0604020202020204" pitchFamily="34" charset="0"/>
                          <a:cs typeface="Arial" panose="020B0604020202020204" pitchFamily="34" charset="0"/>
                        </a:rPr>
                        <a:t>Subsurface Flow</a:t>
                      </a:r>
                      <a:endParaRPr lang="en-US" sz="1400" b="1" i="1" dirty="0">
                        <a:latin typeface="Arial" panose="020B0604020202020204" pitchFamily="34" charset="0"/>
                        <a:cs typeface="Arial" panose="020B0604020202020204" pitchFamily="34" charset="0"/>
                      </a:endParaRPr>
                    </a:p>
                  </a:txBody>
                  <a:tcPr marL="45720" marR="45720"/>
                </a:tc>
                <a:tc>
                  <a:txBody>
                    <a:bodyPr/>
                    <a:lstStyle/>
                    <a:p>
                      <a:r>
                        <a:rPr lang="en-US" sz="1400" dirty="0">
                          <a:latin typeface="Arial" panose="020B0604020202020204" pitchFamily="34" charset="0"/>
                          <a:cs typeface="Arial" panose="020B0604020202020204" pitchFamily="34" charset="0"/>
                        </a:rPr>
                        <a:t>LBPM</a:t>
                      </a:r>
                      <a:endParaRPr lang="en-US" sz="1400" b="1" dirty="0">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2579976215"/>
                  </a:ext>
                </a:extLst>
              </a:tr>
            </a:tbl>
          </a:graphicData>
        </a:graphic>
      </p:graphicFrame>
      <p:graphicFrame>
        <p:nvGraphicFramePr>
          <p:cNvPr id="13" name="Table 12">
            <a:extLst>
              <a:ext uri="{FF2B5EF4-FFF2-40B4-BE49-F238E27FC236}">
                <a16:creationId xmlns:a16="http://schemas.microsoft.com/office/drawing/2014/main" id="{0294AD68-3A0E-42CC-862C-42EF93B75A21}"/>
              </a:ext>
            </a:extLst>
          </p:cNvPr>
          <p:cNvGraphicFramePr>
            <a:graphicFrameLocks noGrp="1"/>
          </p:cNvGraphicFramePr>
          <p:nvPr>
            <p:extLst>
              <p:ext uri="{D42A27DB-BD31-4B8C-83A1-F6EECF244321}">
                <p14:modId xmlns:p14="http://schemas.microsoft.com/office/powerpoint/2010/main" val="2709810154"/>
              </p:ext>
            </p:extLst>
          </p:nvPr>
        </p:nvGraphicFramePr>
        <p:xfrm>
          <a:off x="8230697" y="2006439"/>
          <a:ext cx="2268831" cy="441960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0000"/>
                    </a:ext>
                  </a:extLst>
                </a:gridCol>
                <a:gridCol w="1171551">
                  <a:extLst>
                    <a:ext uri="{9D8B030D-6E8A-4147-A177-3AD203B41FA5}">
                      <a16:colId xmlns:a16="http://schemas.microsoft.com/office/drawing/2014/main" val="20001"/>
                    </a:ext>
                  </a:extLst>
                </a:gridCol>
              </a:tblGrid>
              <a:tr h="365760">
                <a:tc gridSpan="2">
                  <a:txBody>
                    <a:bodyPr/>
                    <a:lstStyle/>
                    <a:p>
                      <a:pPr algn="ctr"/>
                      <a:r>
                        <a:rPr lang="en-US" sz="1400" dirty="0">
                          <a:latin typeface="Arial" panose="020B0604020202020204" pitchFamily="34" charset="0"/>
                          <a:cs typeface="Arial" panose="020B0604020202020204" pitchFamily="34" charset="0"/>
                        </a:rPr>
                        <a:t>ECP</a:t>
                      </a:r>
                      <a:endParaRPr lang="en-US" sz="1400" b="1" dirty="0">
                        <a:latin typeface="Arial" panose="020B0604020202020204" pitchFamily="34" charset="0"/>
                        <a:cs typeface="Arial" panose="020B0604020202020204" pitchFamily="34" charset="0"/>
                      </a:endParaRPr>
                    </a:p>
                  </a:txBody>
                  <a:tcPr marL="45720" marR="0" anchor="ctr"/>
                </a:tc>
                <a:tc hMerge="1">
                  <a:txBody>
                    <a:bodyPr/>
                    <a:lstStyle/>
                    <a:p>
                      <a:endParaRPr lang="en-US" sz="1400" b="1" dirty="0">
                        <a:latin typeface="Calibri" panose="020F0502020204030204" pitchFamily="34" charset="0"/>
                      </a:endParaRPr>
                    </a:p>
                  </a:txBody>
                  <a:tcPr marL="121920" marR="121920" marT="60960" marB="60960"/>
                </a:tc>
                <a:extLst>
                  <a:ext uri="{0D108BD9-81ED-4DB2-BD59-A6C34878D82A}">
                    <a16:rowId xmlns:a16="http://schemas.microsoft.com/office/drawing/2014/main" val="10000"/>
                  </a:ext>
                </a:extLst>
              </a:tr>
              <a:tr h="0">
                <a:tc>
                  <a:txBody>
                    <a:bodyPr/>
                    <a:lstStyle/>
                    <a:p>
                      <a:r>
                        <a:rPr lang="en-US" sz="1400" dirty="0">
                          <a:latin typeface="Arial" panose="020B0604020202020204" pitchFamily="34" charset="0"/>
                          <a:cs typeface="Arial" panose="020B0604020202020204" pitchFamily="34" charset="0"/>
                        </a:rPr>
                        <a:t>Astrophysics</a:t>
                      </a:r>
                      <a:endParaRPr lang="en-US" sz="1400" b="1" i="1" dirty="0">
                        <a:latin typeface="Arial" panose="020B0604020202020204" pitchFamily="34" charset="0"/>
                        <a:cs typeface="Arial" panose="020B0604020202020204" pitchFamily="34" charset="0"/>
                      </a:endParaRPr>
                    </a:p>
                  </a:txBody>
                  <a:tcPr marL="45720" marR="0"/>
                </a:tc>
                <a:tc>
                  <a:txBody>
                    <a:bodyPr/>
                    <a:lstStyle/>
                    <a:p>
                      <a:r>
                        <a:rPr lang="en-US" sz="1400" dirty="0" err="1">
                          <a:latin typeface="Arial" panose="020B0604020202020204" pitchFamily="34" charset="0"/>
                          <a:cs typeface="Arial" panose="020B0604020202020204" pitchFamily="34" charset="0"/>
                        </a:rPr>
                        <a:t>ExaStar</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10001"/>
                  </a:ext>
                </a:extLst>
              </a:tr>
              <a:tr h="0">
                <a:tc>
                  <a:txBody>
                    <a:bodyPr/>
                    <a:lstStyle/>
                    <a:p>
                      <a:r>
                        <a:rPr lang="en-US" sz="1400" dirty="0">
                          <a:latin typeface="Arial" panose="020B0604020202020204" pitchFamily="34" charset="0"/>
                          <a:cs typeface="Arial" panose="020B0604020202020204" pitchFamily="34" charset="0"/>
                        </a:rPr>
                        <a:t>Astrophysics</a:t>
                      </a:r>
                      <a:endParaRPr lang="en-US" sz="1400" b="1" i="1" dirty="0">
                        <a:latin typeface="Arial" panose="020B0604020202020204" pitchFamily="34" charset="0"/>
                        <a:cs typeface="Arial" panose="020B0604020202020204" pitchFamily="34" charset="0"/>
                      </a:endParaRPr>
                    </a:p>
                  </a:txBody>
                  <a:tcPr marL="45720" marR="0"/>
                </a:tc>
                <a:tc>
                  <a:txBody>
                    <a:bodyPr/>
                    <a:lstStyle/>
                    <a:p>
                      <a:r>
                        <a:rPr lang="en-US" sz="1400" dirty="0" err="1">
                          <a:latin typeface="Arial" panose="020B0604020202020204" pitchFamily="34" charset="0"/>
                          <a:cs typeface="Arial" panose="020B0604020202020204" pitchFamily="34" charset="0"/>
                        </a:rPr>
                        <a:t>ExaSky</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10002"/>
                  </a:ext>
                </a:extLst>
              </a:tr>
              <a:tr h="0">
                <a:tc>
                  <a:txBody>
                    <a:bodyPr/>
                    <a:lstStyle/>
                    <a:p>
                      <a:r>
                        <a:rPr lang="en-US" sz="1400" dirty="0">
                          <a:latin typeface="Arial" panose="020B0604020202020204" pitchFamily="34" charset="0"/>
                          <a:cs typeface="Arial" panose="020B0604020202020204" pitchFamily="34" charset="0"/>
                        </a:rPr>
                        <a:t>HEP</a:t>
                      </a:r>
                      <a:endParaRPr lang="en-US" sz="1400" b="1" i="1" dirty="0">
                        <a:latin typeface="Arial" panose="020B0604020202020204" pitchFamily="34" charset="0"/>
                        <a:cs typeface="Arial" panose="020B0604020202020204" pitchFamily="34" charset="0"/>
                      </a:endParaRPr>
                    </a:p>
                  </a:txBody>
                  <a:tcPr marL="45720" marR="0"/>
                </a:tc>
                <a:tc>
                  <a:txBody>
                    <a:bodyPr/>
                    <a:lstStyle/>
                    <a:p>
                      <a:r>
                        <a:rPr lang="en-US" sz="1400" dirty="0" err="1">
                          <a:latin typeface="Arial" panose="020B0604020202020204" pitchFamily="34" charset="0"/>
                          <a:cs typeface="Arial" panose="020B0604020202020204" pitchFamily="34" charset="0"/>
                        </a:rPr>
                        <a:t>LatticeQCD</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10003"/>
                  </a:ext>
                </a:extLst>
              </a:tr>
              <a:tr h="0">
                <a:tc>
                  <a:txBody>
                    <a:bodyPr/>
                    <a:lstStyle/>
                    <a:p>
                      <a:r>
                        <a:rPr lang="en-US" sz="1400" dirty="0">
                          <a:latin typeface="Arial" panose="020B0604020202020204" pitchFamily="34" charset="0"/>
                          <a:cs typeface="Arial" panose="020B0604020202020204" pitchFamily="34" charset="0"/>
                        </a:rPr>
                        <a:t>Chemistry</a:t>
                      </a:r>
                      <a:endParaRPr lang="en-US" sz="1400" b="1" i="1" dirty="0">
                        <a:latin typeface="Arial" panose="020B0604020202020204" pitchFamily="34" charset="0"/>
                        <a:cs typeface="Arial" panose="020B0604020202020204" pitchFamily="34" charset="0"/>
                      </a:endParaRPr>
                    </a:p>
                  </a:txBody>
                  <a:tcPr marL="45720" marR="0"/>
                </a:tc>
                <a:tc>
                  <a:txBody>
                    <a:bodyPr/>
                    <a:lstStyle/>
                    <a:p>
                      <a:r>
                        <a:rPr lang="en-US" sz="1400" dirty="0" err="1">
                          <a:latin typeface="Arial" panose="020B0604020202020204" pitchFamily="34" charset="0"/>
                          <a:cs typeface="Arial" panose="020B0604020202020204" pitchFamily="34" charset="0"/>
                        </a:rPr>
                        <a:t>NWCHEMeX</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10004"/>
                  </a:ext>
                </a:extLst>
              </a:tr>
              <a:tr h="0">
                <a:tc>
                  <a:txBody>
                    <a:bodyPr/>
                    <a:lstStyle/>
                    <a:p>
                      <a:r>
                        <a:rPr lang="en-US" sz="1400" dirty="0">
                          <a:latin typeface="Arial" panose="020B0604020202020204" pitchFamily="34" charset="0"/>
                          <a:cs typeface="Arial" panose="020B0604020202020204" pitchFamily="34" charset="0"/>
                        </a:rPr>
                        <a:t>Chemistry</a:t>
                      </a:r>
                      <a:endParaRPr lang="en-US" sz="1400" b="1" i="1" dirty="0">
                        <a:latin typeface="Arial" panose="020B0604020202020204" pitchFamily="34" charset="0"/>
                        <a:cs typeface="Arial" panose="020B0604020202020204" pitchFamily="34" charset="0"/>
                      </a:endParaRPr>
                    </a:p>
                  </a:txBody>
                  <a:tcPr marL="45720" marR="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GAMESS</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10005"/>
                  </a:ext>
                </a:extLst>
              </a:tr>
              <a:tr h="0">
                <a:tc>
                  <a:txBody>
                    <a:bodyPr/>
                    <a:lstStyle/>
                    <a:p>
                      <a:r>
                        <a:rPr lang="en-US" sz="1400" dirty="0">
                          <a:latin typeface="Arial" panose="020B0604020202020204" pitchFamily="34" charset="0"/>
                          <a:cs typeface="Arial" panose="020B0604020202020204" pitchFamily="34" charset="0"/>
                        </a:rPr>
                        <a:t>Combustion</a:t>
                      </a:r>
                      <a:endParaRPr lang="en-US" sz="1400" b="1" i="1" dirty="0">
                        <a:latin typeface="Arial" panose="020B0604020202020204" pitchFamily="34" charset="0"/>
                        <a:cs typeface="Arial" panose="020B0604020202020204" pitchFamily="34" charset="0"/>
                      </a:endParaRPr>
                    </a:p>
                  </a:txBody>
                  <a:tcPr marL="45720" marR="0"/>
                </a:tc>
                <a:tc>
                  <a:txBody>
                    <a:bodyPr/>
                    <a:lstStyle/>
                    <a:p>
                      <a:r>
                        <a:rPr lang="en-US" sz="1400" dirty="0">
                          <a:latin typeface="Arial" panose="020B0604020202020204" pitchFamily="34" charset="0"/>
                          <a:cs typeface="Arial" panose="020B0604020202020204" pitchFamily="34" charset="0"/>
                        </a:rPr>
                        <a:t>PELE</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10006"/>
                  </a:ext>
                </a:extLst>
              </a:tr>
              <a:tr h="0">
                <a:tc>
                  <a:txBody>
                    <a:bodyPr/>
                    <a:lstStyle/>
                    <a:p>
                      <a:r>
                        <a:rPr lang="en-US" sz="1400" dirty="0">
                          <a:latin typeface="Arial" panose="020B0604020202020204" pitchFamily="34" charset="0"/>
                          <a:cs typeface="Arial" panose="020B0604020202020204" pitchFamily="34" charset="0"/>
                        </a:rPr>
                        <a:t>Fission</a:t>
                      </a:r>
                      <a:endParaRPr lang="en-US" sz="1400" b="0" i="0" dirty="0">
                        <a:latin typeface="Arial" panose="020B0604020202020204" pitchFamily="34" charset="0"/>
                        <a:cs typeface="Arial" panose="020B0604020202020204" pitchFamily="34" charset="0"/>
                      </a:endParaRPr>
                    </a:p>
                  </a:txBody>
                  <a:tcPr marL="45720" marR="0"/>
                </a:tc>
                <a:tc>
                  <a:txBody>
                    <a:bodyPr/>
                    <a:lstStyle/>
                    <a:p>
                      <a:r>
                        <a:rPr lang="en-US" sz="1400" dirty="0" err="1">
                          <a:latin typeface="Arial" panose="020B0604020202020204" pitchFamily="34" charset="0"/>
                          <a:cs typeface="Arial" panose="020B0604020202020204" pitchFamily="34" charset="0"/>
                        </a:rPr>
                        <a:t>ExaSMR</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10007"/>
                  </a:ext>
                </a:extLst>
              </a:tr>
              <a:tr h="0">
                <a:tc>
                  <a:txBody>
                    <a:bodyPr/>
                    <a:lstStyle/>
                    <a:p>
                      <a:r>
                        <a:rPr lang="en-US" sz="1400" dirty="0">
                          <a:latin typeface="Arial" panose="020B0604020202020204" pitchFamily="34" charset="0"/>
                          <a:cs typeface="Arial" panose="020B0604020202020204" pitchFamily="34" charset="0"/>
                        </a:rPr>
                        <a:t>Fusion</a:t>
                      </a:r>
                      <a:endParaRPr lang="en-US" sz="1400" b="1" i="1" dirty="0">
                        <a:latin typeface="Arial" panose="020B0604020202020204" pitchFamily="34" charset="0"/>
                        <a:cs typeface="Arial" panose="020B0604020202020204" pitchFamily="34" charset="0"/>
                      </a:endParaRPr>
                    </a:p>
                  </a:txBody>
                  <a:tcPr marL="45720" marR="0"/>
                </a:tc>
                <a:tc>
                  <a:txBody>
                    <a:bodyPr/>
                    <a:lstStyle/>
                    <a:p>
                      <a:r>
                        <a:rPr lang="en-US" sz="1400" dirty="0" err="1">
                          <a:latin typeface="Arial" panose="020B0604020202020204" pitchFamily="34" charset="0"/>
                          <a:cs typeface="Arial" panose="020B0604020202020204" pitchFamily="34" charset="0"/>
                        </a:rPr>
                        <a:t>WDMApp</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10008"/>
                  </a:ext>
                </a:extLst>
              </a:tr>
              <a:tr h="0">
                <a:tc>
                  <a:txBody>
                    <a:bodyPr/>
                    <a:lstStyle/>
                    <a:p>
                      <a:r>
                        <a:rPr lang="en-US" sz="1400" dirty="0">
                          <a:latin typeface="Arial" panose="020B0604020202020204" pitchFamily="34" charset="0"/>
                          <a:cs typeface="Arial" panose="020B0604020202020204" pitchFamily="34" charset="0"/>
                        </a:rPr>
                        <a:t>Climate</a:t>
                      </a:r>
                      <a:endParaRPr lang="en-US" sz="1400" b="1" i="1" dirty="0">
                        <a:latin typeface="Arial" panose="020B0604020202020204" pitchFamily="34" charset="0"/>
                        <a:cs typeface="Arial" panose="020B0604020202020204" pitchFamily="34" charset="0"/>
                      </a:endParaRPr>
                    </a:p>
                  </a:txBody>
                  <a:tcPr marL="45720" marR="0"/>
                </a:tc>
                <a:tc>
                  <a:txBody>
                    <a:bodyPr/>
                    <a:lstStyle/>
                    <a:p>
                      <a:r>
                        <a:rPr lang="en-US" sz="1400" dirty="0">
                          <a:latin typeface="Arial" panose="020B0604020202020204" pitchFamily="34" charset="0"/>
                          <a:cs typeface="Arial" panose="020B0604020202020204" pitchFamily="34" charset="0"/>
                        </a:rPr>
                        <a:t>E3SM</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1722111228"/>
                  </a:ext>
                </a:extLst>
              </a:tr>
              <a:tr h="0">
                <a:tc>
                  <a:txBody>
                    <a:bodyPr/>
                    <a:lstStyle/>
                    <a:p>
                      <a:r>
                        <a:rPr lang="en-US" sz="1400" dirty="0">
                          <a:latin typeface="Arial" panose="020B0604020202020204" pitchFamily="34" charset="0"/>
                          <a:cs typeface="Arial" panose="020B0604020202020204" pitchFamily="34" charset="0"/>
                        </a:rPr>
                        <a:t>Additive </a:t>
                      </a:r>
                      <a:r>
                        <a:rPr lang="en-US" sz="1200" dirty="0">
                          <a:latin typeface="Arial" panose="020B0604020202020204" pitchFamily="34" charset="0"/>
                          <a:cs typeface="Arial" panose="020B0604020202020204" pitchFamily="34" charset="0"/>
                        </a:rPr>
                        <a:t>Manufacturing</a:t>
                      </a:r>
                      <a:endParaRPr lang="en-US" sz="1200" b="1" i="1" dirty="0">
                        <a:latin typeface="Arial" panose="020B0604020202020204" pitchFamily="34" charset="0"/>
                        <a:cs typeface="Arial" panose="020B0604020202020204" pitchFamily="34" charset="0"/>
                      </a:endParaRPr>
                    </a:p>
                  </a:txBody>
                  <a:tcPr marL="45720" marR="0"/>
                </a:tc>
                <a:tc>
                  <a:txBody>
                    <a:bodyPr/>
                    <a:lstStyle/>
                    <a:p>
                      <a:r>
                        <a:rPr lang="en-US" sz="1400" dirty="0" err="1">
                          <a:latin typeface="Arial" panose="020B0604020202020204" pitchFamily="34" charset="0"/>
                          <a:cs typeface="Arial" panose="020B0604020202020204" pitchFamily="34" charset="0"/>
                        </a:rPr>
                        <a:t>ExaAM</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3612048792"/>
                  </a:ext>
                </a:extLst>
              </a:tr>
              <a:tr h="0">
                <a:tc>
                  <a:txBody>
                    <a:bodyPr/>
                    <a:lstStyle/>
                    <a:p>
                      <a:r>
                        <a:rPr lang="en-US" sz="1400" dirty="0">
                          <a:latin typeface="Arial" panose="020B0604020202020204" pitchFamily="34" charset="0"/>
                          <a:cs typeface="Arial" panose="020B0604020202020204" pitchFamily="34" charset="0"/>
                        </a:rPr>
                        <a:t>Biology</a:t>
                      </a:r>
                      <a:endParaRPr lang="en-US" sz="1400" b="1" i="1" dirty="0">
                        <a:latin typeface="Arial" panose="020B0604020202020204" pitchFamily="34" charset="0"/>
                        <a:cs typeface="Arial" panose="020B0604020202020204" pitchFamily="34" charset="0"/>
                      </a:endParaRPr>
                    </a:p>
                  </a:txBody>
                  <a:tcPr marL="45720" marR="0"/>
                </a:tc>
                <a:tc>
                  <a:txBody>
                    <a:bodyPr/>
                    <a:lstStyle/>
                    <a:p>
                      <a:r>
                        <a:rPr lang="en-US" sz="1400" dirty="0" err="1">
                          <a:latin typeface="Arial" panose="020B0604020202020204" pitchFamily="34" charset="0"/>
                          <a:cs typeface="Arial" panose="020B0604020202020204" pitchFamily="34" charset="0"/>
                        </a:rPr>
                        <a:t>ExaBiome</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3043917572"/>
                  </a:ext>
                </a:extLst>
              </a:tr>
              <a:tr h="0">
                <a:tc>
                  <a:txBody>
                    <a:bodyPr/>
                    <a:lstStyle/>
                    <a:p>
                      <a:r>
                        <a:rPr lang="en-US" sz="1400" dirty="0">
                          <a:latin typeface="Arial" panose="020B0604020202020204" pitchFamily="34" charset="0"/>
                          <a:cs typeface="Arial" panose="020B0604020202020204" pitchFamily="34" charset="0"/>
                        </a:rPr>
                        <a:t>Electric Grids</a:t>
                      </a:r>
                      <a:endParaRPr lang="en-US" sz="1400" b="1" i="1" dirty="0">
                        <a:latin typeface="Arial" panose="020B0604020202020204" pitchFamily="34" charset="0"/>
                        <a:cs typeface="Arial" panose="020B0604020202020204" pitchFamily="34" charset="0"/>
                      </a:endParaRPr>
                    </a:p>
                  </a:txBody>
                  <a:tcPr marL="45720" marR="0"/>
                </a:tc>
                <a:tc>
                  <a:txBody>
                    <a:bodyPr/>
                    <a:lstStyle/>
                    <a:p>
                      <a:r>
                        <a:rPr lang="en-US" sz="1400" dirty="0" err="1">
                          <a:latin typeface="Arial" panose="020B0604020202020204" pitchFamily="34" charset="0"/>
                          <a:cs typeface="Arial" panose="020B0604020202020204" pitchFamily="34" charset="0"/>
                        </a:rPr>
                        <a:t>ExaSGD</a:t>
                      </a:r>
                      <a:endParaRPr lang="en-US" sz="1400" b="1" dirty="0">
                        <a:latin typeface="Arial" panose="020B0604020202020204" pitchFamily="34" charset="0"/>
                        <a:cs typeface="Arial" panose="020B0604020202020204" pitchFamily="34" charset="0"/>
                      </a:endParaRPr>
                    </a:p>
                  </a:txBody>
                  <a:tcPr marL="45720" marR="0" anchor="ctr"/>
                </a:tc>
                <a:extLst>
                  <a:ext uri="{0D108BD9-81ED-4DB2-BD59-A6C34878D82A}">
                    <a16:rowId xmlns:a16="http://schemas.microsoft.com/office/drawing/2014/main" val="2660007868"/>
                  </a:ext>
                </a:extLst>
              </a:tr>
            </a:tbl>
          </a:graphicData>
        </a:graphic>
      </p:graphicFrame>
    </p:spTree>
    <p:extLst>
      <p:ext uri="{BB962C8B-B14F-4D97-AF65-F5344CB8AC3E}">
        <p14:creationId xmlns:p14="http://schemas.microsoft.com/office/powerpoint/2010/main" val="86865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924" y="244476"/>
            <a:ext cx="10336519" cy="590931"/>
          </a:xfrm>
        </p:spPr>
        <p:txBody>
          <a:bodyPr/>
          <a:lstStyle/>
          <a:p>
            <a:r>
              <a:rPr lang="en-US" b="1" dirty="0"/>
              <a:t>Questions</a:t>
            </a:r>
            <a:r>
              <a:rPr lang="en-US" sz="3200" b="1" dirty="0"/>
              <a:t>? </a:t>
            </a:r>
          </a:p>
        </p:txBody>
      </p:sp>
      <p:pic>
        <p:nvPicPr>
          <p:cNvPr id="8" name="Picture 7">
            <a:extLst>
              <a:ext uri="{FF2B5EF4-FFF2-40B4-BE49-F238E27FC236}">
                <a16:creationId xmlns:a16="http://schemas.microsoft.com/office/drawing/2014/main" id="{21EA19BE-AFD5-4743-8045-3C5168DFDB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265" b="16115"/>
          <a:stretch/>
        </p:blipFill>
        <p:spPr>
          <a:xfrm>
            <a:off x="3416369" y="3058050"/>
            <a:ext cx="5359262" cy="1516083"/>
          </a:xfrm>
          <a:prstGeom prst="rect">
            <a:avLst/>
          </a:prstGeom>
        </p:spPr>
      </p:pic>
      <p:sp>
        <p:nvSpPr>
          <p:cNvPr id="3" name="Rectangle 2">
            <a:extLst>
              <a:ext uri="{FF2B5EF4-FFF2-40B4-BE49-F238E27FC236}">
                <a16:creationId xmlns:a16="http://schemas.microsoft.com/office/drawing/2014/main" id="{40F4D593-8E1B-4DC1-AE5B-EB98BD5471B6}"/>
              </a:ext>
            </a:extLst>
          </p:cNvPr>
          <p:cNvSpPr/>
          <p:nvPr/>
        </p:nvSpPr>
        <p:spPr>
          <a:xfrm>
            <a:off x="3957645" y="2516051"/>
            <a:ext cx="4817986" cy="461665"/>
          </a:xfrm>
          <a:prstGeom prst="rect">
            <a:avLst/>
          </a:prstGeom>
        </p:spPr>
        <p:txBody>
          <a:bodyPr wrap="none">
            <a:spAutoFit/>
          </a:bodyPr>
          <a:lstStyle/>
          <a:p>
            <a:r>
              <a:rPr lang="en-US" sz="2400" b="1" dirty="0"/>
              <a:t>ORNL / Cray / AMD Partnership </a:t>
            </a:r>
            <a:endParaRPr lang="en-US" sz="2400" dirty="0"/>
          </a:p>
        </p:txBody>
      </p:sp>
    </p:spTree>
    <p:extLst>
      <p:ext uri="{BB962C8B-B14F-4D97-AF65-F5344CB8AC3E}">
        <p14:creationId xmlns:p14="http://schemas.microsoft.com/office/powerpoint/2010/main" val="455128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22946-B364-4A45-B714-DBD025370B1C}"/>
              </a:ext>
            </a:extLst>
          </p:cNvPr>
          <p:cNvSpPr>
            <a:spLocks noGrp="1"/>
          </p:cNvSpPr>
          <p:nvPr>
            <p:ph type="title"/>
          </p:nvPr>
        </p:nvSpPr>
        <p:spPr/>
        <p:txBody>
          <a:bodyPr/>
          <a:lstStyle/>
          <a:p>
            <a:r>
              <a:rPr lang="en-US" dirty="0"/>
              <a:t>Summit entered production in January 2019</a:t>
            </a:r>
          </a:p>
        </p:txBody>
      </p:sp>
      <p:sp>
        <p:nvSpPr>
          <p:cNvPr id="4" name="Content Placeholder 3">
            <a:extLst>
              <a:ext uri="{FF2B5EF4-FFF2-40B4-BE49-F238E27FC236}">
                <a16:creationId xmlns:a16="http://schemas.microsoft.com/office/drawing/2014/main" id="{EB49350C-8978-4573-BF64-2F77BD164C70}"/>
              </a:ext>
            </a:extLst>
          </p:cNvPr>
          <p:cNvSpPr>
            <a:spLocks noGrp="1"/>
          </p:cNvSpPr>
          <p:nvPr>
            <p:ph idx="1"/>
          </p:nvPr>
        </p:nvSpPr>
        <p:spPr>
          <a:xfrm>
            <a:off x="429767" y="1058683"/>
            <a:ext cx="6697505" cy="2021333"/>
          </a:xfrm>
        </p:spPr>
        <p:txBody>
          <a:bodyPr/>
          <a:lstStyle/>
          <a:p>
            <a:r>
              <a:rPr lang="en-US" sz="2000" dirty="0"/>
              <a:t>Early science achievements include two Gordon Bell finalists</a:t>
            </a:r>
          </a:p>
          <a:p>
            <a:r>
              <a:rPr lang="en-US" sz="2000" dirty="0"/>
              <a:t>131 participated in the Intro to Summit Workshop in February 2019</a:t>
            </a:r>
          </a:p>
          <a:p>
            <a:r>
              <a:rPr lang="en-US" sz="2000" dirty="0"/>
              <a:t>Exceeded all operational targets for 2019</a:t>
            </a:r>
          </a:p>
        </p:txBody>
      </p:sp>
      <p:pic>
        <p:nvPicPr>
          <p:cNvPr id="2" name="Picture 1">
            <a:extLst>
              <a:ext uri="{FF2B5EF4-FFF2-40B4-BE49-F238E27FC236}">
                <a16:creationId xmlns:a16="http://schemas.microsoft.com/office/drawing/2014/main" id="{673A927A-DFA6-4FBD-B151-9F7FBBFBCF4A}"/>
              </a:ext>
            </a:extLst>
          </p:cNvPr>
          <p:cNvPicPr>
            <a:picLocks noChangeAspect="1"/>
          </p:cNvPicPr>
          <p:nvPr/>
        </p:nvPicPr>
        <p:blipFill>
          <a:blip r:embed="rId3"/>
          <a:stretch>
            <a:fillRect/>
          </a:stretch>
        </p:blipFill>
        <p:spPr>
          <a:xfrm>
            <a:off x="7806142" y="544068"/>
            <a:ext cx="4385857" cy="2940295"/>
          </a:xfrm>
          <a:prstGeom prst="rect">
            <a:avLst/>
          </a:prstGeom>
        </p:spPr>
      </p:pic>
      <p:sp>
        <p:nvSpPr>
          <p:cNvPr id="5" name="Title 1">
            <a:extLst>
              <a:ext uri="{FF2B5EF4-FFF2-40B4-BE49-F238E27FC236}">
                <a16:creationId xmlns:a16="http://schemas.microsoft.com/office/drawing/2014/main" id="{032AE1BE-5098-4F65-8D0D-58479BF48348}"/>
              </a:ext>
            </a:extLst>
          </p:cNvPr>
          <p:cNvSpPr txBox="1">
            <a:spLocks/>
          </p:cNvSpPr>
          <p:nvPr/>
        </p:nvSpPr>
        <p:spPr bwMode="auto">
          <a:xfrm>
            <a:off x="429767" y="3324883"/>
            <a:ext cx="11762232"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Frontier was publicly announced on May 2019</a:t>
            </a:r>
          </a:p>
        </p:txBody>
      </p:sp>
      <p:pic>
        <p:nvPicPr>
          <p:cNvPr id="6" name="Picture 5">
            <a:extLst>
              <a:ext uri="{FF2B5EF4-FFF2-40B4-BE49-F238E27FC236}">
                <a16:creationId xmlns:a16="http://schemas.microsoft.com/office/drawing/2014/main" id="{E4D4FA0C-6C04-4E6C-ADF3-02F2C487BBC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7000"/>
                    </a14:imgEffect>
                  </a14:imgLayer>
                </a14:imgProps>
              </a:ext>
            </a:extLst>
          </a:blip>
          <a:stretch>
            <a:fillRect/>
          </a:stretch>
        </p:blipFill>
        <p:spPr>
          <a:xfrm>
            <a:off x="2493819" y="3880430"/>
            <a:ext cx="7204362" cy="2881745"/>
          </a:xfrm>
          <a:prstGeom prst="rect">
            <a:avLst/>
          </a:prstGeom>
        </p:spPr>
      </p:pic>
    </p:spTree>
    <p:extLst>
      <p:ext uri="{BB962C8B-B14F-4D97-AF65-F5344CB8AC3E}">
        <p14:creationId xmlns:p14="http://schemas.microsoft.com/office/powerpoint/2010/main" val="1185220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Grp="1" noChangeArrowheads="1"/>
          </p:cNvSpPr>
          <p:nvPr>
            <p:ph type="title"/>
          </p:nvPr>
        </p:nvSpPr>
        <p:spPr/>
        <p:txBody>
          <a:bodyPr/>
          <a:lstStyle/>
          <a:p>
            <a:r>
              <a:rPr lang="en-US" dirty="0"/>
              <a:t>Frontier will meet the mission need for an increase in application performance by advancing the OLCF’s accelerated node roadmap.</a:t>
            </a:r>
            <a:endParaRPr lang="en-US" sz="3200" dirty="0"/>
          </a:p>
        </p:txBody>
      </p:sp>
      <p:sp>
        <p:nvSpPr>
          <p:cNvPr id="67" name="Freeform 26">
            <a:extLst>
              <a:ext uri="{FF2B5EF4-FFF2-40B4-BE49-F238E27FC236}">
                <a16:creationId xmlns:a16="http://schemas.microsoft.com/office/drawing/2014/main" id="{3AE4D38F-EE85-458D-8893-EC8465BE50C7}"/>
              </a:ext>
            </a:extLst>
          </p:cNvPr>
          <p:cNvSpPr>
            <a:spLocks/>
          </p:cNvSpPr>
          <p:nvPr/>
        </p:nvSpPr>
        <p:spPr bwMode="auto">
          <a:xfrm>
            <a:off x="1300715" y="2464194"/>
            <a:ext cx="8750300" cy="3381375"/>
          </a:xfrm>
          <a:custGeom>
            <a:avLst/>
            <a:gdLst>
              <a:gd name="T0" fmla="*/ 2147483647 w 5560"/>
              <a:gd name="T1" fmla="*/ 2147483647 h 2298"/>
              <a:gd name="T2" fmla="*/ 2147483647 w 5560"/>
              <a:gd name="T3" fmla="*/ 2147483647 h 2298"/>
              <a:gd name="T4" fmla="*/ 2147483647 w 5560"/>
              <a:gd name="T5" fmla="*/ 2147483647 h 2298"/>
              <a:gd name="T6" fmla="*/ 2147483647 w 5560"/>
              <a:gd name="T7" fmla="*/ 0 h 2298"/>
              <a:gd name="T8" fmla="*/ 2147483647 w 5560"/>
              <a:gd name="T9" fmla="*/ 2147483647 h 2298"/>
              <a:gd name="T10" fmla="*/ 2147483647 w 5560"/>
              <a:gd name="T11" fmla="*/ 2147483647 h 2298"/>
              <a:gd name="T12" fmla="*/ 0 w 5560"/>
              <a:gd name="T13" fmla="*/ 2147483647 h 2298"/>
              <a:gd name="T14" fmla="*/ 2147483647 w 5560"/>
              <a:gd name="T15" fmla="*/ 2147483647 h 2298"/>
              <a:gd name="T16" fmla="*/ 2147483647 w 5560"/>
              <a:gd name="T17" fmla="*/ 2147483647 h 22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60"/>
              <a:gd name="T28" fmla="*/ 0 h 2298"/>
              <a:gd name="T29" fmla="*/ 5560 w 5560"/>
              <a:gd name="T30" fmla="*/ 2298 h 22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60" h="2298">
                <a:moveTo>
                  <a:pt x="40" y="1130"/>
                </a:moveTo>
                <a:cubicBezTo>
                  <a:pt x="1136" y="1346"/>
                  <a:pt x="3808" y="994"/>
                  <a:pt x="4937" y="196"/>
                </a:cubicBezTo>
                <a:lnTo>
                  <a:pt x="4744" y="138"/>
                </a:lnTo>
                <a:lnTo>
                  <a:pt x="5350" y="0"/>
                </a:lnTo>
                <a:lnTo>
                  <a:pt x="5560" y="442"/>
                </a:lnTo>
                <a:lnTo>
                  <a:pt x="5253" y="328"/>
                </a:lnTo>
                <a:cubicBezTo>
                  <a:pt x="3784" y="1826"/>
                  <a:pt x="881" y="2170"/>
                  <a:pt x="0" y="2298"/>
                </a:cubicBezTo>
                <a:lnTo>
                  <a:pt x="256" y="1578"/>
                </a:lnTo>
                <a:lnTo>
                  <a:pt x="40" y="1130"/>
                </a:lnTo>
                <a:close/>
              </a:path>
            </a:pathLst>
          </a:custGeom>
          <a:solidFill>
            <a:schemeClr val="tx2">
              <a:alpha val="17000"/>
            </a:schemeClr>
          </a:solidFill>
          <a:ln w="9525">
            <a:solidFill>
              <a:srgbClr val="EAEEEE"/>
            </a:solidFill>
            <a:round/>
            <a:headEnd/>
            <a:tailEnd/>
          </a:ln>
        </p:spPr>
        <p:txBody>
          <a:bodyPr wrap="none" anchor="ctr"/>
          <a:lstStyle/>
          <a:p>
            <a:endParaRPr lang="en-US">
              <a:solidFill>
                <a:prstClr val="black"/>
              </a:solidFill>
            </a:endParaRPr>
          </a:p>
        </p:txBody>
      </p:sp>
      <p:sp>
        <p:nvSpPr>
          <p:cNvPr id="68" name="Rectangle 31">
            <a:extLst>
              <a:ext uri="{FF2B5EF4-FFF2-40B4-BE49-F238E27FC236}">
                <a16:creationId xmlns:a16="http://schemas.microsoft.com/office/drawing/2014/main" id="{6D3125CD-2014-41F7-AA0B-797825F0E6BF}"/>
              </a:ext>
            </a:extLst>
          </p:cNvPr>
          <p:cNvSpPr>
            <a:spLocks noChangeArrowheads="1"/>
          </p:cNvSpPr>
          <p:nvPr/>
        </p:nvSpPr>
        <p:spPr bwMode="auto">
          <a:xfrm>
            <a:off x="1633299" y="4734456"/>
            <a:ext cx="2300457" cy="972574"/>
          </a:xfrm>
          <a:prstGeom prst="rect">
            <a:avLst/>
          </a:prstGeom>
          <a:noFill/>
          <a:ln w="9525">
            <a:noFill/>
            <a:miter lim="800000"/>
            <a:headEnd/>
            <a:tailEnd/>
          </a:ln>
        </p:spPr>
        <p:txBody>
          <a:bodyPr wrap="square">
            <a:spAutoFit/>
          </a:bodyPr>
          <a:lstStyle/>
          <a:p>
            <a:pPr algn="ctr">
              <a:lnSpc>
                <a:spcPct val="90000"/>
              </a:lnSpc>
              <a:spcBef>
                <a:spcPts val="600"/>
              </a:spcBef>
            </a:pPr>
            <a:r>
              <a:rPr lang="en-US" sz="1600" b="1" dirty="0">
                <a:solidFill>
                  <a:prstClr val="black"/>
                </a:solidFill>
                <a:latin typeface="+mn-lt"/>
              </a:rPr>
              <a:t>Jaguar</a:t>
            </a:r>
          </a:p>
          <a:p>
            <a:pPr algn="ctr">
              <a:lnSpc>
                <a:spcPct val="90000"/>
              </a:lnSpc>
              <a:spcBef>
                <a:spcPts val="600"/>
              </a:spcBef>
            </a:pPr>
            <a:r>
              <a:rPr lang="en-US" sz="1400" dirty="0">
                <a:solidFill>
                  <a:prstClr val="black"/>
                </a:solidFill>
                <a:latin typeface="+mn-lt"/>
              </a:rPr>
              <a:t>2.3 PF</a:t>
            </a:r>
            <a:br>
              <a:rPr lang="en-US" sz="1400" dirty="0">
                <a:solidFill>
                  <a:prstClr val="black"/>
                </a:solidFill>
                <a:latin typeface="+mn-lt"/>
              </a:rPr>
            </a:br>
            <a:r>
              <a:rPr lang="en-US" sz="1400" dirty="0">
                <a:solidFill>
                  <a:prstClr val="black"/>
                </a:solidFill>
                <a:latin typeface="+mn-lt"/>
              </a:rPr>
              <a:t>Multi-core CPU</a:t>
            </a:r>
            <a:br>
              <a:rPr lang="en-US" sz="1400" dirty="0">
                <a:solidFill>
                  <a:prstClr val="black"/>
                </a:solidFill>
                <a:latin typeface="+mn-lt"/>
              </a:rPr>
            </a:br>
            <a:endParaRPr lang="en-US" sz="1400" dirty="0">
              <a:solidFill>
                <a:prstClr val="black"/>
              </a:solidFill>
              <a:latin typeface="+mn-lt"/>
            </a:endParaRPr>
          </a:p>
        </p:txBody>
      </p:sp>
      <p:sp>
        <p:nvSpPr>
          <p:cNvPr id="69" name="Rectangle 32">
            <a:extLst>
              <a:ext uri="{FF2B5EF4-FFF2-40B4-BE49-F238E27FC236}">
                <a16:creationId xmlns:a16="http://schemas.microsoft.com/office/drawing/2014/main" id="{0FCC4F8C-890B-4AC8-98E4-FBF2AAF36369}"/>
              </a:ext>
            </a:extLst>
          </p:cNvPr>
          <p:cNvSpPr>
            <a:spLocks noChangeArrowheads="1"/>
          </p:cNvSpPr>
          <p:nvPr/>
        </p:nvSpPr>
        <p:spPr bwMode="auto">
          <a:xfrm>
            <a:off x="4084534" y="4555503"/>
            <a:ext cx="1984212" cy="674031"/>
          </a:xfrm>
          <a:prstGeom prst="rect">
            <a:avLst/>
          </a:prstGeom>
          <a:noFill/>
          <a:ln w="9525">
            <a:noFill/>
            <a:miter lim="800000"/>
            <a:headEnd/>
            <a:tailEnd/>
          </a:ln>
        </p:spPr>
        <p:txBody>
          <a:bodyPr wrap="square">
            <a:spAutoFit/>
          </a:bodyPr>
          <a:lstStyle/>
          <a:p>
            <a:pPr algn="ctr">
              <a:lnSpc>
                <a:spcPct val="90000"/>
              </a:lnSpc>
              <a:spcBef>
                <a:spcPts val="600"/>
              </a:spcBef>
            </a:pPr>
            <a:r>
              <a:rPr lang="en-US" sz="1400" b="1" dirty="0">
                <a:solidFill>
                  <a:prstClr val="black"/>
                </a:solidFill>
                <a:latin typeface="+mn-lt"/>
              </a:rPr>
              <a:t>Titan:</a:t>
            </a:r>
            <a:br>
              <a:rPr lang="en-US" sz="1400" dirty="0">
                <a:solidFill>
                  <a:prstClr val="black"/>
                </a:solidFill>
                <a:latin typeface="+mn-lt"/>
              </a:rPr>
            </a:br>
            <a:r>
              <a:rPr lang="en-US" sz="1400" dirty="0">
                <a:solidFill>
                  <a:prstClr val="black"/>
                </a:solidFill>
                <a:latin typeface="+mn-lt"/>
              </a:rPr>
              <a:t>27 PF</a:t>
            </a:r>
            <a:br>
              <a:rPr lang="en-US" sz="1400" dirty="0">
                <a:solidFill>
                  <a:prstClr val="black"/>
                </a:solidFill>
                <a:latin typeface="+mn-lt"/>
              </a:rPr>
            </a:br>
            <a:r>
              <a:rPr lang="en-US" sz="1400" dirty="0">
                <a:solidFill>
                  <a:prstClr val="black"/>
                </a:solidFill>
                <a:latin typeface="+mn-lt"/>
              </a:rPr>
              <a:t>Hybrid GPU/CPU</a:t>
            </a:r>
            <a:r>
              <a:rPr lang="en-US" sz="1400" dirty="0">
                <a:solidFill>
                  <a:prstClr val="black"/>
                </a:solidFill>
              </a:rPr>
              <a:t> </a:t>
            </a:r>
            <a:endParaRPr lang="en-US" sz="1400" dirty="0">
              <a:solidFill>
                <a:prstClr val="black"/>
              </a:solidFill>
              <a:latin typeface="+mn-lt"/>
            </a:endParaRPr>
          </a:p>
        </p:txBody>
      </p:sp>
      <p:sp>
        <p:nvSpPr>
          <p:cNvPr id="70" name="Text Box 35">
            <a:extLst>
              <a:ext uri="{FF2B5EF4-FFF2-40B4-BE49-F238E27FC236}">
                <a16:creationId xmlns:a16="http://schemas.microsoft.com/office/drawing/2014/main" id="{19B61587-672E-4A87-A9CF-3C7AB79AB2FB}"/>
              </a:ext>
            </a:extLst>
          </p:cNvPr>
          <p:cNvSpPr txBox="1">
            <a:spLocks noChangeArrowheads="1"/>
          </p:cNvSpPr>
          <p:nvPr/>
        </p:nvSpPr>
        <p:spPr bwMode="auto">
          <a:xfrm>
            <a:off x="1435108" y="5618556"/>
            <a:ext cx="588623" cy="307777"/>
          </a:xfrm>
          <a:prstGeom prst="rect">
            <a:avLst/>
          </a:prstGeom>
          <a:noFill/>
          <a:ln w="9525">
            <a:noFill/>
            <a:miter lim="800000"/>
            <a:headEnd/>
            <a:tailEnd/>
          </a:ln>
        </p:spPr>
        <p:txBody>
          <a:bodyPr wrap="square">
            <a:spAutoFit/>
          </a:bodyPr>
          <a:lstStyle/>
          <a:p>
            <a:pPr algn="ctr"/>
            <a:r>
              <a:rPr lang="en-US" sz="1400" b="1" dirty="0">
                <a:solidFill>
                  <a:prstClr val="black"/>
                </a:solidFill>
                <a:latin typeface="+mn-lt"/>
              </a:rPr>
              <a:t>2010</a:t>
            </a:r>
          </a:p>
        </p:txBody>
      </p:sp>
      <p:sp>
        <p:nvSpPr>
          <p:cNvPr id="71" name="Text Box 36">
            <a:extLst>
              <a:ext uri="{FF2B5EF4-FFF2-40B4-BE49-F238E27FC236}">
                <a16:creationId xmlns:a16="http://schemas.microsoft.com/office/drawing/2014/main" id="{7EFA216F-2A89-432C-96F3-FA0967D84EB8}"/>
              </a:ext>
            </a:extLst>
          </p:cNvPr>
          <p:cNvSpPr txBox="1">
            <a:spLocks noChangeArrowheads="1"/>
          </p:cNvSpPr>
          <p:nvPr/>
        </p:nvSpPr>
        <p:spPr bwMode="auto">
          <a:xfrm>
            <a:off x="3585298" y="5609031"/>
            <a:ext cx="588623" cy="307777"/>
          </a:xfrm>
          <a:prstGeom prst="rect">
            <a:avLst/>
          </a:prstGeom>
          <a:noFill/>
          <a:ln w="9525">
            <a:noFill/>
            <a:miter lim="800000"/>
            <a:headEnd/>
            <a:tailEnd/>
          </a:ln>
        </p:spPr>
        <p:txBody>
          <a:bodyPr wrap="square">
            <a:spAutoFit/>
          </a:bodyPr>
          <a:lstStyle/>
          <a:p>
            <a:pPr algn="ctr"/>
            <a:r>
              <a:rPr lang="en-US" sz="1400" b="1" dirty="0">
                <a:solidFill>
                  <a:prstClr val="black"/>
                </a:solidFill>
                <a:latin typeface="+mn-lt"/>
              </a:rPr>
              <a:t>2012</a:t>
            </a:r>
          </a:p>
        </p:txBody>
      </p:sp>
      <p:sp>
        <p:nvSpPr>
          <p:cNvPr id="72" name="Text Box 37">
            <a:extLst>
              <a:ext uri="{FF2B5EF4-FFF2-40B4-BE49-F238E27FC236}">
                <a16:creationId xmlns:a16="http://schemas.microsoft.com/office/drawing/2014/main" id="{FDFDEB65-9A21-4C8D-955D-83FF3FE908D0}"/>
              </a:ext>
            </a:extLst>
          </p:cNvPr>
          <p:cNvSpPr txBox="1">
            <a:spLocks noChangeArrowheads="1"/>
          </p:cNvSpPr>
          <p:nvPr/>
        </p:nvSpPr>
        <p:spPr bwMode="auto">
          <a:xfrm>
            <a:off x="5903699" y="5609031"/>
            <a:ext cx="588623" cy="307777"/>
          </a:xfrm>
          <a:prstGeom prst="rect">
            <a:avLst/>
          </a:prstGeom>
          <a:noFill/>
          <a:ln w="9525">
            <a:noFill/>
            <a:miter lim="800000"/>
            <a:headEnd/>
            <a:tailEnd/>
          </a:ln>
        </p:spPr>
        <p:txBody>
          <a:bodyPr wrap="square">
            <a:spAutoFit/>
          </a:bodyPr>
          <a:lstStyle/>
          <a:p>
            <a:pPr algn="ctr"/>
            <a:r>
              <a:rPr lang="en-US" sz="1400" b="1" dirty="0">
                <a:solidFill>
                  <a:prstClr val="black"/>
                </a:solidFill>
                <a:latin typeface="+mn-lt"/>
              </a:rPr>
              <a:t>2017</a:t>
            </a:r>
          </a:p>
        </p:txBody>
      </p:sp>
      <p:sp>
        <p:nvSpPr>
          <p:cNvPr id="73" name="Text Box 38">
            <a:extLst>
              <a:ext uri="{FF2B5EF4-FFF2-40B4-BE49-F238E27FC236}">
                <a16:creationId xmlns:a16="http://schemas.microsoft.com/office/drawing/2014/main" id="{F00ED17B-2AC9-419E-81F3-26406DDBF9A1}"/>
              </a:ext>
            </a:extLst>
          </p:cNvPr>
          <p:cNvSpPr txBox="1">
            <a:spLocks noChangeArrowheads="1"/>
          </p:cNvSpPr>
          <p:nvPr/>
        </p:nvSpPr>
        <p:spPr bwMode="auto">
          <a:xfrm>
            <a:off x="8035854" y="5609031"/>
            <a:ext cx="588623" cy="307777"/>
          </a:xfrm>
          <a:prstGeom prst="rect">
            <a:avLst/>
          </a:prstGeom>
          <a:noFill/>
          <a:ln w="9525">
            <a:noFill/>
            <a:miter lim="800000"/>
            <a:headEnd/>
            <a:tailEnd/>
          </a:ln>
        </p:spPr>
        <p:txBody>
          <a:bodyPr wrap="square">
            <a:spAutoFit/>
          </a:bodyPr>
          <a:lstStyle/>
          <a:p>
            <a:pPr algn="ctr"/>
            <a:r>
              <a:rPr lang="en-US" sz="1400" b="1" dirty="0">
                <a:solidFill>
                  <a:prstClr val="black"/>
                </a:solidFill>
                <a:latin typeface="+mn-lt"/>
              </a:rPr>
              <a:t>2021</a:t>
            </a:r>
          </a:p>
        </p:txBody>
      </p:sp>
      <p:sp>
        <p:nvSpPr>
          <p:cNvPr id="74" name="Rectangle 32">
            <a:extLst>
              <a:ext uri="{FF2B5EF4-FFF2-40B4-BE49-F238E27FC236}">
                <a16:creationId xmlns:a16="http://schemas.microsoft.com/office/drawing/2014/main" id="{009CBE8C-2B24-4162-B4A4-1409A938BB7A}"/>
              </a:ext>
            </a:extLst>
          </p:cNvPr>
          <p:cNvSpPr>
            <a:spLocks noChangeArrowheads="1"/>
          </p:cNvSpPr>
          <p:nvPr/>
        </p:nvSpPr>
        <p:spPr bwMode="auto">
          <a:xfrm>
            <a:off x="8492090" y="3790873"/>
            <a:ext cx="1981200" cy="1132618"/>
          </a:xfrm>
          <a:prstGeom prst="rect">
            <a:avLst/>
          </a:prstGeom>
          <a:noFill/>
          <a:ln w="9525">
            <a:noFill/>
            <a:miter lim="800000"/>
            <a:headEnd/>
            <a:tailEnd/>
          </a:ln>
        </p:spPr>
        <p:txBody>
          <a:bodyPr wrap="square">
            <a:spAutoFit/>
          </a:bodyPr>
          <a:lstStyle/>
          <a:p>
            <a:pPr algn="ctr">
              <a:lnSpc>
                <a:spcPct val="90000"/>
              </a:lnSpc>
              <a:spcBef>
                <a:spcPts val="600"/>
              </a:spcBef>
            </a:pPr>
            <a:r>
              <a:rPr lang="en-US" sz="1600" b="1" dirty="0">
                <a:solidFill>
                  <a:prstClr val="black"/>
                </a:solidFill>
                <a:latin typeface="+mn-lt"/>
              </a:rPr>
              <a:t>Frontier</a:t>
            </a:r>
          </a:p>
          <a:p>
            <a:pPr algn="ctr">
              <a:lnSpc>
                <a:spcPct val="90000"/>
              </a:lnSpc>
              <a:spcBef>
                <a:spcPts val="600"/>
              </a:spcBef>
            </a:pPr>
            <a:r>
              <a:rPr lang="en-US" sz="1600" dirty="0">
                <a:solidFill>
                  <a:prstClr val="black"/>
                </a:solidFill>
                <a:latin typeface="+mn-lt"/>
              </a:rPr>
              <a:t>&gt;1,500 PF</a:t>
            </a:r>
          </a:p>
          <a:p>
            <a:pPr algn="ctr">
              <a:lnSpc>
                <a:spcPct val="90000"/>
              </a:lnSpc>
              <a:spcBef>
                <a:spcPts val="600"/>
              </a:spcBef>
            </a:pPr>
            <a:r>
              <a:rPr lang="en-US" sz="1600" dirty="0">
                <a:solidFill>
                  <a:prstClr val="black"/>
                </a:solidFill>
                <a:latin typeface="+mn-lt"/>
              </a:rPr>
              <a:t>Hybrid GPU/CPU</a:t>
            </a:r>
            <a:br>
              <a:rPr lang="en-US" sz="1600" dirty="0">
                <a:solidFill>
                  <a:prstClr val="black"/>
                </a:solidFill>
                <a:latin typeface="+mn-lt"/>
              </a:rPr>
            </a:br>
            <a:endParaRPr lang="en-US" sz="1600" dirty="0">
              <a:solidFill>
                <a:prstClr val="black"/>
              </a:solidFill>
              <a:latin typeface="+mn-lt"/>
            </a:endParaRPr>
          </a:p>
        </p:txBody>
      </p:sp>
      <p:sp>
        <p:nvSpPr>
          <p:cNvPr id="75" name="Rectangle 32">
            <a:extLst>
              <a:ext uri="{FF2B5EF4-FFF2-40B4-BE49-F238E27FC236}">
                <a16:creationId xmlns:a16="http://schemas.microsoft.com/office/drawing/2014/main" id="{A0B8B20A-1564-4598-AE75-D610AB126287}"/>
              </a:ext>
            </a:extLst>
          </p:cNvPr>
          <p:cNvSpPr>
            <a:spLocks noChangeArrowheads="1"/>
          </p:cNvSpPr>
          <p:nvPr/>
        </p:nvSpPr>
        <p:spPr bwMode="auto">
          <a:xfrm>
            <a:off x="6103160" y="4250702"/>
            <a:ext cx="2255579" cy="778675"/>
          </a:xfrm>
          <a:prstGeom prst="rect">
            <a:avLst/>
          </a:prstGeom>
          <a:noFill/>
          <a:ln w="9525">
            <a:noFill/>
            <a:miter lim="800000"/>
            <a:headEnd/>
            <a:tailEnd/>
          </a:ln>
        </p:spPr>
        <p:txBody>
          <a:bodyPr wrap="square">
            <a:spAutoFit/>
          </a:bodyPr>
          <a:lstStyle/>
          <a:p>
            <a:pPr algn="ctr">
              <a:lnSpc>
                <a:spcPct val="90000"/>
              </a:lnSpc>
              <a:spcBef>
                <a:spcPts val="600"/>
              </a:spcBef>
            </a:pPr>
            <a:r>
              <a:rPr lang="en-US" sz="1600" b="1" dirty="0">
                <a:solidFill>
                  <a:prstClr val="black"/>
                </a:solidFill>
                <a:latin typeface="+mn-lt"/>
              </a:rPr>
              <a:t>Summit</a:t>
            </a:r>
          </a:p>
          <a:p>
            <a:pPr algn="ctr">
              <a:lnSpc>
                <a:spcPct val="90000"/>
              </a:lnSpc>
              <a:spcBef>
                <a:spcPts val="600"/>
              </a:spcBef>
            </a:pPr>
            <a:r>
              <a:rPr lang="en-US" sz="1400" dirty="0">
                <a:solidFill>
                  <a:prstClr val="black"/>
                </a:solidFill>
                <a:latin typeface="+mn-lt"/>
              </a:rPr>
              <a:t>200 PF / 3,300 PF (FP16)</a:t>
            </a:r>
            <a:br>
              <a:rPr lang="en-US" sz="1400" dirty="0">
                <a:solidFill>
                  <a:prstClr val="black"/>
                </a:solidFill>
                <a:latin typeface="+mn-lt"/>
              </a:rPr>
            </a:br>
            <a:r>
              <a:rPr lang="en-US" sz="1400" dirty="0">
                <a:solidFill>
                  <a:prstClr val="black"/>
                </a:solidFill>
                <a:latin typeface="+mn-lt"/>
              </a:rPr>
              <a:t>Hybrid GPU/CPU</a:t>
            </a:r>
          </a:p>
        </p:txBody>
      </p:sp>
      <p:sp>
        <p:nvSpPr>
          <p:cNvPr id="76" name="Line 28">
            <a:extLst>
              <a:ext uri="{FF2B5EF4-FFF2-40B4-BE49-F238E27FC236}">
                <a16:creationId xmlns:a16="http://schemas.microsoft.com/office/drawing/2014/main" id="{56646754-04F2-4F30-9688-76CD5C5902B2}"/>
              </a:ext>
            </a:extLst>
          </p:cNvPr>
          <p:cNvSpPr>
            <a:spLocks noChangeShapeType="1"/>
          </p:cNvSpPr>
          <p:nvPr/>
        </p:nvSpPr>
        <p:spPr bwMode="auto">
          <a:xfrm flipV="1">
            <a:off x="3891515" y="3287089"/>
            <a:ext cx="0" cy="2318766"/>
          </a:xfrm>
          <a:prstGeom prst="line">
            <a:avLst/>
          </a:prstGeom>
          <a:noFill/>
          <a:ln w="38100">
            <a:solidFill>
              <a:schemeClr val="accent4"/>
            </a:solidFill>
            <a:round/>
            <a:headEnd/>
            <a:tailEnd type="diamond" w="med" len="med"/>
          </a:ln>
          <a:effectLst>
            <a:outerShdw blurRad="50800" dist="38100" dir="2700000" algn="tl" rotWithShape="0">
              <a:prstClr val="black">
                <a:alpha val="40000"/>
              </a:prstClr>
            </a:outerShdw>
          </a:effectLst>
        </p:spPr>
        <p:txBody>
          <a:bodyPr/>
          <a:lstStyle/>
          <a:p>
            <a:pPr>
              <a:defRPr/>
            </a:pPr>
            <a:endParaRPr lang="en-US">
              <a:solidFill>
                <a:prstClr val="black"/>
              </a:solidFill>
            </a:endParaRPr>
          </a:p>
        </p:txBody>
      </p:sp>
      <p:sp>
        <p:nvSpPr>
          <p:cNvPr id="77" name="Line 27">
            <a:extLst>
              <a:ext uri="{FF2B5EF4-FFF2-40B4-BE49-F238E27FC236}">
                <a16:creationId xmlns:a16="http://schemas.microsoft.com/office/drawing/2014/main" id="{C557796D-9182-4B52-9C7C-8E20BFE705CA}"/>
              </a:ext>
            </a:extLst>
          </p:cNvPr>
          <p:cNvSpPr>
            <a:spLocks noChangeShapeType="1"/>
          </p:cNvSpPr>
          <p:nvPr/>
        </p:nvSpPr>
        <p:spPr bwMode="auto">
          <a:xfrm flipV="1">
            <a:off x="1722990" y="3793502"/>
            <a:ext cx="0" cy="1812353"/>
          </a:xfrm>
          <a:prstGeom prst="line">
            <a:avLst/>
          </a:prstGeom>
          <a:noFill/>
          <a:ln w="38100">
            <a:solidFill>
              <a:schemeClr val="accent4"/>
            </a:solidFill>
            <a:round/>
            <a:headEnd/>
            <a:tailEnd type="diamond" w="med" len="med"/>
          </a:ln>
          <a:effectLst>
            <a:outerShdw blurRad="50800" dist="38100" dir="2700000" algn="tl" rotWithShape="0">
              <a:prstClr val="black">
                <a:alpha val="40000"/>
              </a:prstClr>
            </a:outerShdw>
          </a:effectLst>
        </p:spPr>
        <p:txBody>
          <a:bodyPr/>
          <a:lstStyle/>
          <a:p>
            <a:pPr>
              <a:defRPr/>
            </a:pPr>
            <a:endParaRPr lang="en-US">
              <a:solidFill>
                <a:prstClr val="black"/>
              </a:solidFill>
            </a:endParaRPr>
          </a:p>
        </p:txBody>
      </p:sp>
      <p:sp>
        <p:nvSpPr>
          <p:cNvPr id="79" name="Line 30">
            <a:extLst>
              <a:ext uri="{FF2B5EF4-FFF2-40B4-BE49-F238E27FC236}">
                <a16:creationId xmlns:a16="http://schemas.microsoft.com/office/drawing/2014/main" id="{5F83490D-2563-4870-BEC3-11F4578F1429}"/>
              </a:ext>
            </a:extLst>
          </p:cNvPr>
          <p:cNvSpPr>
            <a:spLocks noChangeShapeType="1"/>
          </p:cNvSpPr>
          <p:nvPr/>
        </p:nvSpPr>
        <p:spPr bwMode="auto">
          <a:xfrm flipV="1">
            <a:off x="8330165" y="2464193"/>
            <a:ext cx="0" cy="3141661"/>
          </a:xfrm>
          <a:prstGeom prst="line">
            <a:avLst/>
          </a:prstGeom>
          <a:noFill/>
          <a:ln w="38100">
            <a:solidFill>
              <a:schemeClr val="accent4"/>
            </a:solidFill>
            <a:round/>
            <a:headEnd/>
            <a:tailEnd type="diamond" w="med" len="med"/>
          </a:ln>
          <a:effectLst>
            <a:outerShdw blurRad="50800" dist="38100" dir="2700000" algn="tl" rotWithShape="0">
              <a:prstClr val="black">
                <a:alpha val="40000"/>
              </a:prstClr>
            </a:outerShdw>
          </a:effectLst>
        </p:spPr>
        <p:txBody>
          <a:bodyPr/>
          <a:lstStyle/>
          <a:p>
            <a:pPr>
              <a:defRPr/>
            </a:pPr>
            <a:endParaRPr lang="en-US">
              <a:solidFill>
                <a:prstClr val="black"/>
              </a:solidFill>
            </a:endParaRPr>
          </a:p>
        </p:txBody>
      </p:sp>
      <p:sp>
        <p:nvSpPr>
          <p:cNvPr id="80" name="Line 29">
            <a:extLst>
              <a:ext uri="{FF2B5EF4-FFF2-40B4-BE49-F238E27FC236}">
                <a16:creationId xmlns:a16="http://schemas.microsoft.com/office/drawing/2014/main" id="{71184040-382B-446D-881C-7A55F3C877BE}"/>
              </a:ext>
            </a:extLst>
          </p:cNvPr>
          <p:cNvSpPr>
            <a:spLocks noChangeShapeType="1"/>
          </p:cNvSpPr>
          <p:nvPr/>
        </p:nvSpPr>
        <p:spPr bwMode="auto">
          <a:xfrm flipV="1">
            <a:off x="6177515" y="3031502"/>
            <a:ext cx="0" cy="2574353"/>
          </a:xfrm>
          <a:prstGeom prst="line">
            <a:avLst/>
          </a:prstGeom>
          <a:noFill/>
          <a:ln w="38100">
            <a:solidFill>
              <a:schemeClr val="accent4"/>
            </a:solidFill>
            <a:round/>
            <a:headEnd/>
            <a:tailEnd type="diamond" w="med" len="med"/>
          </a:ln>
          <a:effectLst>
            <a:outerShdw blurRad="50800" dist="38100" dir="2700000" algn="tl" rotWithShape="0">
              <a:prstClr val="black">
                <a:alpha val="40000"/>
              </a:prstClr>
            </a:outerShdw>
          </a:effectLst>
        </p:spPr>
        <p:txBody>
          <a:bodyPr/>
          <a:lstStyle/>
          <a:p>
            <a:pPr>
              <a:defRPr/>
            </a:pPr>
            <a:endParaRPr lang="en-US">
              <a:solidFill>
                <a:prstClr val="black"/>
              </a:solidFill>
            </a:endParaRPr>
          </a:p>
        </p:txBody>
      </p:sp>
      <p:pic>
        <p:nvPicPr>
          <p:cNvPr id="81" name="Picture 80">
            <a:extLst>
              <a:ext uri="{FF2B5EF4-FFF2-40B4-BE49-F238E27FC236}">
                <a16:creationId xmlns:a16="http://schemas.microsoft.com/office/drawing/2014/main" id="{646A7BD4-3DD0-49B9-97CD-A7A8A66FE7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9928" y="3946077"/>
            <a:ext cx="2799447" cy="1000790"/>
          </a:xfrm>
          <a:prstGeom prst="rect">
            <a:avLst/>
          </a:prstGeom>
        </p:spPr>
      </p:pic>
      <p:pic>
        <p:nvPicPr>
          <p:cNvPr id="82" name="Picture 81">
            <a:extLst>
              <a:ext uri="{FF2B5EF4-FFF2-40B4-BE49-F238E27FC236}">
                <a16:creationId xmlns:a16="http://schemas.microsoft.com/office/drawing/2014/main" id="{706F8C3F-B905-4C85-8B50-125B22747B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77945" y="3283421"/>
            <a:ext cx="3054597" cy="1832758"/>
          </a:xfrm>
          <a:prstGeom prst="rect">
            <a:avLst/>
          </a:prstGeom>
        </p:spPr>
      </p:pic>
      <p:sp>
        <p:nvSpPr>
          <p:cNvPr id="83" name="TextBox 82">
            <a:extLst>
              <a:ext uri="{FF2B5EF4-FFF2-40B4-BE49-F238E27FC236}">
                <a16:creationId xmlns:a16="http://schemas.microsoft.com/office/drawing/2014/main" id="{B59814DA-DE07-448E-9139-99E7DA661E00}"/>
              </a:ext>
            </a:extLst>
          </p:cNvPr>
          <p:cNvSpPr txBox="1"/>
          <p:nvPr/>
        </p:nvSpPr>
        <p:spPr>
          <a:xfrm>
            <a:off x="1417458" y="3249537"/>
            <a:ext cx="611065" cy="341632"/>
          </a:xfrm>
          <a:prstGeom prst="rect">
            <a:avLst/>
          </a:prstGeom>
          <a:noFill/>
        </p:spPr>
        <p:txBody>
          <a:bodyPr wrap="square" rtlCol="0">
            <a:spAutoFit/>
          </a:bodyPr>
          <a:lstStyle/>
          <a:p>
            <a:pPr algn="ctr">
              <a:lnSpc>
                <a:spcPct val="90000"/>
              </a:lnSpc>
            </a:pPr>
            <a:r>
              <a:rPr lang="en-US" b="1" dirty="0">
                <a:solidFill>
                  <a:srgbClr val="FF0000"/>
                </a:solidFill>
              </a:rPr>
              <a:t>10</a:t>
            </a:r>
            <a:r>
              <a:rPr lang="en-US" b="1" baseline="30000" dirty="0">
                <a:solidFill>
                  <a:srgbClr val="FF0000"/>
                </a:solidFill>
              </a:rPr>
              <a:t>15</a:t>
            </a:r>
          </a:p>
        </p:txBody>
      </p:sp>
      <p:sp>
        <p:nvSpPr>
          <p:cNvPr id="84" name="TextBox 83">
            <a:extLst>
              <a:ext uri="{FF2B5EF4-FFF2-40B4-BE49-F238E27FC236}">
                <a16:creationId xmlns:a16="http://schemas.microsoft.com/office/drawing/2014/main" id="{0059AC24-0C95-45BF-A2DD-D182D6B51483}"/>
              </a:ext>
            </a:extLst>
          </p:cNvPr>
          <p:cNvSpPr txBox="1"/>
          <p:nvPr/>
        </p:nvSpPr>
        <p:spPr>
          <a:xfrm>
            <a:off x="3585249" y="2867989"/>
            <a:ext cx="611066" cy="341632"/>
          </a:xfrm>
          <a:prstGeom prst="rect">
            <a:avLst/>
          </a:prstGeom>
          <a:noFill/>
        </p:spPr>
        <p:txBody>
          <a:bodyPr wrap="square" rtlCol="0">
            <a:spAutoFit/>
          </a:bodyPr>
          <a:lstStyle/>
          <a:p>
            <a:pPr algn="ctr">
              <a:lnSpc>
                <a:spcPct val="90000"/>
              </a:lnSpc>
            </a:pPr>
            <a:r>
              <a:rPr lang="en-US" b="1" dirty="0">
                <a:solidFill>
                  <a:srgbClr val="FF0000"/>
                </a:solidFill>
              </a:rPr>
              <a:t>10</a:t>
            </a:r>
            <a:r>
              <a:rPr lang="en-US" b="1" baseline="30000" dirty="0">
                <a:solidFill>
                  <a:srgbClr val="FF0000"/>
                </a:solidFill>
              </a:rPr>
              <a:t>16</a:t>
            </a:r>
          </a:p>
        </p:txBody>
      </p:sp>
      <p:sp>
        <p:nvSpPr>
          <p:cNvPr id="85" name="TextBox 84">
            <a:extLst>
              <a:ext uri="{FF2B5EF4-FFF2-40B4-BE49-F238E27FC236}">
                <a16:creationId xmlns:a16="http://schemas.microsoft.com/office/drawing/2014/main" id="{63787319-21AA-41B6-BE75-A1D66B28ACBF}"/>
              </a:ext>
            </a:extLst>
          </p:cNvPr>
          <p:cNvSpPr txBox="1"/>
          <p:nvPr/>
        </p:nvSpPr>
        <p:spPr>
          <a:xfrm>
            <a:off x="5871982" y="2553380"/>
            <a:ext cx="611066" cy="341632"/>
          </a:xfrm>
          <a:prstGeom prst="rect">
            <a:avLst/>
          </a:prstGeom>
          <a:noFill/>
        </p:spPr>
        <p:txBody>
          <a:bodyPr wrap="square" rtlCol="0">
            <a:spAutoFit/>
          </a:bodyPr>
          <a:lstStyle/>
          <a:p>
            <a:pPr algn="ctr">
              <a:lnSpc>
                <a:spcPct val="90000"/>
              </a:lnSpc>
            </a:pPr>
            <a:r>
              <a:rPr lang="en-US" b="1" dirty="0">
                <a:solidFill>
                  <a:srgbClr val="FF0000"/>
                </a:solidFill>
              </a:rPr>
              <a:t>10</a:t>
            </a:r>
            <a:r>
              <a:rPr lang="en-US" b="1" baseline="30000" dirty="0">
                <a:solidFill>
                  <a:srgbClr val="FF0000"/>
                </a:solidFill>
              </a:rPr>
              <a:t>17</a:t>
            </a:r>
          </a:p>
        </p:txBody>
      </p:sp>
      <p:sp>
        <p:nvSpPr>
          <p:cNvPr id="86" name="TextBox 85">
            <a:extLst>
              <a:ext uri="{FF2B5EF4-FFF2-40B4-BE49-F238E27FC236}">
                <a16:creationId xmlns:a16="http://schemas.microsoft.com/office/drawing/2014/main" id="{109563F4-8DB9-47F4-9D93-812BAD14FD7B}"/>
              </a:ext>
            </a:extLst>
          </p:cNvPr>
          <p:cNvSpPr txBox="1"/>
          <p:nvPr/>
        </p:nvSpPr>
        <p:spPr>
          <a:xfrm>
            <a:off x="8055088" y="2054556"/>
            <a:ext cx="611066" cy="341632"/>
          </a:xfrm>
          <a:prstGeom prst="rect">
            <a:avLst/>
          </a:prstGeom>
          <a:noFill/>
        </p:spPr>
        <p:txBody>
          <a:bodyPr wrap="square" rtlCol="0">
            <a:spAutoFit/>
          </a:bodyPr>
          <a:lstStyle/>
          <a:p>
            <a:pPr algn="ctr">
              <a:lnSpc>
                <a:spcPct val="90000"/>
              </a:lnSpc>
            </a:pPr>
            <a:r>
              <a:rPr lang="en-US" b="1" dirty="0">
                <a:solidFill>
                  <a:srgbClr val="FF0000"/>
                </a:solidFill>
              </a:rPr>
              <a:t>10</a:t>
            </a:r>
            <a:r>
              <a:rPr lang="en-US" b="1" baseline="30000" dirty="0">
                <a:solidFill>
                  <a:srgbClr val="FF0000"/>
                </a:solidFill>
              </a:rPr>
              <a:t>18</a:t>
            </a:r>
          </a:p>
        </p:txBody>
      </p:sp>
      <p:pic>
        <p:nvPicPr>
          <p:cNvPr id="87" name="Picture 86">
            <a:extLst>
              <a:ext uri="{FF2B5EF4-FFF2-40B4-BE49-F238E27FC236}">
                <a16:creationId xmlns:a16="http://schemas.microsoft.com/office/drawing/2014/main" id="{91ED6577-34FD-41A9-A619-A804C380B0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77790" y="3001450"/>
            <a:ext cx="2053974" cy="893307"/>
          </a:xfrm>
          <a:prstGeom prst="rect">
            <a:avLst/>
          </a:prstGeom>
        </p:spPr>
      </p:pic>
      <p:pic>
        <p:nvPicPr>
          <p:cNvPr id="24" name="Picture 2">
            <a:extLst>
              <a:ext uri="{FF2B5EF4-FFF2-40B4-BE49-F238E27FC236}">
                <a16:creationId xmlns:a16="http://schemas.microsoft.com/office/drawing/2014/main" id="{C6A8CBE1-D088-4350-99CC-528C1A91FA5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86284" y="3170066"/>
            <a:ext cx="2159053" cy="116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Image result for summit supercomputer">
            <a:extLst>
              <a:ext uri="{FF2B5EF4-FFF2-40B4-BE49-F238E27FC236}">
                <a16:creationId xmlns:a16="http://schemas.microsoft.com/office/drawing/2014/main" id="{E84357B8-E59C-424C-ACBE-CA805C4A58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2026" y="3443941"/>
            <a:ext cx="1353821" cy="57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91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1A05-86D1-4AA2-9D82-410294B9E7FF}"/>
              </a:ext>
            </a:extLst>
          </p:cNvPr>
          <p:cNvSpPr>
            <a:spLocks noGrp="1"/>
          </p:cNvSpPr>
          <p:nvPr>
            <p:ph type="title"/>
          </p:nvPr>
        </p:nvSpPr>
        <p:spPr>
          <a:xfrm>
            <a:off x="350641" y="184706"/>
            <a:ext cx="11422261" cy="535531"/>
          </a:xfrm>
        </p:spPr>
        <p:txBody>
          <a:bodyPr/>
          <a:lstStyle/>
          <a:p>
            <a:r>
              <a:rPr lang="en-US" sz="3200" dirty="0"/>
              <a:t>Frontier Overview</a:t>
            </a:r>
          </a:p>
        </p:txBody>
      </p:sp>
      <p:sp>
        <p:nvSpPr>
          <p:cNvPr id="4" name="Content Placeholder 3">
            <a:extLst>
              <a:ext uri="{FF2B5EF4-FFF2-40B4-BE49-F238E27FC236}">
                <a16:creationId xmlns:a16="http://schemas.microsoft.com/office/drawing/2014/main" id="{F82A818D-13F7-44A1-99E4-B05C886B2323}"/>
              </a:ext>
            </a:extLst>
          </p:cNvPr>
          <p:cNvSpPr>
            <a:spLocks noGrp="1"/>
          </p:cNvSpPr>
          <p:nvPr>
            <p:ph idx="1"/>
          </p:nvPr>
        </p:nvSpPr>
        <p:spPr>
          <a:xfrm>
            <a:off x="412511" y="974234"/>
            <a:ext cx="11657569" cy="5299374"/>
          </a:xfrm>
        </p:spPr>
        <p:txBody>
          <a:bodyPr/>
          <a:lstStyle/>
          <a:p>
            <a:pPr marL="0" indent="0">
              <a:buNone/>
            </a:pPr>
            <a:r>
              <a:rPr lang="en-US" sz="2000" dirty="0"/>
              <a:t>Partnership between ORNL, Cray, and AMD</a:t>
            </a:r>
          </a:p>
          <a:p>
            <a:pPr marL="0" indent="0">
              <a:buNone/>
            </a:pPr>
            <a:r>
              <a:rPr lang="en-US" sz="2000" dirty="0"/>
              <a:t>The Frontier system will be delivered in 2021</a:t>
            </a:r>
          </a:p>
          <a:p>
            <a:pPr marL="0" indent="0">
              <a:buNone/>
            </a:pPr>
            <a:r>
              <a:rPr lang="en-US" sz="2000" dirty="0"/>
              <a:t>Peak Performance greater than 1.5 EF</a:t>
            </a:r>
            <a:endParaRPr lang="en-US" sz="2000" dirty="0">
              <a:solidFill>
                <a:srgbClr val="FF0000"/>
              </a:solidFill>
            </a:endParaRPr>
          </a:p>
          <a:p>
            <a:pPr marL="0" indent="0">
              <a:buNone/>
            </a:pPr>
            <a:r>
              <a:rPr lang="en-US" sz="2000" dirty="0"/>
              <a:t>Composed of more than 100 Cray Shasta cabinets</a:t>
            </a:r>
          </a:p>
          <a:p>
            <a:pPr lvl="1"/>
            <a:r>
              <a:rPr lang="en-US" sz="1800" dirty="0"/>
              <a:t>Connected by Slingshot™ interconnect with adaptive routing, congestion control, and quality of service </a:t>
            </a:r>
          </a:p>
          <a:p>
            <a:pPr marL="0" indent="0">
              <a:buNone/>
            </a:pPr>
            <a:r>
              <a:rPr lang="en-US" sz="2000" dirty="0"/>
              <a:t>Node Architecture: </a:t>
            </a:r>
          </a:p>
          <a:p>
            <a:pPr lvl="1"/>
            <a:r>
              <a:rPr lang="en-US" sz="1800" dirty="0"/>
              <a:t>An AMD EPYC™ processor and four Radeon Instinct™ GPU accelerators </a:t>
            </a:r>
          </a:p>
          <a:p>
            <a:pPr marL="687388" lvl="2" indent="0">
              <a:spcBef>
                <a:spcPts val="0"/>
              </a:spcBef>
              <a:buNone/>
            </a:pPr>
            <a:r>
              <a:rPr lang="en-US" sz="1800" dirty="0"/>
              <a:t>purpose-built for exascale computing </a:t>
            </a:r>
          </a:p>
          <a:p>
            <a:pPr lvl="1"/>
            <a:r>
              <a:rPr lang="en-US" sz="1800" dirty="0"/>
              <a:t>Fully connected with high speed AMD Infinity Fabric links</a:t>
            </a:r>
          </a:p>
          <a:p>
            <a:pPr lvl="1"/>
            <a:r>
              <a:rPr lang="en-US" sz="1800" dirty="0"/>
              <a:t>Coherent memory across the node</a:t>
            </a:r>
          </a:p>
          <a:p>
            <a:pPr lvl="1"/>
            <a:r>
              <a:rPr lang="en-US" sz="1800" dirty="0"/>
              <a:t>100 GB/s injection bandwidth </a:t>
            </a:r>
          </a:p>
          <a:p>
            <a:pPr lvl="1"/>
            <a:r>
              <a:rPr lang="en-US" sz="1800" dirty="0"/>
              <a:t>Node local NVM storage</a:t>
            </a:r>
          </a:p>
          <a:p>
            <a:pPr marL="0" indent="0">
              <a:buNone/>
            </a:pPr>
            <a:r>
              <a:rPr lang="en-US" sz="2000" dirty="0"/>
              <a:t>Researchers will harness Frontier to advance science in such applications as systems biology, materials science, earth sciences, energy production, additive manufacturing and health data science.</a:t>
            </a:r>
          </a:p>
          <a:p>
            <a:pPr marL="0" indent="0">
              <a:buNone/>
            </a:pPr>
            <a:r>
              <a:rPr lang="en-US" sz="2400" dirty="0"/>
              <a:t> </a:t>
            </a:r>
          </a:p>
          <a:p>
            <a:pPr marL="0" indent="0">
              <a:buNone/>
            </a:pPr>
            <a:r>
              <a:rPr lang="en-US" sz="2400" dirty="0"/>
              <a:t> </a:t>
            </a:r>
          </a:p>
          <a:p>
            <a:endParaRPr lang="en-US" sz="2400" dirty="0"/>
          </a:p>
        </p:txBody>
      </p:sp>
      <p:pic>
        <p:nvPicPr>
          <p:cNvPr id="6" name="Picture 5">
            <a:extLst>
              <a:ext uri="{FF2B5EF4-FFF2-40B4-BE49-F238E27FC236}">
                <a16:creationId xmlns:a16="http://schemas.microsoft.com/office/drawing/2014/main" id="{3F642C4B-C165-4745-8E91-4CAB0B4C5A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39169" y="584392"/>
            <a:ext cx="4070676" cy="1770404"/>
          </a:xfrm>
          <a:prstGeom prst="rect">
            <a:avLst/>
          </a:prstGeom>
        </p:spPr>
      </p:pic>
      <p:pic>
        <p:nvPicPr>
          <p:cNvPr id="3" name="Picture 2">
            <a:extLst>
              <a:ext uri="{FF2B5EF4-FFF2-40B4-BE49-F238E27FC236}">
                <a16:creationId xmlns:a16="http://schemas.microsoft.com/office/drawing/2014/main" id="{C4AADB27-4D92-4A50-87D7-1E0ADFA99760}"/>
              </a:ext>
            </a:extLst>
          </p:cNvPr>
          <p:cNvPicPr>
            <a:picLocks noChangeAspect="1"/>
          </p:cNvPicPr>
          <p:nvPr/>
        </p:nvPicPr>
        <p:blipFill>
          <a:blip r:embed="rId3"/>
          <a:stretch>
            <a:fillRect/>
          </a:stretch>
        </p:blipFill>
        <p:spPr>
          <a:xfrm>
            <a:off x="9484155" y="3429000"/>
            <a:ext cx="2124266" cy="2124266"/>
          </a:xfrm>
          <a:prstGeom prst="rect">
            <a:avLst/>
          </a:prstGeom>
        </p:spPr>
      </p:pic>
    </p:spTree>
    <p:extLst>
      <p:ext uri="{BB962C8B-B14F-4D97-AF65-F5344CB8AC3E}">
        <p14:creationId xmlns:p14="http://schemas.microsoft.com/office/powerpoint/2010/main" val="2423179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2CC92ACA-5B33-4739-87DC-E48A5DA72011}"/>
              </a:ext>
            </a:extLst>
          </p:cNvPr>
          <p:cNvPicPr>
            <a:picLocks noChangeAspect="1"/>
          </p:cNvPicPr>
          <p:nvPr/>
        </p:nvPicPr>
        <p:blipFill rotWithShape="1">
          <a:blip r:embed="rId2"/>
          <a:srcRect l="3757" t="4445" r="5943" b="30780"/>
          <a:stretch/>
        </p:blipFill>
        <p:spPr>
          <a:xfrm>
            <a:off x="315613" y="697229"/>
            <a:ext cx="11617421" cy="5392285"/>
          </a:xfrm>
          <a:prstGeom prst="rect">
            <a:avLst/>
          </a:prstGeom>
        </p:spPr>
      </p:pic>
      <p:sp>
        <p:nvSpPr>
          <p:cNvPr id="4" name="Title 3"/>
          <p:cNvSpPr>
            <a:spLocks noGrp="1"/>
          </p:cNvSpPr>
          <p:nvPr>
            <p:ph type="title"/>
          </p:nvPr>
        </p:nvSpPr>
        <p:spPr>
          <a:xfrm>
            <a:off x="361334" y="161699"/>
            <a:ext cx="11515053" cy="535531"/>
          </a:xfrm>
        </p:spPr>
        <p:txBody>
          <a:bodyPr>
            <a:normAutofit/>
          </a:bodyPr>
          <a:lstStyle/>
          <a:p>
            <a:r>
              <a:rPr lang="en-US" b="1" dirty="0">
                <a:solidFill>
                  <a:schemeClr val="tx1"/>
                </a:solidFill>
                <a:latin typeface="Calibri" panose="020F0502020204030204" pitchFamily="34" charset="0"/>
              </a:rPr>
              <a:t>Frontier Timeline</a:t>
            </a:r>
          </a:p>
        </p:txBody>
      </p:sp>
      <p:cxnSp>
        <p:nvCxnSpPr>
          <p:cNvPr id="11" name="Straight Connector 10">
            <a:extLst>
              <a:ext uri="{FF2B5EF4-FFF2-40B4-BE49-F238E27FC236}">
                <a16:creationId xmlns:a16="http://schemas.microsoft.com/office/drawing/2014/main" id="{548EF0FB-9DF0-4AF3-BC42-C310B0F61495}"/>
              </a:ext>
            </a:extLst>
          </p:cNvPr>
          <p:cNvCxnSpPr>
            <a:cxnSpLocks/>
          </p:cNvCxnSpPr>
          <p:nvPr/>
        </p:nvCxnSpPr>
        <p:spPr>
          <a:xfrm>
            <a:off x="5291450" y="1342417"/>
            <a:ext cx="0" cy="4747098"/>
          </a:xfrm>
          <a:prstGeom prst="line">
            <a:avLst/>
          </a:prstGeom>
          <a:ln w="19050">
            <a:solidFill>
              <a:srgbClr val="FF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071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8192B2-2F8E-4DBC-A479-86A22888EF9B}"/>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9000"/>
                    </a14:imgEffect>
                  </a14:imgLayer>
                </a14:imgProps>
              </a:ext>
              <a:ext uri="{28A0092B-C50C-407E-A947-70E740481C1C}">
                <a14:useLocalDpi xmlns:a14="http://schemas.microsoft.com/office/drawing/2010/main"/>
              </a:ext>
            </a:extLst>
          </a:blip>
          <a:stretch>
            <a:fillRect/>
          </a:stretch>
        </p:blipFill>
        <p:spPr>
          <a:xfrm>
            <a:off x="5524501" y="3575520"/>
            <a:ext cx="6462226" cy="3012119"/>
          </a:xfrm>
          <a:prstGeom prst="rect">
            <a:avLst/>
          </a:prstGeom>
          <a:effectLst>
            <a:outerShdw blurRad="50800" dist="38100" dir="2700000" sx="1000" sy="1000" algn="tl" rotWithShape="0">
              <a:prstClr val="black">
                <a:alpha val="40000"/>
              </a:prstClr>
            </a:outerShdw>
          </a:effectLst>
        </p:spPr>
      </p:pic>
      <p:sp>
        <p:nvSpPr>
          <p:cNvPr id="3" name="Title 2">
            <a:extLst>
              <a:ext uri="{FF2B5EF4-FFF2-40B4-BE49-F238E27FC236}">
                <a16:creationId xmlns:a16="http://schemas.microsoft.com/office/drawing/2014/main" id="{7A122946-B364-4A45-B714-DBD025370B1C}"/>
              </a:ext>
            </a:extLst>
          </p:cNvPr>
          <p:cNvSpPr>
            <a:spLocks noGrp="1"/>
          </p:cNvSpPr>
          <p:nvPr>
            <p:ph type="title"/>
          </p:nvPr>
        </p:nvSpPr>
        <p:spPr>
          <a:xfrm>
            <a:off x="381000" y="128203"/>
            <a:ext cx="11430000" cy="539496"/>
          </a:xfrm>
        </p:spPr>
        <p:txBody>
          <a:bodyPr/>
          <a:lstStyle/>
          <a:p>
            <a:r>
              <a:rPr lang="en-US" dirty="0"/>
              <a:t>Making way for Frontier</a:t>
            </a:r>
          </a:p>
        </p:txBody>
      </p:sp>
      <p:sp>
        <p:nvSpPr>
          <p:cNvPr id="4" name="Content Placeholder 3">
            <a:extLst>
              <a:ext uri="{FF2B5EF4-FFF2-40B4-BE49-F238E27FC236}">
                <a16:creationId xmlns:a16="http://schemas.microsoft.com/office/drawing/2014/main" id="{EB49350C-8978-4573-BF64-2F77BD164C70}"/>
              </a:ext>
            </a:extLst>
          </p:cNvPr>
          <p:cNvSpPr>
            <a:spLocks noGrp="1"/>
          </p:cNvSpPr>
          <p:nvPr>
            <p:ph idx="1"/>
          </p:nvPr>
        </p:nvSpPr>
        <p:spPr>
          <a:xfrm>
            <a:off x="250535" y="902270"/>
            <a:ext cx="4972813" cy="2588845"/>
          </a:xfrm>
        </p:spPr>
        <p:txBody>
          <a:bodyPr/>
          <a:lstStyle/>
          <a:p>
            <a:r>
              <a:rPr lang="en-US" sz="2000" dirty="0"/>
              <a:t>Titan was shut down for the last time on August 2, 2019. Over its life, Titan:</a:t>
            </a:r>
          </a:p>
          <a:p>
            <a:pPr lvl="1"/>
            <a:r>
              <a:rPr lang="en-US" sz="2000" dirty="0"/>
              <a:t>Executed more than 2.8M jobs</a:t>
            </a:r>
          </a:p>
          <a:p>
            <a:pPr lvl="1"/>
            <a:r>
              <a:rPr lang="en-US" sz="2000" dirty="0"/>
              <a:t>Delivered 27B core-hours to users</a:t>
            </a:r>
          </a:p>
          <a:p>
            <a:pPr lvl="1"/>
            <a:r>
              <a:rPr lang="en-US" sz="2000" dirty="0"/>
              <a:t>896 unique projects</a:t>
            </a:r>
          </a:p>
          <a:p>
            <a:pPr lvl="1"/>
            <a:r>
              <a:rPr lang="en-US" sz="2000" dirty="0"/>
              <a:t>&gt;1,000 publications</a:t>
            </a:r>
          </a:p>
          <a:p>
            <a:r>
              <a:rPr lang="en-US" sz="2000" dirty="0"/>
              <a:t>Titan and supporting infrastructure decommissioned and removed</a:t>
            </a:r>
          </a:p>
          <a:p>
            <a:r>
              <a:rPr lang="en-US" sz="2000" dirty="0"/>
              <a:t>Relocated offices laboratories in buildings 5600 and 5800 for new electrical room and central energy plant</a:t>
            </a:r>
            <a:endParaRPr lang="en-US" sz="2400" dirty="0"/>
          </a:p>
        </p:txBody>
      </p:sp>
      <p:pic>
        <p:nvPicPr>
          <p:cNvPr id="6" name="Picture 5">
            <a:extLst>
              <a:ext uri="{FF2B5EF4-FFF2-40B4-BE49-F238E27FC236}">
                <a16:creationId xmlns:a16="http://schemas.microsoft.com/office/drawing/2014/main" id="{272C5446-782D-4A09-842D-CBCF1D791E0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4000"/>
                    </a14:imgEffect>
                    <a14:imgEffect>
                      <a14:brightnessContrast bright="7000"/>
                    </a14:imgEffect>
                  </a14:imgLayer>
                </a14:imgProps>
              </a:ext>
            </a:extLst>
          </a:blip>
          <a:srcRect b="9157"/>
          <a:stretch/>
        </p:blipFill>
        <p:spPr>
          <a:xfrm>
            <a:off x="5524407" y="190318"/>
            <a:ext cx="6462320" cy="3300797"/>
          </a:xfrm>
          <a:prstGeom prst="rect">
            <a:avLst/>
          </a:prstGeom>
        </p:spPr>
      </p:pic>
    </p:spTree>
    <p:extLst>
      <p:ext uri="{BB962C8B-B14F-4D97-AF65-F5344CB8AC3E}">
        <p14:creationId xmlns:p14="http://schemas.microsoft.com/office/powerpoint/2010/main" val="1034218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22946-B364-4A45-B714-DBD025370B1C}"/>
              </a:ext>
            </a:extLst>
          </p:cNvPr>
          <p:cNvSpPr>
            <a:spLocks noGrp="1"/>
          </p:cNvSpPr>
          <p:nvPr>
            <p:ph type="title"/>
          </p:nvPr>
        </p:nvSpPr>
        <p:spPr>
          <a:xfrm>
            <a:off x="429766" y="274320"/>
            <a:ext cx="11577749" cy="535531"/>
          </a:xfrm>
        </p:spPr>
        <p:txBody>
          <a:bodyPr/>
          <a:lstStyle/>
          <a:p>
            <a:r>
              <a:rPr lang="en-US" dirty="0"/>
              <a:t>Data center is on track for the Frontier delivery in 2021</a:t>
            </a:r>
          </a:p>
        </p:txBody>
      </p:sp>
      <p:pic>
        <p:nvPicPr>
          <p:cNvPr id="2" name="Picture 1">
            <a:extLst>
              <a:ext uri="{FF2B5EF4-FFF2-40B4-BE49-F238E27FC236}">
                <a16:creationId xmlns:a16="http://schemas.microsoft.com/office/drawing/2014/main" id="{EA011A0D-4866-4767-88DA-5B450151B89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1000"/>
                    </a14:imgEffect>
                  </a14:imgLayer>
                </a14:imgProps>
              </a:ext>
            </a:extLst>
          </a:blip>
          <a:stretch>
            <a:fillRect/>
          </a:stretch>
        </p:blipFill>
        <p:spPr>
          <a:xfrm>
            <a:off x="4456788" y="950895"/>
            <a:ext cx="7550727" cy="5663045"/>
          </a:xfrm>
          <a:prstGeom prst="rect">
            <a:avLst/>
          </a:prstGeom>
        </p:spPr>
      </p:pic>
      <p:pic>
        <p:nvPicPr>
          <p:cNvPr id="5" name="Picture 4">
            <a:extLst>
              <a:ext uri="{FF2B5EF4-FFF2-40B4-BE49-F238E27FC236}">
                <a16:creationId xmlns:a16="http://schemas.microsoft.com/office/drawing/2014/main" id="{BE2CFE0D-7E89-4540-8038-1B8D963F706C}"/>
              </a:ext>
            </a:extLst>
          </p:cNvPr>
          <p:cNvPicPr>
            <a:picLocks noChangeAspect="1"/>
          </p:cNvPicPr>
          <p:nvPr/>
        </p:nvPicPr>
        <p:blipFill>
          <a:blip r:embed="rId5"/>
          <a:stretch>
            <a:fillRect/>
          </a:stretch>
        </p:blipFill>
        <p:spPr>
          <a:xfrm>
            <a:off x="429766" y="950895"/>
            <a:ext cx="2576905" cy="3407519"/>
          </a:xfrm>
          <a:prstGeom prst="rect">
            <a:avLst/>
          </a:prstGeom>
        </p:spPr>
      </p:pic>
      <p:pic>
        <p:nvPicPr>
          <p:cNvPr id="8" name="Picture 7">
            <a:extLst>
              <a:ext uri="{FF2B5EF4-FFF2-40B4-BE49-F238E27FC236}">
                <a16:creationId xmlns:a16="http://schemas.microsoft.com/office/drawing/2014/main" id="{1E7C5365-E426-4DFE-9B5B-6BF4CF08E7F1}"/>
              </a:ext>
            </a:extLst>
          </p:cNvPr>
          <p:cNvPicPr>
            <a:picLocks noChangeAspect="1"/>
          </p:cNvPicPr>
          <p:nvPr/>
        </p:nvPicPr>
        <p:blipFill>
          <a:blip r:embed="rId6"/>
          <a:stretch>
            <a:fillRect/>
          </a:stretch>
        </p:blipFill>
        <p:spPr>
          <a:xfrm>
            <a:off x="369039" y="3921071"/>
            <a:ext cx="3322646" cy="2519432"/>
          </a:xfrm>
          <a:prstGeom prst="rect">
            <a:avLst/>
          </a:prstGeom>
        </p:spPr>
      </p:pic>
      <p:pic>
        <p:nvPicPr>
          <p:cNvPr id="9" name="Picture 8">
            <a:extLst>
              <a:ext uri="{FF2B5EF4-FFF2-40B4-BE49-F238E27FC236}">
                <a16:creationId xmlns:a16="http://schemas.microsoft.com/office/drawing/2014/main" id="{9240ACF6-713B-44B0-B877-3B2A316EF2EC}"/>
              </a:ext>
            </a:extLst>
          </p:cNvPr>
          <p:cNvPicPr>
            <a:picLocks noChangeAspect="1"/>
          </p:cNvPicPr>
          <p:nvPr/>
        </p:nvPicPr>
        <p:blipFill>
          <a:blip r:embed="rId7"/>
          <a:stretch>
            <a:fillRect/>
          </a:stretch>
        </p:blipFill>
        <p:spPr>
          <a:xfrm>
            <a:off x="2765847" y="2270439"/>
            <a:ext cx="2011854" cy="2658086"/>
          </a:xfrm>
          <a:prstGeom prst="rect">
            <a:avLst/>
          </a:prstGeom>
        </p:spPr>
      </p:pic>
    </p:spTree>
    <p:extLst>
      <p:ext uri="{BB962C8B-B14F-4D97-AF65-F5344CB8AC3E}">
        <p14:creationId xmlns:p14="http://schemas.microsoft.com/office/powerpoint/2010/main" val="2582512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B0F2A0-01D2-41C0-AE23-23B1A53672C3}"/>
              </a:ext>
            </a:extLst>
          </p:cNvPr>
          <p:cNvPicPr>
            <a:picLocks noChangeAspect="1"/>
          </p:cNvPicPr>
          <p:nvPr/>
        </p:nvPicPr>
        <p:blipFill>
          <a:blip r:embed="rId3"/>
          <a:stretch>
            <a:fillRect/>
          </a:stretch>
        </p:blipFill>
        <p:spPr>
          <a:xfrm>
            <a:off x="208201" y="1034400"/>
            <a:ext cx="4827685" cy="2905101"/>
          </a:xfrm>
          <a:prstGeom prst="rect">
            <a:avLst/>
          </a:prstGeom>
        </p:spPr>
      </p:pic>
      <p:sp>
        <p:nvSpPr>
          <p:cNvPr id="6" name="Rectangle 5">
            <a:extLst>
              <a:ext uri="{FF2B5EF4-FFF2-40B4-BE49-F238E27FC236}">
                <a16:creationId xmlns:a16="http://schemas.microsoft.com/office/drawing/2014/main" id="{C090497C-3951-4B91-9A62-69EF7CAD82A5}"/>
              </a:ext>
            </a:extLst>
          </p:cNvPr>
          <p:cNvSpPr/>
          <p:nvPr/>
        </p:nvSpPr>
        <p:spPr>
          <a:xfrm>
            <a:off x="452104" y="5969816"/>
            <a:ext cx="3152997" cy="794911"/>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 name="Title 2">
            <a:extLst>
              <a:ext uri="{FF2B5EF4-FFF2-40B4-BE49-F238E27FC236}">
                <a16:creationId xmlns:a16="http://schemas.microsoft.com/office/drawing/2014/main" id="{7A122946-B364-4A45-B714-DBD025370B1C}"/>
              </a:ext>
            </a:extLst>
          </p:cNvPr>
          <p:cNvSpPr>
            <a:spLocks noGrp="1"/>
          </p:cNvSpPr>
          <p:nvPr>
            <p:ph type="title"/>
          </p:nvPr>
        </p:nvSpPr>
        <p:spPr>
          <a:xfrm>
            <a:off x="370006" y="93273"/>
            <a:ext cx="11660772" cy="978729"/>
          </a:xfrm>
        </p:spPr>
        <p:txBody>
          <a:bodyPr/>
          <a:lstStyle/>
          <a:p>
            <a:r>
              <a:rPr lang="en-US" dirty="0"/>
              <a:t>Power and cooling upgrades are on track for the Frontier delivery in 2021 </a:t>
            </a:r>
          </a:p>
        </p:txBody>
      </p:sp>
      <p:pic>
        <p:nvPicPr>
          <p:cNvPr id="5" name="Picture 4">
            <a:extLst>
              <a:ext uri="{FF2B5EF4-FFF2-40B4-BE49-F238E27FC236}">
                <a16:creationId xmlns:a16="http://schemas.microsoft.com/office/drawing/2014/main" id="{702B60ED-07EF-4FF4-8576-4723AA7539B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4000"/>
                    </a14:imgEffect>
                  </a14:imgLayer>
                </a14:imgProps>
              </a:ext>
            </a:extLst>
          </a:blip>
          <a:stretch>
            <a:fillRect/>
          </a:stretch>
        </p:blipFill>
        <p:spPr>
          <a:xfrm>
            <a:off x="8437746" y="651116"/>
            <a:ext cx="3754837" cy="2517730"/>
          </a:xfrm>
          <a:prstGeom prst="rect">
            <a:avLst/>
          </a:prstGeom>
          <a:ln w="3175">
            <a:noFill/>
          </a:ln>
        </p:spPr>
      </p:pic>
      <p:pic>
        <p:nvPicPr>
          <p:cNvPr id="7" name="Picture 6">
            <a:extLst>
              <a:ext uri="{FF2B5EF4-FFF2-40B4-BE49-F238E27FC236}">
                <a16:creationId xmlns:a16="http://schemas.microsoft.com/office/drawing/2014/main" id="{6904C2D6-8E3A-42CB-BDAB-5006E0B7DCF6}"/>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18000"/>
                    </a14:imgEffect>
                  </a14:imgLayer>
                </a14:imgProps>
              </a:ext>
              <a:ext uri="{28A0092B-C50C-407E-A947-70E740481C1C}">
                <a14:useLocalDpi xmlns:a14="http://schemas.microsoft.com/office/drawing/2010/main"/>
              </a:ext>
            </a:extLst>
          </a:blip>
          <a:stretch>
            <a:fillRect/>
          </a:stretch>
        </p:blipFill>
        <p:spPr>
          <a:xfrm>
            <a:off x="5138998" y="691565"/>
            <a:ext cx="3249109" cy="2436831"/>
          </a:xfrm>
          <a:prstGeom prst="rect">
            <a:avLst/>
          </a:prstGeom>
          <a:ln w="3175">
            <a:solidFill>
              <a:schemeClr val="bg2">
                <a:lumMod val="65000"/>
              </a:schemeClr>
            </a:solidFill>
          </a:ln>
        </p:spPr>
      </p:pic>
      <p:pic>
        <p:nvPicPr>
          <p:cNvPr id="2" name="Picture 1">
            <a:extLst>
              <a:ext uri="{FF2B5EF4-FFF2-40B4-BE49-F238E27FC236}">
                <a16:creationId xmlns:a16="http://schemas.microsoft.com/office/drawing/2014/main" id="{AE9B9F14-3671-488D-A45A-15C7408677A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15000"/>
                    </a14:imgEffect>
                  </a14:imgLayer>
                </a14:imgProps>
              </a:ext>
            </a:extLst>
          </a:blip>
          <a:stretch>
            <a:fillRect/>
          </a:stretch>
        </p:blipFill>
        <p:spPr>
          <a:xfrm>
            <a:off x="796180" y="3475979"/>
            <a:ext cx="3651726" cy="3281856"/>
          </a:xfrm>
          <a:prstGeom prst="rect">
            <a:avLst/>
          </a:prstGeom>
          <a:ln w="1270">
            <a:solidFill>
              <a:schemeClr val="bg2">
                <a:lumMod val="65000"/>
              </a:schemeClr>
            </a:solidFill>
          </a:ln>
        </p:spPr>
      </p:pic>
      <p:pic>
        <p:nvPicPr>
          <p:cNvPr id="9" name="Picture 8">
            <a:extLst>
              <a:ext uri="{FF2B5EF4-FFF2-40B4-BE49-F238E27FC236}">
                <a16:creationId xmlns:a16="http://schemas.microsoft.com/office/drawing/2014/main" id="{0037989D-8304-4000-857E-8E6AD567F962}"/>
              </a:ext>
            </a:extLst>
          </p:cNvPr>
          <p:cNvPicPr>
            <a:picLocks noChangeAspect="1"/>
          </p:cNvPicPr>
          <p:nvPr/>
        </p:nvPicPr>
        <p:blipFill>
          <a:blip r:embed="rId10"/>
          <a:stretch>
            <a:fillRect/>
          </a:stretch>
        </p:blipFill>
        <p:spPr>
          <a:xfrm>
            <a:off x="5354097" y="3168846"/>
            <a:ext cx="6465607" cy="36369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83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1A05-86D1-4AA2-9D82-410294B9E7FF}"/>
              </a:ext>
            </a:extLst>
          </p:cNvPr>
          <p:cNvSpPr>
            <a:spLocks noGrp="1"/>
          </p:cNvSpPr>
          <p:nvPr>
            <p:ph type="title"/>
          </p:nvPr>
        </p:nvSpPr>
        <p:spPr>
          <a:xfrm>
            <a:off x="350641" y="184706"/>
            <a:ext cx="11422261" cy="535531"/>
          </a:xfrm>
        </p:spPr>
        <p:txBody>
          <a:bodyPr/>
          <a:lstStyle/>
          <a:p>
            <a:r>
              <a:rPr lang="en-US" sz="3200" dirty="0"/>
              <a:t>Frontier Programming Environment</a:t>
            </a:r>
          </a:p>
        </p:txBody>
      </p:sp>
      <p:sp>
        <p:nvSpPr>
          <p:cNvPr id="4" name="Content Placeholder 3">
            <a:extLst>
              <a:ext uri="{FF2B5EF4-FFF2-40B4-BE49-F238E27FC236}">
                <a16:creationId xmlns:a16="http://schemas.microsoft.com/office/drawing/2014/main" id="{F82A818D-13F7-44A1-99E4-B05C886B2323}"/>
              </a:ext>
            </a:extLst>
          </p:cNvPr>
          <p:cNvSpPr>
            <a:spLocks noGrp="1"/>
          </p:cNvSpPr>
          <p:nvPr>
            <p:ph idx="1"/>
          </p:nvPr>
        </p:nvSpPr>
        <p:spPr>
          <a:xfrm>
            <a:off x="421287" y="1085633"/>
            <a:ext cx="11554813" cy="3032605"/>
          </a:xfrm>
        </p:spPr>
        <p:txBody>
          <a:bodyPr/>
          <a:lstStyle/>
          <a:p>
            <a:r>
              <a:rPr lang="en-US" sz="2000" dirty="0">
                <a:latin typeface="+mn-lt"/>
              </a:rPr>
              <a:t>To aid in moving applications from Summit to Frontier, ORNL, Cray, and AMD will partner to co-design and develop enhanced GPU programming tools designed for performance, productivity and portability.</a:t>
            </a:r>
          </a:p>
          <a:p>
            <a:r>
              <a:rPr lang="en-US" sz="2000" dirty="0">
                <a:latin typeface="+mn-lt"/>
              </a:rPr>
              <a:t>This will include new capabilities in the Cray Programming Environment and AMD’s </a:t>
            </a:r>
            <a:r>
              <a:rPr lang="en-US" sz="2000" dirty="0" err="1">
                <a:latin typeface="+mn-lt"/>
              </a:rPr>
              <a:t>ROCm</a:t>
            </a:r>
            <a:r>
              <a:rPr lang="en-US" sz="2000" dirty="0">
                <a:latin typeface="+mn-lt"/>
              </a:rPr>
              <a:t> open compute platform that will be integrated together into the Cray Shasta software stack for Frontier</a:t>
            </a:r>
          </a:p>
          <a:p>
            <a:r>
              <a:rPr lang="en-US" sz="2000" dirty="0">
                <a:latin typeface="+mn-lt"/>
              </a:rPr>
              <a:t>In addition, Frontier will support many of the same compilers, programming models, and tools that have been available to OLCF users on both the Titan and Summit supercomputers</a:t>
            </a:r>
          </a:p>
        </p:txBody>
      </p:sp>
      <p:sp>
        <p:nvSpPr>
          <p:cNvPr id="3" name="Rectangle 2">
            <a:extLst>
              <a:ext uri="{FF2B5EF4-FFF2-40B4-BE49-F238E27FC236}">
                <a16:creationId xmlns:a16="http://schemas.microsoft.com/office/drawing/2014/main" id="{50386134-BE57-4695-B839-F2D5D17BD759}"/>
              </a:ext>
            </a:extLst>
          </p:cNvPr>
          <p:cNvSpPr/>
          <p:nvPr/>
        </p:nvSpPr>
        <p:spPr>
          <a:xfrm>
            <a:off x="2866825" y="4805123"/>
            <a:ext cx="6915676" cy="400110"/>
          </a:xfrm>
          <a:prstGeom prst="rect">
            <a:avLst/>
          </a:prstGeom>
          <a:ln w="12700">
            <a:solidFill>
              <a:schemeClr val="tx1"/>
            </a:solidFill>
          </a:ln>
        </p:spPr>
        <p:txBody>
          <a:bodyPr wrap="none">
            <a:spAutoFit/>
          </a:bodyPr>
          <a:lstStyle/>
          <a:p>
            <a:pPr marL="0" indent="0">
              <a:buNone/>
            </a:pPr>
            <a:r>
              <a:rPr lang="en-US" sz="2000" b="1" dirty="0">
                <a:latin typeface="+mn-lt"/>
              </a:rPr>
              <a:t>Summit is a premier development platform for Frontier </a:t>
            </a:r>
          </a:p>
        </p:txBody>
      </p:sp>
    </p:spTree>
    <p:extLst>
      <p:ext uri="{BB962C8B-B14F-4D97-AF65-F5344CB8AC3E}">
        <p14:creationId xmlns:p14="http://schemas.microsoft.com/office/powerpoint/2010/main" val="3005766538"/>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_OLCF 16x9 template" id="{366D97C2-32F5-4FFD-8E13-1B4D8AAEE199}" vid="{6869A1A9-ABC4-4901-89DB-59801F15EA94}"/>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0B0124-1C5D-4C1F-9A53-571F03FAD0EF}">
  <ds:schemaRefs>
    <ds:schemaRef ds:uri="http://schemas.microsoft.com/sharepoint/v3/contenttype/forms"/>
  </ds:schemaRefs>
</ds:datastoreItem>
</file>

<file path=customXml/itemProps2.xml><?xml version="1.0" encoding="utf-8"?>
<ds:datastoreItem xmlns:ds="http://schemas.openxmlformats.org/officeDocument/2006/customXml" ds:itemID="{42D1D251-A090-4F5C-8988-78BF372B2667}">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8742169-EFE3-48AF-BECD-D1FC60D5A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824</Words>
  <Application>Microsoft Office PowerPoint</Application>
  <PresentationFormat>Widescreen</PresentationFormat>
  <Paragraphs>133</Paragraphs>
  <Slides>13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Black</vt:lpstr>
      <vt:lpstr>Calibri</vt:lpstr>
      <vt:lpstr>Century Gothic</vt:lpstr>
      <vt:lpstr>ORNL</vt:lpstr>
      <vt:lpstr>Frontier: The OLCF Exascale System </vt:lpstr>
      <vt:lpstr>Summit entered production in January 2019</vt:lpstr>
      <vt:lpstr>Frontier will meet the mission need for an increase in application performance by advancing the OLCF’s accelerated node roadmap.</vt:lpstr>
      <vt:lpstr>Frontier Overview</vt:lpstr>
      <vt:lpstr>Frontier Timeline</vt:lpstr>
      <vt:lpstr>Making way for Frontier</vt:lpstr>
      <vt:lpstr>Data center is on track for the Frontier delivery in 2021</vt:lpstr>
      <vt:lpstr>Power and cooling upgrades are on track for the Frontier delivery in 2021 </vt:lpstr>
      <vt:lpstr>Frontier Programming Environment</vt:lpstr>
      <vt:lpstr>Frontier Portable Programming with HIP</vt:lpstr>
      <vt:lpstr>Artificial Intelligence and Machine Learning on Frontier</vt:lpstr>
      <vt:lpstr>The Center for Accelerated Application Readiness (CAAR)</vt:lpstr>
      <vt:lpstr>Questions?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2020-06-01T14:27:13Z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17100</vt:r8>
  </property>
  <property fmtid="{D5CDD505-2E9C-101B-9397-08002B2CF9AE}" pid="4" name="GUID">
    <vt:lpwstr>807f8008-f97c-4ee2-b67e-0f4712a80d66</vt:lpwstr>
  </property>
</Properties>
</file>