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14"/>
  </p:notesMasterIdLst>
  <p:handoutMasterIdLst>
    <p:handoutMasterId r:id="rId15"/>
  </p:handoutMasterIdLst>
  <p:sldIdLst>
    <p:sldId id="256" r:id="rId5"/>
    <p:sldId id="1572" r:id="rId6"/>
    <p:sldId id="303" r:id="rId7"/>
    <p:sldId id="1532" r:id="rId8"/>
    <p:sldId id="333" r:id="rId9"/>
    <p:sldId id="326" r:id="rId10"/>
    <p:sldId id="306" r:id="rId11"/>
    <p:sldId id="339" r:id="rId12"/>
    <p:sldId id="1573" r:id="rId13"/>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9B9D"/>
    <a:srgbClr val="AEB0AF"/>
    <a:srgbClr val="CEC7C1"/>
    <a:srgbClr val="8C8D90"/>
    <a:srgbClr val="D25350"/>
    <a:srgbClr val="808184"/>
    <a:srgbClr val="75767A"/>
    <a:srgbClr val="4E4F54"/>
    <a:srgbClr val="84888B"/>
    <a:srgbClr val="A04942"/>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31" autoAdjust="0"/>
    <p:restoredTop sz="95161" autoAdjust="0"/>
  </p:normalViewPr>
  <p:slideViewPr>
    <p:cSldViewPr snapToGrid="0" showGuides="1">
      <p:cViewPr varScale="1">
        <p:scale>
          <a:sx n="112" d="100"/>
          <a:sy n="112" d="100"/>
        </p:scale>
        <p:origin x="592" y="192"/>
      </p:cViewPr>
      <p:guideLst/>
    </p:cSldViewPr>
  </p:slideViewPr>
  <p:notesTextViewPr>
    <p:cViewPr>
      <p:scale>
        <a:sx n="3" d="2"/>
        <a:sy n="3" d="2"/>
      </p:scale>
      <p:origin x="0" y="0"/>
    </p:cViewPr>
  </p:notesTextViewPr>
  <p:sorterViewPr>
    <p:cViewPr>
      <p:scale>
        <a:sx n="80" d="100"/>
        <a:sy n="80" d="100"/>
      </p:scale>
      <p:origin x="0" y="0"/>
    </p:cViewPr>
  </p:sorterViewPr>
  <p:notesViewPr>
    <p:cSldViewPr snapToGrid="0" showGuides="1">
      <p:cViewPr>
        <p:scale>
          <a:sx n="50" d="100"/>
          <a:sy n="50" d="100"/>
        </p:scale>
        <p:origin x="5664" y="167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8533024-10F1-4BC3-BAA5-CB28D8F9B618}"/>
              </a:ext>
            </a:extLst>
          </p:cNvPr>
          <p:cNvSpPr>
            <a:spLocks noGrp="1"/>
          </p:cNvSpPr>
          <p:nvPr>
            <p:ph type="dt" sz="quarter" idx="1"/>
          </p:nvPr>
        </p:nvSpPr>
        <p:spPr>
          <a:xfrm>
            <a:off x="3970338" y="8810624"/>
            <a:ext cx="3038475" cy="466726"/>
          </a:xfrm>
          <a:prstGeom prst="rect">
            <a:avLst/>
          </a:prstGeom>
        </p:spPr>
        <p:txBody>
          <a:bodyPr vert="horz" lIns="91440" tIns="45720" rIns="91440" bIns="45720" rtlCol="0" anchor="b"/>
          <a:lstStyle>
            <a:lvl1pPr algn="r">
              <a:defRPr sz="1200"/>
            </a:lvl1pPr>
          </a:lstStyle>
          <a:p>
            <a:fld id="{9074A39D-78C5-4FF5-94A2-BCBFAF602A34}" type="datetimeFigureOut">
              <a:rPr lang="en-US" smtClean="0">
                <a:latin typeface="+mn-lt"/>
              </a:rPr>
              <a:t>5/26/20</a:t>
            </a:fld>
            <a:endParaRPr lang="en-US" dirty="0">
              <a:latin typeface="+mn-lt"/>
            </a:endParaRPr>
          </a:p>
        </p:txBody>
      </p:sp>
      <p:sp>
        <p:nvSpPr>
          <p:cNvPr id="5" name="Slide Number Placeholder 4">
            <a:extLst>
              <a:ext uri="{FF2B5EF4-FFF2-40B4-BE49-F238E27FC236}">
                <a16:creationId xmlns:a16="http://schemas.microsoft.com/office/drawing/2014/main" id="{D1D2005F-34EB-4228-A469-9DA7EF685E32}"/>
              </a:ext>
            </a:extLst>
          </p:cNvPr>
          <p:cNvSpPr>
            <a:spLocks noGrp="1"/>
          </p:cNvSpPr>
          <p:nvPr>
            <p:ph type="sldNum" sz="quarter" idx="3"/>
          </p:nvPr>
        </p:nvSpPr>
        <p:spPr>
          <a:xfrm>
            <a:off x="0" y="8810626"/>
            <a:ext cx="3038475" cy="466726"/>
          </a:xfrm>
          <a:prstGeom prst="rect">
            <a:avLst/>
          </a:prstGeom>
        </p:spPr>
        <p:txBody>
          <a:bodyPr vert="horz" lIns="91440" tIns="45720" rIns="91440" bIns="45720" rtlCol="0" anchor="b"/>
          <a:lstStyle>
            <a:lvl1pPr algn="r">
              <a:defRPr sz="1200"/>
            </a:lvl1pPr>
          </a:lstStyle>
          <a:p>
            <a:pPr algn="l"/>
            <a:fld id="{C75DCF9F-B5D2-4E17-BF72-5579017E6EA3}" type="slidenum">
              <a:rPr lang="en-US" smtClean="0">
                <a:latin typeface="+mn-lt"/>
              </a:rPr>
              <a:pPr algn="l"/>
              <a:t>‹#›</a:t>
            </a:fld>
            <a:endParaRPr lang="en-US" dirty="0">
              <a:latin typeface="+mn-lt"/>
            </a:endParaRPr>
          </a:p>
        </p:txBody>
      </p:sp>
    </p:spTree>
    <p:extLst>
      <p:ext uri="{BB962C8B-B14F-4D97-AF65-F5344CB8AC3E}">
        <p14:creationId xmlns:p14="http://schemas.microsoft.com/office/powerpoint/2010/main" val="1735757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970341" y="8801100"/>
            <a:ext cx="3038475" cy="466726"/>
          </a:xfrm>
          <a:prstGeom prst="rect">
            <a:avLst/>
          </a:prstGeom>
        </p:spPr>
        <p:txBody>
          <a:bodyPr vert="horz" lIns="91440" tIns="45720" rIns="91440" bIns="45720" rtlCol="0"/>
          <a:lstStyle>
            <a:lvl1pPr algn="r">
              <a:defRPr sz="1200">
                <a:latin typeface="+mn-lt"/>
              </a:defRPr>
            </a:lvl1pPr>
          </a:lstStyle>
          <a:p>
            <a:fld id="{D7992059-949A-4D84-A84D-82EB5F97947B}" type="datetimeFigureOut">
              <a:rPr lang="en-US" smtClean="0"/>
              <a:pPr/>
              <a:t>5/26/20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7"/>
            <a:ext cx="5607050" cy="3660774"/>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1" y="8801100"/>
            <a:ext cx="3038475" cy="466726"/>
          </a:xfrm>
          <a:prstGeom prst="rect">
            <a:avLst/>
          </a:prstGeom>
        </p:spPr>
        <p:txBody>
          <a:bodyPr vert="horz" lIns="91440" tIns="45720" rIns="91440" bIns="45720" rtlCol="0" anchor="b"/>
          <a:lstStyle>
            <a:lvl1pPr algn="l">
              <a:defRPr sz="1200">
                <a:latin typeface="+mn-lt"/>
              </a:defRPr>
            </a:lvl1pPr>
          </a:lstStyle>
          <a:p>
            <a:fld id="{DBFF095A-F86B-4B29-8A9F-DF3D3D1F3E2A}" type="slidenum">
              <a:rPr lang="en-US" smtClean="0"/>
              <a:pPr/>
              <a:t>‹#›</a:t>
            </a:fld>
            <a:endParaRPr lang="en-US" dirty="0"/>
          </a:p>
        </p:txBody>
      </p:sp>
    </p:spTree>
    <p:extLst>
      <p:ext uri="{BB962C8B-B14F-4D97-AF65-F5344CB8AC3E}">
        <p14:creationId xmlns:p14="http://schemas.microsoft.com/office/powerpoint/2010/main" val="1877089979"/>
      </p:ext>
    </p:extLst>
  </p:cSld>
  <p:clrMap bg1="lt1" tx1="dk1" bg2="lt2" tx2="dk2" accent1="accent1" accent2="accent2" accent3="accent3" accent4="accent4" accent5="accent5" accent6="accent6" hlink="hlink" folHlink="folHlink"/>
  <p:notesStyle>
    <a:lvl1pPr marL="0" algn="l" defTabSz="914400" rtl="0" eaLnBrk="1" latinLnBrk="0" hangingPunct="1">
      <a:lnSpc>
        <a:spcPct val="90000"/>
      </a:lnSpc>
      <a:spcBef>
        <a:spcPts val="300"/>
      </a:spcBef>
      <a:defRPr sz="1200" kern="1200">
        <a:solidFill>
          <a:schemeClr val="tx1"/>
        </a:solidFill>
        <a:latin typeface="+mn-lt"/>
        <a:ea typeface="+mn-ea"/>
        <a:cs typeface="+mn-cs"/>
      </a:defRPr>
    </a:lvl1pPr>
    <a:lvl2pPr marL="457200" algn="l" defTabSz="914400" rtl="0" eaLnBrk="1" latinLnBrk="0" hangingPunct="1">
      <a:lnSpc>
        <a:spcPct val="90000"/>
      </a:lnSpc>
      <a:spcBef>
        <a:spcPts val="300"/>
      </a:spcBef>
      <a:defRPr sz="1200" kern="1200">
        <a:solidFill>
          <a:schemeClr val="tx1"/>
        </a:solidFill>
        <a:latin typeface="+mn-lt"/>
        <a:ea typeface="+mn-ea"/>
        <a:cs typeface="+mn-cs"/>
      </a:defRPr>
    </a:lvl2pPr>
    <a:lvl3pPr marL="914400" algn="l" defTabSz="914400" rtl="0" eaLnBrk="1" latinLnBrk="0" hangingPunct="1">
      <a:lnSpc>
        <a:spcPct val="90000"/>
      </a:lnSpc>
      <a:spcBef>
        <a:spcPts val="300"/>
      </a:spcBef>
      <a:defRPr sz="1200" kern="1200">
        <a:solidFill>
          <a:schemeClr val="tx1"/>
        </a:solidFill>
        <a:latin typeface="+mn-lt"/>
        <a:ea typeface="+mn-ea"/>
        <a:cs typeface="+mn-cs"/>
      </a:defRPr>
    </a:lvl3pPr>
    <a:lvl4pPr marL="1371600" algn="l" defTabSz="914400" rtl="0" eaLnBrk="1" latinLnBrk="0" hangingPunct="1">
      <a:lnSpc>
        <a:spcPct val="90000"/>
      </a:lnSpc>
      <a:spcBef>
        <a:spcPts val="300"/>
      </a:spcBef>
      <a:defRPr sz="1200" kern="1200">
        <a:solidFill>
          <a:schemeClr val="tx1"/>
        </a:solidFill>
        <a:latin typeface="+mn-lt"/>
        <a:ea typeface="+mn-ea"/>
        <a:cs typeface="+mn-cs"/>
      </a:defRPr>
    </a:lvl4pPr>
    <a:lvl5pPr marL="1828800" algn="l" defTabSz="914400" rtl="0" eaLnBrk="1" latinLnBrk="0" hangingPunct="1">
      <a:lnSpc>
        <a:spcPct val="90000"/>
      </a:lnSpc>
      <a:spcBef>
        <a:spcPts val="300"/>
      </a:spcBef>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Replace with WBS</a:t>
            </a:r>
          </a:p>
        </p:txBody>
      </p:sp>
      <p:sp>
        <p:nvSpPr>
          <p:cNvPr id="4" name="Slide Number Placeholder 3"/>
          <p:cNvSpPr>
            <a:spLocks noGrp="1"/>
          </p:cNvSpPr>
          <p:nvPr>
            <p:ph type="sldNum" sz="quarter" idx="10"/>
          </p:nvPr>
        </p:nvSpPr>
        <p:spPr/>
        <p:txBody>
          <a:bodyPr/>
          <a:lstStyle/>
          <a:p>
            <a:fld id="{54E672D7-8E2D-4611-973D-F4591A707C34}" type="slidenum">
              <a:rPr lang="en-US" smtClean="0"/>
              <a:t>2</a:t>
            </a:fld>
            <a:endParaRPr lang="en-US"/>
          </a:p>
        </p:txBody>
      </p:sp>
    </p:spTree>
    <p:extLst>
      <p:ext uri="{BB962C8B-B14F-4D97-AF65-F5344CB8AC3E}">
        <p14:creationId xmlns:p14="http://schemas.microsoft.com/office/powerpoint/2010/main" val="3978354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won’t go over all the specifics on this slide, but I have this information in here for reference, and to highlight 3 specific resources that were retired in August of 2019 – Titan, EOS, and our Spider 2 / Atlas filesystem. All of these were in production for just over 6 years, with a good bit of overlap to our current OLCF-4 resources—Summit and Spider 3 / Alpine.  The operational performance figures I’ll be going over in just a moment for these systems has been calculated on a reporting period of Jan 1 – Aug 2 2019. </a:t>
            </a:r>
          </a:p>
        </p:txBody>
      </p:sp>
      <p:sp>
        <p:nvSpPr>
          <p:cNvPr id="4" name="Slide Number Placeholder 3"/>
          <p:cNvSpPr>
            <a:spLocks noGrp="1"/>
          </p:cNvSpPr>
          <p:nvPr>
            <p:ph type="sldNum" sz="quarter" idx="5"/>
          </p:nvPr>
        </p:nvSpPr>
        <p:spPr/>
        <p:txBody>
          <a:bodyPr/>
          <a:lstStyle/>
          <a:p>
            <a:fld id="{B21BFCF3-A4CF-4E3E-96B2-78DBD4D6F120}" type="slidenum">
              <a:rPr lang="en-US" smtClean="0"/>
              <a:t>3</a:t>
            </a:fld>
            <a:endParaRPr lang="en-US"/>
          </a:p>
        </p:txBody>
      </p:sp>
    </p:spTree>
    <p:extLst>
      <p:ext uri="{BB962C8B-B14F-4D97-AF65-F5344CB8AC3E}">
        <p14:creationId xmlns:p14="http://schemas.microsoft.com/office/powerpoint/2010/main" val="3083391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Replace with WBS</a:t>
            </a:r>
          </a:p>
        </p:txBody>
      </p:sp>
      <p:sp>
        <p:nvSpPr>
          <p:cNvPr id="4" name="Slide Number Placeholder 3"/>
          <p:cNvSpPr>
            <a:spLocks noGrp="1"/>
          </p:cNvSpPr>
          <p:nvPr>
            <p:ph type="sldNum" sz="quarter" idx="10"/>
          </p:nvPr>
        </p:nvSpPr>
        <p:spPr/>
        <p:txBody>
          <a:bodyPr/>
          <a:lstStyle/>
          <a:p>
            <a:fld id="{54E672D7-8E2D-4611-973D-F4591A707C34}" type="slidenum">
              <a:rPr lang="en-US" smtClean="0"/>
              <a:t>4</a:t>
            </a:fld>
            <a:endParaRPr lang="en-US"/>
          </a:p>
        </p:txBody>
      </p:sp>
    </p:spTree>
    <p:extLst>
      <p:ext uri="{BB962C8B-B14F-4D97-AF65-F5344CB8AC3E}">
        <p14:creationId xmlns:p14="http://schemas.microsoft.com/office/powerpoint/2010/main" val="961133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1BFCF3-A4CF-4E3E-96B2-78DBD4D6F120}" type="slidenum">
              <a:rPr lang="en-US" smtClean="0"/>
              <a:t>5</a:t>
            </a:fld>
            <a:endParaRPr lang="en-US"/>
          </a:p>
        </p:txBody>
      </p:sp>
    </p:spTree>
    <p:extLst>
      <p:ext uri="{BB962C8B-B14F-4D97-AF65-F5344CB8AC3E}">
        <p14:creationId xmlns:p14="http://schemas.microsoft.com/office/powerpoint/2010/main" val="3039738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so moving onto Summit.  Just like Titan we have assigned metrics for scheduled and overall availability, and for capability usage (**NOTE—per the OA guidance, shouldn’t this metric target be 30% for a new system?).  Considering the fact that Summit is a new system and introduced a tremendous amount of changes from a hardware vendor perspective, job scheduler, and others, I’m actually very pleased with these numbers.  As you can see, we achieved scheduled and overall availability numbers that would exceed targets for even a mature system, as would our capability usage figure.   </a:t>
            </a:r>
          </a:p>
        </p:txBody>
      </p:sp>
      <p:sp>
        <p:nvSpPr>
          <p:cNvPr id="4" name="Slide Number Placeholder 3"/>
          <p:cNvSpPr>
            <a:spLocks noGrp="1"/>
          </p:cNvSpPr>
          <p:nvPr>
            <p:ph type="sldNum" sz="quarter" idx="5"/>
          </p:nvPr>
        </p:nvSpPr>
        <p:spPr/>
        <p:txBody>
          <a:bodyPr/>
          <a:lstStyle/>
          <a:p>
            <a:fld id="{B21BFCF3-A4CF-4E3E-96B2-78DBD4D6F120}" type="slidenum">
              <a:rPr lang="en-US" smtClean="0"/>
              <a:t>6</a:t>
            </a:fld>
            <a:endParaRPr lang="en-US"/>
          </a:p>
        </p:txBody>
      </p:sp>
    </p:spTree>
    <p:extLst>
      <p:ext uri="{BB962C8B-B14F-4D97-AF65-F5344CB8AC3E}">
        <p14:creationId xmlns:p14="http://schemas.microsoft.com/office/powerpoint/2010/main" val="254612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Why are we at 90% and 85% instead of 85/80 like Summit?</a:t>
            </a:r>
          </a:p>
          <a:p>
            <a:endParaRPr lang="en-US" dirty="0"/>
          </a:p>
          <a:p>
            <a:r>
              <a:rPr lang="en-US" dirty="0"/>
              <a:t>In 2019, we deployed our Spider 3 / Alpine filesystem and like Summit, there were a lot of shifts from an admin perspective—the biggest of which was a transition from a </a:t>
            </a:r>
            <a:r>
              <a:rPr lang="en-US" dirty="0" err="1"/>
              <a:t>Lustre</a:t>
            </a:r>
            <a:r>
              <a:rPr lang="en-US" dirty="0"/>
              <a:t>-based scratch filesystem to one using GPFS.  There are some advantages that we’ve realized due to the change.  This new filesystem offers a single namespace and capacity and performance on the order of 10X that of its predecessor, but we are also seeing better single client performance (~24GB/sec on a single Summit node), and better small file I/O due to the way smaller I/</a:t>
            </a:r>
            <a:r>
              <a:rPr lang="en-US" dirty="0" err="1"/>
              <a:t>Os</a:t>
            </a:r>
            <a:r>
              <a:rPr lang="en-US" dirty="0"/>
              <a:t> are aggregated on the client just to name a few.  There are also some administrative benefits that I won’t dive into that include such things as automatic failover between storage servers, the GPFS ”disk hospital” which more quickly and accurately identifies slow or failing disks, and the fact that GPFS </a:t>
            </a:r>
            <a:r>
              <a:rPr lang="en-US" dirty="0" err="1"/>
              <a:t>filesets</a:t>
            </a:r>
            <a:r>
              <a:rPr lang="en-US" dirty="0"/>
              <a:t> allow audit capabilities on a per project basis and close integration with our internal RATS (resource allocation tracking system) to track utilization and provide reports, etc.</a:t>
            </a:r>
          </a:p>
          <a:p>
            <a:endParaRPr lang="en-US" dirty="0"/>
          </a:p>
          <a:p>
            <a:r>
              <a:rPr lang="en-US" dirty="0"/>
              <a:t>With all that said , our numbers in 2019 for this new filesystem were very good.  High 90% both scheduled and overall </a:t>
            </a:r>
            <a:r>
              <a:rPr lang="en-US" dirty="0" err="1"/>
              <a:t>availabitliy</a:t>
            </a:r>
            <a:r>
              <a:rPr lang="en-US" dirty="0"/>
              <a:t>.</a:t>
            </a:r>
          </a:p>
        </p:txBody>
      </p:sp>
      <p:sp>
        <p:nvSpPr>
          <p:cNvPr id="4" name="Slide Number Placeholder 3"/>
          <p:cNvSpPr>
            <a:spLocks noGrp="1"/>
          </p:cNvSpPr>
          <p:nvPr>
            <p:ph type="sldNum" sz="quarter" idx="5"/>
          </p:nvPr>
        </p:nvSpPr>
        <p:spPr/>
        <p:txBody>
          <a:bodyPr/>
          <a:lstStyle/>
          <a:p>
            <a:fld id="{B21BFCF3-A4CF-4E3E-96B2-78DBD4D6F120}" type="slidenum">
              <a:rPr lang="en-US" smtClean="0"/>
              <a:t>7</a:t>
            </a:fld>
            <a:endParaRPr lang="en-US"/>
          </a:p>
        </p:txBody>
      </p:sp>
    </p:spTree>
    <p:extLst>
      <p:ext uri="{BB962C8B-B14F-4D97-AF65-F5344CB8AC3E}">
        <p14:creationId xmlns:p14="http://schemas.microsoft.com/office/powerpoint/2010/main" val="29463636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7A5D040-4FD6-4BA1-AC81-B5CFF26CC67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a:stretch/>
        </p:blipFill>
        <p:spPr>
          <a:xfrm>
            <a:off x="274321" y="1074420"/>
            <a:ext cx="11334582" cy="4233245"/>
          </a:xfrm>
          <a:prstGeom prst="rect">
            <a:avLst/>
          </a:prstGeom>
        </p:spPr>
      </p:pic>
      <p:sp>
        <p:nvSpPr>
          <p:cNvPr id="15" name="Freeform 7">
            <a:extLst>
              <a:ext uri="{FF2B5EF4-FFF2-40B4-BE49-F238E27FC236}">
                <a16:creationId xmlns:a16="http://schemas.microsoft.com/office/drawing/2014/main" id="{454A96CC-B6D3-471D-892D-1DBFEFBD0D12}"/>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rgbClr val="BFBFB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latin typeface="+mn-lt"/>
              <a:cs typeface="+mn-cs"/>
            </a:endParaRPr>
          </a:p>
        </p:txBody>
      </p:sp>
      <p:pic>
        <p:nvPicPr>
          <p:cNvPr id="16" name="Picture 15">
            <a:extLst>
              <a:ext uri="{FF2B5EF4-FFF2-40B4-BE49-F238E27FC236}">
                <a16:creationId xmlns:a16="http://schemas.microsoft.com/office/drawing/2014/main" id="{70494F7A-66DD-4829-9AF4-30A3A0F2418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34576" y="5392850"/>
            <a:ext cx="1644776" cy="402635"/>
          </a:xfrm>
          <a:prstGeom prst="rect">
            <a:avLst/>
          </a:prstGeom>
        </p:spPr>
      </p:pic>
      <p:sp>
        <p:nvSpPr>
          <p:cNvPr id="11" name="Rectangle 10">
            <a:extLst>
              <a:ext uri="{FF2B5EF4-FFF2-40B4-BE49-F238E27FC236}">
                <a16:creationId xmlns:a16="http://schemas.microsoft.com/office/drawing/2014/main" id="{6337BA4A-B024-42C0-AEE3-721B228F8259}"/>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C29E6EA7-E7F1-42F0-95B8-1B1A5A465AF6}"/>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0" name="TextBox 9"/>
          <p:cNvSpPr txBox="1"/>
          <p:nvPr userDrawn="1"/>
        </p:nvSpPr>
        <p:spPr>
          <a:xfrm>
            <a:off x="267160" y="5343835"/>
            <a:ext cx="5384807" cy="276999"/>
          </a:xfrm>
          <a:prstGeom prst="rect">
            <a:avLst/>
          </a:prstGeom>
          <a:noFill/>
        </p:spPr>
        <p:txBody>
          <a:bodyPr wrap="square" rtlCol="0">
            <a:spAutoFit/>
          </a:bodyPr>
          <a:lstStyle/>
          <a:p>
            <a:r>
              <a:rPr lang="en-US" sz="1200" b="0" dirty="0">
                <a:solidFill>
                  <a:schemeClr val="tx1"/>
                </a:solidFill>
                <a:latin typeface="Century Gothic" panose="020B0502020202020204" pitchFamily="34" charset="0"/>
              </a:rPr>
              <a:t>ORNL is managed by UT-Battelle, LLC for the US Department of Energy</a:t>
            </a:r>
          </a:p>
        </p:txBody>
      </p:sp>
      <p:sp>
        <p:nvSpPr>
          <p:cNvPr id="2" name="Title 1"/>
          <p:cNvSpPr>
            <a:spLocks noGrp="1"/>
          </p:cNvSpPr>
          <p:nvPr userDrawn="1">
            <p:ph type="ctrTitle" hasCustomPrompt="1"/>
          </p:nvPr>
        </p:nvSpPr>
        <p:spPr>
          <a:xfrm>
            <a:off x="428736" y="1388962"/>
            <a:ext cx="8678194" cy="978729"/>
          </a:xfrm>
        </p:spPr>
        <p:txBody>
          <a:bodyPr/>
          <a:lstStyle>
            <a:lvl1pPr algn="l">
              <a:defRPr sz="3200" b="0" baseline="0">
                <a:solidFill>
                  <a:schemeClr val="bg1"/>
                </a:solidFill>
                <a:latin typeface="Century Gothic" panose="020B0502020202020204" pitchFamily="34" charset="0"/>
              </a:defRPr>
            </a:lvl1pPr>
          </a:lstStyle>
          <a:p>
            <a:r>
              <a:rPr lang="en-US" dirty="0"/>
              <a:t>Click to edit Master </a:t>
            </a:r>
            <a:br>
              <a:rPr lang="en-US" dirty="0"/>
            </a:br>
            <a:r>
              <a:rPr lang="en-US" dirty="0"/>
              <a:t>title style</a:t>
            </a:r>
          </a:p>
        </p:txBody>
      </p:sp>
      <p:sp>
        <p:nvSpPr>
          <p:cNvPr id="3" name="Subtitle 2"/>
          <p:cNvSpPr>
            <a:spLocks noGrp="1"/>
          </p:cNvSpPr>
          <p:nvPr userDrawn="1">
            <p:ph type="subTitle" idx="1"/>
          </p:nvPr>
        </p:nvSpPr>
        <p:spPr>
          <a:xfrm>
            <a:off x="447481" y="3013455"/>
            <a:ext cx="5440514" cy="2028101"/>
          </a:xfrm>
        </p:spPr>
        <p:txBody>
          <a:bodyPr/>
          <a:lstStyle>
            <a:lvl1pPr marL="0" indent="0" algn="l">
              <a:buNone/>
              <a:defRPr sz="2000" baseline="0">
                <a:solidFill>
                  <a:schemeClr val="bg1"/>
                </a:solidFill>
                <a:latin typeface="Century Gothic" panose="020B0502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3" name="Picture 12">
            <a:extLst>
              <a:ext uri="{FF2B5EF4-FFF2-40B4-BE49-F238E27FC236}">
                <a16:creationId xmlns:a16="http://schemas.microsoft.com/office/drawing/2014/main" id="{05E99884-2636-4794-A093-0F9256951E03}"/>
              </a:ext>
            </a:extLst>
          </p:cNvPr>
          <p:cNvPicPr>
            <a:picLocks noChangeAspect="1"/>
          </p:cNvPicPr>
          <p:nvPr userDrawn="1"/>
        </p:nvPicPr>
        <p:blipFill>
          <a:blip r:embed="rId4"/>
          <a:stretch>
            <a:fillRect/>
          </a:stretch>
        </p:blipFill>
        <p:spPr>
          <a:xfrm>
            <a:off x="413129" y="456244"/>
            <a:ext cx="1088136" cy="261860"/>
          </a:xfrm>
          <a:prstGeom prst="rect">
            <a:avLst/>
          </a:prstGeom>
        </p:spPr>
      </p:pic>
    </p:spTree>
    <p:extLst>
      <p:ext uri="{BB962C8B-B14F-4D97-AF65-F5344CB8AC3E}">
        <p14:creationId xmlns:p14="http://schemas.microsoft.com/office/powerpoint/2010/main" val="3793082440"/>
      </p:ext>
    </p:extLst>
  </p:cSld>
  <p:clrMapOvr>
    <a:masterClrMapping/>
  </p:clrMapOvr>
  <p:extLst>
    <p:ext uri="{DCECCB84-F9BA-43D5-87BE-67443E8EF086}">
      <p15:sldGuideLst xmlns:p15="http://schemas.microsoft.com/office/powerpoint/2012/main">
        <p15:guide id="1"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k green picture layou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6095637" y="1083755"/>
            <a:ext cx="5486764" cy="4219290"/>
          </a:xfrm>
          <a:noFill/>
        </p:spPr>
        <p:txBody>
          <a:bodyPr/>
          <a:lstStyle>
            <a:lvl1pPr marL="0" indent="0">
              <a:buNone/>
              <a:defRPr/>
            </a:lvl1pPr>
          </a:lstStyle>
          <a:p>
            <a:r>
              <a:rPr lang="en-US"/>
              <a:t>Click icon to add picture</a:t>
            </a:r>
            <a:endParaRPr lang="en-US" dirty="0"/>
          </a:p>
        </p:txBody>
      </p:sp>
      <p:sp>
        <p:nvSpPr>
          <p:cNvPr id="22" name="Rectangle 21">
            <a:extLst>
              <a:ext uri="{FF2B5EF4-FFF2-40B4-BE49-F238E27FC236}">
                <a16:creationId xmlns:a16="http://schemas.microsoft.com/office/drawing/2014/main" id="{2272F0CA-07C0-447D-AD25-74BF79400D69}"/>
              </a:ext>
            </a:extLst>
          </p:cNvPr>
          <p:cNvSpPr/>
          <p:nvPr userDrawn="1"/>
        </p:nvSpPr>
        <p:spPr>
          <a:xfrm>
            <a:off x="274320" y="1078992"/>
            <a:ext cx="5821680" cy="4221671"/>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 name="Title 1"/>
          <p:cNvSpPr>
            <a:spLocks noGrp="1"/>
          </p:cNvSpPr>
          <p:nvPr>
            <p:ph type="title" hasCustomPrompt="1"/>
          </p:nvPr>
        </p:nvSpPr>
        <p:spPr>
          <a:xfrm>
            <a:off x="388079" y="1275788"/>
            <a:ext cx="5537405" cy="978729"/>
          </a:xfrm>
        </p:spPr>
        <p:txBody>
          <a:bodyPr/>
          <a:lstStyle>
            <a:lvl1pPr>
              <a:lnSpc>
                <a:spcPct val="90000"/>
              </a:lnSpc>
              <a:defRPr sz="3200" b="0">
                <a:solidFill>
                  <a:schemeClr val="tx1"/>
                </a:solidFill>
                <a:latin typeface="Century Gothic" panose="020B0502020202020204" pitchFamily="34" charset="0"/>
              </a:defRPr>
            </a:lvl1pPr>
          </a:lstStyle>
          <a:p>
            <a:r>
              <a:rPr lang="en-US" dirty="0"/>
              <a:t>Click to edit Master </a:t>
            </a:r>
            <a:br>
              <a:rPr lang="en-US" dirty="0"/>
            </a:br>
            <a:r>
              <a:rPr lang="en-US" dirty="0"/>
              <a:t>title style</a:t>
            </a:r>
          </a:p>
        </p:txBody>
      </p:sp>
      <p:sp>
        <p:nvSpPr>
          <p:cNvPr id="11" name="Rectangle 10">
            <a:extLst>
              <a:ext uri="{FF2B5EF4-FFF2-40B4-BE49-F238E27FC236}">
                <a16:creationId xmlns:a16="http://schemas.microsoft.com/office/drawing/2014/main" id="{683439C5-4231-ED43-91B8-86779195C116}"/>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35C7DBBE-95AC-E843-979A-A1A45836011E}"/>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7" name="Rectangle 6">
            <a:extLst>
              <a:ext uri="{FF2B5EF4-FFF2-40B4-BE49-F238E27FC236}">
                <a16:creationId xmlns:a16="http://schemas.microsoft.com/office/drawing/2014/main" id="{29C1BABE-6AB9-4F04-A1D6-C28E4287362E}"/>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8D325F85-B4F1-4C5D-855D-1BE9D9C179D6}"/>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10" name="Line 5">
            <a:extLst>
              <a:ext uri="{FF2B5EF4-FFF2-40B4-BE49-F238E27FC236}">
                <a16:creationId xmlns:a16="http://schemas.microsoft.com/office/drawing/2014/main" id="{1F888CF4-3F65-4925-A47B-614AFCDC0550}"/>
              </a:ext>
            </a:extLst>
          </p:cNvPr>
          <p:cNvSpPr>
            <a:spLocks noChangeShapeType="1"/>
          </p:cNvSpPr>
          <p:nvPr userDrawn="1"/>
        </p:nvSpPr>
        <p:spPr bwMode="auto">
          <a:xfrm>
            <a:off x="8004175" y="82232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18" name="Line 6">
            <a:extLst>
              <a:ext uri="{FF2B5EF4-FFF2-40B4-BE49-F238E27FC236}">
                <a16:creationId xmlns:a16="http://schemas.microsoft.com/office/drawing/2014/main" id="{4CFFE01C-81C8-4437-B6F5-7BAAEE5FC29F}"/>
              </a:ext>
            </a:extLst>
          </p:cNvPr>
          <p:cNvSpPr>
            <a:spLocks noChangeShapeType="1"/>
          </p:cNvSpPr>
          <p:nvPr userDrawn="1"/>
        </p:nvSpPr>
        <p:spPr bwMode="auto">
          <a:xfrm>
            <a:off x="8004175" y="82232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24" name="Freeform 7">
            <a:extLst>
              <a:ext uri="{FF2B5EF4-FFF2-40B4-BE49-F238E27FC236}">
                <a16:creationId xmlns:a16="http://schemas.microsoft.com/office/drawing/2014/main" id="{1B955FFA-B6F5-4CDD-940A-DB05FD68B7CA}"/>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15" name="Content Placeholder 5">
            <a:extLst>
              <a:ext uri="{FF2B5EF4-FFF2-40B4-BE49-F238E27FC236}">
                <a16:creationId xmlns:a16="http://schemas.microsoft.com/office/drawing/2014/main" id="{CA5F7EA9-E5C6-4376-AC5D-CA0B1DA0A259}"/>
              </a:ext>
            </a:extLst>
          </p:cNvPr>
          <p:cNvSpPr>
            <a:spLocks noGrp="1"/>
          </p:cNvSpPr>
          <p:nvPr>
            <p:ph sz="quarter" idx="4"/>
          </p:nvPr>
        </p:nvSpPr>
        <p:spPr>
          <a:xfrm>
            <a:off x="388079" y="2453317"/>
            <a:ext cx="5512904" cy="2690184"/>
          </a:xfrm>
        </p:spPr>
        <p:txBody>
          <a:bodyPr/>
          <a:lstStyle>
            <a:lvl1pPr marL="287338" indent="-287338">
              <a:lnSpc>
                <a:spcPct val="90000"/>
              </a:lnSpc>
              <a:buClr>
                <a:schemeClr val="tx1"/>
              </a:buClr>
              <a:buFont typeface="Century Gothic" panose="020B0502020202020204" pitchFamily="34" charset="0"/>
              <a:buChar char="•"/>
              <a:defRPr sz="2000">
                <a:latin typeface="Century Gothic" panose="020B0502020202020204" pitchFamily="34" charset="0"/>
              </a:defRPr>
            </a:lvl1pPr>
            <a:lvl2pPr marL="688975" indent="-285750">
              <a:lnSpc>
                <a:spcPct val="90000"/>
              </a:lnSpc>
              <a:buClr>
                <a:schemeClr val="tx1"/>
              </a:buClr>
              <a:buFont typeface="Century Gothic" panose="020B0502020202020204" pitchFamily="34" charset="0"/>
              <a:buChar char="–"/>
              <a:defRPr lang="en-US" sz="1800" kern="1200" dirty="0">
                <a:solidFill>
                  <a:schemeClr val="tx1"/>
                </a:solidFill>
                <a:latin typeface="Century Gothic" panose="020B0502020202020204" pitchFamily="34" charset="0"/>
                <a:ea typeface="+mn-ea"/>
                <a:cs typeface="+mn-cs"/>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041499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k green picture layout 2">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6095636" y="1078992"/>
            <a:ext cx="5487073" cy="4224052"/>
          </a:xfrm>
          <a:noFill/>
        </p:spPr>
        <p:txBody>
          <a:bodyPr/>
          <a:lstStyle>
            <a:lvl1pPr marL="0" indent="0">
              <a:buFont typeface="Century Gothic" panose="020B0502020202020204" pitchFamily="34" charset="0"/>
              <a:buNone/>
              <a:defRPr/>
            </a:lvl1pPr>
          </a:lstStyle>
          <a:p>
            <a:r>
              <a:rPr lang="en-US"/>
              <a:t>Click icon to add picture</a:t>
            </a:r>
            <a:endParaRPr lang="en-US" dirty="0"/>
          </a:p>
        </p:txBody>
      </p:sp>
      <p:sp>
        <p:nvSpPr>
          <p:cNvPr id="22" name="Rectangle 21">
            <a:extLst>
              <a:ext uri="{FF2B5EF4-FFF2-40B4-BE49-F238E27FC236}">
                <a16:creationId xmlns:a16="http://schemas.microsoft.com/office/drawing/2014/main" id="{2272F0CA-07C0-447D-AD25-74BF79400D69}"/>
              </a:ext>
            </a:extLst>
          </p:cNvPr>
          <p:cNvSpPr/>
          <p:nvPr userDrawn="1"/>
        </p:nvSpPr>
        <p:spPr>
          <a:xfrm>
            <a:off x="274320" y="1078992"/>
            <a:ext cx="5821680" cy="5779008"/>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 name="Title 1"/>
          <p:cNvSpPr>
            <a:spLocks noGrp="1"/>
          </p:cNvSpPr>
          <p:nvPr>
            <p:ph type="title" hasCustomPrompt="1"/>
          </p:nvPr>
        </p:nvSpPr>
        <p:spPr>
          <a:xfrm>
            <a:off x="388079" y="1275788"/>
            <a:ext cx="5537405" cy="978729"/>
          </a:xfrm>
        </p:spPr>
        <p:txBody>
          <a:bodyPr/>
          <a:lstStyle>
            <a:lvl1pPr>
              <a:lnSpc>
                <a:spcPct val="90000"/>
              </a:lnSpc>
              <a:defRPr sz="3200" b="0">
                <a:solidFill>
                  <a:schemeClr val="tx1"/>
                </a:solidFill>
                <a:latin typeface="Century Gothic" panose="020B0502020202020204" pitchFamily="34" charset="0"/>
              </a:defRPr>
            </a:lvl1pPr>
          </a:lstStyle>
          <a:p>
            <a:r>
              <a:rPr lang="en-US" dirty="0"/>
              <a:t>Click to edit Master </a:t>
            </a:r>
            <a:br>
              <a:rPr lang="en-US" dirty="0"/>
            </a:br>
            <a:r>
              <a:rPr lang="en-US" dirty="0"/>
              <a:t>title style</a:t>
            </a:r>
          </a:p>
        </p:txBody>
      </p:sp>
      <p:sp>
        <p:nvSpPr>
          <p:cNvPr id="6" name="Content Placeholder 5"/>
          <p:cNvSpPr>
            <a:spLocks noGrp="1"/>
          </p:cNvSpPr>
          <p:nvPr>
            <p:ph sz="quarter" idx="4"/>
          </p:nvPr>
        </p:nvSpPr>
        <p:spPr>
          <a:xfrm>
            <a:off x="388079" y="2453316"/>
            <a:ext cx="5512904" cy="4163291"/>
          </a:xfrm>
        </p:spPr>
        <p:txBody>
          <a:bodyPr/>
          <a:lstStyle>
            <a:lvl1pPr marL="287338" indent="-287338">
              <a:lnSpc>
                <a:spcPct val="90000"/>
              </a:lnSpc>
              <a:buClr>
                <a:schemeClr val="tx1"/>
              </a:buClr>
              <a:buFont typeface="Century Gothic" panose="020B0502020202020204" pitchFamily="34" charset="0"/>
              <a:buChar char="•"/>
              <a:defRPr sz="2000">
                <a:latin typeface="Century Gothic" panose="020B0502020202020204" pitchFamily="34" charset="0"/>
              </a:defRPr>
            </a:lvl1pPr>
            <a:lvl2pPr marL="688975" indent="-285750">
              <a:lnSpc>
                <a:spcPct val="90000"/>
              </a:lnSpc>
              <a:buClr>
                <a:schemeClr val="tx1"/>
              </a:buClr>
              <a:buFont typeface="Century Gothic" panose="020B0502020202020204" pitchFamily="34" charset="0"/>
              <a:buChar char="–"/>
              <a:defRPr lang="en-US" sz="1800" kern="1200" dirty="0">
                <a:solidFill>
                  <a:schemeClr val="tx1"/>
                </a:solidFill>
                <a:latin typeface="Century Gothic" panose="020B0502020202020204" pitchFamily="34" charset="0"/>
                <a:ea typeface="+mn-ea"/>
                <a:cs typeface="+mn-cs"/>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11" name="Rectangle 10">
            <a:extLst>
              <a:ext uri="{FF2B5EF4-FFF2-40B4-BE49-F238E27FC236}">
                <a16:creationId xmlns:a16="http://schemas.microsoft.com/office/drawing/2014/main" id="{BD0DB01C-0316-7441-9D7D-F96D7A49FEAC}"/>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CF70CC82-0B8B-1D4B-9F0D-823E1CAB4A9C}"/>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5" name="Rectangle 6">
            <a:extLst>
              <a:ext uri="{FF2B5EF4-FFF2-40B4-BE49-F238E27FC236}">
                <a16:creationId xmlns:a16="http://schemas.microsoft.com/office/drawing/2014/main" id="{732E67AB-06CD-417E-82A6-C485A480337A}"/>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DE8EB24F-FBB3-41E8-90F7-B4AA493C6FFD}"/>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16" name="Freeform 7">
            <a:extLst>
              <a:ext uri="{FF2B5EF4-FFF2-40B4-BE49-F238E27FC236}">
                <a16:creationId xmlns:a16="http://schemas.microsoft.com/office/drawing/2014/main" id="{2A500EEB-73EC-4C16-8273-4ED5425DD64C}"/>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Tree>
    <p:extLst>
      <p:ext uri="{BB962C8B-B14F-4D97-AF65-F5344CB8AC3E}">
        <p14:creationId xmlns:p14="http://schemas.microsoft.com/office/powerpoint/2010/main" val="3824302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Dk green picture layout wid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4120595" y="1078989"/>
            <a:ext cx="7464186" cy="4226003"/>
          </a:xfrm>
          <a:noFill/>
        </p:spPr>
        <p:txBody>
          <a:bodyPr/>
          <a:lstStyle>
            <a:lvl1pPr marL="0" indent="0">
              <a:buNone/>
              <a:defRPr/>
            </a:lvl1pPr>
          </a:lstStyle>
          <a:p>
            <a:r>
              <a:rPr lang="en-US"/>
              <a:t>Click icon to add picture</a:t>
            </a:r>
            <a:endParaRPr lang="en-US" dirty="0"/>
          </a:p>
        </p:txBody>
      </p:sp>
      <p:sp>
        <p:nvSpPr>
          <p:cNvPr id="22" name="Rectangle 21">
            <a:extLst>
              <a:ext uri="{FF2B5EF4-FFF2-40B4-BE49-F238E27FC236}">
                <a16:creationId xmlns:a16="http://schemas.microsoft.com/office/drawing/2014/main" id="{2272F0CA-07C0-447D-AD25-74BF79400D69}"/>
              </a:ext>
            </a:extLst>
          </p:cNvPr>
          <p:cNvSpPr/>
          <p:nvPr userDrawn="1"/>
        </p:nvSpPr>
        <p:spPr>
          <a:xfrm>
            <a:off x="274321" y="1078991"/>
            <a:ext cx="3846274" cy="5779007"/>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 name="Title 1"/>
          <p:cNvSpPr>
            <a:spLocks noGrp="1"/>
          </p:cNvSpPr>
          <p:nvPr>
            <p:ph type="title"/>
          </p:nvPr>
        </p:nvSpPr>
        <p:spPr>
          <a:xfrm>
            <a:off x="388079" y="1275788"/>
            <a:ext cx="3576228" cy="979691"/>
          </a:xfrm>
        </p:spPr>
        <p:txBody>
          <a:bodyPr/>
          <a:lstStyle>
            <a:lvl1pPr>
              <a:lnSpc>
                <a:spcPct val="90000"/>
              </a:lnSpc>
              <a:defRPr sz="3200" b="0">
                <a:solidFill>
                  <a:schemeClr val="tx1"/>
                </a:solidFill>
                <a:latin typeface="Century Gothic" panose="020B0502020202020204" pitchFamily="34" charset="0"/>
              </a:defRPr>
            </a:lvl1pPr>
          </a:lstStyle>
          <a:p>
            <a:r>
              <a:rPr lang="en-US"/>
              <a:t>Click to edit Master title style</a:t>
            </a:r>
            <a:endParaRPr lang="en-US" dirty="0"/>
          </a:p>
        </p:txBody>
      </p:sp>
      <p:sp>
        <p:nvSpPr>
          <p:cNvPr id="6" name="Content Placeholder 5"/>
          <p:cNvSpPr>
            <a:spLocks noGrp="1"/>
          </p:cNvSpPr>
          <p:nvPr>
            <p:ph sz="quarter" idx="4"/>
          </p:nvPr>
        </p:nvSpPr>
        <p:spPr>
          <a:xfrm>
            <a:off x="388079" y="2800350"/>
            <a:ext cx="3541945" cy="3816258"/>
          </a:xfrm>
        </p:spPr>
        <p:txBody>
          <a:bodyPr/>
          <a:lstStyle>
            <a:lvl1pPr marL="287338" indent="-287338">
              <a:lnSpc>
                <a:spcPct val="90000"/>
              </a:lnSpc>
              <a:buClr>
                <a:schemeClr val="tx1"/>
              </a:buClr>
              <a:buFont typeface="Century Gothic" panose="020B0502020202020204" pitchFamily="34" charset="0"/>
              <a:buChar char="•"/>
              <a:defRPr sz="2000">
                <a:latin typeface="Century Gothic" panose="020B0502020202020204" pitchFamily="34" charset="0"/>
              </a:defRPr>
            </a:lvl1pPr>
            <a:lvl2pPr marL="688975" indent="-285750">
              <a:lnSpc>
                <a:spcPct val="90000"/>
              </a:lnSpc>
              <a:buClr>
                <a:schemeClr val="tx1"/>
              </a:buClr>
              <a:buFont typeface="Century Gothic" panose="020B0502020202020204" pitchFamily="34" charset="0"/>
              <a:buChar char="–"/>
              <a:defRPr lang="en-US" sz="1800" kern="1200" dirty="0">
                <a:solidFill>
                  <a:schemeClr val="tx1"/>
                </a:solidFill>
                <a:latin typeface="Century Gothic" panose="020B0502020202020204" pitchFamily="34" charset="0"/>
                <a:ea typeface="+mn-ea"/>
                <a:cs typeface="+mn-cs"/>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11" name="Rectangle 10">
            <a:extLst>
              <a:ext uri="{FF2B5EF4-FFF2-40B4-BE49-F238E27FC236}">
                <a16:creationId xmlns:a16="http://schemas.microsoft.com/office/drawing/2014/main" id="{BD0DB01C-0316-7441-9D7D-F96D7A49FEAC}"/>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CF70CC82-0B8B-1D4B-9F0D-823E1CAB4A9C}"/>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5" name="Rectangle 6">
            <a:extLst>
              <a:ext uri="{FF2B5EF4-FFF2-40B4-BE49-F238E27FC236}">
                <a16:creationId xmlns:a16="http://schemas.microsoft.com/office/drawing/2014/main" id="{732E67AB-06CD-417E-82A6-C485A480337A}"/>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DE8EB24F-FBB3-41E8-90F7-B4AA493C6FFD}"/>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8" name="Freeform 5">
            <a:extLst>
              <a:ext uri="{FF2B5EF4-FFF2-40B4-BE49-F238E27FC236}">
                <a16:creationId xmlns:a16="http://schemas.microsoft.com/office/drawing/2014/main" id="{E0FFF716-AFC7-4054-A1F8-2C39C30731D0}"/>
              </a:ext>
            </a:extLst>
          </p:cNvPr>
          <p:cNvSpPr>
            <a:spLocks/>
          </p:cNvSpPr>
          <p:nvPr userDrawn="1"/>
        </p:nvSpPr>
        <p:spPr bwMode="auto">
          <a:xfrm>
            <a:off x="4120595" y="1"/>
            <a:ext cx="8071405" cy="6857998"/>
          </a:xfrm>
          <a:custGeom>
            <a:avLst/>
            <a:gdLst>
              <a:gd name="T0" fmla="*/ 4151 w 4490"/>
              <a:gd name="T1" fmla="*/ 0 h 3815"/>
              <a:gd name="T2" fmla="*/ 4151 w 4490"/>
              <a:gd name="T3" fmla="*/ 2951 h 3815"/>
              <a:gd name="T4" fmla="*/ 0 w 4490"/>
              <a:gd name="T5" fmla="*/ 2951 h 3815"/>
              <a:gd name="T6" fmla="*/ 0 w 4490"/>
              <a:gd name="T7" fmla="*/ 3815 h 3815"/>
              <a:gd name="T8" fmla="*/ 4490 w 4490"/>
              <a:gd name="T9" fmla="*/ 3815 h 3815"/>
              <a:gd name="T10" fmla="*/ 4490 w 4490"/>
              <a:gd name="T11" fmla="*/ 2969 h 3815"/>
              <a:gd name="T12" fmla="*/ 4490 w 4490"/>
              <a:gd name="T13" fmla="*/ 2951 h 3815"/>
              <a:gd name="T14" fmla="*/ 4490 w 4490"/>
              <a:gd name="T15" fmla="*/ 0 h 3815"/>
              <a:gd name="T16" fmla="*/ 4151 w 4490"/>
              <a:gd name="T17" fmla="*/ 0 h 3815"/>
              <a:gd name="T18" fmla="*/ 4151 w 4490"/>
              <a:gd name="T19"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90" h="3815">
                <a:moveTo>
                  <a:pt x="4151" y="0"/>
                </a:moveTo>
                <a:lnTo>
                  <a:pt x="4151" y="2951"/>
                </a:lnTo>
                <a:lnTo>
                  <a:pt x="0" y="2951"/>
                </a:lnTo>
                <a:lnTo>
                  <a:pt x="0" y="3815"/>
                </a:lnTo>
                <a:lnTo>
                  <a:pt x="4490" y="3815"/>
                </a:lnTo>
                <a:lnTo>
                  <a:pt x="4490" y="2969"/>
                </a:lnTo>
                <a:lnTo>
                  <a:pt x="4490" y="2951"/>
                </a:lnTo>
                <a:lnTo>
                  <a:pt x="4490" y="0"/>
                </a:lnTo>
                <a:lnTo>
                  <a:pt x="4151" y="0"/>
                </a:lnTo>
                <a:lnTo>
                  <a:pt x="4151" y="0"/>
                </a:lnTo>
                <a:close/>
              </a:path>
            </a:pathLst>
          </a:custGeom>
          <a:solidFill>
            <a:srgbClr val="4C88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Tree>
    <p:extLst>
      <p:ext uri="{BB962C8B-B14F-4D97-AF65-F5344CB8AC3E}">
        <p14:creationId xmlns:p14="http://schemas.microsoft.com/office/powerpoint/2010/main" val="251322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ull picture layout ">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274320" y="2381"/>
            <a:ext cx="11312843" cy="6342021"/>
          </a:xfrm>
          <a:noFill/>
          <a:ln>
            <a:noFill/>
          </a:ln>
        </p:spPr>
        <p:txBody>
          <a:bodyPr/>
          <a:lstStyle>
            <a:lvl1pPr marL="0" indent="0">
              <a:buFont typeface="Century Gothic" panose="020B0502020202020204" pitchFamily="34" charset="0"/>
              <a:buNone/>
              <a:defRPr/>
            </a:lvl1pPr>
          </a:lstStyle>
          <a:p>
            <a:r>
              <a:rPr lang="en-US"/>
              <a:t>Click icon to add picture</a:t>
            </a:r>
            <a:endParaRPr lang="en-US" dirty="0"/>
          </a:p>
        </p:txBody>
      </p:sp>
      <p:sp>
        <p:nvSpPr>
          <p:cNvPr id="2" name="Title 1"/>
          <p:cNvSpPr>
            <a:spLocks noGrp="1"/>
          </p:cNvSpPr>
          <p:nvPr>
            <p:ph type="title"/>
          </p:nvPr>
        </p:nvSpPr>
        <p:spPr>
          <a:xfrm>
            <a:off x="429769" y="274320"/>
            <a:ext cx="11000232" cy="535531"/>
          </a:xfrm>
        </p:spPr>
        <p:txBody>
          <a:bodyPr/>
          <a:lstStyle>
            <a:lvl1pPr>
              <a:lnSpc>
                <a:spcPct val="90000"/>
              </a:lnSpc>
              <a:defRPr sz="3200" b="0">
                <a:solidFill>
                  <a:schemeClr val="tx1"/>
                </a:solidFill>
                <a:effectLst/>
                <a:latin typeface="Century Gothic" panose="020B0502020202020204" pitchFamily="34" charset="0"/>
              </a:defRPr>
            </a:lvl1pPr>
          </a:lstStyle>
          <a:p>
            <a:r>
              <a:rPr lang="en-US"/>
              <a:t>Click to edit Master title style</a:t>
            </a:r>
            <a:endParaRPr lang="en-US" dirty="0"/>
          </a:p>
        </p:txBody>
      </p:sp>
      <p:sp>
        <p:nvSpPr>
          <p:cNvPr id="17" name="Rectangle 256">
            <a:extLst>
              <a:ext uri="{FF2B5EF4-FFF2-40B4-BE49-F238E27FC236}">
                <a16:creationId xmlns:a16="http://schemas.microsoft.com/office/drawing/2014/main" id="{50787286-CD5D-43D9-B8DA-70C3358DC829}"/>
              </a:ext>
            </a:extLst>
          </p:cNvPr>
          <p:cNvSpPr txBox="1">
            <a:spLocks noChangeArrowheads="1"/>
          </p:cNvSpPr>
          <p:nvPr userDrawn="1"/>
        </p:nvSpPr>
        <p:spPr>
          <a:xfrm>
            <a:off x="8010283" y="6477000"/>
            <a:ext cx="3860800" cy="182562"/>
          </a:xfrm>
          <a:prstGeom prst="rect">
            <a:avLst/>
          </a:prstGeom>
          <a:ln/>
        </p:spPr>
        <p:txBody>
          <a:bodyPr anchor="ctr"/>
          <a:lstStyle/>
          <a:p>
            <a:pPr algn="r"/>
            <a:r>
              <a:rPr lang="en-US" sz="1000" dirty="0">
                <a:solidFill>
                  <a:schemeClr val="bg1"/>
                </a:solidFill>
                <a:latin typeface="Century Gothic" panose="020B0502020202020204" pitchFamily="34" charset="0"/>
                <a:cs typeface="Arial" pitchFamily="34" charset="0"/>
              </a:rPr>
              <a:t> </a:t>
            </a:r>
          </a:p>
        </p:txBody>
      </p:sp>
      <p:sp>
        <p:nvSpPr>
          <p:cNvPr id="16" name="Freeform 9">
            <a:extLst>
              <a:ext uri="{FF2B5EF4-FFF2-40B4-BE49-F238E27FC236}">
                <a16:creationId xmlns:a16="http://schemas.microsoft.com/office/drawing/2014/main" id="{D938724D-E109-43B4-9560-1552E26DB04A}"/>
              </a:ext>
            </a:extLst>
          </p:cNvPr>
          <p:cNvSpPr>
            <a:spLocks/>
          </p:cNvSpPr>
          <p:nvPr userDrawn="1"/>
        </p:nvSpPr>
        <p:spPr bwMode="auto">
          <a:xfrm>
            <a:off x="6026150" y="0"/>
            <a:ext cx="6165850" cy="6858000"/>
          </a:xfrm>
          <a:custGeom>
            <a:avLst/>
            <a:gdLst>
              <a:gd name="T0" fmla="*/ 3502 w 3884"/>
              <a:gd name="T1" fmla="*/ 0 h 4320"/>
              <a:gd name="T2" fmla="*/ 3502 w 3884"/>
              <a:gd name="T3" fmla="*/ 3998 h 4320"/>
              <a:gd name="T4" fmla="*/ 0 w 3884"/>
              <a:gd name="T5" fmla="*/ 3998 h 4320"/>
              <a:gd name="T6" fmla="*/ 0 w 3884"/>
              <a:gd name="T7" fmla="*/ 4320 h 4320"/>
              <a:gd name="T8" fmla="*/ 3502 w 3884"/>
              <a:gd name="T9" fmla="*/ 4320 h 4320"/>
              <a:gd name="T10" fmla="*/ 3884 w 3884"/>
              <a:gd name="T11" fmla="*/ 4320 h 4320"/>
              <a:gd name="T12" fmla="*/ 3884 w 3884"/>
              <a:gd name="T13" fmla="*/ 3998 h 4320"/>
              <a:gd name="T14" fmla="*/ 3884 w 3884"/>
              <a:gd name="T15" fmla="*/ 0 h 4320"/>
              <a:gd name="T16" fmla="*/ 3502 w 3884"/>
              <a:gd name="T1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84" h="4320">
                <a:moveTo>
                  <a:pt x="3502" y="0"/>
                </a:moveTo>
                <a:lnTo>
                  <a:pt x="3502" y="3998"/>
                </a:lnTo>
                <a:lnTo>
                  <a:pt x="0" y="3998"/>
                </a:lnTo>
                <a:lnTo>
                  <a:pt x="0" y="4320"/>
                </a:lnTo>
                <a:lnTo>
                  <a:pt x="3502" y="4320"/>
                </a:lnTo>
                <a:lnTo>
                  <a:pt x="3884" y="4320"/>
                </a:lnTo>
                <a:lnTo>
                  <a:pt x="3884" y="3998"/>
                </a:lnTo>
                <a:lnTo>
                  <a:pt x="3884" y="0"/>
                </a:lnTo>
                <a:lnTo>
                  <a:pt x="3502" y="0"/>
                </a:lnTo>
                <a:close/>
              </a:path>
            </a:pathLst>
          </a:custGeom>
          <a:solidFill>
            <a:srgbClr val="4087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18" name="Rectangle 17">
            <a:extLst>
              <a:ext uri="{FF2B5EF4-FFF2-40B4-BE49-F238E27FC236}">
                <a16:creationId xmlns:a16="http://schemas.microsoft.com/office/drawing/2014/main" id="{7900E375-D0D6-466C-A383-E914B5C8AE5A}"/>
              </a:ext>
            </a:extLst>
          </p:cNvPr>
          <p:cNvSpPr/>
          <p:nvPr userDrawn="1"/>
        </p:nvSpPr>
        <p:spPr>
          <a:xfrm>
            <a:off x="0" y="6344402"/>
            <a:ext cx="274320" cy="510909"/>
          </a:xfrm>
          <a:prstGeom prst="rect">
            <a:avLst/>
          </a:prstGeom>
          <a:solidFill>
            <a:srgbClr val="397D5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19" name="Rectangle 6">
            <a:extLst>
              <a:ext uri="{FF2B5EF4-FFF2-40B4-BE49-F238E27FC236}">
                <a16:creationId xmlns:a16="http://schemas.microsoft.com/office/drawing/2014/main" id="{D090841D-81E2-4E83-8067-E18C5C3AF8FF}"/>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a:solidFill>
                <a:schemeClr val="tx1"/>
              </a:solidFill>
              <a:latin typeface="+mn-lt"/>
              <a:cs typeface="Times New Roman" panose="02020603050405020304" pitchFamily="18" charset="0"/>
            </a:endParaRPr>
          </a:p>
        </p:txBody>
      </p:sp>
      <p:pic>
        <p:nvPicPr>
          <p:cNvPr id="10" name="Picture 9">
            <a:extLst>
              <a:ext uri="{FF2B5EF4-FFF2-40B4-BE49-F238E27FC236}">
                <a16:creationId xmlns:a16="http://schemas.microsoft.com/office/drawing/2014/main" id="{BD3AC615-0875-4C80-B019-11A28EDCB638}"/>
              </a:ext>
            </a:extLst>
          </p:cNvPr>
          <p:cNvPicPr>
            <a:picLocks noChangeAspect="1"/>
          </p:cNvPicPr>
          <p:nvPr userDrawn="1"/>
        </p:nvPicPr>
        <p:blipFill>
          <a:blip r:embed="rId2"/>
          <a:stretch>
            <a:fillRect/>
          </a:stretch>
        </p:blipFill>
        <p:spPr>
          <a:xfrm>
            <a:off x="413129" y="6477000"/>
            <a:ext cx="1088136" cy="261860"/>
          </a:xfrm>
          <a:prstGeom prst="rect">
            <a:avLst/>
          </a:prstGeom>
        </p:spPr>
      </p:pic>
    </p:spTree>
    <p:extLst>
      <p:ext uri="{BB962C8B-B14F-4D97-AF65-F5344CB8AC3E}">
        <p14:creationId xmlns:p14="http://schemas.microsoft.com/office/powerpoint/2010/main" val="12196074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2 section science highlight">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1DC80716-D7F2-40BD-B894-87B7C5521D93}"/>
              </a:ext>
            </a:extLst>
          </p:cNvPr>
          <p:cNvSpPr/>
          <p:nvPr userDrawn="1"/>
        </p:nvSpPr>
        <p:spPr>
          <a:xfrm>
            <a:off x="274320" y="1412106"/>
            <a:ext cx="5840589" cy="52934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userDrawn="1"/>
        </p:nvSpPr>
        <p:spPr>
          <a:xfrm>
            <a:off x="6351411" y="1412106"/>
            <a:ext cx="5840589" cy="52934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3" name="Rectangle 12">
            <a:extLst>
              <a:ext uri="{FF2B5EF4-FFF2-40B4-BE49-F238E27FC236}">
                <a16:creationId xmlns:a16="http://schemas.microsoft.com/office/drawing/2014/main" id="{DD431D86-B4F2-4178-9479-C223044E67E1}"/>
              </a:ext>
            </a:extLst>
          </p:cNvPr>
          <p:cNvSpPr/>
          <p:nvPr userDrawn="1"/>
        </p:nvSpPr>
        <p:spPr>
          <a:xfrm>
            <a:off x="274319" y="948037"/>
            <a:ext cx="5840589"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6351411" y="948037"/>
            <a:ext cx="5840589"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274318" y="1005840"/>
            <a:ext cx="5821682"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312234" y="1527048"/>
            <a:ext cx="5783766" cy="4110352"/>
          </a:xfrm>
          <a:ln w="12700">
            <a:noFill/>
          </a:ln>
        </p:spPr>
        <p:txBody>
          <a:bodyPr tIns="45720" bIns="91440"/>
          <a:lstStyle>
            <a:lvl1pPr>
              <a:defRPr sz="1800"/>
            </a:lvl1pPr>
            <a:lvl2pPr>
              <a:defRPr sz="1600"/>
            </a:lvl2pPr>
            <a:lvl3pPr>
              <a:defRPr sz="1400"/>
            </a:lvl3pPr>
            <a:lvl4pPr>
              <a:defRPr sz="1200"/>
            </a:lvl4pPr>
            <a:lvl5pPr marL="1482725" indent="-222250">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6351410" y="1005840"/>
            <a:ext cx="5840589"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userDrawn="1">
            <p:ph sz="quarter" idx="4"/>
          </p:nvPr>
        </p:nvSpPr>
        <p:spPr>
          <a:xfrm>
            <a:off x="6351411" y="1527048"/>
            <a:ext cx="5785575" cy="411035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Rectangle 31">
            <a:extLst>
              <a:ext uri="{FF2B5EF4-FFF2-40B4-BE49-F238E27FC236}">
                <a16:creationId xmlns:a16="http://schemas.microsoft.com/office/drawing/2014/main" id="{4A1CB721-FBCB-4DC7-9C2A-15C90E984F90}"/>
              </a:ext>
            </a:extLst>
          </p:cNvPr>
          <p:cNvSpPr/>
          <p:nvPr userDrawn="1"/>
        </p:nvSpPr>
        <p:spPr>
          <a:xfrm>
            <a:off x="1773669" y="320040"/>
            <a:ext cx="10418331"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p:nvPr>
        </p:nvSpPr>
        <p:spPr>
          <a:xfrm>
            <a:off x="1773668" y="365857"/>
            <a:ext cx="10363317" cy="406265"/>
          </a:xfrm>
        </p:spPr>
        <p:txBody>
          <a:bodyPr/>
          <a:lstStyle>
            <a:lvl1pPr>
              <a:defRPr sz="2400" b="0">
                <a:solidFill>
                  <a:schemeClr val="tx1"/>
                </a:solidFill>
                <a:latin typeface="Century Gothic" panose="020B0502020202020204" pitchFamily="34" charset="0"/>
              </a:defRPr>
            </a:lvl1pPr>
          </a:lstStyle>
          <a:p>
            <a:r>
              <a:rPr lang="en-US"/>
              <a:t>Click to edit Master title style</a:t>
            </a:r>
            <a:endParaRPr lang="en-US" dirty="0"/>
          </a:p>
        </p:txBody>
      </p:sp>
      <p:sp>
        <p:nvSpPr>
          <p:cNvPr id="19" name="Rectangle 18">
            <a:extLst>
              <a:ext uri="{FF2B5EF4-FFF2-40B4-BE49-F238E27FC236}">
                <a16:creationId xmlns:a16="http://schemas.microsoft.com/office/drawing/2014/main" id="{88649F31-1D58-F243-85FD-74506880A336}"/>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0" name="Rectangle 19">
            <a:extLst>
              <a:ext uri="{FF2B5EF4-FFF2-40B4-BE49-F238E27FC236}">
                <a16:creationId xmlns:a16="http://schemas.microsoft.com/office/drawing/2014/main" id="{77038521-D276-4049-A4BA-98C27C6D8256}"/>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2" name="Rectangle 6">
            <a:extLst>
              <a:ext uri="{FF2B5EF4-FFF2-40B4-BE49-F238E27FC236}">
                <a16:creationId xmlns:a16="http://schemas.microsoft.com/office/drawing/2014/main" id="{3F2F0951-0E05-43D4-AB3F-73E5681F4301}"/>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21" name="Picture 20">
            <a:extLst>
              <a:ext uri="{FF2B5EF4-FFF2-40B4-BE49-F238E27FC236}">
                <a16:creationId xmlns:a16="http://schemas.microsoft.com/office/drawing/2014/main" id="{27EC139F-C616-4896-A830-8F9FC5B2C27F}"/>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23" name="Rectangle 256">
            <a:extLst>
              <a:ext uri="{FF2B5EF4-FFF2-40B4-BE49-F238E27FC236}">
                <a16:creationId xmlns:a16="http://schemas.microsoft.com/office/drawing/2014/main" id="{D8ACAAE2-A531-47BE-8F4F-FFC18507ED0B}"/>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31137479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3 section science highlight">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1DC80716-D7F2-40BD-B894-87B7C5521D93}"/>
              </a:ext>
            </a:extLst>
          </p:cNvPr>
          <p:cNvSpPr/>
          <p:nvPr userDrawn="1"/>
        </p:nvSpPr>
        <p:spPr>
          <a:xfrm>
            <a:off x="274320" y="1412106"/>
            <a:ext cx="3868138"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userDrawn="1"/>
        </p:nvSpPr>
        <p:spPr>
          <a:xfrm>
            <a:off x="4299090" y="1412106"/>
            <a:ext cx="3867912"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40" name="Rectangle 39">
            <a:extLst>
              <a:ext uri="{FF2B5EF4-FFF2-40B4-BE49-F238E27FC236}">
                <a16:creationId xmlns:a16="http://schemas.microsoft.com/office/drawing/2014/main" id="{104C995C-9C57-406C-A69D-7613F8F47165}"/>
              </a:ext>
            </a:extLst>
          </p:cNvPr>
          <p:cNvSpPr/>
          <p:nvPr userDrawn="1"/>
        </p:nvSpPr>
        <p:spPr>
          <a:xfrm>
            <a:off x="8323860" y="1412106"/>
            <a:ext cx="3868138"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3" name="Rectangle 12">
            <a:extLst>
              <a:ext uri="{FF2B5EF4-FFF2-40B4-BE49-F238E27FC236}">
                <a16:creationId xmlns:a16="http://schemas.microsoft.com/office/drawing/2014/main" id="{DD431D86-B4F2-4178-9479-C223044E67E1}"/>
              </a:ext>
            </a:extLst>
          </p:cNvPr>
          <p:cNvSpPr/>
          <p:nvPr userDrawn="1"/>
        </p:nvSpPr>
        <p:spPr>
          <a:xfrm>
            <a:off x="274320" y="948037"/>
            <a:ext cx="3866758"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4299089" y="948037"/>
            <a:ext cx="3867912"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2" name="Rectangle 21">
            <a:extLst>
              <a:ext uri="{FF2B5EF4-FFF2-40B4-BE49-F238E27FC236}">
                <a16:creationId xmlns:a16="http://schemas.microsoft.com/office/drawing/2014/main" id="{A526A7F5-6E08-49A4-A894-85B35B49A075}"/>
              </a:ext>
            </a:extLst>
          </p:cNvPr>
          <p:cNvSpPr/>
          <p:nvPr userDrawn="1"/>
        </p:nvSpPr>
        <p:spPr>
          <a:xfrm>
            <a:off x="8323860" y="948037"/>
            <a:ext cx="3885931"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270178" y="1005840"/>
            <a:ext cx="3870672"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312234" y="1527048"/>
            <a:ext cx="3791415" cy="4110352"/>
          </a:xfrm>
          <a:ln w="12700">
            <a:noFill/>
          </a:ln>
        </p:spPr>
        <p:txBody>
          <a:bodyPr tIns="45720" bIns="91440"/>
          <a:lstStyle>
            <a:lvl1pPr>
              <a:defRPr sz="1800"/>
            </a:lvl1pPr>
            <a:lvl2pPr>
              <a:defRPr sz="1600"/>
            </a:lvl2pPr>
            <a:lvl3pPr>
              <a:defRPr sz="1400"/>
            </a:lvl3pPr>
            <a:lvl4pPr>
              <a:defRPr sz="1200"/>
            </a:lvl4pPr>
            <a:lvl5pPr marL="1482725" indent="-222250">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4297709" y="1005840"/>
            <a:ext cx="3866758"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userDrawn="1">
            <p:ph sz="quarter" idx="4"/>
          </p:nvPr>
        </p:nvSpPr>
        <p:spPr>
          <a:xfrm>
            <a:off x="4295175" y="1527048"/>
            <a:ext cx="3860800" cy="411035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a:extLst>
              <a:ext uri="{FF2B5EF4-FFF2-40B4-BE49-F238E27FC236}">
                <a16:creationId xmlns:a16="http://schemas.microsoft.com/office/drawing/2014/main" id="{21FF3A3E-474D-4F1F-9B01-4428215B857D}"/>
              </a:ext>
            </a:extLst>
          </p:cNvPr>
          <p:cNvSpPr>
            <a:spLocks noGrp="1"/>
          </p:cNvSpPr>
          <p:nvPr userDrawn="1">
            <p:ph type="body" sz="quarter" idx="10"/>
          </p:nvPr>
        </p:nvSpPr>
        <p:spPr>
          <a:xfrm>
            <a:off x="8319718" y="1005840"/>
            <a:ext cx="3885931"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Content Placeholder 5">
            <a:extLst>
              <a:ext uri="{FF2B5EF4-FFF2-40B4-BE49-F238E27FC236}">
                <a16:creationId xmlns:a16="http://schemas.microsoft.com/office/drawing/2014/main" id="{EDB166DE-69D8-4E82-A304-FF11CEBD23D7}"/>
              </a:ext>
            </a:extLst>
          </p:cNvPr>
          <p:cNvSpPr>
            <a:spLocks noGrp="1"/>
          </p:cNvSpPr>
          <p:nvPr userDrawn="1">
            <p:ph sz="quarter" idx="11"/>
          </p:nvPr>
        </p:nvSpPr>
        <p:spPr>
          <a:xfrm>
            <a:off x="8319719" y="1527048"/>
            <a:ext cx="3768204" cy="411035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Rectangle 31">
            <a:extLst>
              <a:ext uri="{FF2B5EF4-FFF2-40B4-BE49-F238E27FC236}">
                <a16:creationId xmlns:a16="http://schemas.microsoft.com/office/drawing/2014/main" id="{4A1CB721-FBCB-4DC7-9C2A-15C90E984F90}"/>
              </a:ext>
            </a:extLst>
          </p:cNvPr>
          <p:cNvSpPr/>
          <p:nvPr userDrawn="1"/>
        </p:nvSpPr>
        <p:spPr>
          <a:xfrm>
            <a:off x="1773669" y="320040"/>
            <a:ext cx="10418331"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p:nvPr>
        </p:nvSpPr>
        <p:spPr>
          <a:xfrm>
            <a:off x="1773668" y="365857"/>
            <a:ext cx="10418329" cy="406265"/>
          </a:xfrm>
        </p:spPr>
        <p:txBody>
          <a:bodyPr/>
          <a:lstStyle>
            <a:lvl1pPr>
              <a:defRPr sz="2400" b="0">
                <a:solidFill>
                  <a:schemeClr val="tx1"/>
                </a:solidFill>
                <a:latin typeface="Century Gothic" panose="020B0502020202020204" pitchFamily="34" charset="0"/>
              </a:defRPr>
            </a:lvl1pPr>
          </a:lstStyle>
          <a:p>
            <a:r>
              <a:rPr lang="en-US"/>
              <a:t>Click to edit Master title style</a:t>
            </a:r>
            <a:endParaRPr lang="en-US" dirty="0"/>
          </a:p>
        </p:txBody>
      </p:sp>
      <p:sp>
        <p:nvSpPr>
          <p:cNvPr id="23" name="Rectangle 22">
            <a:extLst>
              <a:ext uri="{FF2B5EF4-FFF2-40B4-BE49-F238E27FC236}">
                <a16:creationId xmlns:a16="http://schemas.microsoft.com/office/drawing/2014/main" id="{8E38BD24-68BF-4642-BFC4-180B70D413B8}"/>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4" name="Rectangle 23">
            <a:extLst>
              <a:ext uri="{FF2B5EF4-FFF2-40B4-BE49-F238E27FC236}">
                <a16:creationId xmlns:a16="http://schemas.microsoft.com/office/drawing/2014/main" id="{6CDDBDFD-39A6-0043-BAD4-065FAFF6A9DA}"/>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1" name="Rectangle 6">
            <a:extLst>
              <a:ext uri="{FF2B5EF4-FFF2-40B4-BE49-F238E27FC236}">
                <a16:creationId xmlns:a16="http://schemas.microsoft.com/office/drawing/2014/main" id="{F20E070A-FF02-490F-91F7-767E82133AD8}"/>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25" name="Picture 24">
            <a:extLst>
              <a:ext uri="{FF2B5EF4-FFF2-40B4-BE49-F238E27FC236}">
                <a16:creationId xmlns:a16="http://schemas.microsoft.com/office/drawing/2014/main" id="{03BD6692-283A-4A7F-AE4C-0175D48F79AB}"/>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26" name="Rectangle 256">
            <a:extLst>
              <a:ext uri="{FF2B5EF4-FFF2-40B4-BE49-F238E27FC236}">
                <a16:creationId xmlns:a16="http://schemas.microsoft.com/office/drawing/2014/main" id="{7312AC61-61BF-4F96-99DC-555BD73A05FA}"/>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27028812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5_3 section science highlight">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1DC80716-D7F2-40BD-B894-87B7C5521D93}"/>
              </a:ext>
            </a:extLst>
          </p:cNvPr>
          <p:cNvSpPr/>
          <p:nvPr userDrawn="1"/>
        </p:nvSpPr>
        <p:spPr>
          <a:xfrm>
            <a:off x="274319"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3" name="Rectangle 12">
            <a:extLst>
              <a:ext uri="{FF2B5EF4-FFF2-40B4-BE49-F238E27FC236}">
                <a16:creationId xmlns:a16="http://schemas.microsoft.com/office/drawing/2014/main" id="{DD431D86-B4F2-4178-9479-C223044E67E1}"/>
              </a:ext>
            </a:extLst>
          </p:cNvPr>
          <p:cNvSpPr/>
          <p:nvPr userDrawn="1"/>
        </p:nvSpPr>
        <p:spPr>
          <a:xfrm>
            <a:off x="274320"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userDrawn="1"/>
        </p:nvSpPr>
        <p:spPr>
          <a:xfrm>
            <a:off x="3288610"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3288610"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40" name="Rectangle 39">
            <a:extLst>
              <a:ext uri="{FF2B5EF4-FFF2-40B4-BE49-F238E27FC236}">
                <a16:creationId xmlns:a16="http://schemas.microsoft.com/office/drawing/2014/main" id="{104C995C-9C57-406C-A69D-7613F8F47165}"/>
              </a:ext>
            </a:extLst>
          </p:cNvPr>
          <p:cNvSpPr/>
          <p:nvPr userDrawn="1"/>
        </p:nvSpPr>
        <p:spPr>
          <a:xfrm>
            <a:off x="6302900"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2" name="Rectangle 21">
            <a:extLst>
              <a:ext uri="{FF2B5EF4-FFF2-40B4-BE49-F238E27FC236}">
                <a16:creationId xmlns:a16="http://schemas.microsoft.com/office/drawing/2014/main" id="{A526A7F5-6E08-49A4-A894-85B35B49A075}"/>
              </a:ext>
            </a:extLst>
          </p:cNvPr>
          <p:cNvSpPr/>
          <p:nvPr userDrawn="1"/>
        </p:nvSpPr>
        <p:spPr>
          <a:xfrm>
            <a:off x="6302901"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6" name="Rectangle 25">
            <a:extLst>
              <a:ext uri="{FF2B5EF4-FFF2-40B4-BE49-F238E27FC236}">
                <a16:creationId xmlns:a16="http://schemas.microsoft.com/office/drawing/2014/main" id="{925F09E4-91A6-437A-BED4-ED7995D473E7}"/>
              </a:ext>
            </a:extLst>
          </p:cNvPr>
          <p:cNvSpPr/>
          <p:nvPr userDrawn="1"/>
        </p:nvSpPr>
        <p:spPr>
          <a:xfrm>
            <a:off x="9317192"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7" name="Rectangle 26">
            <a:extLst>
              <a:ext uri="{FF2B5EF4-FFF2-40B4-BE49-F238E27FC236}">
                <a16:creationId xmlns:a16="http://schemas.microsoft.com/office/drawing/2014/main" id="{6192D3D3-2A2D-4482-B3F5-B0CBCD39D93A}"/>
              </a:ext>
            </a:extLst>
          </p:cNvPr>
          <p:cNvSpPr/>
          <p:nvPr userDrawn="1"/>
        </p:nvSpPr>
        <p:spPr>
          <a:xfrm>
            <a:off x="9317193"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274319" y="1005840"/>
            <a:ext cx="2861458"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274318" y="1527048"/>
            <a:ext cx="2861459" cy="5010912"/>
          </a:xfrm>
          <a:ln w="12700">
            <a:noFill/>
          </a:ln>
        </p:spPr>
        <p:txBody>
          <a:bodyPr tIns="45720" bIns="91440"/>
          <a:lstStyle>
            <a:lvl1pPr>
              <a:defRPr sz="1800"/>
            </a:lvl1pPr>
            <a:lvl2pPr>
              <a:defRPr sz="1600"/>
            </a:lvl2pPr>
            <a:lvl3pPr>
              <a:defRPr sz="1400"/>
            </a:lvl3pPr>
            <a:lvl4pPr>
              <a:defRPr sz="1200"/>
            </a:lvl4pPr>
            <a:lvl5pPr marL="1482725" indent="-222250">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3288609" y="1005840"/>
            <a:ext cx="2874807"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userDrawn="1">
            <p:ph sz="quarter" idx="4"/>
          </p:nvPr>
        </p:nvSpPr>
        <p:spPr>
          <a:xfrm>
            <a:off x="3288609" y="1527048"/>
            <a:ext cx="2874807" cy="501091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a:extLst>
              <a:ext uri="{FF2B5EF4-FFF2-40B4-BE49-F238E27FC236}">
                <a16:creationId xmlns:a16="http://schemas.microsoft.com/office/drawing/2014/main" id="{21FF3A3E-474D-4F1F-9B01-4428215B857D}"/>
              </a:ext>
            </a:extLst>
          </p:cNvPr>
          <p:cNvSpPr>
            <a:spLocks noGrp="1"/>
          </p:cNvSpPr>
          <p:nvPr userDrawn="1">
            <p:ph type="body" sz="quarter" idx="10"/>
          </p:nvPr>
        </p:nvSpPr>
        <p:spPr>
          <a:xfrm>
            <a:off x="6312952" y="1005840"/>
            <a:ext cx="2864755"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Content Placeholder 5">
            <a:extLst>
              <a:ext uri="{FF2B5EF4-FFF2-40B4-BE49-F238E27FC236}">
                <a16:creationId xmlns:a16="http://schemas.microsoft.com/office/drawing/2014/main" id="{EDB166DE-69D8-4E82-A304-FF11CEBD23D7}"/>
              </a:ext>
            </a:extLst>
          </p:cNvPr>
          <p:cNvSpPr>
            <a:spLocks noGrp="1"/>
          </p:cNvSpPr>
          <p:nvPr userDrawn="1">
            <p:ph sz="quarter" idx="11"/>
          </p:nvPr>
        </p:nvSpPr>
        <p:spPr>
          <a:xfrm>
            <a:off x="6312952" y="1527048"/>
            <a:ext cx="2864755" cy="501091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Rectangle 31">
            <a:extLst>
              <a:ext uri="{FF2B5EF4-FFF2-40B4-BE49-F238E27FC236}">
                <a16:creationId xmlns:a16="http://schemas.microsoft.com/office/drawing/2014/main" id="{4A1CB721-FBCB-4DC7-9C2A-15C90E984F90}"/>
              </a:ext>
            </a:extLst>
          </p:cNvPr>
          <p:cNvSpPr/>
          <p:nvPr userDrawn="1"/>
        </p:nvSpPr>
        <p:spPr>
          <a:xfrm>
            <a:off x="1773669" y="320040"/>
            <a:ext cx="10418331"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p:nvPr>
        </p:nvSpPr>
        <p:spPr>
          <a:xfrm>
            <a:off x="1773669" y="365857"/>
            <a:ext cx="10418330" cy="406265"/>
          </a:xfrm>
        </p:spPr>
        <p:txBody>
          <a:bodyPr/>
          <a:lstStyle>
            <a:lvl1pPr>
              <a:defRPr sz="2400" b="0">
                <a:solidFill>
                  <a:schemeClr val="tx1"/>
                </a:solidFill>
                <a:latin typeface="Century Gothic" panose="020B0502020202020204" pitchFamily="34" charset="0"/>
              </a:defRPr>
            </a:lvl1pPr>
          </a:lstStyle>
          <a:p>
            <a:r>
              <a:rPr lang="en-US"/>
              <a:t>Click to edit Master title style</a:t>
            </a:r>
            <a:endParaRPr lang="en-US" dirty="0"/>
          </a:p>
        </p:txBody>
      </p:sp>
      <p:sp>
        <p:nvSpPr>
          <p:cNvPr id="23" name="Rectangle 22">
            <a:extLst>
              <a:ext uri="{FF2B5EF4-FFF2-40B4-BE49-F238E27FC236}">
                <a16:creationId xmlns:a16="http://schemas.microsoft.com/office/drawing/2014/main" id="{8E38BD24-68BF-4642-BFC4-180B70D413B8}"/>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4" name="Rectangle 23">
            <a:extLst>
              <a:ext uri="{FF2B5EF4-FFF2-40B4-BE49-F238E27FC236}">
                <a16:creationId xmlns:a16="http://schemas.microsoft.com/office/drawing/2014/main" id="{6CDDBDFD-39A6-0043-BAD4-065FAFF6A9DA}"/>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1" name="Rectangle 6">
            <a:extLst>
              <a:ext uri="{FF2B5EF4-FFF2-40B4-BE49-F238E27FC236}">
                <a16:creationId xmlns:a16="http://schemas.microsoft.com/office/drawing/2014/main" id="{F20E070A-FF02-490F-91F7-767E82133AD8}"/>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sp>
        <p:nvSpPr>
          <p:cNvPr id="29" name="Text Placeholder 4">
            <a:extLst>
              <a:ext uri="{FF2B5EF4-FFF2-40B4-BE49-F238E27FC236}">
                <a16:creationId xmlns:a16="http://schemas.microsoft.com/office/drawing/2014/main" id="{757D323C-D2DD-42C4-81D6-6224EE035EE4}"/>
              </a:ext>
            </a:extLst>
          </p:cNvPr>
          <p:cNvSpPr>
            <a:spLocks noGrp="1"/>
          </p:cNvSpPr>
          <p:nvPr userDrawn="1">
            <p:ph type="body" sz="quarter" idx="12"/>
          </p:nvPr>
        </p:nvSpPr>
        <p:spPr>
          <a:xfrm>
            <a:off x="9317190" y="1005840"/>
            <a:ext cx="2864755"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Content Placeholder 5">
            <a:extLst>
              <a:ext uri="{FF2B5EF4-FFF2-40B4-BE49-F238E27FC236}">
                <a16:creationId xmlns:a16="http://schemas.microsoft.com/office/drawing/2014/main" id="{6D6262AB-5413-4C3B-B769-39B07A6E5626}"/>
              </a:ext>
            </a:extLst>
          </p:cNvPr>
          <p:cNvSpPr>
            <a:spLocks noGrp="1"/>
          </p:cNvSpPr>
          <p:nvPr userDrawn="1">
            <p:ph sz="quarter" idx="13"/>
          </p:nvPr>
        </p:nvSpPr>
        <p:spPr>
          <a:xfrm>
            <a:off x="9317190" y="1527048"/>
            <a:ext cx="2864755" cy="501091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5" name="Picture 24">
            <a:extLst>
              <a:ext uri="{FF2B5EF4-FFF2-40B4-BE49-F238E27FC236}">
                <a16:creationId xmlns:a16="http://schemas.microsoft.com/office/drawing/2014/main" id="{F5E4A85E-2D34-4FC1-90CE-1459D5681FC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07604" y="441571"/>
            <a:ext cx="1093661" cy="265176"/>
          </a:xfrm>
          <a:prstGeom prst="rect">
            <a:avLst/>
          </a:prstGeom>
        </p:spPr>
      </p:pic>
    </p:spTree>
    <p:extLst>
      <p:ext uri="{BB962C8B-B14F-4D97-AF65-F5344CB8AC3E}">
        <p14:creationId xmlns:p14="http://schemas.microsoft.com/office/powerpoint/2010/main" val="19465607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9767" y="274319"/>
            <a:ext cx="11430000" cy="1014984"/>
          </a:xfrm>
        </p:spPr>
        <p:txBody>
          <a:bodyPr/>
          <a:lstStyle>
            <a:lvl1pPr>
              <a:lnSpc>
                <a:spcPct val="90000"/>
              </a:lnSpc>
              <a:defRPr sz="3200"/>
            </a:lvl1pPr>
          </a:lstStyle>
          <a:p>
            <a:r>
              <a:rPr lang="en-US" dirty="0"/>
              <a:t>Click to edit Master title style</a:t>
            </a:r>
          </a:p>
        </p:txBody>
      </p:sp>
    </p:spTree>
    <p:extLst>
      <p:ext uri="{BB962C8B-B14F-4D97-AF65-F5344CB8AC3E}">
        <p14:creationId xmlns:p14="http://schemas.microsoft.com/office/powerpoint/2010/main" val="3119731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9767" y="274320"/>
            <a:ext cx="11430000" cy="539496"/>
          </a:xfrm>
        </p:spPr>
        <p:txBody>
          <a:bodyPr/>
          <a:lstStyle>
            <a:lvl1pPr>
              <a:lnSpc>
                <a:spcPct val="90000"/>
              </a:lnSpc>
              <a:defRPr sz="3200"/>
            </a:lvl1pPr>
          </a:lstStyle>
          <a:p>
            <a:r>
              <a:rPr lang="en-US"/>
              <a:t>Click to edit Master title style</a:t>
            </a:r>
            <a:endParaRPr lang="en-US" dirty="0"/>
          </a:p>
        </p:txBody>
      </p:sp>
      <p:sp>
        <p:nvSpPr>
          <p:cNvPr id="3" name="Content Placeholder 2"/>
          <p:cNvSpPr>
            <a:spLocks noGrp="1"/>
          </p:cNvSpPr>
          <p:nvPr>
            <p:ph idx="1"/>
          </p:nvPr>
        </p:nvSpPr>
        <p:spPr>
          <a:xfrm>
            <a:off x="448055" y="1653735"/>
            <a:ext cx="11430000" cy="4047778"/>
          </a:xfrm>
        </p:spPr>
        <p:txBody>
          <a:bodyPr/>
          <a:lstStyle>
            <a:lvl1pPr marL="288925" indent="-288925">
              <a:spcBef>
                <a:spcPts val="1800"/>
              </a:spcBef>
              <a:buClr>
                <a:schemeClr val="tx1"/>
              </a:buClr>
              <a:buSzPct val="90000"/>
              <a:buFont typeface="Century Gothic" panose="020B0502020202020204" pitchFamily="34" charset="0"/>
              <a:buChar char="•"/>
              <a:defRPr lang="en-US" sz="2800" kern="1200" dirty="0">
                <a:solidFill>
                  <a:schemeClr val="tx1"/>
                </a:solidFill>
                <a:latin typeface="Century Gothic" panose="020B0502020202020204" pitchFamily="34" charset="0"/>
                <a:ea typeface="+mn-ea"/>
                <a:cs typeface="+mn-cs"/>
              </a:defRPr>
            </a:lvl1pPr>
            <a:lvl2pPr marL="687388" indent="-288925">
              <a:buClr>
                <a:schemeClr val="tx1"/>
              </a:buClr>
              <a:buSzPct val="90000"/>
              <a:buFont typeface="Century Gothic" panose="020B0502020202020204" pitchFamily="34" charset="0"/>
              <a:buChar char="–"/>
              <a:defRPr>
                <a:latin typeface="+mn-lt"/>
                <a:cs typeface="Arial" panose="020B0604020202020204" pitchFamily="34" charset="0"/>
              </a:defRPr>
            </a:lvl2pPr>
            <a:lvl3pPr marL="1031875" indent="-288925">
              <a:buClr>
                <a:schemeClr val="tx1"/>
              </a:buClr>
              <a:buSzPct val="90000"/>
              <a:buFont typeface="Century Gothic" panose="020B0502020202020204" pitchFamily="34" charset="0"/>
              <a:buChar char="•"/>
              <a:defRPr>
                <a:latin typeface="+mn-lt"/>
                <a:cs typeface="Arial" panose="020B0604020202020204" pitchFamily="34" charset="0"/>
              </a:defRPr>
            </a:lvl3pPr>
            <a:lvl4pPr>
              <a:buClr>
                <a:schemeClr val="tx1"/>
              </a:buClr>
              <a:defRPr>
                <a:latin typeface="+mn-lt"/>
                <a:cs typeface="Arial" panose="020B0604020202020204" pitchFamily="34" charset="0"/>
              </a:defRPr>
            </a:lvl4pPr>
            <a:lvl5pPr marL="1482725" indent="-222250">
              <a:buClr>
                <a:schemeClr val="tx1"/>
              </a:buClr>
              <a:buFont typeface="Arial" panose="020B0604020202020204" pitchFamily="34" charset="0"/>
              <a:buChar char="•"/>
              <a:defRPr>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227458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brea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7DAB3A-4154-42CC-B73A-07DD412DD146}"/>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401" b="-1"/>
          <a:stretch/>
        </p:blipFill>
        <p:spPr>
          <a:xfrm>
            <a:off x="6095998" y="1078992"/>
            <a:ext cx="5535025" cy="4228673"/>
          </a:xfrm>
          <a:prstGeom prst="rect">
            <a:avLst/>
          </a:prstGeom>
        </p:spPr>
      </p:pic>
      <p:sp>
        <p:nvSpPr>
          <p:cNvPr id="6" name="Rectangle 5">
            <a:extLst>
              <a:ext uri="{FF2B5EF4-FFF2-40B4-BE49-F238E27FC236}">
                <a16:creationId xmlns:a16="http://schemas.microsoft.com/office/drawing/2014/main" id="{F679D6E9-7CB6-4816-BA71-A98C108727C8}"/>
              </a:ext>
            </a:extLst>
          </p:cNvPr>
          <p:cNvSpPr/>
          <p:nvPr userDrawn="1"/>
        </p:nvSpPr>
        <p:spPr>
          <a:xfrm>
            <a:off x="274320" y="1078992"/>
            <a:ext cx="5821680" cy="4228673"/>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 name="Title 1">
            <a:extLst>
              <a:ext uri="{FF2B5EF4-FFF2-40B4-BE49-F238E27FC236}">
                <a16:creationId xmlns:a16="http://schemas.microsoft.com/office/drawing/2014/main" id="{C2F2F47A-E421-4CE0-A746-76A8C436B135}"/>
              </a:ext>
            </a:extLst>
          </p:cNvPr>
          <p:cNvSpPr>
            <a:spLocks noGrp="1"/>
          </p:cNvSpPr>
          <p:nvPr>
            <p:ph type="title"/>
          </p:nvPr>
        </p:nvSpPr>
        <p:spPr>
          <a:xfrm>
            <a:off x="429768" y="1352479"/>
            <a:ext cx="5413469" cy="1100789"/>
          </a:xfrm>
        </p:spPr>
        <p:txBody>
          <a:bodyPr/>
          <a:lstStyle/>
          <a:p>
            <a:r>
              <a:rPr lang="en-US"/>
              <a:t>Click to edit Master title style</a:t>
            </a:r>
            <a:endParaRPr lang="en-US" dirty="0"/>
          </a:p>
        </p:txBody>
      </p:sp>
      <p:sp>
        <p:nvSpPr>
          <p:cNvPr id="10" name="Content Placeholder 5">
            <a:extLst>
              <a:ext uri="{FF2B5EF4-FFF2-40B4-BE49-F238E27FC236}">
                <a16:creationId xmlns:a16="http://schemas.microsoft.com/office/drawing/2014/main" id="{6068FB31-3CF5-496E-BC0D-61D682234A2C}"/>
              </a:ext>
            </a:extLst>
          </p:cNvPr>
          <p:cNvSpPr>
            <a:spLocks noGrp="1"/>
          </p:cNvSpPr>
          <p:nvPr>
            <p:ph sz="quarter" idx="4"/>
          </p:nvPr>
        </p:nvSpPr>
        <p:spPr>
          <a:xfrm>
            <a:off x="412217" y="2891883"/>
            <a:ext cx="5431021" cy="2252546"/>
          </a:xfrm>
        </p:spPr>
        <p:txBody>
          <a:bodyPr/>
          <a:lstStyle>
            <a:lvl1pPr marL="287338" indent="-287338">
              <a:buClr>
                <a:schemeClr val="tx1"/>
              </a:buClr>
              <a:buFont typeface="Century Gothic" panose="020B0502020202020204" pitchFamily="34" charset="0"/>
              <a:buChar char="•"/>
              <a:defRPr sz="2000">
                <a:latin typeface="Century Gothic" panose="020B0502020202020204" pitchFamily="34" charset="0"/>
              </a:defRPr>
            </a:lvl1pPr>
            <a:lvl2pPr marL="688975" indent="-285750">
              <a:buClr>
                <a:schemeClr val="tx1"/>
              </a:buClr>
              <a:buFont typeface="Century Gothic" panose="020B0502020202020204" pitchFamily="34" charset="0"/>
              <a:buChar char="–"/>
              <a:defRPr sz="1800">
                <a:latin typeface="Century Gothic" panose="020B0502020202020204" pitchFamily="34" charset="0"/>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15" name="Rectangle 14">
            <a:extLst>
              <a:ext uri="{FF2B5EF4-FFF2-40B4-BE49-F238E27FC236}">
                <a16:creationId xmlns:a16="http://schemas.microsoft.com/office/drawing/2014/main" id="{88ACC93F-6123-3F49-8C15-4A811AF8B7BB}"/>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D7756F41-5AD0-C346-AE90-A0206E07D1B9}"/>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pic>
        <p:nvPicPr>
          <p:cNvPr id="11" name="Picture 10">
            <a:extLst>
              <a:ext uri="{FF2B5EF4-FFF2-40B4-BE49-F238E27FC236}">
                <a16:creationId xmlns:a16="http://schemas.microsoft.com/office/drawing/2014/main" id="{ACE79036-1F33-40EB-AB47-F9529E5C3C6A}"/>
              </a:ext>
            </a:extLst>
          </p:cNvPr>
          <p:cNvPicPr>
            <a:picLocks noChangeAspect="1"/>
          </p:cNvPicPr>
          <p:nvPr userDrawn="1"/>
        </p:nvPicPr>
        <p:blipFill>
          <a:blip r:embed="rId3"/>
          <a:stretch>
            <a:fillRect/>
          </a:stretch>
        </p:blipFill>
        <p:spPr>
          <a:xfrm>
            <a:off x="413129" y="456244"/>
            <a:ext cx="1088136" cy="261860"/>
          </a:xfrm>
          <a:prstGeom prst="rect">
            <a:avLst/>
          </a:prstGeom>
        </p:spPr>
      </p:pic>
      <p:sp>
        <p:nvSpPr>
          <p:cNvPr id="12" name="Freeform 7">
            <a:extLst>
              <a:ext uri="{FF2B5EF4-FFF2-40B4-BE49-F238E27FC236}">
                <a16:creationId xmlns:a16="http://schemas.microsoft.com/office/drawing/2014/main" id="{3E861E90-11A2-4A0B-85EB-1A2865C9A48F}"/>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rgbClr val="CBCBCB"/>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Tree>
    <p:extLst>
      <p:ext uri="{BB962C8B-B14F-4D97-AF65-F5344CB8AC3E}">
        <p14:creationId xmlns:p14="http://schemas.microsoft.com/office/powerpoint/2010/main" val="2751671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9768" y="274320"/>
            <a:ext cx="11504904" cy="535531"/>
          </a:xfrm>
        </p:spPr>
        <p:txBody>
          <a:bodyPr/>
          <a:lstStyle>
            <a:lvl1pPr>
              <a:lnSpc>
                <a:spcPct val="90000"/>
              </a:lnSpc>
              <a:defRPr sz="3200">
                <a:solidFill>
                  <a:schemeClr val="tx1"/>
                </a:solidFill>
              </a:defRPr>
            </a:lvl1pPr>
          </a:lstStyle>
          <a:p>
            <a:r>
              <a:rPr lang="en-US"/>
              <a:t>Click to edit Master title style</a:t>
            </a:r>
            <a:endParaRPr lang="en-US" dirty="0"/>
          </a:p>
        </p:txBody>
      </p:sp>
      <p:sp>
        <p:nvSpPr>
          <p:cNvPr id="4" name="Content Placeholder 3"/>
          <p:cNvSpPr>
            <a:spLocks noGrp="1"/>
          </p:cNvSpPr>
          <p:nvPr>
            <p:ph sz="half" idx="2"/>
          </p:nvPr>
        </p:nvSpPr>
        <p:spPr>
          <a:xfrm>
            <a:off x="465135" y="1444753"/>
            <a:ext cx="5507832" cy="4203944"/>
          </a:xfrm>
        </p:spPr>
        <p:txBody>
          <a:bodyPr/>
          <a:lstStyle>
            <a:lvl1pPr marL="230188" indent="-230188">
              <a:buClr>
                <a:schemeClr val="tx1"/>
              </a:buClr>
              <a:buFont typeface="Century Gothic" panose="020B0502020202020204" pitchFamily="34" charset="0"/>
              <a:buChar char="•"/>
              <a:defRPr sz="2000" baseline="0">
                <a:latin typeface="Century Gothic" panose="020B0502020202020204" pitchFamily="34" charset="0"/>
              </a:defRPr>
            </a:lvl1pPr>
            <a:lvl2pPr marL="625475" indent="-279400">
              <a:buClr>
                <a:schemeClr val="tx1"/>
              </a:buClr>
              <a:buSzPct val="90000"/>
              <a:buFont typeface="Century Gothic" panose="020B0502020202020204" pitchFamily="34" charset="0"/>
              <a:buChar char="–"/>
              <a:defRPr sz="1800">
                <a:latin typeface="+mn-lt"/>
              </a:defRPr>
            </a:lvl2pPr>
            <a:lvl3pPr marL="914400" indent="-230188">
              <a:buClr>
                <a:schemeClr val="tx1"/>
              </a:buClr>
              <a:buFont typeface="Century Gothic" panose="020B0502020202020204" pitchFamily="34" charset="0"/>
              <a:buChar char="•"/>
              <a:defRPr sz="1600" baseline="0">
                <a:latin typeface="Century Gothic" panose="020B0502020202020204" pitchFamily="34" charset="0"/>
              </a:defRPr>
            </a:lvl3pPr>
            <a:lvl4pPr marL="971550" indent="0">
              <a:buClr>
                <a:schemeClr val="tx1"/>
              </a:buClr>
              <a:buFont typeface="Century Gothic" panose="020B0502020202020204" pitchFamily="34" charset="0"/>
              <a:buNone/>
              <a:defRPr sz="1400">
                <a:latin typeface="+mn-lt"/>
              </a:defRPr>
            </a:lvl4pPr>
            <a:lvl5pPr marL="1482725" indent="-222250">
              <a:buClr>
                <a:schemeClr val="tx1"/>
              </a:buClr>
              <a:buFont typeface="Century Gothic" panose="020B0502020202020204" pitchFamily="34" charset="0"/>
              <a:buChar char="•"/>
              <a:defRPr sz="16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6" name="Content Placeholder 5"/>
          <p:cNvSpPr>
            <a:spLocks noGrp="1"/>
          </p:cNvSpPr>
          <p:nvPr>
            <p:ph sz="quarter" idx="4"/>
          </p:nvPr>
        </p:nvSpPr>
        <p:spPr>
          <a:xfrm>
            <a:off x="6241493" y="1444753"/>
            <a:ext cx="5504688" cy="4203944"/>
          </a:xfrm>
        </p:spPr>
        <p:txBody>
          <a:bodyPr/>
          <a:lstStyle>
            <a:lvl1pPr marL="287338" indent="-287338">
              <a:buClr>
                <a:schemeClr val="tx1"/>
              </a:buClr>
              <a:buFont typeface="Century Gothic" panose="020B0502020202020204" pitchFamily="34" charset="0"/>
              <a:buChar char="•"/>
              <a:defRPr sz="2000" baseline="0">
                <a:latin typeface="Century Gothic" panose="020B0502020202020204" pitchFamily="34" charset="0"/>
              </a:defRPr>
            </a:lvl1pPr>
            <a:lvl2pPr marL="625475" indent="-279400">
              <a:buClr>
                <a:schemeClr val="tx1"/>
              </a:buClr>
              <a:buSzPct val="90000"/>
              <a:buFont typeface="Century Gothic" panose="020B0502020202020204" pitchFamily="34" charset="0"/>
              <a:buChar char="–"/>
              <a:defRPr sz="1800" baseline="0">
                <a:latin typeface="Century Gothic" panose="020B0502020202020204" pitchFamily="34" charset="0"/>
              </a:defRPr>
            </a:lvl2pPr>
            <a:lvl3pPr marL="914400" indent="-230188">
              <a:buClr>
                <a:schemeClr val="tx1"/>
              </a:buClr>
              <a:buFont typeface="Century Gothic" panose="020B0502020202020204" pitchFamily="34" charset="0"/>
              <a:buChar char="•"/>
              <a:defRPr sz="1600">
                <a:latin typeface="+mn-lt"/>
              </a:defRPr>
            </a:lvl3pPr>
            <a:lvl4pPr marL="1144588" indent="-173038">
              <a:buClr>
                <a:schemeClr val="tx1"/>
              </a:buClr>
              <a:buFont typeface="Century Gothic" panose="020B0502020202020204" pitchFamily="34" charset="0"/>
              <a:buChar char="•"/>
              <a:defRPr sz="1400">
                <a:latin typeface="+mn-lt"/>
              </a:defRPr>
            </a:lvl4pPr>
            <a:lvl5pPr marL="1482725" indent="-222250">
              <a:buClr>
                <a:schemeClr val="tx1"/>
              </a:buClr>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2" name="Rectangle 256">
            <a:extLst>
              <a:ext uri="{FF2B5EF4-FFF2-40B4-BE49-F238E27FC236}">
                <a16:creationId xmlns:a16="http://schemas.microsoft.com/office/drawing/2014/main" id="{0ED8B866-A29F-4437-842E-6B7908B2FB7D}"/>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3260578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9768" y="274320"/>
            <a:ext cx="11504904" cy="535531"/>
          </a:xfrm>
        </p:spPr>
        <p:txBody>
          <a:bodyPr/>
          <a:lstStyle>
            <a:lvl1pPr>
              <a:lnSpc>
                <a:spcPct val="90000"/>
              </a:lnSpc>
              <a:defRPr sz="320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65135" y="1444752"/>
            <a:ext cx="5507832" cy="821190"/>
          </a:xfrm>
        </p:spPr>
        <p:txBody>
          <a:bodyPr anchor="b"/>
          <a:lstStyle>
            <a:lvl1pPr marL="0" indent="0">
              <a:buNone/>
              <a:defRPr sz="2400" b="0" baseline="0">
                <a:solidFill>
                  <a:schemeClr val="tx1"/>
                </a:solidFill>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65135" y="2275467"/>
            <a:ext cx="5507832" cy="3373229"/>
          </a:xfrm>
        </p:spPr>
        <p:txBody>
          <a:bodyPr/>
          <a:lstStyle>
            <a:lvl1pPr marL="230188" indent="-230188">
              <a:buClr>
                <a:schemeClr val="tx1"/>
              </a:buClr>
              <a:buFont typeface="Century Gothic" panose="020B0502020202020204" pitchFamily="34" charset="0"/>
              <a:buChar char="•"/>
              <a:defRPr sz="2000" baseline="0">
                <a:latin typeface="Century Gothic" panose="020B0502020202020204" pitchFamily="34" charset="0"/>
              </a:defRPr>
            </a:lvl1pPr>
            <a:lvl2pPr marL="625475" indent="-279400">
              <a:buClr>
                <a:schemeClr val="tx1"/>
              </a:buClr>
              <a:buSzPct val="90000"/>
              <a:buFont typeface="Century Gothic" panose="020B0502020202020204" pitchFamily="34" charset="0"/>
              <a:buChar char="–"/>
              <a:defRPr sz="1800">
                <a:latin typeface="+mn-lt"/>
              </a:defRPr>
            </a:lvl2pPr>
            <a:lvl3pPr marL="914400" indent="-230188">
              <a:buClr>
                <a:schemeClr val="tx1"/>
              </a:buClr>
              <a:buFont typeface="Century Gothic" panose="020B0502020202020204" pitchFamily="34" charset="0"/>
              <a:buChar char="•"/>
              <a:defRPr sz="1600" baseline="0">
                <a:latin typeface="Century Gothic" panose="020B0502020202020204" pitchFamily="34" charset="0"/>
              </a:defRPr>
            </a:lvl3pPr>
            <a:lvl4pPr marL="971550" indent="0">
              <a:buClr>
                <a:schemeClr val="tx1"/>
              </a:buClr>
              <a:buFont typeface="Century Gothic" panose="020B0502020202020204" pitchFamily="34" charset="0"/>
              <a:buNone/>
              <a:defRPr sz="1400">
                <a:latin typeface="+mn-lt"/>
              </a:defRPr>
            </a:lvl4pPr>
            <a:lvl5pPr marL="1482725" indent="-222250">
              <a:buClr>
                <a:schemeClr val="tx1"/>
              </a:buClr>
              <a:buFont typeface="Century Gothic" panose="020B0502020202020204" pitchFamily="34" charset="0"/>
              <a:buChar char="•"/>
              <a:defRPr sz="16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241493" y="1444752"/>
            <a:ext cx="5504688" cy="821190"/>
          </a:xfrm>
        </p:spPr>
        <p:txBody>
          <a:bodyPr anchor="b"/>
          <a:lstStyle>
            <a:lvl1pPr marL="0" indent="0">
              <a:buNone/>
              <a:defRPr sz="2400" b="0" baseline="0">
                <a:solidFill>
                  <a:schemeClr val="tx1"/>
                </a:solidFill>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1493" y="2275467"/>
            <a:ext cx="5504688" cy="3373229"/>
          </a:xfrm>
        </p:spPr>
        <p:txBody>
          <a:bodyPr/>
          <a:lstStyle>
            <a:lvl1pPr marL="287338" indent="-287338">
              <a:buClr>
                <a:schemeClr val="tx1"/>
              </a:buClr>
              <a:buFont typeface="Century Gothic" panose="020B0502020202020204" pitchFamily="34" charset="0"/>
              <a:buChar char="•"/>
              <a:defRPr sz="2000" baseline="0">
                <a:latin typeface="Century Gothic" panose="020B0502020202020204" pitchFamily="34" charset="0"/>
              </a:defRPr>
            </a:lvl1pPr>
            <a:lvl2pPr marL="625475" indent="-279400">
              <a:buClr>
                <a:schemeClr val="tx1"/>
              </a:buClr>
              <a:buSzPct val="90000"/>
              <a:buFont typeface="Century Gothic" panose="020B0502020202020204" pitchFamily="34" charset="0"/>
              <a:buChar char="–"/>
              <a:defRPr sz="1800" baseline="0">
                <a:latin typeface="Century Gothic" panose="020B0502020202020204" pitchFamily="34" charset="0"/>
              </a:defRPr>
            </a:lvl2pPr>
            <a:lvl3pPr marL="914400" indent="-230188">
              <a:buClr>
                <a:schemeClr val="tx1"/>
              </a:buClr>
              <a:buFont typeface="Century Gothic" panose="020B0502020202020204" pitchFamily="34" charset="0"/>
              <a:buChar char="•"/>
              <a:defRPr sz="1600">
                <a:latin typeface="+mn-lt"/>
              </a:defRPr>
            </a:lvl3pPr>
            <a:lvl4pPr marL="1144588" indent="-173038">
              <a:buClr>
                <a:schemeClr val="tx1"/>
              </a:buClr>
              <a:buFont typeface="Century Gothic" panose="020B0502020202020204" pitchFamily="34" charset="0"/>
              <a:buChar char="•"/>
              <a:defRPr sz="1400">
                <a:latin typeface="+mn-lt"/>
              </a:defRPr>
            </a:lvl4pPr>
            <a:lvl5pPr marL="1482725" indent="-222250">
              <a:buClr>
                <a:schemeClr val="tx1"/>
              </a:buClr>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2" name="Rectangle 256">
            <a:extLst>
              <a:ext uri="{FF2B5EF4-FFF2-40B4-BE49-F238E27FC236}">
                <a16:creationId xmlns:a16="http://schemas.microsoft.com/office/drawing/2014/main" id="{0ED8B866-A29F-4437-842E-6B7908B2FB7D}"/>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408993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29768" y="274320"/>
            <a:ext cx="11425236" cy="535531"/>
          </a:xfrm>
        </p:spPr>
        <p:txBody>
          <a:bodyPr/>
          <a:lstStyle>
            <a:lvl1pPr>
              <a:lnSpc>
                <a:spcPct val="90000"/>
              </a:lnSpc>
              <a:defRPr sz="3200" baseline="0"/>
            </a:lvl1pPr>
          </a:lstStyle>
          <a:p>
            <a:r>
              <a:rPr lang="en-US"/>
              <a:t>Click to edit Master title style</a:t>
            </a:r>
            <a:endParaRPr lang="en-US" dirty="0"/>
          </a:p>
        </p:txBody>
      </p:sp>
    </p:spTree>
    <p:extLst>
      <p:ext uri="{BB962C8B-B14F-4D97-AF65-F5344CB8AC3E}">
        <p14:creationId xmlns:p14="http://schemas.microsoft.com/office/powerpoint/2010/main" val="2987582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Sidebar and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9577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ntent boxes with reverse headers">
    <p:spTree>
      <p:nvGrpSpPr>
        <p:cNvPr id="1" name=""/>
        <p:cNvGrpSpPr/>
        <p:nvPr/>
      </p:nvGrpSpPr>
      <p:grpSpPr>
        <a:xfrm>
          <a:off x="0" y="0"/>
          <a:ext cx="0" cy="0"/>
          <a:chOff x="0" y="0"/>
          <a:chExt cx="0" cy="0"/>
        </a:xfrm>
      </p:grpSpPr>
      <p:sp>
        <p:nvSpPr>
          <p:cNvPr id="2" name="Title 1"/>
          <p:cNvSpPr>
            <a:spLocks noGrp="1"/>
          </p:cNvSpPr>
          <p:nvPr>
            <p:ph type="title"/>
          </p:nvPr>
        </p:nvSpPr>
        <p:spPr>
          <a:xfrm>
            <a:off x="429768" y="274320"/>
            <a:ext cx="11504904" cy="535531"/>
          </a:xfrm>
        </p:spPr>
        <p:txBody>
          <a:bodyPr/>
          <a:lstStyle>
            <a:lvl1pPr>
              <a:lnSpc>
                <a:spcPct val="90000"/>
              </a:lnSpc>
              <a:defRPr sz="3200"/>
            </a:lvl1pPr>
          </a:lstStyle>
          <a:p>
            <a:r>
              <a:rPr lang="en-US"/>
              <a:t>Click to edit Master title style</a:t>
            </a:r>
            <a:endParaRPr lang="en-US" dirty="0"/>
          </a:p>
        </p:txBody>
      </p:sp>
      <p:sp>
        <p:nvSpPr>
          <p:cNvPr id="3" name="Text Placeholder 2"/>
          <p:cNvSpPr>
            <a:spLocks noGrp="1"/>
          </p:cNvSpPr>
          <p:nvPr>
            <p:ph type="body" idx="1"/>
          </p:nvPr>
        </p:nvSpPr>
        <p:spPr>
          <a:xfrm>
            <a:off x="536696" y="1387602"/>
            <a:ext cx="5486400" cy="821190"/>
          </a:xfrm>
          <a:solidFill>
            <a:schemeClr val="tx2"/>
          </a:solidFill>
          <a:ln w="12700">
            <a:solidFill>
              <a:schemeClr val="tx2"/>
            </a:solidFill>
          </a:ln>
        </p:spPr>
        <p:txBody>
          <a:bodyPr tIns="91440" bIns="91440" anchor="b"/>
          <a:lstStyle>
            <a:lvl1pPr marL="0" indent="0">
              <a:lnSpc>
                <a:spcPct val="90000"/>
              </a:lnSpc>
              <a:buNone/>
              <a:defRPr sz="2000" b="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6696" y="2208792"/>
            <a:ext cx="5486400"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baseline="0"/>
            </a:lvl1pPr>
            <a:lvl2pPr marL="514350" indent="-225425">
              <a:lnSpc>
                <a:spcPct val="90000"/>
              </a:lnSpc>
              <a:buClr>
                <a:schemeClr val="tx1"/>
              </a:buClr>
              <a:buSzPct val="90000"/>
              <a:buFont typeface="Century Gothic" panose="020B0502020202020204" pitchFamily="34" charset="0"/>
              <a:buChar char="–"/>
              <a:defRPr sz="1600" baseline="0"/>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384682" y="1387602"/>
            <a:ext cx="5486400" cy="821190"/>
          </a:xfrm>
          <a:solidFill>
            <a:schemeClr val="tx2"/>
          </a:solidFill>
          <a:ln w="12700">
            <a:solidFill>
              <a:schemeClr val="tx2"/>
            </a:solidFill>
          </a:ln>
        </p:spPr>
        <p:txBody>
          <a:bodyPr tIns="91440" bIns="91440" anchor="b"/>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84682" y="2213184"/>
            <a:ext cx="5486400"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a:lvl1pPr>
            <a:lvl2pPr marL="460375" indent="-171450">
              <a:lnSpc>
                <a:spcPct val="90000"/>
              </a:lnSpc>
              <a:buClr>
                <a:schemeClr val="tx1"/>
              </a:buClr>
              <a:buSzPct val="90000"/>
              <a:buFont typeface="Century Gothic" panose="020B0502020202020204" pitchFamily="34" charset="0"/>
              <a:buChar char="–"/>
              <a:defRPr lang="en-US" sz="1600" kern="1200" baseline="0" dirty="0">
                <a:solidFill>
                  <a:schemeClr val="tx1"/>
                </a:solidFill>
                <a:latin typeface="Century Gothic" panose="020B0502020202020204" pitchFamily="34" charset="0"/>
                <a:ea typeface="+mn-ea"/>
                <a:cs typeface="+mn-cs"/>
              </a:defRPr>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4" name="Rectangle 256">
            <a:extLst>
              <a:ext uri="{FF2B5EF4-FFF2-40B4-BE49-F238E27FC236}">
                <a16:creationId xmlns:a16="http://schemas.microsoft.com/office/drawing/2014/main" id="{B764CAE0-734A-4D16-BDA1-3E43A810370F}"/>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1861005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_3 content boxes with reverse headers">
    <p:spTree>
      <p:nvGrpSpPr>
        <p:cNvPr id="1" name=""/>
        <p:cNvGrpSpPr/>
        <p:nvPr/>
      </p:nvGrpSpPr>
      <p:grpSpPr>
        <a:xfrm>
          <a:off x="0" y="0"/>
          <a:ext cx="0" cy="0"/>
          <a:chOff x="0" y="0"/>
          <a:chExt cx="0" cy="0"/>
        </a:xfrm>
      </p:grpSpPr>
      <p:sp>
        <p:nvSpPr>
          <p:cNvPr id="2" name="Title 1"/>
          <p:cNvSpPr>
            <a:spLocks noGrp="1"/>
          </p:cNvSpPr>
          <p:nvPr>
            <p:ph type="title"/>
          </p:nvPr>
        </p:nvSpPr>
        <p:spPr>
          <a:xfrm>
            <a:off x="429768" y="274320"/>
            <a:ext cx="11504904" cy="535531"/>
          </a:xfrm>
        </p:spPr>
        <p:txBody>
          <a:bodyPr/>
          <a:lstStyle>
            <a:lvl1pPr>
              <a:lnSpc>
                <a:spcPct val="90000"/>
              </a:lnSpc>
              <a:defRPr sz="3200"/>
            </a:lvl1pPr>
          </a:lstStyle>
          <a:p>
            <a:r>
              <a:rPr lang="en-US"/>
              <a:t>Click to edit Master title style</a:t>
            </a:r>
            <a:endParaRPr lang="en-US" dirty="0"/>
          </a:p>
        </p:txBody>
      </p:sp>
      <p:sp>
        <p:nvSpPr>
          <p:cNvPr id="3" name="Text Placeholder 2"/>
          <p:cNvSpPr>
            <a:spLocks noGrp="1"/>
          </p:cNvSpPr>
          <p:nvPr>
            <p:ph type="body" idx="1"/>
          </p:nvPr>
        </p:nvSpPr>
        <p:spPr>
          <a:xfrm>
            <a:off x="536696" y="1387602"/>
            <a:ext cx="3610478" cy="821190"/>
          </a:xfrm>
          <a:solidFill>
            <a:schemeClr val="tx2"/>
          </a:solidFill>
          <a:ln w="12700">
            <a:solidFill>
              <a:schemeClr val="tx2"/>
            </a:solidFill>
          </a:ln>
        </p:spPr>
        <p:txBody>
          <a:bodyPr tIns="91440" bIns="91440" anchor="b"/>
          <a:lstStyle>
            <a:lvl1pPr marL="0" indent="0">
              <a:lnSpc>
                <a:spcPct val="90000"/>
              </a:lnSpc>
              <a:buNone/>
              <a:defRPr sz="2000" b="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6696" y="2208792"/>
            <a:ext cx="3610478"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baseline="0"/>
            </a:lvl1pPr>
            <a:lvl2pPr marL="514350" indent="-225425">
              <a:lnSpc>
                <a:spcPct val="90000"/>
              </a:lnSpc>
              <a:buClr>
                <a:schemeClr val="tx1"/>
              </a:buClr>
              <a:buSzPct val="90000"/>
              <a:buFont typeface="Century Gothic" panose="020B0502020202020204" pitchFamily="34" charset="0"/>
              <a:buChar char="–"/>
              <a:defRPr sz="1600" baseline="0"/>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4393659" y="1387602"/>
            <a:ext cx="3608418" cy="821190"/>
          </a:xfrm>
          <a:solidFill>
            <a:schemeClr val="tx2"/>
          </a:solidFill>
          <a:ln w="12700">
            <a:solidFill>
              <a:schemeClr val="tx2"/>
            </a:solidFill>
          </a:ln>
        </p:spPr>
        <p:txBody>
          <a:bodyPr tIns="91440" bIns="91440" anchor="b"/>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393659" y="2213184"/>
            <a:ext cx="3608418"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a:lvl1pPr>
            <a:lvl2pPr marL="460375" indent="-171450">
              <a:lnSpc>
                <a:spcPct val="90000"/>
              </a:lnSpc>
              <a:buClr>
                <a:schemeClr val="tx1"/>
              </a:buClr>
              <a:buSzPct val="90000"/>
              <a:buFont typeface="Century Gothic" panose="020B0502020202020204" pitchFamily="34" charset="0"/>
              <a:buChar char="–"/>
              <a:defRPr lang="en-US" sz="1600" kern="1200" baseline="0" dirty="0">
                <a:solidFill>
                  <a:schemeClr val="tx1"/>
                </a:solidFill>
                <a:latin typeface="Century Gothic" panose="020B0502020202020204" pitchFamily="34" charset="0"/>
                <a:ea typeface="+mn-ea"/>
                <a:cs typeface="+mn-cs"/>
              </a:defRPr>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7" name="Text Placeholder 4">
            <a:extLst>
              <a:ext uri="{FF2B5EF4-FFF2-40B4-BE49-F238E27FC236}">
                <a16:creationId xmlns:a16="http://schemas.microsoft.com/office/drawing/2014/main" id="{49D91D4C-0C90-4594-94C2-E939B6EF57C4}"/>
              </a:ext>
            </a:extLst>
          </p:cNvPr>
          <p:cNvSpPr>
            <a:spLocks noGrp="1"/>
          </p:cNvSpPr>
          <p:nvPr>
            <p:ph type="body" sz="quarter" idx="10"/>
          </p:nvPr>
        </p:nvSpPr>
        <p:spPr>
          <a:xfrm>
            <a:off x="8248562" y="1387602"/>
            <a:ext cx="3608418" cy="821190"/>
          </a:xfrm>
          <a:solidFill>
            <a:schemeClr val="tx2"/>
          </a:solidFill>
          <a:ln w="12700">
            <a:solidFill>
              <a:schemeClr val="tx2"/>
            </a:solidFill>
          </a:ln>
        </p:spPr>
        <p:txBody>
          <a:bodyPr tIns="91440" bIns="91440" anchor="b"/>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5">
            <a:extLst>
              <a:ext uri="{FF2B5EF4-FFF2-40B4-BE49-F238E27FC236}">
                <a16:creationId xmlns:a16="http://schemas.microsoft.com/office/drawing/2014/main" id="{E1A87D9D-30BD-4BC1-AB79-1F900F87185B}"/>
              </a:ext>
            </a:extLst>
          </p:cNvPr>
          <p:cNvSpPr>
            <a:spLocks noGrp="1"/>
          </p:cNvSpPr>
          <p:nvPr>
            <p:ph sz="quarter" idx="11"/>
          </p:nvPr>
        </p:nvSpPr>
        <p:spPr>
          <a:xfrm>
            <a:off x="8248562" y="2213184"/>
            <a:ext cx="3608418"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a:lvl1pPr>
            <a:lvl2pPr marL="460375" indent="-171450">
              <a:lnSpc>
                <a:spcPct val="90000"/>
              </a:lnSpc>
              <a:buClr>
                <a:schemeClr val="tx1"/>
              </a:buClr>
              <a:buSzPct val="90000"/>
              <a:buFont typeface="Century Gothic" panose="020B0502020202020204" pitchFamily="34" charset="0"/>
              <a:buChar char="–"/>
              <a:defRPr lang="en-US" sz="1600" kern="1200" baseline="0" dirty="0">
                <a:solidFill>
                  <a:schemeClr val="tx1"/>
                </a:solidFill>
                <a:latin typeface="Century Gothic" panose="020B0502020202020204" pitchFamily="34" charset="0"/>
                <a:ea typeface="+mn-ea"/>
                <a:cs typeface="+mn-cs"/>
              </a:defRPr>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4" name="Rectangle 256">
            <a:extLst>
              <a:ext uri="{FF2B5EF4-FFF2-40B4-BE49-F238E27FC236}">
                <a16:creationId xmlns:a16="http://schemas.microsoft.com/office/drawing/2014/main" id="{B764CAE0-734A-4D16-BDA1-3E43A810370F}"/>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2990490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29768" y="274320"/>
            <a:ext cx="11430000" cy="5355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451614" y="1650029"/>
            <a:ext cx="11419468" cy="40409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r>
              <a:rPr lang="en-US" dirty="0"/>
              <a:t>Edit Master text styles</a:t>
            </a:r>
          </a:p>
          <a:p>
            <a:pPr lvl="1"/>
            <a:r>
              <a:rPr lang="en-US" dirty="0"/>
              <a:t>Second level</a:t>
            </a:r>
          </a:p>
          <a:p>
            <a:pPr lvl="2"/>
            <a:r>
              <a:rPr lang="en-US" dirty="0"/>
              <a:t>Third level</a:t>
            </a:r>
          </a:p>
        </p:txBody>
      </p:sp>
      <p:sp>
        <p:nvSpPr>
          <p:cNvPr id="8" name="Rectangle 6"/>
          <p:cNvSpPr>
            <a:spLocks noChangeArrowheads="1"/>
          </p:cNvSpPr>
          <p:nvPr/>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sp>
        <p:nvSpPr>
          <p:cNvPr id="12" name="Rectangle 11">
            <a:extLst>
              <a:ext uri="{FF2B5EF4-FFF2-40B4-BE49-F238E27FC236}">
                <a16:creationId xmlns:a16="http://schemas.microsoft.com/office/drawing/2014/main" id="{4D3B0D07-6BED-A646-84B4-4749F06D6579}"/>
              </a:ext>
            </a:extLst>
          </p:cNvPr>
          <p:cNvSpPr/>
          <p:nvPr userDrawn="1"/>
        </p:nvSpPr>
        <p:spPr>
          <a:xfrm>
            <a:off x="0" y="320040"/>
            <a:ext cx="27432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3" name="Rectangle 6">
            <a:extLst>
              <a:ext uri="{FF2B5EF4-FFF2-40B4-BE49-F238E27FC236}">
                <a16:creationId xmlns:a16="http://schemas.microsoft.com/office/drawing/2014/main" id="{5832D77F-AA48-5846-ACCE-C0EB6A92350A}"/>
              </a:ext>
            </a:extLst>
          </p:cNvPr>
          <p:cNvSpPr>
            <a:spLocks noChangeArrowheads="1"/>
          </p:cNvSpPr>
          <p:nvPr userDrawn="1"/>
        </p:nvSpPr>
        <p:spPr bwMode="auto">
          <a:xfrm flipH="1">
            <a:off x="-4391" y="6616607"/>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9" name="Picture 8">
            <a:extLst>
              <a:ext uri="{FF2B5EF4-FFF2-40B4-BE49-F238E27FC236}">
                <a16:creationId xmlns:a16="http://schemas.microsoft.com/office/drawing/2014/main" id="{49AC3F58-DA01-43AC-9BFD-B0FCF242EE72}"/>
              </a:ext>
            </a:extLst>
          </p:cNvPr>
          <p:cNvPicPr>
            <a:picLocks noChangeAspect="1"/>
          </p:cNvPicPr>
          <p:nvPr userDrawn="1"/>
        </p:nvPicPr>
        <p:blipFill>
          <a:blip r:embed="rId19"/>
          <a:stretch>
            <a:fillRect/>
          </a:stretch>
        </p:blipFill>
        <p:spPr>
          <a:xfrm>
            <a:off x="413129" y="6477000"/>
            <a:ext cx="1088136" cy="261860"/>
          </a:xfrm>
          <a:prstGeom prst="rect">
            <a:avLst/>
          </a:prstGeom>
        </p:spPr>
      </p:pic>
      <p:sp>
        <p:nvSpPr>
          <p:cNvPr id="10" name="Rectangle 256">
            <a:extLst>
              <a:ext uri="{FF2B5EF4-FFF2-40B4-BE49-F238E27FC236}">
                <a16:creationId xmlns:a16="http://schemas.microsoft.com/office/drawing/2014/main" id="{323F2AC7-81B7-4181-8965-07F2D3F8B684}"/>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Open slide master to edit</a:t>
            </a:r>
          </a:p>
        </p:txBody>
      </p:sp>
    </p:spTree>
    <p:extLst>
      <p:ext uri="{BB962C8B-B14F-4D97-AF65-F5344CB8AC3E}">
        <p14:creationId xmlns:p14="http://schemas.microsoft.com/office/powerpoint/2010/main" val="2725756759"/>
      </p:ext>
    </p:extLst>
  </p:cSld>
  <p:clrMap bg1="lt1" tx1="dk1" bg2="lt2" tx2="dk2" accent1="accent1" accent2="accent2" accent3="accent3" accent4="accent4" accent5="accent5" accent6="accent6" hlink="hlink" folHlink="folHlink"/>
  <p:sldLayoutIdLst>
    <p:sldLayoutId id="2147483671" r:id="rId1"/>
    <p:sldLayoutId id="2147483732" r:id="rId2"/>
    <p:sldLayoutId id="2147483716" r:id="rId3"/>
    <p:sldLayoutId id="2147483663" r:id="rId4"/>
    <p:sldLayoutId id="2147483758" r:id="rId5"/>
    <p:sldLayoutId id="2147483736" r:id="rId6"/>
    <p:sldLayoutId id="2147483759" r:id="rId7"/>
    <p:sldLayoutId id="2147483685" r:id="rId8"/>
    <p:sldLayoutId id="2147483757" r:id="rId9"/>
    <p:sldLayoutId id="2147483667" r:id="rId10"/>
    <p:sldLayoutId id="2147483725" r:id="rId11"/>
    <p:sldLayoutId id="2147483756" r:id="rId12"/>
    <p:sldLayoutId id="2147483678" r:id="rId13"/>
    <p:sldLayoutId id="2147483760" r:id="rId14"/>
    <p:sldLayoutId id="2147483761" r:id="rId15"/>
    <p:sldLayoutId id="2147483762" r:id="rId16"/>
    <p:sldLayoutId id="2147483763" r:id="rId17"/>
  </p:sldLayoutIdLst>
  <p:txStyles>
    <p:titleStyle>
      <a:lvl1pPr algn="l" rtl="0" eaLnBrk="1" fontAlgn="base" hangingPunct="1">
        <a:lnSpc>
          <a:spcPct val="90000"/>
        </a:lnSpc>
        <a:spcBef>
          <a:spcPct val="0"/>
        </a:spcBef>
        <a:spcAft>
          <a:spcPct val="0"/>
        </a:spcAft>
        <a:defRPr sz="3200" b="0" kern="1200">
          <a:solidFill>
            <a:schemeClr val="tx1"/>
          </a:solidFill>
          <a:latin typeface="Century Gothic" panose="020B0502020202020204" pitchFamily="34" charset="0"/>
          <a:ea typeface="+mj-ea"/>
          <a:cs typeface="+mj-cs"/>
        </a:defRPr>
      </a:lvl1pPr>
      <a:lvl2pPr algn="l" rtl="0" eaLnBrk="1" fontAlgn="base" hangingPunct="1">
        <a:lnSpc>
          <a:spcPct val="85000"/>
        </a:lnSpc>
        <a:spcBef>
          <a:spcPct val="0"/>
        </a:spcBef>
        <a:spcAft>
          <a:spcPct val="0"/>
        </a:spcAft>
        <a:defRPr sz="3000">
          <a:solidFill>
            <a:srgbClr val="006C3A"/>
          </a:solidFill>
          <a:latin typeface="Arial Black" pitchFamily="34" charset="0"/>
        </a:defRPr>
      </a:lvl2pPr>
      <a:lvl3pPr algn="l" rtl="0" eaLnBrk="1" fontAlgn="base" hangingPunct="1">
        <a:lnSpc>
          <a:spcPct val="85000"/>
        </a:lnSpc>
        <a:spcBef>
          <a:spcPct val="0"/>
        </a:spcBef>
        <a:spcAft>
          <a:spcPct val="0"/>
        </a:spcAft>
        <a:defRPr sz="3000">
          <a:solidFill>
            <a:srgbClr val="006C3A"/>
          </a:solidFill>
          <a:latin typeface="Arial Black" pitchFamily="34" charset="0"/>
        </a:defRPr>
      </a:lvl3pPr>
      <a:lvl4pPr algn="l" rtl="0" eaLnBrk="1" fontAlgn="base" hangingPunct="1">
        <a:lnSpc>
          <a:spcPct val="85000"/>
        </a:lnSpc>
        <a:spcBef>
          <a:spcPct val="0"/>
        </a:spcBef>
        <a:spcAft>
          <a:spcPct val="0"/>
        </a:spcAft>
        <a:defRPr sz="3000">
          <a:solidFill>
            <a:srgbClr val="006C3A"/>
          </a:solidFill>
          <a:latin typeface="Arial Black" pitchFamily="34" charset="0"/>
        </a:defRPr>
      </a:lvl4pPr>
      <a:lvl5pPr algn="l" rtl="0" eaLnBrk="1" fontAlgn="base" hangingPunct="1">
        <a:lnSpc>
          <a:spcPct val="85000"/>
        </a:lnSpc>
        <a:spcBef>
          <a:spcPct val="0"/>
        </a:spcBef>
        <a:spcAft>
          <a:spcPct val="0"/>
        </a:spcAft>
        <a:defRPr sz="3000">
          <a:solidFill>
            <a:srgbClr val="006C3A"/>
          </a:solidFill>
          <a:latin typeface="Arial Black" pitchFamily="34" charset="0"/>
        </a:defRPr>
      </a:lvl5pPr>
      <a:lvl6pPr marL="457200" algn="l" rtl="0" eaLnBrk="1" fontAlgn="base" hangingPunct="1">
        <a:lnSpc>
          <a:spcPct val="85000"/>
        </a:lnSpc>
        <a:spcBef>
          <a:spcPct val="0"/>
        </a:spcBef>
        <a:spcAft>
          <a:spcPct val="0"/>
        </a:spcAft>
        <a:defRPr sz="3000">
          <a:solidFill>
            <a:srgbClr val="006C3A"/>
          </a:solidFill>
          <a:latin typeface="Arial Black" pitchFamily="34" charset="0"/>
        </a:defRPr>
      </a:lvl6pPr>
      <a:lvl7pPr marL="914400" algn="l" rtl="0" eaLnBrk="1" fontAlgn="base" hangingPunct="1">
        <a:lnSpc>
          <a:spcPct val="85000"/>
        </a:lnSpc>
        <a:spcBef>
          <a:spcPct val="0"/>
        </a:spcBef>
        <a:spcAft>
          <a:spcPct val="0"/>
        </a:spcAft>
        <a:defRPr sz="3000">
          <a:solidFill>
            <a:srgbClr val="006C3A"/>
          </a:solidFill>
          <a:latin typeface="Arial Black" pitchFamily="34" charset="0"/>
        </a:defRPr>
      </a:lvl7pPr>
      <a:lvl8pPr marL="1371600" algn="l" rtl="0" eaLnBrk="1" fontAlgn="base" hangingPunct="1">
        <a:lnSpc>
          <a:spcPct val="85000"/>
        </a:lnSpc>
        <a:spcBef>
          <a:spcPct val="0"/>
        </a:spcBef>
        <a:spcAft>
          <a:spcPct val="0"/>
        </a:spcAft>
        <a:defRPr sz="3000">
          <a:solidFill>
            <a:srgbClr val="006C3A"/>
          </a:solidFill>
          <a:latin typeface="Arial Black" pitchFamily="34" charset="0"/>
        </a:defRPr>
      </a:lvl8pPr>
      <a:lvl9pPr marL="1828800" algn="l" rtl="0" eaLnBrk="1" fontAlgn="base" hangingPunct="1">
        <a:lnSpc>
          <a:spcPct val="85000"/>
        </a:lnSpc>
        <a:spcBef>
          <a:spcPct val="0"/>
        </a:spcBef>
        <a:spcAft>
          <a:spcPct val="0"/>
        </a:spcAft>
        <a:defRPr sz="3000">
          <a:solidFill>
            <a:srgbClr val="006C3A"/>
          </a:solidFill>
          <a:latin typeface="Arial Black" pitchFamily="34" charset="0"/>
        </a:defRPr>
      </a:lvl9pPr>
    </p:titleStyle>
    <p:bodyStyle>
      <a:lvl1pPr marL="287338" indent="-287338" algn="l" rtl="0" eaLnBrk="1" fontAlgn="base" hangingPunct="1">
        <a:lnSpc>
          <a:spcPct val="90000"/>
        </a:lnSpc>
        <a:spcBef>
          <a:spcPts val="1400"/>
        </a:spcBef>
        <a:spcAft>
          <a:spcPct val="0"/>
        </a:spcAft>
        <a:buClr>
          <a:schemeClr val="tx1"/>
        </a:buClr>
        <a:buSzPct val="90000"/>
        <a:buFont typeface="Century Gothic" panose="020B0502020202020204" pitchFamily="34" charset="0"/>
        <a:buChar char="•"/>
        <a:defRPr sz="2800" kern="1200">
          <a:solidFill>
            <a:schemeClr val="tx1"/>
          </a:solidFill>
          <a:latin typeface="Century Gothic" panose="020B0502020202020204" pitchFamily="34" charset="0"/>
          <a:ea typeface="+mn-ea"/>
          <a:cs typeface="+mn-cs"/>
        </a:defRPr>
      </a:lvl1pPr>
      <a:lvl2pPr marL="688975" indent="-285750"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2400" kern="1200">
          <a:solidFill>
            <a:schemeClr val="tx1"/>
          </a:solidFill>
          <a:latin typeface="Century Gothic" panose="020B0502020202020204" pitchFamily="34" charset="0"/>
          <a:ea typeface="+mn-ea"/>
          <a:cs typeface="+mn-cs"/>
        </a:defRPr>
      </a:lvl2pPr>
      <a:lvl3pPr marL="1030288" indent="-285750"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2000" kern="1200">
          <a:solidFill>
            <a:schemeClr val="tx1"/>
          </a:solidFill>
          <a:latin typeface="Century Gothic" panose="020B0502020202020204" pitchFamily="34" charset="0"/>
          <a:ea typeface="+mn-ea"/>
          <a:cs typeface="+mn-cs"/>
        </a:defRPr>
      </a:lvl3pPr>
      <a:lvl4pPr marL="1144588" indent="-173038" algn="l" rtl="0" eaLnBrk="1" fontAlgn="base" hangingPunct="1">
        <a:lnSpc>
          <a:spcPct val="90000"/>
        </a:lnSpc>
        <a:spcBef>
          <a:spcPts val="800"/>
        </a:spcBef>
        <a:spcAft>
          <a:spcPct val="0"/>
        </a:spcAft>
        <a:buClr>
          <a:schemeClr val="tx1"/>
        </a:buClr>
        <a:buFont typeface="Arial" charset="0"/>
        <a:buChar char="–"/>
        <a:defRPr sz="1800" kern="1200">
          <a:solidFill>
            <a:schemeClr val="tx1"/>
          </a:solidFill>
          <a:latin typeface="Century Gothic" panose="020B0502020202020204" pitchFamily="34" charset="0"/>
          <a:ea typeface="+mn-ea"/>
          <a:cs typeface="+mn-cs"/>
        </a:defRPr>
      </a:lvl4pPr>
      <a:lvl5pPr marL="1482725" indent="-222250" algn="l" rtl="0" eaLnBrk="1" fontAlgn="base" hangingPunct="1">
        <a:lnSpc>
          <a:spcPct val="90000"/>
        </a:lnSpc>
        <a:spcBef>
          <a:spcPts val="600"/>
        </a:spcBef>
        <a:spcAft>
          <a:spcPct val="0"/>
        </a:spcAft>
        <a:buClr>
          <a:schemeClr val="tx1"/>
        </a:buClr>
        <a:buFont typeface="Arial"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7.xml"/><Relationship Id="rId5" Type="http://schemas.microsoft.com/office/2007/relationships/hdphoto" Target="../media/hdphoto1.wdp"/><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28421-8743-DA4E-89AB-7FEDEA28D7AE}"/>
              </a:ext>
            </a:extLst>
          </p:cNvPr>
          <p:cNvSpPr>
            <a:spLocks noGrp="1"/>
          </p:cNvSpPr>
          <p:nvPr>
            <p:ph type="ctrTitle"/>
          </p:nvPr>
        </p:nvSpPr>
        <p:spPr>
          <a:xfrm>
            <a:off x="428736" y="1388962"/>
            <a:ext cx="8678194" cy="535531"/>
          </a:xfrm>
        </p:spPr>
        <p:txBody>
          <a:bodyPr/>
          <a:lstStyle/>
          <a:p>
            <a:r>
              <a:rPr lang="en-US" dirty="0"/>
              <a:t>OLCF Operational Highlights</a:t>
            </a:r>
          </a:p>
        </p:txBody>
      </p:sp>
      <p:sp>
        <p:nvSpPr>
          <p:cNvPr id="5" name="Subtitle 10">
            <a:extLst>
              <a:ext uri="{FF2B5EF4-FFF2-40B4-BE49-F238E27FC236}">
                <a16:creationId xmlns:a16="http://schemas.microsoft.com/office/drawing/2014/main" id="{85CFD321-989F-EC4A-B44B-102F7C2DFD1C}"/>
              </a:ext>
            </a:extLst>
          </p:cNvPr>
          <p:cNvSpPr txBox="1">
            <a:spLocks/>
          </p:cNvSpPr>
          <p:nvPr/>
        </p:nvSpPr>
        <p:spPr bwMode="auto">
          <a:xfrm>
            <a:off x="428736" y="2506621"/>
            <a:ext cx="6440999" cy="23248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90000"/>
              </a:lnSpc>
              <a:spcBef>
                <a:spcPts val="1400"/>
              </a:spcBef>
              <a:spcAft>
                <a:spcPct val="0"/>
              </a:spcAft>
              <a:buClr>
                <a:schemeClr val="tx1"/>
              </a:buClr>
              <a:buSzPct val="90000"/>
              <a:buFont typeface="Century Gothic" panose="020B0502020202020204" pitchFamily="34" charset="0"/>
              <a:buNone/>
              <a:defRPr sz="2000" kern="1200" baseline="0">
                <a:solidFill>
                  <a:schemeClr val="bg1"/>
                </a:solidFill>
                <a:latin typeface="Century Gothic" panose="020B0502020202020204" pitchFamily="34" charset="0"/>
                <a:ea typeface="+mn-ea"/>
                <a:cs typeface="Arial" panose="020B0604020202020204" pitchFamily="34" charset="0"/>
              </a:defRPr>
            </a:lvl1pPr>
            <a:lvl2pPr marL="457200" indent="0" algn="ctr" rtl="0" eaLnBrk="1" fontAlgn="base" hangingPunct="1">
              <a:lnSpc>
                <a:spcPct val="90000"/>
              </a:lnSpc>
              <a:spcBef>
                <a:spcPts val="800"/>
              </a:spcBef>
              <a:spcAft>
                <a:spcPct val="0"/>
              </a:spcAft>
              <a:buClr>
                <a:schemeClr val="tx1"/>
              </a:buClr>
              <a:buSzPct val="90000"/>
              <a:buFont typeface="Century Gothic" panose="020B0502020202020204" pitchFamily="34" charset="0"/>
              <a:buNone/>
              <a:defRPr sz="2400" kern="1200">
                <a:solidFill>
                  <a:schemeClr val="tx1">
                    <a:tint val="75000"/>
                  </a:schemeClr>
                </a:solidFill>
                <a:latin typeface="Century Gothic" panose="020B0502020202020204" pitchFamily="34" charset="0"/>
                <a:ea typeface="+mn-ea"/>
                <a:cs typeface="+mn-cs"/>
              </a:defRPr>
            </a:lvl2pPr>
            <a:lvl3pPr marL="914400" indent="0" algn="ctr" rtl="0" eaLnBrk="1" fontAlgn="base" hangingPunct="1">
              <a:lnSpc>
                <a:spcPct val="90000"/>
              </a:lnSpc>
              <a:spcBef>
                <a:spcPts val="800"/>
              </a:spcBef>
              <a:spcAft>
                <a:spcPct val="0"/>
              </a:spcAft>
              <a:buClr>
                <a:schemeClr val="tx1"/>
              </a:buClr>
              <a:buSzPct val="90000"/>
              <a:buFont typeface="Century Gothic" panose="020B0502020202020204" pitchFamily="34" charset="0"/>
              <a:buNone/>
              <a:defRPr sz="2000" kern="1200">
                <a:solidFill>
                  <a:schemeClr val="tx1">
                    <a:tint val="75000"/>
                  </a:schemeClr>
                </a:solidFill>
                <a:latin typeface="Century Gothic" panose="020B0502020202020204" pitchFamily="34" charset="0"/>
                <a:ea typeface="+mn-ea"/>
                <a:cs typeface="+mn-cs"/>
              </a:defRPr>
            </a:lvl3pPr>
            <a:lvl4pPr marL="1371600" indent="0" algn="ctr" rtl="0" eaLnBrk="1" fontAlgn="base" hangingPunct="1">
              <a:lnSpc>
                <a:spcPct val="90000"/>
              </a:lnSpc>
              <a:spcBef>
                <a:spcPts val="800"/>
              </a:spcBef>
              <a:spcAft>
                <a:spcPct val="0"/>
              </a:spcAft>
              <a:buClr>
                <a:schemeClr val="tx1"/>
              </a:buClr>
              <a:buFont typeface="Arial" charset="0"/>
              <a:buNone/>
              <a:defRPr sz="1800" kern="1200">
                <a:solidFill>
                  <a:schemeClr val="tx1">
                    <a:tint val="75000"/>
                  </a:schemeClr>
                </a:solidFill>
                <a:latin typeface="Century Gothic" panose="020B0502020202020204" pitchFamily="34" charset="0"/>
                <a:ea typeface="+mn-ea"/>
                <a:cs typeface="+mn-cs"/>
              </a:defRPr>
            </a:lvl4pPr>
            <a:lvl5pPr marL="1828800" indent="0" algn="ctr" rtl="0" eaLnBrk="1" fontAlgn="base" hangingPunct="1">
              <a:lnSpc>
                <a:spcPct val="90000"/>
              </a:lnSpc>
              <a:spcBef>
                <a:spcPts val="600"/>
              </a:spcBef>
              <a:spcAft>
                <a:spcPct val="0"/>
              </a:spcAft>
              <a:buClr>
                <a:schemeClr val="tx1"/>
              </a:buClr>
              <a:buFont typeface="Arial" charset="0"/>
              <a:buNone/>
              <a:defRPr sz="1800" kern="1200">
                <a:solidFill>
                  <a:schemeClr val="tx1">
                    <a:tint val="75000"/>
                  </a:schemeClr>
                </a:solidFill>
                <a:latin typeface="Century Gothic" panose="020B0502020202020204"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800" dirty="0"/>
              <a:t>Presented to</a:t>
            </a:r>
            <a:br>
              <a:rPr lang="en-US" dirty="0"/>
            </a:br>
            <a:r>
              <a:rPr lang="en-US" sz="2400" dirty="0"/>
              <a:t>2020 OLCF User Meeting</a:t>
            </a:r>
          </a:p>
          <a:p>
            <a:r>
              <a:rPr lang="en-US" sz="1800" dirty="0"/>
              <a:t>Don Maxwell</a:t>
            </a:r>
            <a:br>
              <a:rPr lang="en-US" sz="1800" dirty="0"/>
            </a:br>
            <a:r>
              <a:rPr lang="en-US" sz="1800" dirty="0"/>
              <a:t>HPC Systems Task Lead</a:t>
            </a:r>
          </a:p>
          <a:p>
            <a:r>
              <a:rPr lang="en-US" sz="1800" dirty="0"/>
              <a:t>June 4, 2020</a:t>
            </a:r>
          </a:p>
          <a:p>
            <a:endParaRPr lang="en-US" dirty="0"/>
          </a:p>
        </p:txBody>
      </p:sp>
    </p:spTree>
    <p:extLst>
      <p:ext uri="{BB962C8B-B14F-4D97-AF65-F5344CB8AC3E}">
        <p14:creationId xmlns:p14="http://schemas.microsoft.com/office/powerpoint/2010/main" val="370710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122946-B364-4A45-B714-DBD025370B1C}"/>
              </a:ext>
            </a:extLst>
          </p:cNvPr>
          <p:cNvSpPr>
            <a:spLocks noGrp="1"/>
          </p:cNvSpPr>
          <p:nvPr>
            <p:ph type="title"/>
          </p:nvPr>
        </p:nvSpPr>
        <p:spPr>
          <a:xfrm>
            <a:off x="429766" y="274320"/>
            <a:ext cx="11577749" cy="535531"/>
          </a:xfrm>
        </p:spPr>
        <p:txBody>
          <a:bodyPr/>
          <a:lstStyle/>
          <a:p>
            <a:r>
              <a:rPr lang="en-US" dirty="0"/>
              <a:t>2019 was a historic year for the OLCF</a:t>
            </a:r>
          </a:p>
        </p:txBody>
      </p:sp>
      <p:sp>
        <p:nvSpPr>
          <p:cNvPr id="8" name="Content Placeholder 3">
            <a:extLst>
              <a:ext uri="{FF2B5EF4-FFF2-40B4-BE49-F238E27FC236}">
                <a16:creationId xmlns:a16="http://schemas.microsoft.com/office/drawing/2014/main" id="{8CBCDE01-0CA8-4A47-89F7-170F331A982C}"/>
              </a:ext>
            </a:extLst>
          </p:cNvPr>
          <p:cNvSpPr>
            <a:spLocks noGrp="1"/>
          </p:cNvSpPr>
          <p:nvPr>
            <p:ph idx="1"/>
          </p:nvPr>
        </p:nvSpPr>
        <p:spPr>
          <a:xfrm>
            <a:off x="342680" y="1173520"/>
            <a:ext cx="10142440" cy="1891238"/>
          </a:xfrm>
        </p:spPr>
        <p:txBody>
          <a:bodyPr/>
          <a:lstStyle/>
          <a:p>
            <a:r>
              <a:rPr lang="en-US" sz="2000" dirty="0"/>
              <a:t>Closed out the OLCF-4 project for acquiring and siting the Summit system</a:t>
            </a:r>
          </a:p>
          <a:p>
            <a:r>
              <a:rPr lang="en-US" sz="2000" dirty="0"/>
              <a:t>Early science results on Summit included two Gordon Bell finalists</a:t>
            </a:r>
          </a:p>
          <a:p>
            <a:r>
              <a:rPr lang="en-US" sz="2000" dirty="0"/>
              <a:t>Began operation of Summit for the user programs</a:t>
            </a:r>
          </a:p>
          <a:p>
            <a:r>
              <a:rPr lang="en-US" sz="2000" dirty="0"/>
              <a:t>Operated and supported Titan and Summit with both exceeding operational metrics</a:t>
            </a:r>
          </a:p>
          <a:p>
            <a:r>
              <a:rPr lang="en-US" sz="2000" dirty="0"/>
              <a:t>Moved equipment, labs, and people in preparation to begin construction for the Frontier system</a:t>
            </a:r>
          </a:p>
          <a:p>
            <a:r>
              <a:rPr lang="en-US" sz="2000" dirty="0"/>
              <a:t>Began the OLCF-5 project to acquire and site the Frontier system</a:t>
            </a:r>
          </a:p>
        </p:txBody>
      </p:sp>
    </p:spTree>
    <p:extLst>
      <p:ext uri="{BB962C8B-B14F-4D97-AF65-F5344CB8AC3E}">
        <p14:creationId xmlns:p14="http://schemas.microsoft.com/office/powerpoint/2010/main" val="1755167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CA34A-A860-4C9C-A1A9-3BCEC44DDBCC}"/>
              </a:ext>
            </a:extLst>
          </p:cNvPr>
          <p:cNvSpPr>
            <a:spLocks noGrp="1"/>
          </p:cNvSpPr>
          <p:nvPr>
            <p:ph type="title"/>
          </p:nvPr>
        </p:nvSpPr>
        <p:spPr/>
        <p:txBody>
          <a:bodyPr/>
          <a:lstStyle/>
          <a:p>
            <a:r>
              <a:rPr lang="en-US" dirty="0"/>
              <a:t>OLCF HPC and Lustre System Status (retired Aug 2019)</a:t>
            </a:r>
            <a:br>
              <a:rPr lang="en-US" dirty="0"/>
            </a:br>
            <a:endParaRPr lang="en-US" dirty="0"/>
          </a:p>
        </p:txBody>
      </p:sp>
      <p:graphicFrame>
        <p:nvGraphicFramePr>
          <p:cNvPr id="8" name="Table 8">
            <a:extLst>
              <a:ext uri="{FF2B5EF4-FFF2-40B4-BE49-F238E27FC236}">
                <a16:creationId xmlns:a16="http://schemas.microsoft.com/office/drawing/2014/main" id="{06E5D7D1-BDB7-4A54-B130-11939FEFACFA}"/>
              </a:ext>
            </a:extLst>
          </p:cNvPr>
          <p:cNvGraphicFramePr>
            <a:graphicFrameLocks noGrp="1"/>
          </p:cNvGraphicFramePr>
          <p:nvPr/>
        </p:nvGraphicFramePr>
        <p:xfrm>
          <a:off x="429768" y="919956"/>
          <a:ext cx="11489431" cy="3291840"/>
        </p:xfrm>
        <a:graphic>
          <a:graphicData uri="http://schemas.openxmlformats.org/drawingml/2006/table">
            <a:tbl>
              <a:tblPr firstRow="1" bandRow="1">
                <a:tableStyleId>{21E4AEA4-8DFA-4A89-87EB-49C32662AFE0}</a:tableStyleId>
              </a:tblPr>
              <a:tblGrid>
                <a:gridCol w="914400">
                  <a:extLst>
                    <a:ext uri="{9D8B030D-6E8A-4147-A177-3AD203B41FA5}">
                      <a16:colId xmlns:a16="http://schemas.microsoft.com/office/drawing/2014/main" val="3374565212"/>
                    </a:ext>
                  </a:extLst>
                </a:gridCol>
                <a:gridCol w="1280160">
                  <a:extLst>
                    <a:ext uri="{9D8B030D-6E8A-4147-A177-3AD203B41FA5}">
                      <a16:colId xmlns:a16="http://schemas.microsoft.com/office/drawing/2014/main" val="1830122313"/>
                    </a:ext>
                  </a:extLst>
                </a:gridCol>
                <a:gridCol w="731520">
                  <a:extLst>
                    <a:ext uri="{9D8B030D-6E8A-4147-A177-3AD203B41FA5}">
                      <a16:colId xmlns:a16="http://schemas.microsoft.com/office/drawing/2014/main" val="446633967"/>
                    </a:ext>
                  </a:extLst>
                </a:gridCol>
                <a:gridCol w="1188720">
                  <a:extLst>
                    <a:ext uri="{9D8B030D-6E8A-4147-A177-3AD203B41FA5}">
                      <a16:colId xmlns:a16="http://schemas.microsoft.com/office/drawing/2014/main" val="521478326"/>
                    </a:ext>
                  </a:extLst>
                </a:gridCol>
                <a:gridCol w="1097280">
                  <a:extLst>
                    <a:ext uri="{9D8B030D-6E8A-4147-A177-3AD203B41FA5}">
                      <a16:colId xmlns:a16="http://schemas.microsoft.com/office/drawing/2014/main" val="1506464846"/>
                    </a:ext>
                  </a:extLst>
                </a:gridCol>
                <a:gridCol w="882391">
                  <a:extLst>
                    <a:ext uri="{9D8B030D-6E8A-4147-A177-3AD203B41FA5}">
                      <a16:colId xmlns:a16="http://schemas.microsoft.com/office/drawing/2014/main" val="310962672"/>
                    </a:ext>
                  </a:extLst>
                </a:gridCol>
                <a:gridCol w="1920240">
                  <a:extLst>
                    <a:ext uri="{9D8B030D-6E8A-4147-A177-3AD203B41FA5}">
                      <a16:colId xmlns:a16="http://schemas.microsoft.com/office/drawing/2014/main" val="3849385831"/>
                    </a:ext>
                  </a:extLst>
                </a:gridCol>
                <a:gridCol w="2377440">
                  <a:extLst>
                    <a:ext uri="{9D8B030D-6E8A-4147-A177-3AD203B41FA5}">
                      <a16:colId xmlns:a16="http://schemas.microsoft.com/office/drawing/2014/main" val="55396904"/>
                    </a:ext>
                  </a:extLst>
                </a:gridCol>
                <a:gridCol w="1097280">
                  <a:extLst>
                    <a:ext uri="{9D8B030D-6E8A-4147-A177-3AD203B41FA5}">
                      <a16:colId xmlns:a16="http://schemas.microsoft.com/office/drawing/2014/main" val="2714305256"/>
                    </a:ext>
                  </a:extLst>
                </a:gridCol>
              </a:tblGrid>
              <a:tr h="138697">
                <a:tc>
                  <a:txBody>
                    <a:bodyPr/>
                    <a:lstStyle/>
                    <a:p>
                      <a:endParaRPr lang="en-US" sz="1600" b="0" dirty="0">
                        <a:solidFill>
                          <a:schemeClr val="bg1"/>
                        </a:solidFill>
                      </a:endParaRPr>
                    </a:p>
                  </a:txBody>
                  <a:tcPr anchor="b">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rgbClr val="447E59"/>
                    </a:solidFill>
                  </a:tcPr>
                </a:tc>
                <a:tc>
                  <a:txBody>
                    <a:bodyPr/>
                    <a:lstStyle/>
                    <a:p>
                      <a:endParaRPr lang="en-US" sz="1600" b="0" dirty="0">
                        <a:solidFill>
                          <a:schemeClr val="bg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rgbClr val="447E59"/>
                    </a:solidFill>
                  </a:tcPr>
                </a:tc>
                <a:tc>
                  <a:txBody>
                    <a:bodyPr/>
                    <a:lstStyle/>
                    <a:p>
                      <a:endParaRPr lang="en-US" sz="1600" b="0" dirty="0">
                        <a:solidFill>
                          <a:schemeClr val="bg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rgbClr val="447E59"/>
                    </a:solidFill>
                  </a:tcPr>
                </a:tc>
                <a:tc>
                  <a:txBody>
                    <a:bodyPr/>
                    <a:lstStyle/>
                    <a:p>
                      <a:endParaRPr lang="en-US" sz="1600" b="0" dirty="0">
                        <a:solidFill>
                          <a:schemeClr val="bg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rgbClr val="447E59"/>
                    </a:solidFill>
                  </a:tcPr>
                </a:tc>
                <a:tc>
                  <a:txBody>
                    <a:bodyPr/>
                    <a:lstStyle/>
                    <a:p>
                      <a:endParaRPr lang="en-US" sz="1600" b="0" dirty="0">
                        <a:solidFill>
                          <a:schemeClr val="bg1"/>
                        </a:solidFill>
                      </a:endParaRPr>
                    </a:p>
                  </a:txBody>
                  <a:tcPr anchor="b">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noFill/>
                      <a:prstDash val="solid"/>
                      <a:round/>
                      <a:headEnd type="none" w="med" len="med"/>
                      <a:tailEnd type="none" w="med" len="med"/>
                    </a:lnB>
                    <a:solidFill>
                      <a:srgbClr val="447E59"/>
                    </a:solidFill>
                  </a:tcPr>
                </a:tc>
                <a:tc gridSpan="3">
                  <a:txBody>
                    <a:bodyPr/>
                    <a:lstStyle/>
                    <a:p>
                      <a:pPr algn="l"/>
                      <a:r>
                        <a:rPr lang="en-US" sz="1600" b="0" dirty="0">
                          <a:solidFill>
                            <a:schemeClr val="bg1"/>
                          </a:solidFill>
                        </a:rPr>
                        <a:t>Computational description</a:t>
                      </a:r>
                    </a:p>
                  </a:txBody>
                  <a:tcPr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noFill/>
                      <a:prstDash val="solid"/>
                      <a:round/>
                      <a:headEnd type="none" w="med" len="med"/>
                      <a:tailEnd type="none" w="med" len="med"/>
                    </a:lnB>
                    <a:solidFill>
                      <a:srgbClr val="447E59"/>
                    </a:solidFill>
                  </a:tcPr>
                </a:tc>
                <a:tc hMerge="1">
                  <a:txBody>
                    <a:bodyPr/>
                    <a:lstStyle/>
                    <a:p>
                      <a:endParaRPr lang="en-US" sz="1600" b="0" dirty="0"/>
                    </a:p>
                  </a:txBody>
                  <a:tcPr anchor="b">
                    <a:solidFill>
                      <a:srgbClr val="447E59"/>
                    </a:solidFill>
                  </a:tcPr>
                </a:tc>
                <a:tc hMerge="1">
                  <a:txBody>
                    <a:bodyPr/>
                    <a:lstStyle/>
                    <a:p>
                      <a:endParaRPr lang="en-US" sz="1600" b="0" dirty="0"/>
                    </a:p>
                  </a:txBody>
                  <a:tcPr anchor="b">
                    <a:solidFill>
                      <a:srgbClr val="447E59"/>
                    </a:solidFill>
                  </a:tcPr>
                </a:tc>
                <a:tc>
                  <a:txBody>
                    <a:bodyPr/>
                    <a:lstStyle/>
                    <a:p>
                      <a:endParaRPr lang="en-US" sz="1600" b="0" dirty="0">
                        <a:solidFill>
                          <a:schemeClr val="bg1"/>
                        </a:solidFill>
                      </a:endParaRPr>
                    </a:p>
                  </a:txBody>
                  <a:tcPr anchor="b">
                    <a:lnL w="12700" cap="flat" cmpd="sng" algn="ctr">
                      <a:solidFill>
                        <a:schemeClr val="bg2"/>
                      </a:solidFill>
                      <a:prstDash val="solid"/>
                      <a:round/>
                      <a:headEnd type="none" w="med" len="med"/>
                      <a:tailEnd type="none" w="med" len="med"/>
                    </a:lnL>
                    <a:lnB w="12700" cap="flat" cmpd="sng" algn="ctr">
                      <a:noFill/>
                      <a:prstDash val="solid"/>
                      <a:round/>
                      <a:headEnd type="none" w="med" len="med"/>
                      <a:tailEnd type="none" w="med" len="med"/>
                    </a:lnB>
                    <a:solidFill>
                      <a:srgbClr val="447E59"/>
                    </a:solidFill>
                  </a:tcPr>
                </a:tc>
                <a:extLst>
                  <a:ext uri="{0D108BD9-81ED-4DB2-BD59-A6C34878D82A}">
                    <a16:rowId xmlns:a16="http://schemas.microsoft.com/office/drawing/2014/main" val="2253219497"/>
                  </a:ext>
                </a:extLst>
              </a:tr>
              <a:tr h="370840">
                <a:tc>
                  <a:txBody>
                    <a:bodyPr/>
                    <a:lstStyle/>
                    <a:p>
                      <a:r>
                        <a:rPr lang="en-US" sz="1600" b="0" dirty="0">
                          <a:solidFill>
                            <a:schemeClr val="bg1"/>
                          </a:solidFill>
                        </a:rPr>
                        <a:t>System</a:t>
                      </a:r>
                    </a:p>
                  </a:txBody>
                  <a:tcPr anchor="b">
                    <a:lnT w="12700" cap="flat" cmpd="sng" algn="ctr">
                      <a:noFill/>
                      <a:prstDash val="solid"/>
                      <a:round/>
                      <a:headEnd type="none" w="med" len="med"/>
                      <a:tailEnd type="none" w="med" len="med"/>
                    </a:lnT>
                    <a:solidFill>
                      <a:srgbClr val="447E59"/>
                    </a:solidFill>
                  </a:tcPr>
                </a:tc>
                <a:tc>
                  <a:txBody>
                    <a:bodyPr/>
                    <a:lstStyle/>
                    <a:p>
                      <a:r>
                        <a:rPr lang="en-US" sz="1600" b="0" dirty="0">
                          <a:solidFill>
                            <a:schemeClr val="bg1"/>
                          </a:solidFill>
                        </a:rPr>
                        <a:t>Production date</a:t>
                      </a:r>
                    </a:p>
                  </a:txBody>
                  <a:tcPr anchor="b">
                    <a:lnT w="12700" cap="flat" cmpd="sng" algn="ctr">
                      <a:noFill/>
                      <a:prstDash val="solid"/>
                      <a:round/>
                      <a:headEnd type="none" w="med" len="med"/>
                      <a:tailEnd type="none" w="med" len="med"/>
                    </a:lnT>
                    <a:solidFill>
                      <a:srgbClr val="447E59"/>
                    </a:solidFill>
                  </a:tcPr>
                </a:tc>
                <a:tc>
                  <a:txBody>
                    <a:bodyPr/>
                    <a:lstStyle/>
                    <a:p>
                      <a:r>
                        <a:rPr lang="en-US" sz="1600" b="0" dirty="0">
                          <a:solidFill>
                            <a:schemeClr val="bg1"/>
                          </a:solidFill>
                        </a:rPr>
                        <a:t>Type</a:t>
                      </a:r>
                    </a:p>
                  </a:txBody>
                  <a:tcPr anchor="b">
                    <a:lnT w="12700" cap="flat" cmpd="sng" algn="ctr">
                      <a:noFill/>
                      <a:prstDash val="solid"/>
                      <a:round/>
                      <a:headEnd type="none" w="med" len="med"/>
                      <a:tailEnd type="none" w="med" len="med"/>
                    </a:lnT>
                    <a:solidFill>
                      <a:srgbClr val="447E59"/>
                    </a:solidFill>
                  </a:tcPr>
                </a:tc>
                <a:tc>
                  <a:txBody>
                    <a:bodyPr/>
                    <a:lstStyle/>
                    <a:p>
                      <a:r>
                        <a:rPr lang="en-US" sz="1600" b="0" dirty="0">
                          <a:solidFill>
                            <a:schemeClr val="bg1"/>
                          </a:solidFill>
                        </a:rPr>
                        <a:t>CPU</a:t>
                      </a:r>
                    </a:p>
                  </a:txBody>
                  <a:tcPr anchor="b">
                    <a:lnT w="12700" cap="flat" cmpd="sng" algn="ctr">
                      <a:noFill/>
                      <a:prstDash val="solid"/>
                      <a:round/>
                      <a:headEnd type="none" w="med" len="med"/>
                      <a:tailEnd type="none" w="med" len="med"/>
                    </a:lnT>
                    <a:solidFill>
                      <a:srgbClr val="447E59"/>
                    </a:solidFill>
                  </a:tcPr>
                </a:tc>
                <a:tc>
                  <a:txBody>
                    <a:bodyPr/>
                    <a:lstStyle/>
                    <a:p>
                      <a:r>
                        <a:rPr lang="en-US" sz="1600" b="0" dirty="0">
                          <a:solidFill>
                            <a:schemeClr val="bg1"/>
                          </a:solidFill>
                        </a:rPr>
                        <a:t>GPU</a:t>
                      </a:r>
                    </a:p>
                  </a:txBody>
                  <a:tcPr anchor="b">
                    <a:lnT w="12700" cap="flat" cmpd="sng" algn="ctr">
                      <a:noFill/>
                      <a:prstDash val="solid"/>
                      <a:round/>
                      <a:headEnd type="none" w="med" len="med"/>
                      <a:tailEnd type="none" w="med" len="med"/>
                    </a:lnT>
                    <a:solidFill>
                      <a:srgbClr val="447E59"/>
                    </a:solidFill>
                  </a:tcPr>
                </a:tc>
                <a:tc>
                  <a:txBody>
                    <a:bodyPr/>
                    <a:lstStyle/>
                    <a:p>
                      <a:r>
                        <a:rPr lang="en-US" sz="1600" b="0" dirty="0">
                          <a:solidFill>
                            <a:schemeClr val="bg1"/>
                          </a:solidFill>
                        </a:rPr>
                        <a:t>Nodes</a:t>
                      </a:r>
                    </a:p>
                  </a:txBody>
                  <a:tcPr anchor="b">
                    <a:lnT w="12700" cap="flat" cmpd="sng" algn="ctr">
                      <a:noFill/>
                      <a:prstDash val="solid"/>
                      <a:round/>
                      <a:headEnd type="none" w="med" len="med"/>
                      <a:tailEnd type="none" w="med" len="med"/>
                    </a:lnT>
                    <a:solidFill>
                      <a:srgbClr val="447E59"/>
                    </a:solidFill>
                  </a:tcPr>
                </a:tc>
                <a:tc>
                  <a:txBody>
                    <a:bodyPr/>
                    <a:lstStyle/>
                    <a:p>
                      <a:r>
                        <a:rPr lang="en-US" sz="1600" b="0" dirty="0">
                          <a:solidFill>
                            <a:schemeClr val="bg1"/>
                          </a:solidFill>
                        </a:rPr>
                        <a:t>Node configuration</a:t>
                      </a:r>
                    </a:p>
                  </a:txBody>
                  <a:tcPr anchor="b">
                    <a:lnT w="12700" cap="flat" cmpd="sng" algn="ctr">
                      <a:noFill/>
                      <a:prstDash val="solid"/>
                      <a:round/>
                      <a:headEnd type="none" w="med" len="med"/>
                      <a:tailEnd type="none" w="med" len="med"/>
                    </a:lnT>
                    <a:solidFill>
                      <a:srgbClr val="447E59"/>
                    </a:solidFill>
                  </a:tcPr>
                </a:tc>
                <a:tc>
                  <a:txBody>
                    <a:bodyPr/>
                    <a:lstStyle/>
                    <a:p>
                      <a:r>
                        <a:rPr lang="en-US" sz="1600" b="0" dirty="0">
                          <a:solidFill>
                            <a:schemeClr val="bg1"/>
                          </a:solidFill>
                        </a:rPr>
                        <a:t>Memory</a:t>
                      </a:r>
                      <a:br>
                        <a:rPr lang="en-US" sz="1600" b="0" dirty="0">
                          <a:solidFill>
                            <a:schemeClr val="bg1"/>
                          </a:solidFill>
                        </a:rPr>
                      </a:br>
                      <a:r>
                        <a:rPr lang="en-US" sz="1600" b="0" dirty="0">
                          <a:solidFill>
                            <a:schemeClr val="bg1"/>
                          </a:solidFill>
                        </a:rPr>
                        <a:t>configuration</a:t>
                      </a:r>
                    </a:p>
                  </a:txBody>
                  <a:tcPr anchor="b">
                    <a:lnT w="12700" cap="flat" cmpd="sng" algn="ctr">
                      <a:noFill/>
                      <a:prstDash val="solid"/>
                      <a:round/>
                      <a:headEnd type="none" w="med" len="med"/>
                      <a:tailEnd type="none" w="med" len="med"/>
                    </a:lnT>
                    <a:solidFill>
                      <a:srgbClr val="447E59"/>
                    </a:solidFill>
                  </a:tcPr>
                </a:tc>
                <a:tc>
                  <a:txBody>
                    <a:bodyPr/>
                    <a:lstStyle/>
                    <a:p>
                      <a:r>
                        <a:rPr lang="en-US" sz="1600" b="0" dirty="0">
                          <a:solidFill>
                            <a:schemeClr val="bg1"/>
                          </a:solidFill>
                        </a:rPr>
                        <a:t>Inter-connect</a:t>
                      </a:r>
                    </a:p>
                  </a:txBody>
                  <a:tcPr anchor="b">
                    <a:lnT w="12700" cap="flat" cmpd="sng" algn="ctr">
                      <a:noFill/>
                      <a:prstDash val="solid"/>
                      <a:round/>
                      <a:headEnd type="none" w="med" len="med"/>
                      <a:tailEnd type="none" w="med" len="med"/>
                    </a:lnT>
                    <a:solidFill>
                      <a:srgbClr val="447E59"/>
                    </a:solidFill>
                  </a:tcPr>
                </a:tc>
                <a:extLst>
                  <a:ext uri="{0D108BD9-81ED-4DB2-BD59-A6C34878D82A}">
                    <a16:rowId xmlns:a16="http://schemas.microsoft.com/office/drawing/2014/main" val="2961133771"/>
                  </a:ext>
                </a:extLst>
              </a:tr>
              <a:tr h="370840">
                <a:tc>
                  <a:txBody>
                    <a:bodyPr/>
                    <a:lstStyle/>
                    <a:p>
                      <a:r>
                        <a:rPr lang="en-US" sz="1600" b="0" dirty="0"/>
                        <a:t>Titan</a:t>
                      </a:r>
                    </a:p>
                  </a:txBody>
                  <a:tcPr/>
                </a:tc>
                <a:tc>
                  <a:txBody>
                    <a:bodyPr/>
                    <a:lstStyle/>
                    <a:p>
                      <a:r>
                        <a:rPr lang="en-US" sz="1600" b="0" dirty="0"/>
                        <a:t>2013 </a:t>
                      </a:r>
                      <a:br>
                        <a:rPr lang="en-US" sz="1600" b="0" dirty="0"/>
                      </a:br>
                      <a:r>
                        <a:rPr lang="en-US" sz="1600" b="0" dirty="0"/>
                        <a:t>May 31</a:t>
                      </a:r>
                    </a:p>
                  </a:txBody>
                  <a:tcPr/>
                </a:tc>
                <a:tc>
                  <a:txBody>
                    <a:bodyPr/>
                    <a:lstStyle/>
                    <a:p>
                      <a:r>
                        <a:rPr lang="en-US" sz="1600" b="0" dirty="0"/>
                        <a:t>Cray XK7</a:t>
                      </a:r>
                    </a:p>
                  </a:txBody>
                  <a:tcPr/>
                </a:tc>
                <a:tc>
                  <a:txBody>
                    <a:bodyPr/>
                    <a:lstStyle/>
                    <a:p>
                      <a:r>
                        <a:rPr lang="en-US" sz="1600" b="0" dirty="0"/>
                        <a:t>2.2 </a:t>
                      </a:r>
                      <a:r>
                        <a:rPr lang="en-US" sz="1600" b="0" dirty="0" err="1"/>
                        <a:t>Ghz</a:t>
                      </a:r>
                      <a:r>
                        <a:rPr lang="en-US" sz="1600" b="0" dirty="0"/>
                        <a:t> AMD Opteron 6274 </a:t>
                      </a:r>
                      <a:br>
                        <a:rPr lang="en-US" sz="1600" b="0" dirty="0"/>
                      </a:br>
                      <a:r>
                        <a:rPr lang="en-US" sz="1600" b="0" dirty="0"/>
                        <a:t>(16-core)</a:t>
                      </a:r>
                    </a:p>
                  </a:txBody>
                  <a:tcPr/>
                </a:tc>
                <a:tc>
                  <a:txBody>
                    <a:bodyPr/>
                    <a:lstStyle/>
                    <a:p>
                      <a:r>
                        <a:rPr lang="en-US" sz="1600" b="0" dirty="0"/>
                        <a:t>732 MHz NVIDIA K20X (Kepler)</a:t>
                      </a:r>
                    </a:p>
                  </a:txBody>
                  <a:tcPr/>
                </a:tc>
                <a:tc>
                  <a:txBody>
                    <a:bodyPr/>
                    <a:lstStyle/>
                    <a:p>
                      <a:r>
                        <a:rPr lang="en-US" sz="1600" b="0" dirty="0"/>
                        <a:t>18,688</a:t>
                      </a:r>
                    </a:p>
                  </a:txBody>
                  <a:tcPr/>
                </a:tc>
                <a:tc>
                  <a:txBody>
                    <a:bodyPr/>
                    <a:lstStyle/>
                    <a:p>
                      <a:r>
                        <a:rPr lang="en-US" sz="1600" b="0" dirty="0"/>
                        <a:t>16-core SMP + 14 streaming multi-processor (SM) GPU (hosted)</a:t>
                      </a:r>
                    </a:p>
                  </a:txBody>
                  <a:tcPr/>
                </a:tc>
                <a:tc>
                  <a:txBody>
                    <a:bodyPr/>
                    <a:lstStyle/>
                    <a:p>
                      <a:r>
                        <a:rPr lang="en-US" sz="1600" b="0" dirty="0"/>
                        <a:t>32 GB DDR3-1600 </a:t>
                      </a:r>
                      <a:br>
                        <a:rPr lang="en-US" sz="1600" b="0" dirty="0"/>
                      </a:br>
                      <a:r>
                        <a:rPr lang="en-US" sz="1600" b="0" dirty="0"/>
                        <a:t>and 6 GB GDDR5 </a:t>
                      </a:r>
                      <a:br>
                        <a:rPr lang="en-US" sz="1600" b="0" dirty="0"/>
                      </a:br>
                      <a:r>
                        <a:rPr lang="en-US" sz="1600" b="0" dirty="0"/>
                        <a:t>per node; 598,016 GB DDR3 and 112,128 GB GDDR5 aggregate</a:t>
                      </a:r>
                    </a:p>
                  </a:txBody>
                  <a:tcPr/>
                </a:tc>
                <a:tc>
                  <a:txBody>
                    <a:bodyPr/>
                    <a:lstStyle/>
                    <a:p>
                      <a:r>
                        <a:rPr lang="en-US" sz="1600" b="0" dirty="0"/>
                        <a:t>Gemini (Torus)</a:t>
                      </a:r>
                    </a:p>
                  </a:txBody>
                  <a:tcPr/>
                </a:tc>
                <a:extLst>
                  <a:ext uri="{0D108BD9-81ED-4DB2-BD59-A6C34878D82A}">
                    <a16:rowId xmlns:a16="http://schemas.microsoft.com/office/drawing/2014/main" val="4118510755"/>
                  </a:ext>
                </a:extLst>
              </a:tr>
              <a:tr h="370840">
                <a:tc>
                  <a:txBody>
                    <a:bodyPr/>
                    <a:lstStyle/>
                    <a:p>
                      <a:r>
                        <a:rPr lang="en-US" sz="1600" b="0" dirty="0"/>
                        <a:t>Eos</a:t>
                      </a:r>
                    </a:p>
                  </a:txBody>
                  <a:tcPr/>
                </a:tc>
                <a:tc>
                  <a:txBody>
                    <a:bodyPr/>
                    <a:lstStyle/>
                    <a:p>
                      <a:r>
                        <a:rPr lang="en-US" sz="1600" b="0" dirty="0"/>
                        <a:t>2013</a:t>
                      </a:r>
                      <a:br>
                        <a:rPr lang="en-US" sz="1600" b="0" dirty="0"/>
                      </a:br>
                      <a:r>
                        <a:rPr lang="en-US" sz="1600" b="0" dirty="0"/>
                        <a:t>Oct 3</a:t>
                      </a:r>
                    </a:p>
                  </a:txBody>
                  <a:tcPr/>
                </a:tc>
                <a:tc>
                  <a:txBody>
                    <a:bodyPr/>
                    <a:lstStyle/>
                    <a:p>
                      <a:r>
                        <a:rPr lang="en-US" sz="1600" b="0" dirty="0"/>
                        <a:t>Cray XC30</a:t>
                      </a:r>
                    </a:p>
                  </a:txBody>
                  <a:tcPr/>
                </a:tc>
                <a:tc>
                  <a:txBody>
                    <a:bodyPr/>
                    <a:lstStyle/>
                    <a:p>
                      <a:r>
                        <a:rPr lang="en-US" sz="1600" b="0" dirty="0"/>
                        <a:t>2.6 GHz Intel E5-2670 </a:t>
                      </a:r>
                      <a:br>
                        <a:rPr lang="en-US" sz="1600" b="0" dirty="0"/>
                      </a:br>
                      <a:r>
                        <a:rPr lang="en-US" sz="1600" b="0" dirty="0"/>
                        <a:t>(8-core)</a:t>
                      </a:r>
                    </a:p>
                  </a:txBody>
                  <a:tcPr/>
                </a:tc>
                <a:tc>
                  <a:txBody>
                    <a:bodyPr/>
                    <a:lstStyle/>
                    <a:p>
                      <a:r>
                        <a:rPr lang="en-US" sz="1600" b="0" dirty="0"/>
                        <a:t>None</a:t>
                      </a:r>
                    </a:p>
                  </a:txBody>
                  <a:tcPr/>
                </a:tc>
                <a:tc>
                  <a:txBody>
                    <a:bodyPr/>
                    <a:lstStyle/>
                    <a:p>
                      <a:r>
                        <a:rPr lang="en-US" sz="1600" b="0" dirty="0"/>
                        <a:t>736</a:t>
                      </a:r>
                    </a:p>
                  </a:txBody>
                  <a:tcPr/>
                </a:tc>
                <a:tc>
                  <a:txBody>
                    <a:bodyPr/>
                    <a:lstStyle/>
                    <a:p>
                      <a:r>
                        <a:rPr lang="en-US" sz="1600" b="0" dirty="0"/>
                        <a:t>2 </a:t>
                      </a:r>
                      <a:r>
                        <a:rPr lang="en-US" sz="1600" b="0" dirty="0">
                          <a:sym typeface="Symbol" panose="05050102010706020507" pitchFamily="18" charset="2"/>
                        </a:rPr>
                        <a:t></a:t>
                      </a:r>
                      <a:r>
                        <a:rPr lang="en-US" sz="1600" b="0" dirty="0"/>
                        <a:t> 8-core SMP</a:t>
                      </a:r>
                    </a:p>
                  </a:txBody>
                  <a:tcPr/>
                </a:tc>
                <a:tc>
                  <a:txBody>
                    <a:bodyPr/>
                    <a:lstStyle/>
                    <a:p>
                      <a:r>
                        <a:rPr lang="en-US" sz="1600" b="0" dirty="0"/>
                        <a:t>64 GB DDR3-1600 </a:t>
                      </a:r>
                      <a:br>
                        <a:rPr lang="en-US" sz="1600" b="0" dirty="0"/>
                      </a:br>
                      <a:r>
                        <a:rPr lang="en-US" sz="1600" b="0" dirty="0"/>
                        <a:t>per node, 47,104 GB DDR3 aggregate</a:t>
                      </a:r>
                    </a:p>
                  </a:txBody>
                  <a:tcPr/>
                </a:tc>
                <a:tc>
                  <a:txBody>
                    <a:bodyPr/>
                    <a:lstStyle/>
                    <a:p>
                      <a:r>
                        <a:rPr lang="en-US" sz="1600" b="0" dirty="0"/>
                        <a:t>Aries (Dragon-fly)</a:t>
                      </a:r>
                    </a:p>
                  </a:txBody>
                  <a:tcPr/>
                </a:tc>
                <a:extLst>
                  <a:ext uri="{0D108BD9-81ED-4DB2-BD59-A6C34878D82A}">
                    <a16:rowId xmlns:a16="http://schemas.microsoft.com/office/drawing/2014/main" val="2682510913"/>
                  </a:ext>
                </a:extLst>
              </a:tr>
            </a:tbl>
          </a:graphicData>
        </a:graphic>
      </p:graphicFrame>
      <p:graphicFrame>
        <p:nvGraphicFramePr>
          <p:cNvPr id="10" name="Table 8">
            <a:extLst>
              <a:ext uri="{FF2B5EF4-FFF2-40B4-BE49-F238E27FC236}">
                <a16:creationId xmlns:a16="http://schemas.microsoft.com/office/drawing/2014/main" id="{F4CBDD44-1B29-4ADA-A22D-4EA59565CF0F}"/>
              </a:ext>
            </a:extLst>
          </p:cNvPr>
          <p:cNvGraphicFramePr>
            <a:graphicFrameLocks noGrp="1"/>
          </p:cNvGraphicFramePr>
          <p:nvPr/>
        </p:nvGraphicFramePr>
        <p:xfrm>
          <a:off x="429768" y="4354037"/>
          <a:ext cx="11489431" cy="1981200"/>
        </p:xfrm>
        <a:graphic>
          <a:graphicData uri="http://schemas.openxmlformats.org/drawingml/2006/table">
            <a:tbl>
              <a:tblPr firstRow="1" bandRow="1">
                <a:tableStyleId>{21E4AEA4-8DFA-4A89-87EB-49C32662AFE0}</a:tableStyleId>
              </a:tblPr>
              <a:tblGrid>
                <a:gridCol w="927084">
                  <a:extLst>
                    <a:ext uri="{9D8B030D-6E8A-4147-A177-3AD203B41FA5}">
                      <a16:colId xmlns:a16="http://schemas.microsoft.com/office/drawing/2014/main" val="3374565212"/>
                    </a:ext>
                  </a:extLst>
                </a:gridCol>
                <a:gridCol w="1267476">
                  <a:extLst>
                    <a:ext uri="{9D8B030D-6E8A-4147-A177-3AD203B41FA5}">
                      <a16:colId xmlns:a16="http://schemas.microsoft.com/office/drawing/2014/main" val="1830122313"/>
                    </a:ext>
                  </a:extLst>
                </a:gridCol>
                <a:gridCol w="731520">
                  <a:extLst>
                    <a:ext uri="{9D8B030D-6E8A-4147-A177-3AD203B41FA5}">
                      <a16:colId xmlns:a16="http://schemas.microsoft.com/office/drawing/2014/main" val="446633967"/>
                    </a:ext>
                  </a:extLst>
                </a:gridCol>
                <a:gridCol w="1188720">
                  <a:extLst>
                    <a:ext uri="{9D8B030D-6E8A-4147-A177-3AD203B41FA5}">
                      <a16:colId xmlns:a16="http://schemas.microsoft.com/office/drawing/2014/main" val="521478326"/>
                    </a:ext>
                  </a:extLst>
                </a:gridCol>
                <a:gridCol w="1097280">
                  <a:extLst>
                    <a:ext uri="{9D8B030D-6E8A-4147-A177-3AD203B41FA5}">
                      <a16:colId xmlns:a16="http://schemas.microsoft.com/office/drawing/2014/main" val="1506464846"/>
                    </a:ext>
                  </a:extLst>
                </a:gridCol>
                <a:gridCol w="5180071">
                  <a:extLst>
                    <a:ext uri="{9D8B030D-6E8A-4147-A177-3AD203B41FA5}">
                      <a16:colId xmlns:a16="http://schemas.microsoft.com/office/drawing/2014/main" val="310962672"/>
                    </a:ext>
                  </a:extLst>
                </a:gridCol>
                <a:gridCol w="1097280">
                  <a:extLst>
                    <a:ext uri="{9D8B030D-6E8A-4147-A177-3AD203B41FA5}">
                      <a16:colId xmlns:a16="http://schemas.microsoft.com/office/drawing/2014/main" val="2714305256"/>
                    </a:ext>
                  </a:extLst>
                </a:gridCol>
              </a:tblGrid>
              <a:tr h="138697">
                <a:tc>
                  <a:txBody>
                    <a:bodyPr/>
                    <a:lstStyle/>
                    <a:p>
                      <a:endParaRPr lang="en-US" sz="1600" b="0" dirty="0">
                        <a:solidFill>
                          <a:schemeClr val="bg1"/>
                        </a:solidFill>
                      </a:endParaRPr>
                    </a:p>
                  </a:txBody>
                  <a:tcPr anchor="b">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rgbClr val="447E59"/>
                    </a:solidFill>
                  </a:tcPr>
                </a:tc>
                <a:tc>
                  <a:txBody>
                    <a:bodyPr/>
                    <a:lstStyle/>
                    <a:p>
                      <a:endParaRPr lang="en-US" sz="1600" b="0" dirty="0">
                        <a:solidFill>
                          <a:schemeClr val="bg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rgbClr val="447E59"/>
                    </a:solidFill>
                  </a:tcPr>
                </a:tc>
                <a:tc>
                  <a:txBody>
                    <a:bodyPr/>
                    <a:lstStyle/>
                    <a:p>
                      <a:endParaRPr lang="en-US" sz="1600" b="0" dirty="0">
                        <a:solidFill>
                          <a:schemeClr val="bg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rgbClr val="447E59"/>
                    </a:solidFill>
                  </a:tcPr>
                </a:tc>
                <a:tc>
                  <a:txBody>
                    <a:bodyPr/>
                    <a:lstStyle/>
                    <a:p>
                      <a:endParaRPr lang="en-US" sz="1600" b="0" dirty="0">
                        <a:solidFill>
                          <a:schemeClr val="bg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rgbClr val="447E59"/>
                    </a:solidFill>
                  </a:tcPr>
                </a:tc>
                <a:tc>
                  <a:txBody>
                    <a:bodyPr/>
                    <a:lstStyle/>
                    <a:p>
                      <a:endParaRPr lang="en-US" sz="1600" b="0" dirty="0">
                        <a:solidFill>
                          <a:schemeClr val="bg1"/>
                        </a:solidFill>
                      </a:endParaRPr>
                    </a:p>
                  </a:txBody>
                  <a:tcPr anchor="b">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noFill/>
                      <a:prstDash val="solid"/>
                      <a:round/>
                      <a:headEnd type="none" w="med" len="med"/>
                      <a:tailEnd type="none" w="med" len="med"/>
                    </a:lnB>
                    <a:solidFill>
                      <a:srgbClr val="447E59"/>
                    </a:solidFill>
                  </a:tcPr>
                </a:tc>
                <a:tc>
                  <a:txBody>
                    <a:bodyPr/>
                    <a:lstStyle/>
                    <a:p>
                      <a:pPr algn="l"/>
                      <a:r>
                        <a:rPr lang="en-US" sz="1600" b="0" dirty="0">
                          <a:solidFill>
                            <a:schemeClr val="bg1"/>
                          </a:solidFill>
                        </a:rPr>
                        <a:t>External Parallel File System</a:t>
                      </a:r>
                    </a:p>
                  </a:txBody>
                  <a:tcPr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noFill/>
                      <a:prstDash val="solid"/>
                      <a:round/>
                      <a:headEnd type="none" w="med" len="med"/>
                      <a:tailEnd type="none" w="med" len="med"/>
                    </a:lnB>
                    <a:solidFill>
                      <a:srgbClr val="447E59"/>
                    </a:solidFill>
                  </a:tcPr>
                </a:tc>
                <a:tc>
                  <a:txBody>
                    <a:bodyPr/>
                    <a:lstStyle/>
                    <a:p>
                      <a:endParaRPr lang="en-US" sz="1600" b="0" dirty="0">
                        <a:solidFill>
                          <a:schemeClr val="bg1"/>
                        </a:solidFill>
                      </a:endParaRPr>
                    </a:p>
                  </a:txBody>
                  <a:tcPr anchor="b">
                    <a:lnL w="12700" cap="flat" cmpd="sng" algn="ctr">
                      <a:solidFill>
                        <a:schemeClr val="bg2"/>
                      </a:solidFill>
                      <a:prstDash val="solid"/>
                      <a:round/>
                      <a:headEnd type="none" w="med" len="med"/>
                      <a:tailEnd type="none" w="med" len="med"/>
                    </a:lnL>
                    <a:lnB w="12700" cap="flat" cmpd="sng" algn="ctr">
                      <a:noFill/>
                      <a:prstDash val="solid"/>
                      <a:round/>
                      <a:headEnd type="none" w="med" len="med"/>
                      <a:tailEnd type="none" w="med" len="med"/>
                    </a:lnB>
                    <a:solidFill>
                      <a:srgbClr val="447E59"/>
                    </a:solidFill>
                  </a:tcPr>
                </a:tc>
                <a:extLst>
                  <a:ext uri="{0D108BD9-81ED-4DB2-BD59-A6C34878D82A}">
                    <a16:rowId xmlns:a16="http://schemas.microsoft.com/office/drawing/2014/main" val="2253219497"/>
                  </a:ext>
                </a:extLst>
              </a:tr>
              <a:tr h="370840">
                <a:tc>
                  <a:txBody>
                    <a:bodyPr/>
                    <a:lstStyle/>
                    <a:p>
                      <a:r>
                        <a:rPr lang="en-US" sz="1600" b="0" dirty="0">
                          <a:solidFill>
                            <a:schemeClr val="bg1"/>
                          </a:solidFill>
                        </a:rPr>
                        <a:t>System</a:t>
                      </a:r>
                    </a:p>
                  </a:txBody>
                  <a:tcPr anchor="b">
                    <a:lnT w="12700" cap="flat" cmpd="sng" algn="ctr">
                      <a:noFill/>
                      <a:prstDash val="solid"/>
                      <a:round/>
                      <a:headEnd type="none" w="med" len="med"/>
                      <a:tailEnd type="none" w="med" len="med"/>
                    </a:lnT>
                    <a:solidFill>
                      <a:srgbClr val="447E59"/>
                    </a:solidFill>
                  </a:tcPr>
                </a:tc>
                <a:tc>
                  <a:txBody>
                    <a:bodyPr/>
                    <a:lstStyle/>
                    <a:p>
                      <a:r>
                        <a:rPr lang="en-US" sz="1600" b="0" dirty="0">
                          <a:solidFill>
                            <a:schemeClr val="bg1"/>
                          </a:solidFill>
                        </a:rPr>
                        <a:t>Production date</a:t>
                      </a:r>
                    </a:p>
                  </a:txBody>
                  <a:tcPr anchor="b">
                    <a:lnT w="12700" cap="flat" cmpd="sng" algn="ctr">
                      <a:noFill/>
                      <a:prstDash val="solid"/>
                      <a:round/>
                      <a:headEnd type="none" w="med" len="med"/>
                      <a:tailEnd type="none" w="med" len="med"/>
                    </a:lnT>
                    <a:solidFill>
                      <a:srgbClr val="447E59"/>
                    </a:solidFill>
                  </a:tcPr>
                </a:tc>
                <a:tc gridSpan="3">
                  <a:txBody>
                    <a:bodyPr/>
                    <a:lstStyle/>
                    <a:p>
                      <a:r>
                        <a:rPr lang="en-US" sz="1600" b="0" dirty="0">
                          <a:solidFill>
                            <a:schemeClr val="bg1"/>
                          </a:solidFill>
                        </a:rPr>
                        <a:t>Storage system </a:t>
                      </a:r>
                      <a:br>
                        <a:rPr lang="en-US" sz="1600" b="0" dirty="0">
                          <a:solidFill>
                            <a:schemeClr val="bg1"/>
                          </a:solidFill>
                        </a:rPr>
                      </a:br>
                      <a:r>
                        <a:rPr lang="en-US" sz="1600" b="0" dirty="0">
                          <a:solidFill>
                            <a:schemeClr val="bg1"/>
                          </a:solidFill>
                        </a:rPr>
                        <a:t>configuration</a:t>
                      </a:r>
                    </a:p>
                  </a:txBody>
                  <a:tcPr marR="18288" anchor="b">
                    <a:lnT w="12700" cap="flat" cmpd="sng" algn="ctr">
                      <a:noFill/>
                      <a:prstDash val="solid"/>
                      <a:round/>
                      <a:headEnd type="none" w="med" len="med"/>
                      <a:tailEnd type="none" w="med" len="med"/>
                    </a:lnT>
                    <a:solidFill>
                      <a:srgbClr val="447E59"/>
                    </a:solidFill>
                  </a:tcPr>
                </a:tc>
                <a:tc hMerge="1">
                  <a:txBody>
                    <a:bodyPr/>
                    <a:lstStyle/>
                    <a:p>
                      <a:endParaRPr lang="en-US" sz="1600" b="0" dirty="0">
                        <a:solidFill>
                          <a:schemeClr val="bg1"/>
                        </a:solidFill>
                      </a:endParaRPr>
                    </a:p>
                  </a:txBody>
                  <a:tcPr anchor="b">
                    <a:lnT w="12700" cap="flat" cmpd="sng" algn="ctr">
                      <a:noFill/>
                      <a:prstDash val="solid"/>
                      <a:round/>
                      <a:headEnd type="none" w="med" len="med"/>
                      <a:tailEnd type="none" w="med" len="med"/>
                    </a:lnT>
                    <a:solidFill>
                      <a:srgbClr val="447E59"/>
                    </a:solidFill>
                  </a:tcPr>
                </a:tc>
                <a:tc hMerge="1">
                  <a:txBody>
                    <a:bodyPr/>
                    <a:lstStyle/>
                    <a:p>
                      <a:endParaRPr lang="en-US" sz="1600" b="0" dirty="0">
                        <a:solidFill>
                          <a:schemeClr val="bg1"/>
                        </a:solidFill>
                      </a:endParaRPr>
                    </a:p>
                  </a:txBody>
                  <a:tcPr anchor="b">
                    <a:lnT w="12700" cap="flat" cmpd="sng" algn="ctr">
                      <a:noFill/>
                      <a:prstDash val="solid"/>
                      <a:round/>
                      <a:headEnd type="none" w="med" len="med"/>
                      <a:tailEnd type="none" w="med" len="med"/>
                    </a:lnT>
                    <a:solidFill>
                      <a:srgbClr val="447E59"/>
                    </a:solidFill>
                  </a:tcPr>
                </a:tc>
                <a:tc>
                  <a:txBody>
                    <a:bodyPr/>
                    <a:lstStyle/>
                    <a:p>
                      <a:r>
                        <a:rPr lang="en-US" sz="1600" b="0" dirty="0">
                          <a:solidFill>
                            <a:schemeClr val="bg1"/>
                          </a:solidFill>
                        </a:rPr>
                        <a:t>File system configuration</a:t>
                      </a:r>
                    </a:p>
                  </a:txBody>
                  <a:tcPr anchor="b">
                    <a:lnT w="12700" cap="flat" cmpd="sng" algn="ctr">
                      <a:noFill/>
                      <a:prstDash val="solid"/>
                      <a:round/>
                      <a:headEnd type="none" w="med" len="med"/>
                      <a:tailEnd type="none" w="med" len="med"/>
                    </a:lnT>
                    <a:solidFill>
                      <a:srgbClr val="447E59"/>
                    </a:solidFill>
                  </a:tcPr>
                </a:tc>
                <a:tc>
                  <a:txBody>
                    <a:bodyPr/>
                    <a:lstStyle/>
                    <a:p>
                      <a:r>
                        <a:rPr lang="en-US" sz="1600" b="0" dirty="0">
                          <a:solidFill>
                            <a:schemeClr val="bg1"/>
                          </a:solidFill>
                        </a:rPr>
                        <a:t>Inter-connect</a:t>
                      </a:r>
                    </a:p>
                  </a:txBody>
                  <a:tcPr anchor="b">
                    <a:lnT w="12700" cap="flat" cmpd="sng" algn="ctr">
                      <a:noFill/>
                      <a:prstDash val="solid"/>
                      <a:round/>
                      <a:headEnd type="none" w="med" len="med"/>
                      <a:tailEnd type="none" w="med" len="med"/>
                    </a:lnT>
                    <a:solidFill>
                      <a:srgbClr val="447E59"/>
                    </a:solidFill>
                  </a:tcPr>
                </a:tc>
                <a:extLst>
                  <a:ext uri="{0D108BD9-81ED-4DB2-BD59-A6C34878D82A}">
                    <a16:rowId xmlns:a16="http://schemas.microsoft.com/office/drawing/2014/main" val="2961133771"/>
                  </a:ext>
                </a:extLst>
              </a:tr>
              <a:tr h="370840">
                <a:tc>
                  <a:txBody>
                    <a:bodyPr/>
                    <a:lstStyle/>
                    <a:p>
                      <a:r>
                        <a:rPr lang="en-US" sz="1600" b="0" dirty="0"/>
                        <a:t>Spider II</a:t>
                      </a:r>
                    </a:p>
                  </a:txBody>
                  <a:tcPr/>
                </a:tc>
                <a:tc>
                  <a:txBody>
                    <a:bodyPr/>
                    <a:lstStyle/>
                    <a:p>
                      <a:r>
                        <a:rPr lang="en-US" sz="1600" b="0" dirty="0"/>
                        <a:t>2013</a:t>
                      </a:r>
                      <a:br>
                        <a:rPr lang="en-US" sz="1600" b="0" dirty="0"/>
                      </a:br>
                      <a:r>
                        <a:rPr lang="en-US" sz="1600" b="0" dirty="0"/>
                        <a:t>Oct 3</a:t>
                      </a:r>
                    </a:p>
                  </a:txBody>
                  <a:tcPr/>
                </a:tc>
                <a:tc gridSpan="3">
                  <a:txBody>
                    <a:bodyPr/>
                    <a:lstStyle/>
                    <a:p>
                      <a:r>
                        <a:rPr lang="en-US" sz="1600" b="0" dirty="0"/>
                        <a:t>36 DDN SFA12K40X; 20,160 HDD; 40 PB (raw); block-level performance: 1.4 TB/s read; 1.2 TB/s write</a:t>
                      </a:r>
                    </a:p>
                  </a:txBody>
                  <a:tcPr/>
                </a:tc>
                <a:tc hMerge="1">
                  <a:txBody>
                    <a:bodyPr/>
                    <a:lstStyle/>
                    <a:p>
                      <a:endParaRPr lang="en-US" sz="1600" b="0" dirty="0"/>
                    </a:p>
                  </a:txBody>
                  <a:tcPr/>
                </a:tc>
                <a:tc hMerge="1">
                  <a:txBody>
                    <a:bodyPr/>
                    <a:lstStyle/>
                    <a:p>
                      <a:endParaRPr lang="en-US" sz="1600" b="0" dirty="0"/>
                    </a:p>
                  </a:txBody>
                  <a:tcPr/>
                </a:tc>
                <a:tc>
                  <a:txBody>
                    <a:bodyPr/>
                    <a:lstStyle/>
                    <a:p>
                      <a:r>
                        <a:rPr lang="en-US" sz="1600" b="0" dirty="0"/>
                        <a:t>2 instantiations: /atlas1 and /atlas2; 288 OSS; </a:t>
                      </a:r>
                      <a:br>
                        <a:rPr lang="en-US" sz="1600" b="0" dirty="0"/>
                      </a:br>
                      <a:r>
                        <a:rPr lang="en-US" sz="1600" b="0" dirty="0"/>
                        <a:t>OSTs: 1008 file system, Total: 2016 OSTs; </a:t>
                      </a:r>
                      <a:br>
                        <a:rPr lang="en-US" sz="1600" b="0" dirty="0"/>
                      </a:br>
                      <a:r>
                        <a:rPr lang="en-US" sz="1600" b="0" dirty="0"/>
                        <a:t>16 PB (formatted) each; total: 32 PB; </a:t>
                      </a:r>
                      <a:br>
                        <a:rPr lang="en-US" sz="1600" b="0" dirty="0"/>
                      </a:br>
                      <a:r>
                        <a:rPr lang="en-US" sz="1600" b="0" dirty="0" err="1"/>
                        <a:t>Lustre</a:t>
                      </a:r>
                      <a:r>
                        <a:rPr lang="en-US" sz="1600" b="0" dirty="0"/>
                        <a:t> server: 2.8; </a:t>
                      </a:r>
                      <a:r>
                        <a:rPr lang="en-US" sz="1600" b="0" dirty="0" err="1"/>
                        <a:t>Lustre</a:t>
                      </a:r>
                      <a:r>
                        <a:rPr lang="en-US" sz="1600" b="0" dirty="0"/>
                        <a:t> Client: 2.8</a:t>
                      </a:r>
                    </a:p>
                  </a:txBody>
                  <a:tcPr/>
                </a:tc>
                <a:tc>
                  <a:txBody>
                    <a:bodyPr/>
                    <a:lstStyle/>
                    <a:p>
                      <a:r>
                        <a:rPr lang="en-US" sz="1600" b="0" dirty="0"/>
                        <a:t>FDR IB</a:t>
                      </a:r>
                    </a:p>
                  </a:txBody>
                  <a:tcPr/>
                </a:tc>
                <a:extLst>
                  <a:ext uri="{0D108BD9-81ED-4DB2-BD59-A6C34878D82A}">
                    <a16:rowId xmlns:a16="http://schemas.microsoft.com/office/drawing/2014/main" val="4118510755"/>
                  </a:ext>
                </a:extLst>
              </a:tr>
            </a:tbl>
          </a:graphicData>
        </a:graphic>
      </p:graphicFrame>
    </p:spTree>
    <p:extLst>
      <p:ext uri="{BB962C8B-B14F-4D97-AF65-F5344CB8AC3E}">
        <p14:creationId xmlns:p14="http://schemas.microsoft.com/office/powerpoint/2010/main" val="1564298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D8192B2-2F8E-4DBC-A479-86A22888EF9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524501" y="3610354"/>
            <a:ext cx="6264563" cy="2919986"/>
          </a:xfrm>
          <a:prstGeom prst="rect">
            <a:avLst/>
          </a:prstGeom>
          <a:effectLst>
            <a:outerShdw blurRad="50800" dist="38100" dir="2700000" sx="1000" sy="1000" algn="tl" rotWithShape="0">
              <a:prstClr val="black">
                <a:alpha val="40000"/>
              </a:prstClr>
            </a:outerShdw>
          </a:effectLst>
        </p:spPr>
      </p:pic>
      <p:sp>
        <p:nvSpPr>
          <p:cNvPr id="3" name="Title 2">
            <a:extLst>
              <a:ext uri="{FF2B5EF4-FFF2-40B4-BE49-F238E27FC236}">
                <a16:creationId xmlns:a16="http://schemas.microsoft.com/office/drawing/2014/main" id="{7A122946-B364-4A45-B714-DBD025370B1C}"/>
              </a:ext>
            </a:extLst>
          </p:cNvPr>
          <p:cNvSpPr>
            <a:spLocks noGrp="1"/>
          </p:cNvSpPr>
          <p:nvPr>
            <p:ph type="title"/>
          </p:nvPr>
        </p:nvSpPr>
        <p:spPr/>
        <p:txBody>
          <a:bodyPr/>
          <a:lstStyle/>
          <a:p>
            <a:r>
              <a:rPr lang="en-US" dirty="0"/>
              <a:t>Making way for Frontier</a:t>
            </a:r>
          </a:p>
        </p:txBody>
      </p:sp>
      <p:sp>
        <p:nvSpPr>
          <p:cNvPr id="4" name="Content Placeholder 3">
            <a:extLst>
              <a:ext uri="{FF2B5EF4-FFF2-40B4-BE49-F238E27FC236}">
                <a16:creationId xmlns:a16="http://schemas.microsoft.com/office/drawing/2014/main" id="{EB49350C-8978-4573-BF64-2F77BD164C70}"/>
              </a:ext>
            </a:extLst>
          </p:cNvPr>
          <p:cNvSpPr>
            <a:spLocks noGrp="1"/>
          </p:cNvSpPr>
          <p:nvPr>
            <p:ph idx="1"/>
          </p:nvPr>
        </p:nvSpPr>
        <p:spPr>
          <a:xfrm>
            <a:off x="330543" y="2315931"/>
            <a:ext cx="4972813" cy="2588845"/>
          </a:xfrm>
        </p:spPr>
        <p:txBody>
          <a:bodyPr/>
          <a:lstStyle/>
          <a:p>
            <a:r>
              <a:rPr lang="en-US" sz="2000" dirty="0"/>
              <a:t>Titan was shut down for the last time on August 2. Over its lifetime, Titan:</a:t>
            </a:r>
          </a:p>
          <a:p>
            <a:pPr lvl="1"/>
            <a:r>
              <a:rPr lang="en-US" sz="2000" dirty="0"/>
              <a:t>Executed more than 2.8M jobs</a:t>
            </a:r>
          </a:p>
          <a:p>
            <a:pPr lvl="1"/>
            <a:r>
              <a:rPr lang="en-US" sz="2000" dirty="0"/>
              <a:t>Delivered 27B core-hours to users</a:t>
            </a:r>
          </a:p>
          <a:p>
            <a:pPr lvl="1"/>
            <a:r>
              <a:rPr lang="en-US" sz="2000" dirty="0"/>
              <a:t>896 unique projects</a:t>
            </a:r>
          </a:p>
          <a:p>
            <a:pPr lvl="1"/>
            <a:r>
              <a:rPr lang="en-US" sz="2000" dirty="0"/>
              <a:t>&gt;1,000 publications </a:t>
            </a:r>
          </a:p>
        </p:txBody>
      </p:sp>
      <p:pic>
        <p:nvPicPr>
          <p:cNvPr id="5" name="Picture 4">
            <a:extLst>
              <a:ext uri="{FF2B5EF4-FFF2-40B4-BE49-F238E27FC236}">
                <a16:creationId xmlns:a16="http://schemas.microsoft.com/office/drawing/2014/main" id="{A1313C2B-8084-4D94-9149-1753DEF7771C}"/>
              </a:ext>
            </a:extLst>
          </p:cNvPr>
          <p:cNvPicPr>
            <a:picLocks noChangeAspect="1"/>
          </p:cNvPicPr>
          <p:nvPr/>
        </p:nvPicPr>
        <p:blipFill rotWithShape="1">
          <a:blip r:embed="rId4"/>
          <a:srcRect t="6599" b="14711"/>
          <a:stretch/>
        </p:blipFill>
        <p:spPr>
          <a:xfrm>
            <a:off x="5524501" y="813816"/>
            <a:ext cx="6264564" cy="2765754"/>
          </a:xfrm>
          <a:prstGeom prst="rect">
            <a:avLst/>
          </a:prstGeom>
        </p:spPr>
      </p:pic>
    </p:spTree>
    <p:extLst>
      <p:ext uri="{BB962C8B-B14F-4D97-AF65-F5344CB8AC3E}">
        <p14:creationId xmlns:p14="http://schemas.microsoft.com/office/powerpoint/2010/main" val="90349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CA34A-A860-4C9C-A1A9-3BCEC44DDBCC}"/>
              </a:ext>
            </a:extLst>
          </p:cNvPr>
          <p:cNvSpPr>
            <a:spLocks noGrp="1"/>
          </p:cNvSpPr>
          <p:nvPr>
            <p:ph type="title"/>
          </p:nvPr>
        </p:nvSpPr>
        <p:spPr/>
        <p:txBody>
          <a:bodyPr/>
          <a:lstStyle/>
          <a:p>
            <a:r>
              <a:rPr lang="en-US" dirty="0"/>
              <a:t>OLCF HPC and GPFS System Status</a:t>
            </a:r>
            <a:br>
              <a:rPr lang="en-US" dirty="0"/>
            </a:br>
            <a:endParaRPr lang="en-US" dirty="0"/>
          </a:p>
        </p:txBody>
      </p:sp>
      <p:graphicFrame>
        <p:nvGraphicFramePr>
          <p:cNvPr id="9" name="Table 8">
            <a:extLst>
              <a:ext uri="{FF2B5EF4-FFF2-40B4-BE49-F238E27FC236}">
                <a16:creationId xmlns:a16="http://schemas.microsoft.com/office/drawing/2014/main" id="{F8C17CE6-124A-4158-A4AA-EFD07C15BDDF}"/>
              </a:ext>
            </a:extLst>
          </p:cNvPr>
          <p:cNvGraphicFramePr>
            <a:graphicFrameLocks noGrp="1"/>
          </p:cNvGraphicFramePr>
          <p:nvPr/>
        </p:nvGraphicFramePr>
        <p:xfrm>
          <a:off x="429768" y="919956"/>
          <a:ext cx="11489431" cy="2468880"/>
        </p:xfrm>
        <a:graphic>
          <a:graphicData uri="http://schemas.openxmlformats.org/drawingml/2006/table">
            <a:tbl>
              <a:tblPr firstRow="1" bandRow="1">
                <a:tableStyleId>{21E4AEA4-8DFA-4A89-87EB-49C32662AFE0}</a:tableStyleId>
              </a:tblPr>
              <a:tblGrid>
                <a:gridCol w="914400">
                  <a:extLst>
                    <a:ext uri="{9D8B030D-6E8A-4147-A177-3AD203B41FA5}">
                      <a16:colId xmlns:a16="http://schemas.microsoft.com/office/drawing/2014/main" val="3374565212"/>
                    </a:ext>
                  </a:extLst>
                </a:gridCol>
                <a:gridCol w="1280160">
                  <a:extLst>
                    <a:ext uri="{9D8B030D-6E8A-4147-A177-3AD203B41FA5}">
                      <a16:colId xmlns:a16="http://schemas.microsoft.com/office/drawing/2014/main" val="1830122313"/>
                    </a:ext>
                  </a:extLst>
                </a:gridCol>
                <a:gridCol w="731520">
                  <a:extLst>
                    <a:ext uri="{9D8B030D-6E8A-4147-A177-3AD203B41FA5}">
                      <a16:colId xmlns:a16="http://schemas.microsoft.com/office/drawing/2014/main" val="446633967"/>
                    </a:ext>
                  </a:extLst>
                </a:gridCol>
                <a:gridCol w="1188720">
                  <a:extLst>
                    <a:ext uri="{9D8B030D-6E8A-4147-A177-3AD203B41FA5}">
                      <a16:colId xmlns:a16="http://schemas.microsoft.com/office/drawing/2014/main" val="521478326"/>
                    </a:ext>
                  </a:extLst>
                </a:gridCol>
                <a:gridCol w="1097280">
                  <a:extLst>
                    <a:ext uri="{9D8B030D-6E8A-4147-A177-3AD203B41FA5}">
                      <a16:colId xmlns:a16="http://schemas.microsoft.com/office/drawing/2014/main" val="1506464846"/>
                    </a:ext>
                  </a:extLst>
                </a:gridCol>
                <a:gridCol w="882391">
                  <a:extLst>
                    <a:ext uri="{9D8B030D-6E8A-4147-A177-3AD203B41FA5}">
                      <a16:colId xmlns:a16="http://schemas.microsoft.com/office/drawing/2014/main" val="310962672"/>
                    </a:ext>
                  </a:extLst>
                </a:gridCol>
                <a:gridCol w="1920240">
                  <a:extLst>
                    <a:ext uri="{9D8B030D-6E8A-4147-A177-3AD203B41FA5}">
                      <a16:colId xmlns:a16="http://schemas.microsoft.com/office/drawing/2014/main" val="3849385831"/>
                    </a:ext>
                  </a:extLst>
                </a:gridCol>
                <a:gridCol w="2103120">
                  <a:extLst>
                    <a:ext uri="{9D8B030D-6E8A-4147-A177-3AD203B41FA5}">
                      <a16:colId xmlns:a16="http://schemas.microsoft.com/office/drawing/2014/main" val="55396904"/>
                    </a:ext>
                  </a:extLst>
                </a:gridCol>
                <a:gridCol w="1371600">
                  <a:extLst>
                    <a:ext uri="{9D8B030D-6E8A-4147-A177-3AD203B41FA5}">
                      <a16:colId xmlns:a16="http://schemas.microsoft.com/office/drawing/2014/main" val="2714305256"/>
                    </a:ext>
                  </a:extLst>
                </a:gridCol>
              </a:tblGrid>
              <a:tr h="138697">
                <a:tc>
                  <a:txBody>
                    <a:bodyPr/>
                    <a:lstStyle/>
                    <a:p>
                      <a:endParaRPr lang="en-US" sz="1600" b="0" dirty="0">
                        <a:solidFill>
                          <a:schemeClr val="bg1"/>
                        </a:solidFill>
                      </a:endParaRPr>
                    </a:p>
                  </a:txBody>
                  <a:tcPr anchor="b">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rgbClr val="447E59"/>
                    </a:solidFill>
                  </a:tcPr>
                </a:tc>
                <a:tc>
                  <a:txBody>
                    <a:bodyPr/>
                    <a:lstStyle/>
                    <a:p>
                      <a:endParaRPr lang="en-US" sz="1600" b="0" dirty="0">
                        <a:solidFill>
                          <a:schemeClr val="bg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rgbClr val="447E59"/>
                    </a:solidFill>
                  </a:tcPr>
                </a:tc>
                <a:tc>
                  <a:txBody>
                    <a:bodyPr/>
                    <a:lstStyle/>
                    <a:p>
                      <a:endParaRPr lang="en-US" sz="1600" b="0" dirty="0">
                        <a:solidFill>
                          <a:schemeClr val="bg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rgbClr val="447E59"/>
                    </a:solidFill>
                  </a:tcPr>
                </a:tc>
                <a:tc>
                  <a:txBody>
                    <a:bodyPr/>
                    <a:lstStyle/>
                    <a:p>
                      <a:endParaRPr lang="en-US" sz="1600" b="0" dirty="0">
                        <a:solidFill>
                          <a:schemeClr val="bg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rgbClr val="447E59"/>
                    </a:solidFill>
                  </a:tcPr>
                </a:tc>
                <a:tc>
                  <a:txBody>
                    <a:bodyPr/>
                    <a:lstStyle/>
                    <a:p>
                      <a:endParaRPr lang="en-US" sz="1600" b="0" dirty="0">
                        <a:solidFill>
                          <a:schemeClr val="bg1"/>
                        </a:solidFill>
                      </a:endParaRPr>
                    </a:p>
                  </a:txBody>
                  <a:tcPr anchor="b">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noFill/>
                      <a:prstDash val="solid"/>
                      <a:round/>
                      <a:headEnd type="none" w="med" len="med"/>
                      <a:tailEnd type="none" w="med" len="med"/>
                    </a:lnB>
                    <a:solidFill>
                      <a:srgbClr val="447E59"/>
                    </a:solidFill>
                  </a:tcPr>
                </a:tc>
                <a:tc gridSpan="3">
                  <a:txBody>
                    <a:bodyPr/>
                    <a:lstStyle/>
                    <a:p>
                      <a:pPr algn="l"/>
                      <a:r>
                        <a:rPr lang="en-US" sz="1600" b="0" dirty="0">
                          <a:solidFill>
                            <a:schemeClr val="bg1"/>
                          </a:solidFill>
                        </a:rPr>
                        <a:t>Computational description</a:t>
                      </a:r>
                    </a:p>
                  </a:txBody>
                  <a:tcPr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noFill/>
                      <a:prstDash val="solid"/>
                      <a:round/>
                      <a:headEnd type="none" w="med" len="med"/>
                      <a:tailEnd type="none" w="med" len="med"/>
                    </a:lnB>
                    <a:solidFill>
                      <a:srgbClr val="447E59"/>
                    </a:solidFill>
                  </a:tcPr>
                </a:tc>
                <a:tc hMerge="1">
                  <a:txBody>
                    <a:bodyPr/>
                    <a:lstStyle/>
                    <a:p>
                      <a:endParaRPr lang="en-US" sz="1600" b="0" dirty="0"/>
                    </a:p>
                  </a:txBody>
                  <a:tcPr anchor="b">
                    <a:solidFill>
                      <a:srgbClr val="447E59"/>
                    </a:solidFill>
                  </a:tcPr>
                </a:tc>
                <a:tc hMerge="1">
                  <a:txBody>
                    <a:bodyPr/>
                    <a:lstStyle/>
                    <a:p>
                      <a:endParaRPr lang="en-US" sz="1600" b="0" dirty="0"/>
                    </a:p>
                  </a:txBody>
                  <a:tcPr anchor="b">
                    <a:solidFill>
                      <a:srgbClr val="447E59"/>
                    </a:solidFill>
                  </a:tcPr>
                </a:tc>
                <a:tc>
                  <a:txBody>
                    <a:bodyPr/>
                    <a:lstStyle/>
                    <a:p>
                      <a:endParaRPr lang="en-US" sz="1600" b="0" dirty="0">
                        <a:solidFill>
                          <a:schemeClr val="bg1"/>
                        </a:solidFill>
                      </a:endParaRPr>
                    </a:p>
                  </a:txBody>
                  <a:tcPr anchor="b">
                    <a:lnL w="12700" cap="flat" cmpd="sng" algn="ctr">
                      <a:solidFill>
                        <a:schemeClr val="bg2"/>
                      </a:solidFill>
                      <a:prstDash val="solid"/>
                      <a:round/>
                      <a:headEnd type="none" w="med" len="med"/>
                      <a:tailEnd type="none" w="med" len="med"/>
                    </a:lnL>
                    <a:lnB w="12700" cap="flat" cmpd="sng" algn="ctr">
                      <a:noFill/>
                      <a:prstDash val="solid"/>
                      <a:round/>
                      <a:headEnd type="none" w="med" len="med"/>
                      <a:tailEnd type="none" w="med" len="med"/>
                    </a:lnB>
                    <a:solidFill>
                      <a:srgbClr val="447E59"/>
                    </a:solidFill>
                  </a:tcPr>
                </a:tc>
                <a:extLst>
                  <a:ext uri="{0D108BD9-81ED-4DB2-BD59-A6C34878D82A}">
                    <a16:rowId xmlns:a16="http://schemas.microsoft.com/office/drawing/2014/main" val="2253219497"/>
                  </a:ext>
                </a:extLst>
              </a:tr>
              <a:tr h="370840">
                <a:tc>
                  <a:txBody>
                    <a:bodyPr/>
                    <a:lstStyle/>
                    <a:p>
                      <a:r>
                        <a:rPr lang="en-US" sz="1600" b="0" dirty="0">
                          <a:solidFill>
                            <a:schemeClr val="bg1"/>
                          </a:solidFill>
                        </a:rPr>
                        <a:t>System</a:t>
                      </a:r>
                    </a:p>
                  </a:txBody>
                  <a:tcPr anchor="b">
                    <a:lnT w="12700" cap="flat" cmpd="sng" algn="ctr">
                      <a:noFill/>
                      <a:prstDash val="solid"/>
                      <a:round/>
                      <a:headEnd type="none" w="med" len="med"/>
                      <a:tailEnd type="none" w="med" len="med"/>
                    </a:lnT>
                    <a:solidFill>
                      <a:srgbClr val="447E59"/>
                    </a:solidFill>
                  </a:tcPr>
                </a:tc>
                <a:tc>
                  <a:txBody>
                    <a:bodyPr/>
                    <a:lstStyle/>
                    <a:p>
                      <a:r>
                        <a:rPr lang="en-US" sz="1600" b="0" dirty="0">
                          <a:solidFill>
                            <a:schemeClr val="bg1"/>
                          </a:solidFill>
                        </a:rPr>
                        <a:t>Production date</a:t>
                      </a:r>
                    </a:p>
                  </a:txBody>
                  <a:tcPr anchor="b">
                    <a:lnT w="12700" cap="flat" cmpd="sng" algn="ctr">
                      <a:noFill/>
                      <a:prstDash val="solid"/>
                      <a:round/>
                      <a:headEnd type="none" w="med" len="med"/>
                      <a:tailEnd type="none" w="med" len="med"/>
                    </a:lnT>
                    <a:solidFill>
                      <a:srgbClr val="447E59"/>
                    </a:solidFill>
                  </a:tcPr>
                </a:tc>
                <a:tc>
                  <a:txBody>
                    <a:bodyPr/>
                    <a:lstStyle/>
                    <a:p>
                      <a:r>
                        <a:rPr lang="en-US" sz="1600" b="0" dirty="0">
                          <a:solidFill>
                            <a:schemeClr val="bg1"/>
                          </a:solidFill>
                        </a:rPr>
                        <a:t>Type</a:t>
                      </a:r>
                    </a:p>
                  </a:txBody>
                  <a:tcPr anchor="b">
                    <a:lnT w="12700" cap="flat" cmpd="sng" algn="ctr">
                      <a:noFill/>
                      <a:prstDash val="solid"/>
                      <a:round/>
                      <a:headEnd type="none" w="med" len="med"/>
                      <a:tailEnd type="none" w="med" len="med"/>
                    </a:lnT>
                    <a:solidFill>
                      <a:srgbClr val="447E59"/>
                    </a:solidFill>
                  </a:tcPr>
                </a:tc>
                <a:tc>
                  <a:txBody>
                    <a:bodyPr/>
                    <a:lstStyle/>
                    <a:p>
                      <a:r>
                        <a:rPr lang="en-US" sz="1600" b="0" dirty="0">
                          <a:solidFill>
                            <a:schemeClr val="bg1"/>
                          </a:solidFill>
                        </a:rPr>
                        <a:t>CPU</a:t>
                      </a:r>
                    </a:p>
                  </a:txBody>
                  <a:tcPr anchor="b">
                    <a:lnT w="12700" cap="flat" cmpd="sng" algn="ctr">
                      <a:noFill/>
                      <a:prstDash val="solid"/>
                      <a:round/>
                      <a:headEnd type="none" w="med" len="med"/>
                      <a:tailEnd type="none" w="med" len="med"/>
                    </a:lnT>
                    <a:solidFill>
                      <a:srgbClr val="447E59"/>
                    </a:solidFill>
                  </a:tcPr>
                </a:tc>
                <a:tc>
                  <a:txBody>
                    <a:bodyPr/>
                    <a:lstStyle/>
                    <a:p>
                      <a:r>
                        <a:rPr lang="en-US" sz="1600" b="0" dirty="0">
                          <a:solidFill>
                            <a:schemeClr val="bg1"/>
                          </a:solidFill>
                        </a:rPr>
                        <a:t>GPU</a:t>
                      </a:r>
                    </a:p>
                  </a:txBody>
                  <a:tcPr anchor="b">
                    <a:lnT w="12700" cap="flat" cmpd="sng" algn="ctr">
                      <a:noFill/>
                      <a:prstDash val="solid"/>
                      <a:round/>
                      <a:headEnd type="none" w="med" len="med"/>
                      <a:tailEnd type="none" w="med" len="med"/>
                    </a:lnT>
                    <a:solidFill>
                      <a:srgbClr val="447E59"/>
                    </a:solidFill>
                  </a:tcPr>
                </a:tc>
                <a:tc>
                  <a:txBody>
                    <a:bodyPr/>
                    <a:lstStyle/>
                    <a:p>
                      <a:r>
                        <a:rPr lang="en-US" sz="1600" b="0" dirty="0">
                          <a:solidFill>
                            <a:schemeClr val="bg1"/>
                          </a:solidFill>
                        </a:rPr>
                        <a:t>Nodes</a:t>
                      </a:r>
                    </a:p>
                  </a:txBody>
                  <a:tcPr anchor="b">
                    <a:lnT w="12700" cap="flat" cmpd="sng" algn="ctr">
                      <a:noFill/>
                      <a:prstDash val="solid"/>
                      <a:round/>
                      <a:headEnd type="none" w="med" len="med"/>
                      <a:tailEnd type="none" w="med" len="med"/>
                    </a:lnT>
                    <a:solidFill>
                      <a:srgbClr val="447E59"/>
                    </a:solidFill>
                  </a:tcPr>
                </a:tc>
                <a:tc>
                  <a:txBody>
                    <a:bodyPr/>
                    <a:lstStyle/>
                    <a:p>
                      <a:r>
                        <a:rPr lang="en-US" sz="1600" b="0" dirty="0">
                          <a:solidFill>
                            <a:schemeClr val="bg1"/>
                          </a:solidFill>
                        </a:rPr>
                        <a:t>Node configuration</a:t>
                      </a:r>
                    </a:p>
                  </a:txBody>
                  <a:tcPr anchor="b">
                    <a:lnT w="12700" cap="flat" cmpd="sng" algn="ctr">
                      <a:noFill/>
                      <a:prstDash val="solid"/>
                      <a:round/>
                      <a:headEnd type="none" w="med" len="med"/>
                      <a:tailEnd type="none" w="med" len="med"/>
                    </a:lnT>
                    <a:solidFill>
                      <a:srgbClr val="447E59"/>
                    </a:solidFill>
                  </a:tcPr>
                </a:tc>
                <a:tc>
                  <a:txBody>
                    <a:bodyPr/>
                    <a:lstStyle/>
                    <a:p>
                      <a:r>
                        <a:rPr lang="en-US" sz="1600" b="0" dirty="0">
                          <a:solidFill>
                            <a:schemeClr val="bg1"/>
                          </a:solidFill>
                        </a:rPr>
                        <a:t>Memory</a:t>
                      </a:r>
                      <a:br>
                        <a:rPr lang="en-US" sz="1600" b="0" dirty="0">
                          <a:solidFill>
                            <a:schemeClr val="bg1"/>
                          </a:solidFill>
                        </a:rPr>
                      </a:br>
                      <a:r>
                        <a:rPr lang="en-US" sz="1600" b="0" dirty="0">
                          <a:solidFill>
                            <a:schemeClr val="bg1"/>
                          </a:solidFill>
                        </a:rPr>
                        <a:t>configuration</a:t>
                      </a:r>
                    </a:p>
                  </a:txBody>
                  <a:tcPr anchor="b">
                    <a:lnT w="12700" cap="flat" cmpd="sng" algn="ctr">
                      <a:noFill/>
                      <a:prstDash val="solid"/>
                      <a:round/>
                      <a:headEnd type="none" w="med" len="med"/>
                      <a:tailEnd type="none" w="med" len="med"/>
                    </a:lnT>
                    <a:solidFill>
                      <a:srgbClr val="447E59"/>
                    </a:solidFill>
                  </a:tcPr>
                </a:tc>
                <a:tc>
                  <a:txBody>
                    <a:bodyPr/>
                    <a:lstStyle/>
                    <a:p>
                      <a:r>
                        <a:rPr lang="en-US" sz="1600" b="0" dirty="0">
                          <a:solidFill>
                            <a:schemeClr val="bg1"/>
                          </a:solidFill>
                        </a:rPr>
                        <a:t>Inter-connect</a:t>
                      </a:r>
                    </a:p>
                  </a:txBody>
                  <a:tcPr anchor="b">
                    <a:lnT w="12700" cap="flat" cmpd="sng" algn="ctr">
                      <a:noFill/>
                      <a:prstDash val="solid"/>
                      <a:round/>
                      <a:headEnd type="none" w="med" len="med"/>
                      <a:tailEnd type="none" w="med" len="med"/>
                    </a:lnT>
                    <a:solidFill>
                      <a:srgbClr val="447E59"/>
                    </a:solidFill>
                  </a:tcPr>
                </a:tc>
                <a:extLst>
                  <a:ext uri="{0D108BD9-81ED-4DB2-BD59-A6C34878D82A}">
                    <a16:rowId xmlns:a16="http://schemas.microsoft.com/office/drawing/2014/main" val="2961133771"/>
                  </a:ext>
                </a:extLst>
              </a:tr>
              <a:tr h="370840">
                <a:tc>
                  <a:txBody>
                    <a:bodyPr/>
                    <a:lstStyle/>
                    <a:p>
                      <a:r>
                        <a:rPr lang="en-US" sz="1600" b="0" dirty="0"/>
                        <a:t>Summit</a:t>
                      </a:r>
                    </a:p>
                  </a:txBody>
                  <a:tcPr/>
                </a:tc>
                <a:tc>
                  <a:txBody>
                    <a:bodyPr/>
                    <a:lstStyle/>
                    <a:p>
                      <a:r>
                        <a:rPr lang="en-US" sz="1600" b="0" dirty="0"/>
                        <a:t>2019 Jan 1</a:t>
                      </a:r>
                    </a:p>
                  </a:txBody>
                  <a:tcPr/>
                </a:tc>
                <a:tc>
                  <a:txBody>
                    <a:bodyPr/>
                    <a:lstStyle/>
                    <a:p>
                      <a:r>
                        <a:rPr lang="en-US" sz="1600" b="0" dirty="0"/>
                        <a:t>IBM</a:t>
                      </a:r>
                    </a:p>
                  </a:txBody>
                  <a:tcPr/>
                </a:tc>
                <a:tc>
                  <a:txBody>
                    <a:bodyPr/>
                    <a:lstStyle/>
                    <a:p>
                      <a:r>
                        <a:rPr lang="en-US" sz="1600" b="0" dirty="0"/>
                        <a:t>3.45 GHz IBM Power9 (22-core)</a:t>
                      </a:r>
                    </a:p>
                  </a:txBody>
                  <a:tcPr/>
                </a:tc>
                <a:tc>
                  <a:txBody>
                    <a:bodyPr/>
                    <a:lstStyle/>
                    <a:p>
                      <a:r>
                        <a:rPr lang="en-US" sz="1600" b="0" dirty="0"/>
                        <a:t>1530 MHz NVIDIA V100 (Volta)</a:t>
                      </a:r>
                    </a:p>
                  </a:txBody>
                  <a:tcPr/>
                </a:tc>
                <a:tc>
                  <a:txBody>
                    <a:bodyPr/>
                    <a:lstStyle/>
                    <a:p>
                      <a:r>
                        <a:rPr lang="en-US" sz="1600" b="0" dirty="0"/>
                        <a:t>4608</a:t>
                      </a:r>
                    </a:p>
                  </a:txBody>
                  <a:tcPr/>
                </a:tc>
                <a:tc>
                  <a:txBody>
                    <a:bodyPr/>
                    <a:lstStyle/>
                    <a:p>
                      <a:r>
                        <a:rPr lang="en-US" sz="1600" b="0" dirty="0"/>
                        <a:t>IBM Power9 CPUs (2/node) + NVIDIA V100 Volta GPUs (6/node)</a:t>
                      </a:r>
                    </a:p>
                  </a:txBody>
                  <a:tcPr/>
                </a:tc>
                <a:tc>
                  <a:txBody>
                    <a:bodyPr/>
                    <a:lstStyle/>
                    <a:p>
                      <a:r>
                        <a:rPr lang="en-US" sz="1600" b="0" dirty="0"/>
                        <a:t>512 GB DDR4 and 96 GB HBM2 per node; &gt;10 PB DDR4 + HBM + Non-volatile aggregate</a:t>
                      </a:r>
                    </a:p>
                  </a:txBody>
                  <a:tcPr/>
                </a:tc>
                <a:tc>
                  <a:txBody>
                    <a:bodyPr/>
                    <a:lstStyle/>
                    <a:p>
                      <a:r>
                        <a:rPr lang="en-US" sz="1600" b="0" dirty="0"/>
                        <a:t>Mellanox EDR 100 G </a:t>
                      </a:r>
                      <a:r>
                        <a:rPr lang="en-US" sz="1600" b="0" dirty="0" err="1"/>
                        <a:t>Infiniband</a:t>
                      </a:r>
                      <a:r>
                        <a:rPr lang="en-US" sz="1600" b="0" dirty="0"/>
                        <a:t> (non-blocking Fat Tree)</a:t>
                      </a:r>
                    </a:p>
                  </a:txBody>
                  <a:tcPr/>
                </a:tc>
                <a:extLst>
                  <a:ext uri="{0D108BD9-81ED-4DB2-BD59-A6C34878D82A}">
                    <a16:rowId xmlns:a16="http://schemas.microsoft.com/office/drawing/2014/main" val="4118510755"/>
                  </a:ext>
                </a:extLst>
              </a:tr>
            </a:tbl>
          </a:graphicData>
        </a:graphic>
      </p:graphicFrame>
      <p:graphicFrame>
        <p:nvGraphicFramePr>
          <p:cNvPr id="10" name="Table 8">
            <a:extLst>
              <a:ext uri="{FF2B5EF4-FFF2-40B4-BE49-F238E27FC236}">
                <a16:creationId xmlns:a16="http://schemas.microsoft.com/office/drawing/2014/main" id="{12543865-3466-417A-9EA2-A095B53BFBAE}"/>
              </a:ext>
            </a:extLst>
          </p:cNvPr>
          <p:cNvGraphicFramePr>
            <a:graphicFrameLocks noGrp="1"/>
          </p:cNvGraphicFramePr>
          <p:nvPr>
            <p:extLst>
              <p:ext uri="{D42A27DB-BD31-4B8C-83A1-F6EECF244321}">
                <p14:modId xmlns:p14="http://schemas.microsoft.com/office/powerpoint/2010/main" val="2683606791"/>
              </p:ext>
            </p:extLst>
          </p:nvPr>
        </p:nvGraphicFramePr>
        <p:xfrm>
          <a:off x="429768" y="3469165"/>
          <a:ext cx="11489432" cy="2804160"/>
        </p:xfrm>
        <a:graphic>
          <a:graphicData uri="http://schemas.openxmlformats.org/drawingml/2006/table">
            <a:tbl>
              <a:tblPr firstRow="1" bandRow="1">
                <a:tableStyleId>{21E4AEA4-8DFA-4A89-87EB-49C32662AFE0}</a:tableStyleId>
              </a:tblPr>
              <a:tblGrid>
                <a:gridCol w="910738">
                  <a:extLst>
                    <a:ext uri="{9D8B030D-6E8A-4147-A177-3AD203B41FA5}">
                      <a16:colId xmlns:a16="http://schemas.microsoft.com/office/drawing/2014/main" val="3374565212"/>
                    </a:ext>
                  </a:extLst>
                </a:gridCol>
                <a:gridCol w="1275034">
                  <a:extLst>
                    <a:ext uri="{9D8B030D-6E8A-4147-A177-3AD203B41FA5}">
                      <a16:colId xmlns:a16="http://schemas.microsoft.com/office/drawing/2014/main" val="1830122313"/>
                    </a:ext>
                  </a:extLst>
                </a:gridCol>
                <a:gridCol w="1639329">
                  <a:extLst>
                    <a:ext uri="{9D8B030D-6E8A-4147-A177-3AD203B41FA5}">
                      <a16:colId xmlns:a16="http://schemas.microsoft.com/office/drawing/2014/main" val="446633967"/>
                    </a:ext>
                  </a:extLst>
                </a:gridCol>
                <a:gridCol w="1639329">
                  <a:extLst>
                    <a:ext uri="{9D8B030D-6E8A-4147-A177-3AD203B41FA5}">
                      <a16:colId xmlns:a16="http://schemas.microsoft.com/office/drawing/2014/main" val="521478326"/>
                    </a:ext>
                  </a:extLst>
                </a:gridCol>
                <a:gridCol w="1639329">
                  <a:extLst>
                    <a:ext uri="{9D8B030D-6E8A-4147-A177-3AD203B41FA5}">
                      <a16:colId xmlns:a16="http://schemas.microsoft.com/office/drawing/2014/main" val="1506464846"/>
                    </a:ext>
                  </a:extLst>
                </a:gridCol>
                <a:gridCol w="3005436">
                  <a:extLst>
                    <a:ext uri="{9D8B030D-6E8A-4147-A177-3AD203B41FA5}">
                      <a16:colId xmlns:a16="http://schemas.microsoft.com/office/drawing/2014/main" val="310962672"/>
                    </a:ext>
                  </a:extLst>
                </a:gridCol>
                <a:gridCol w="1380237">
                  <a:extLst>
                    <a:ext uri="{9D8B030D-6E8A-4147-A177-3AD203B41FA5}">
                      <a16:colId xmlns:a16="http://schemas.microsoft.com/office/drawing/2014/main" val="2714305256"/>
                    </a:ext>
                  </a:extLst>
                </a:gridCol>
              </a:tblGrid>
              <a:tr h="146231">
                <a:tc>
                  <a:txBody>
                    <a:bodyPr/>
                    <a:lstStyle/>
                    <a:p>
                      <a:endParaRPr lang="en-US" sz="1600" b="0" dirty="0">
                        <a:solidFill>
                          <a:schemeClr val="bg1"/>
                        </a:solidFill>
                      </a:endParaRPr>
                    </a:p>
                  </a:txBody>
                  <a:tcPr anchor="b">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rgbClr val="447E59"/>
                    </a:solidFill>
                  </a:tcPr>
                </a:tc>
                <a:tc>
                  <a:txBody>
                    <a:bodyPr/>
                    <a:lstStyle/>
                    <a:p>
                      <a:endParaRPr lang="en-US" sz="1600" b="0" dirty="0">
                        <a:solidFill>
                          <a:schemeClr val="bg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rgbClr val="447E59"/>
                    </a:solidFill>
                  </a:tcPr>
                </a:tc>
                <a:tc>
                  <a:txBody>
                    <a:bodyPr/>
                    <a:lstStyle/>
                    <a:p>
                      <a:endParaRPr lang="en-US" sz="1600" b="0" dirty="0">
                        <a:solidFill>
                          <a:schemeClr val="bg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rgbClr val="447E59"/>
                    </a:solidFill>
                  </a:tcPr>
                </a:tc>
                <a:tc>
                  <a:txBody>
                    <a:bodyPr/>
                    <a:lstStyle/>
                    <a:p>
                      <a:endParaRPr lang="en-US" sz="1600" b="0" dirty="0">
                        <a:solidFill>
                          <a:schemeClr val="bg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rgbClr val="447E59"/>
                    </a:solidFill>
                  </a:tcPr>
                </a:tc>
                <a:tc>
                  <a:txBody>
                    <a:bodyPr/>
                    <a:lstStyle/>
                    <a:p>
                      <a:endParaRPr lang="en-US" sz="1600" b="0" dirty="0">
                        <a:solidFill>
                          <a:schemeClr val="bg1"/>
                        </a:solidFill>
                      </a:endParaRPr>
                    </a:p>
                  </a:txBody>
                  <a:tcPr anchor="b">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noFill/>
                      <a:prstDash val="solid"/>
                      <a:round/>
                      <a:headEnd type="none" w="med" len="med"/>
                      <a:tailEnd type="none" w="med" len="med"/>
                    </a:lnB>
                    <a:solidFill>
                      <a:srgbClr val="447E59"/>
                    </a:solidFill>
                  </a:tcPr>
                </a:tc>
                <a:tc>
                  <a:txBody>
                    <a:bodyPr/>
                    <a:lstStyle/>
                    <a:p>
                      <a:pPr algn="l"/>
                      <a:r>
                        <a:rPr lang="en-US" sz="1600" b="0" dirty="0">
                          <a:solidFill>
                            <a:schemeClr val="bg1"/>
                          </a:solidFill>
                        </a:rPr>
                        <a:t>External Parallel File System</a:t>
                      </a:r>
                    </a:p>
                  </a:txBody>
                  <a:tcPr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noFill/>
                      <a:prstDash val="solid"/>
                      <a:round/>
                      <a:headEnd type="none" w="med" len="med"/>
                      <a:tailEnd type="none" w="med" len="med"/>
                    </a:lnB>
                    <a:solidFill>
                      <a:srgbClr val="447E59"/>
                    </a:solidFill>
                  </a:tcPr>
                </a:tc>
                <a:tc>
                  <a:txBody>
                    <a:bodyPr/>
                    <a:lstStyle/>
                    <a:p>
                      <a:endParaRPr lang="en-US" sz="1600" b="0" dirty="0">
                        <a:solidFill>
                          <a:schemeClr val="bg1"/>
                        </a:solidFill>
                      </a:endParaRPr>
                    </a:p>
                  </a:txBody>
                  <a:tcPr anchor="b">
                    <a:lnL w="12700" cap="flat" cmpd="sng" algn="ctr">
                      <a:solidFill>
                        <a:schemeClr val="bg2"/>
                      </a:solidFill>
                      <a:prstDash val="solid"/>
                      <a:round/>
                      <a:headEnd type="none" w="med" len="med"/>
                      <a:tailEnd type="none" w="med" len="med"/>
                    </a:lnL>
                    <a:lnB w="12700" cap="flat" cmpd="sng" algn="ctr">
                      <a:noFill/>
                      <a:prstDash val="solid"/>
                      <a:round/>
                      <a:headEnd type="none" w="med" len="med"/>
                      <a:tailEnd type="none" w="med" len="med"/>
                    </a:lnB>
                    <a:solidFill>
                      <a:srgbClr val="447E59"/>
                    </a:solidFill>
                  </a:tcPr>
                </a:tc>
                <a:extLst>
                  <a:ext uri="{0D108BD9-81ED-4DB2-BD59-A6C34878D82A}">
                    <a16:rowId xmlns:a16="http://schemas.microsoft.com/office/drawing/2014/main" val="2253219497"/>
                  </a:ext>
                </a:extLst>
              </a:tr>
              <a:tr h="370840">
                <a:tc>
                  <a:txBody>
                    <a:bodyPr/>
                    <a:lstStyle/>
                    <a:p>
                      <a:r>
                        <a:rPr lang="en-US" sz="1600" b="0" dirty="0">
                          <a:solidFill>
                            <a:schemeClr val="bg1"/>
                          </a:solidFill>
                        </a:rPr>
                        <a:t>System</a:t>
                      </a:r>
                    </a:p>
                  </a:txBody>
                  <a:tcPr anchor="b">
                    <a:lnT w="12700" cap="flat" cmpd="sng" algn="ctr">
                      <a:noFill/>
                      <a:prstDash val="solid"/>
                      <a:round/>
                      <a:headEnd type="none" w="med" len="med"/>
                      <a:tailEnd type="none" w="med" len="med"/>
                    </a:lnT>
                    <a:solidFill>
                      <a:srgbClr val="447E59"/>
                    </a:solidFill>
                  </a:tcPr>
                </a:tc>
                <a:tc>
                  <a:txBody>
                    <a:bodyPr/>
                    <a:lstStyle/>
                    <a:p>
                      <a:r>
                        <a:rPr lang="en-US" sz="1600" b="0" dirty="0">
                          <a:solidFill>
                            <a:schemeClr val="bg1"/>
                          </a:solidFill>
                        </a:rPr>
                        <a:t>Production date</a:t>
                      </a:r>
                    </a:p>
                  </a:txBody>
                  <a:tcPr anchor="b">
                    <a:lnT w="12700" cap="flat" cmpd="sng" algn="ctr">
                      <a:noFill/>
                      <a:prstDash val="solid"/>
                      <a:round/>
                      <a:headEnd type="none" w="med" len="med"/>
                      <a:tailEnd type="none" w="med" len="med"/>
                    </a:lnT>
                    <a:solidFill>
                      <a:srgbClr val="447E59"/>
                    </a:solidFill>
                  </a:tcPr>
                </a:tc>
                <a:tc gridSpan="3">
                  <a:txBody>
                    <a:bodyPr/>
                    <a:lstStyle/>
                    <a:p>
                      <a:r>
                        <a:rPr lang="en-US" sz="1600" b="0" dirty="0">
                          <a:solidFill>
                            <a:schemeClr val="bg1"/>
                          </a:solidFill>
                        </a:rPr>
                        <a:t>Storage system </a:t>
                      </a:r>
                      <a:br>
                        <a:rPr lang="en-US" sz="1600" b="0" dirty="0">
                          <a:solidFill>
                            <a:schemeClr val="bg1"/>
                          </a:solidFill>
                        </a:rPr>
                      </a:br>
                      <a:r>
                        <a:rPr lang="en-US" sz="1600" b="0" dirty="0">
                          <a:solidFill>
                            <a:schemeClr val="bg1"/>
                          </a:solidFill>
                        </a:rPr>
                        <a:t>configuration</a:t>
                      </a:r>
                    </a:p>
                  </a:txBody>
                  <a:tcPr marR="18288" anchor="b">
                    <a:lnT w="12700" cap="flat" cmpd="sng" algn="ctr">
                      <a:noFill/>
                      <a:prstDash val="solid"/>
                      <a:round/>
                      <a:headEnd type="none" w="med" len="med"/>
                      <a:tailEnd type="none" w="med" len="med"/>
                    </a:lnT>
                    <a:solidFill>
                      <a:srgbClr val="447E59"/>
                    </a:solidFill>
                  </a:tcPr>
                </a:tc>
                <a:tc hMerge="1">
                  <a:txBody>
                    <a:bodyPr/>
                    <a:lstStyle/>
                    <a:p>
                      <a:endParaRPr lang="en-US" sz="1600" b="0" dirty="0">
                        <a:solidFill>
                          <a:schemeClr val="bg1"/>
                        </a:solidFill>
                      </a:endParaRPr>
                    </a:p>
                  </a:txBody>
                  <a:tcPr anchor="b">
                    <a:lnT w="12700" cap="flat" cmpd="sng" algn="ctr">
                      <a:noFill/>
                      <a:prstDash val="solid"/>
                      <a:round/>
                      <a:headEnd type="none" w="med" len="med"/>
                      <a:tailEnd type="none" w="med" len="med"/>
                    </a:lnT>
                    <a:solidFill>
                      <a:srgbClr val="447E59"/>
                    </a:solidFill>
                  </a:tcPr>
                </a:tc>
                <a:tc hMerge="1">
                  <a:txBody>
                    <a:bodyPr/>
                    <a:lstStyle/>
                    <a:p>
                      <a:endParaRPr lang="en-US" sz="1600" b="0" dirty="0">
                        <a:solidFill>
                          <a:schemeClr val="bg1"/>
                        </a:solidFill>
                      </a:endParaRPr>
                    </a:p>
                  </a:txBody>
                  <a:tcPr anchor="b">
                    <a:lnT w="12700" cap="flat" cmpd="sng" algn="ctr">
                      <a:noFill/>
                      <a:prstDash val="solid"/>
                      <a:round/>
                      <a:headEnd type="none" w="med" len="med"/>
                      <a:tailEnd type="none" w="med" len="med"/>
                    </a:lnT>
                    <a:solidFill>
                      <a:srgbClr val="447E59"/>
                    </a:solidFill>
                  </a:tcPr>
                </a:tc>
                <a:tc>
                  <a:txBody>
                    <a:bodyPr/>
                    <a:lstStyle/>
                    <a:p>
                      <a:r>
                        <a:rPr lang="en-US" sz="1600" b="0" dirty="0">
                          <a:solidFill>
                            <a:schemeClr val="bg1"/>
                          </a:solidFill>
                        </a:rPr>
                        <a:t>File system configuration</a:t>
                      </a:r>
                    </a:p>
                  </a:txBody>
                  <a:tcPr anchor="b">
                    <a:lnT w="12700" cap="flat" cmpd="sng" algn="ctr">
                      <a:noFill/>
                      <a:prstDash val="solid"/>
                      <a:round/>
                      <a:headEnd type="none" w="med" len="med"/>
                      <a:tailEnd type="none" w="med" len="med"/>
                    </a:lnT>
                    <a:solidFill>
                      <a:srgbClr val="447E59"/>
                    </a:solidFill>
                  </a:tcPr>
                </a:tc>
                <a:tc>
                  <a:txBody>
                    <a:bodyPr/>
                    <a:lstStyle/>
                    <a:p>
                      <a:r>
                        <a:rPr lang="en-US" sz="1600" b="0" dirty="0">
                          <a:solidFill>
                            <a:schemeClr val="bg1"/>
                          </a:solidFill>
                        </a:rPr>
                        <a:t>Inter-connect</a:t>
                      </a:r>
                    </a:p>
                  </a:txBody>
                  <a:tcPr anchor="b">
                    <a:lnT w="12700" cap="flat" cmpd="sng" algn="ctr">
                      <a:noFill/>
                      <a:prstDash val="solid"/>
                      <a:round/>
                      <a:headEnd type="none" w="med" len="med"/>
                      <a:tailEnd type="none" w="med" len="med"/>
                    </a:lnT>
                    <a:solidFill>
                      <a:srgbClr val="447E59"/>
                    </a:solidFill>
                  </a:tcPr>
                </a:tc>
                <a:extLst>
                  <a:ext uri="{0D108BD9-81ED-4DB2-BD59-A6C34878D82A}">
                    <a16:rowId xmlns:a16="http://schemas.microsoft.com/office/drawing/2014/main" val="2961133771"/>
                  </a:ext>
                </a:extLst>
              </a:tr>
              <a:tr h="370840">
                <a:tc>
                  <a:txBody>
                    <a:bodyPr/>
                    <a:lstStyle/>
                    <a:p>
                      <a:r>
                        <a:rPr lang="en-US" sz="1600" b="0" dirty="0"/>
                        <a:t>Spider III</a:t>
                      </a:r>
                    </a:p>
                  </a:txBody>
                  <a:tcPr/>
                </a:tc>
                <a:tc>
                  <a:txBody>
                    <a:bodyPr/>
                    <a:lstStyle/>
                    <a:p>
                      <a:r>
                        <a:rPr lang="en-US" sz="1600" b="0" dirty="0"/>
                        <a:t>2019 Jan 1</a:t>
                      </a:r>
                    </a:p>
                  </a:txBody>
                  <a:tcPr/>
                </a:tc>
                <a:tc gridSpan="3">
                  <a:txBody>
                    <a:bodyPr/>
                    <a:lstStyle/>
                    <a:p>
                      <a:r>
                        <a:rPr lang="en-US" sz="1600" b="0" dirty="0"/>
                        <a:t>77 IBM ESS; 32494 10 TB HDD; 250 PB (usable); block level performance; 2.5 TB/sec peak (RW)</a:t>
                      </a:r>
                    </a:p>
                  </a:txBody>
                  <a:tcPr/>
                </a:tc>
                <a:tc hMerge="1">
                  <a:txBody>
                    <a:bodyPr/>
                    <a:lstStyle/>
                    <a:p>
                      <a:endParaRPr lang="en-US" sz="1600" b="0" dirty="0"/>
                    </a:p>
                  </a:txBody>
                  <a:tcPr/>
                </a:tc>
                <a:tc hMerge="1">
                  <a:txBody>
                    <a:bodyPr/>
                    <a:lstStyle/>
                    <a:p>
                      <a:endParaRPr lang="en-US" sz="1600" b="0" dirty="0"/>
                    </a:p>
                  </a:txBody>
                  <a:tcPr/>
                </a:tc>
                <a:tc>
                  <a:txBody>
                    <a:bodyPr/>
                    <a:lstStyle/>
                    <a:p>
                      <a:r>
                        <a:rPr lang="en-US" sz="1600" b="0" dirty="0"/>
                        <a:t>Single namespace/Alpine</a:t>
                      </a:r>
                    </a:p>
                  </a:txBody>
                  <a:tcPr/>
                </a:tc>
                <a:tc>
                  <a:txBody>
                    <a:bodyPr/>
                    <a:lstStyle/>
                    <a:p>
                      <a:r>
                        <a:rPr lang="en-US" sz="1600" b="0" dirty="0"/>
                        <a:t>EDR IB</a:t>
                      </a:r>
                    </a:p>
                  </a:txBody>
                  <a:tcPr/>
                </a:tc>
                <a:extLst>
                  <a:ext uri="{0D108BD9-81ED-4DB2-BD59-A6C34878D82A}">
                    <a16:rowId xmlns:a16="http://schemas.microsoft.com/office/drawing/2014/main" val="4118510755"/>
                  </a:ext>
                </a:extLst>
              </a:tr>
              <a:tr h="370840">
                <a:tc>
                  <a:txBody>
                    <a:bodyPr/>
                    <a:lstStyle/>
                    <a:p>
                      <a:r>
                        <a:rPr lang="en-US" sz="1600" b="0" dirty="0"/>
                        <a:t>HPSS</a:t>
                      </a:r>
                    </a:p>
                  </a:txBody>
                  <a:tcPr/>
                </a:tc>
                <a:tc>
                  <a:txBody>
                    <a:bodyPr/>
                    <a:lstStyle/>
                    <a:p>
                      <a:r>
                        <a:rPr lang="en-US" sz="1600" b="0" dirty="0"/>
                        <a:t>~1996</a:t>
                      </a:r>
                    </a:p>
                  </a:txBody>
                  <a:tcPr/>
                </a:tc>
                <a:tc gridSpan="3">
                  <a:txBody>
                    <a:bodyPr/>
                    <a:lstStyle/>
                    <a:p>
                      <a:r>
                        <a:rPr lang="en-US" sz="1600" b="0" dirty="0"/>
                        <a:t>Tape: </a:t>
                      </a:r>
                      <a:r>
                        <a:rPr lang="en-US" sz="1600" b="0" dirty="0" err="1"/>
                        <a:t>SpectraLogic</a:t>
                      </a:r>
                      <a:r>
                        <a:rPr lang="en-US" sz="1600" b="0" dirty="0"/>
                        <a:t> </a:t>
                      </a:r>
                      <a:r>
                        <a:rPr lang="en-US" sz="1600" b="0" dirty="0" err="1"/>
                        <a:t>Tfinity</a:t>
                      </a:r>
                      <a:r>
                        <a:rPr lang="en-US" sz="1600" b="0" dirty="0"/>
                        <a:t> tape library; </a:t>
                      </a:r>
                      <a:br>
                        <a:rPr lang="en-US" sz="1600" b="0" dirty="0"/>
                      </a:br>
                      <a:r>
                        <a:rPr lang="en-US" sz="1600" b="0" dirty="0"/>
                        <a:t>85</a:t>
                      </a:r>
                      <a:r>
                        <a:rPr lang="en-US" sz="1600" b="0" dirty="0">
                          <a:sym typeface="Symbol" panose="05050102010706020507" pitchFamily="18" charset="2"/>
                        </a:rPr>
                        <a:t></a:t>
                      </a:r>
                      <a:r>
                        <a:rPr lang="en-US" sz="1600" b="0" dirty="0"/>
                        <a:t> TS1155 tape drives; 9041 15 TB tape media;</a:t>
                      </a:r>
                      <a:br>
                        <a:rPr lang="en-US" sz="1600" b="0" dirty="0"/>
                      </a:br>
                      <a:r>
                        <a:rPr lang="en-US" sz="1600" b="0" dirty="0"/>
                        <a:t>Disk cache: 3 DDN SFA 14KX controllers; </a:t>
                      </a:r>
                      <a:br>
                        <a:rPr lang="en-US" sz="1600" b="0" dirty="0"/>
                      </a:br>
                      <a:r>
                        <a:rPr lang="en-US" sz="1600" b="0" dirty="0"/>
                        <a:t>2520 12 TB HDD; peak performance: 13.5 GB/s; storage capacity: 134 PB</a:t>
                      </a:r>
                    </a:p>
                  </a:txBody>
                  <a:tcPr/>
                </a:tc>
                <a:tc hMerge="1">
                  <a:txBody>
                    <a:bodyPr/>
                    <a:lstStyle/>
                    <a:p>
                      <a:endParaRPr lang="en-US"/>
                    </a:p>
                  </a:txBody>
                  <a:tcPr/>
                </a:tc>
                <a:tc hMerge="1">
                  <a:txBody>
                    <a:bodyPr/>
                    <a:lstStyle/>
                    <a:p>
                      <a:endParaRPr lang="en-US"/>
                    </a:p>
                  </a:txBody>
                  <a:tcPr/>
                </a:tc>
                <a:tc>
                  <a:txBody>
                    <a:bodyPr/>
                    <a:lstStyle/>
                    <a:p>
                      <a:r>
                        <a:rPr lang="en-US" sz="1600" b="0" dirty="0"/>
                        <a:t>Single HPSS namespace</a:t>
                      </a:r>
                    </a:p>
                  </a:txBody>
                  <a:tcPr/>
                </a:tc>
                <a:tc>
                  <a:txBody>
                    <a:bodyPr/>
                    <a:lstStyle/>
                    <a:p>
                      <a:r>
                        <a:rPr lang="en-US" sz="1600" b="0" dirty="0"/>
                        <a:t>40 </a:t>
                      </a:r>
                      <a:r>
                        <a:rPr lang="en-US" sz="1600" b="0" dirty="0" err="1"/>
                        <a:t>GbE</a:t>
                      </a:r>
                      <a:r>
                        <a:rPr lang="en-US" sz="1600" b="0" dirty="0"/>
                        <a:t> </a:t>
                      </a:r>
                      <a:br>
                        <a:rPr lang="en-US" sz="1600" b="0" dirty="0"/>
                      </a:br>
                      <a:r>
                        <a:rPr lang="en-US" sz="1600" b="0" dirty="0"/>
                        <a:t>and EDR IB</a:t>
                      </a:r>
                    </a:p>
                  </a:txBody>
                  <a:tcPr/>
                </a:tc>
                <a:extLst>
                  <a:ext uri="{0D108BD9-81ED-4DB2-BD59-A6C34878D82A}">
                    <a16:rowId xmlns:a16="http://schemas.microsoft.com/office/drawing/2014/main" val="2082853895"/>
                  </a:ext>
                </a:extLst>
              </a:tr>
            </a:tbl>
          </a:graphicData>
        </a:graphic>
      </p:graphicFrame>
    </p:spTree>
    <p:extLst>
      <p:ext uri="{BB962C8B-B14F-4D97-AF65-F5344CB8AC3E}">
        <p14:creationId xmlns:p14="http://schemas.microsoft.com/office/powerpoint/2010/main" val="278197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CABE2-385F-4AC6-A554-6F53613AE668}"/>
              </a:ext>
            </a:extLst>
          </p:cNvPr>
          <p:cNvSpPr>
            <a:spLocks noGrp="1"/>
          </p:cNvSpPr>
          <p:nvPr>
            <p:ph type="title"/>
          </p:nvPr>
        </p:nvSpPr>
        <p:spPr>
          <a:xfrm>
            <a:off x="429767" y="274319"/>
            <a:ext cx="11430000" cy="535531"/>
          </a:xfrm>
        </p:spPr>
        <p:txBody>
          <a:bodyPr/>
          <a:lstStyle/>
          <a:p>
            <a:r>
              <a:rPr lang="en-US" dirty="0"/>
              <a:t>Business Results: IBM AC922 (Summit)</a:t>
            </a:r>
          </a:p>
        </p:txBody>
      </p:sp>
      <p:pic>
        <p:nvPicPr>
          <p:cNvPr id="4" name="Picture 3">
            <a:extLst>
              <a:ext uri="{FF2B5EF4-FFF2-40B4-BE49-F238E27FC236}">
                <a16:creationId xmlns:a16="http://schemas.microsoft.com/office/drawing/2014/main" id="{A97C87E4-C8D9-4E19-BA65-B058632D7DFE}"/>
              </a:ext>
            </a:extLst>
          </p:cNvPr>
          <p:cNvPicPr>
            <a:picLocks noChangeAspect="1"/>
          </p:cNvPicPr>
          <p:nvPr/>
        </p:nvPicPr>
        <p:blipFill>
          <a:blip r:embed="rId3"/>
          <a:stretch>
            <a:fillRect/>
          </a:stretch>
        </p:blipFill>
        <p:spPr>
          <a:xfrm>
            <a:off x="9538764" y="5386696"/>
            <a:ext cx="2235893" cy="1399883"/>
          </a:xfrm>
          <a:prstGeom prst="rect">
            <a:avLst/>
          </a:prstGeom>
          <a:solidFill>
            <a:schemeClr val="tx2"/>
          </a:solidFill>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id="{B714161C-C8FA-4CFC-B5DA-93261ED76156}"/>
              </a:ext>
            </a:extLst>
          </p:cNvPr>
          <p:cNvSpPr txBox="1"/>
          <p:nvPr/>
        </p:nvSpPr>
        <p:spPr>
          <a:xfrm>
            <a:off x="7111217" y="5386697"/>
            <a:ext cx="2427547" cy="1399883"/>
          </a:xfrm>
          <a:prstGeom prst="rect">
            <a:avLst/>
          </a:prstGeom>
          <a:solidFill>
            <a:schemeClr val="tx2"/>
          </a:solidFill>
        </p:spPr>
        <p:style>
          <a:lnRef idx="0">
            <a:schemeClr val="accent1"/>
          </a:lnRef>
          <a:fillRef idx="3">
            <a:schemeClr val="accent1"/>
          </a:fillRef>
          <a:effectRef idx="3">
            <a:schemeClr val="accent1"/>
          </a:effectRef>
          <a:fontRef idx="minor">
            <a:schemeClr val="lt1"/>
          </a:fontRef>
        </p:style>
        <p:txBody>
          <a:bodyPr wrap="square" lIns="182880" tIns="182880" rIns="182880" bIns="182880" rtlCol="0" anchor="ctr" anchorCtr="0">
            <a:noAutofit/>
          </a:bodyPr>
          <a:lstStyle/>
          <a:p>
            <a:pPr algn="r">
              <a:lnSpc>
                <a:spcPct val="90000"/>
              </a:lnSpc>
            </a:pPr>
            <a:r>
              <a:rPr lang="en-US" sz="2000" dirty="0"/>
              <a:t>OLCF exceeded all CY19 OA targets for Summit</a:t>
            </a:r>
          </a:p>
        </p:txBody>
      </p:sp>
      <p:graphicFrame>
        <p:nvGraphicFramePr>
          <p:cNvPr id="11" name="Table 7">
            <a:extLst>
              <a:ext uri="{FF2B5EF4-FFF2-40B4-BE49-F238E27FC236}">
                <a16:creationId xmlns:a16="http://schemas.microsoft.com/office/drawing/2014/main" id="{D94A33A9-454D-41BA-9DB9-70F52C2A8D59}"/>
              </a:ext>
            </a:extLst>
          </p:cNvPr>
          <p:cNvGraphicFramePr>
            <a:graphicFrameLocks noGrp="1"/>
          </p:cNvGraphicFramePr>
          <p:nvPr>
            <p:extLst>
              <p:ext uri="{D42A27DB-BD31-4B8C-83A1-F6EECF244321}">
                <p14:modId xmlns:p14="http://schemas.microsoft.com/office/powerpoint/2010/main" val="52307780"/>
              </p:ext>
            </p:extLst>
          </p:nvPr>
        </p:nvGraphicFramePr>
        <p:xfrm>
          <a:off x="531766" y="809851"/>
          <a:ext cx="8657954" cy="4707378"/>
        </p:xfrm>
        <a:graphic>
          <a:graphicData uri="http://schemas.openxmlformats.org/drawingml/2006/table">
            <a:tbl>
              <a:tblPr firstRow="1" bandRow="1">
                <a:tableStyleId>{5C22544A-7EE6-4342-B048-85BDC9FD1C3A}</a:tableStyleId>
              </a:tblPr>
              <a:tblGrid>
                <a:gridCol w="919844">
                  <a:extLst>
                    <a:ext uri="{9D8B030D-6E8A-4147-A177-3AD203B41FA5}">
                      <a16:colId xmlns:a16="http://schemas.microsoft.com/office/drawing/2014/main" val="3421042445"/>
                    </a:ext>
                  </a:extLst>
                </a:gridCol>
                <a:gridCol w="2784601">
                  <a:extLst>
                    <a:ext uri="{9D8B030D-6E8A-4147-A177-3AD203B41FA5}">
                      <a16:colId xmlns:a16="http://schemas.microsoft.com/office/drawing/2014/main" val="2488041667"/>
                    </a:ext>
                  </a:extLst>
                </a:gridCol>
                <a:gridCol w="964439">
                  <a:extLst>
                    <a:ext uri="{9D8B030D-6E8A-4147-A177-3AD203B41FA5}">
                      <a16:colId xmlns:a16="http://schemas.microsoft.com/office/drawing/2014/main" val="1774165662"/>
                    </a:ext>
                  </a:extLst>
                </a:gridCol>
                <a:gridCol w="1383030">
                  <a:extLst>
                    <a:ext uri="{9D8B030D-6E8A-4147-A177-3AD203B41FA5}">
                      <a16:colId xmlns:a16="http://schemas.microsoft.com/office/drawing/2014/main" val="880912476"/>
                    </a:ext>
                  </a:extLst>
                </a:gridCol>
                <a:gridCol w="1242012">
                  <a:extLst>
                    <a:ext uri="{9D8B030D-6E8A-4147-A177-3AD203B41FA5}">
                      <a16:colId xmlns:a16="http://schemas.microsoft.com/office/drawing/2014/main" val="1095906924"/>
                    </a:ext>
                  </a:extLst>
                </a:gridCol>
                <a:gridCol w="1364028">
                  <a:extLst>
                    <a:ext uri="{9D8B030D-6E8A-4147-A177-3AD203B41FA5}">
                      <a16:colId xmlns:a16="http://schemas.microsoft.com/office/drawing/2014/main" val="3500259855"/>
                    </a:ext>
                  </a:extLst>
                </a:gridCol>
              </a:tblGrid>
              <a:tr h="812366">
                <a:tc gridSpan="2">
                  <a:txBody>
                    <a:bodyPr/>
                    <a:lstStyle/>
                    <a:p>
                      <a:pPr algn="l">
                        <a:lnSpc>
                          <a:spcPct val="90000"/>
                        </a:lnSpc>
                      </a:pPr>
                      <a:r>
                        <a:rPr lang="en-US" b="0" dirty="0"/>
                        <a:t>Measurement </a:t>
                      </a:r>
                    </a:p>
                  </a:txBody>
                  <a:tcPr anchor="b">
                    <a:solidFill>
                      <a:schemeClr val="tx2"/>
                    </a:solidFill>
                  </a:tcPr>
                </a:tc>
                <a:tc hMerge="1">
                  <a:txBody>
                    <a:bodyPr/>
                    <a:lstStyle/>
                    <a:p>
                      <a:pPr algn="l">
                        <a:lnSpc>
                          <a:spcPct val="90000"/>
                        </a:lnSpc>
                      </a:pPr>
                      <a:endParaRPr lang="en-US" b="0" dirty="0"/>
                    </a:p>
                  </a:txBody>
                  <a:tcPr anchor="b">
                    <a:solidFill>
                      <a:schemeClr val="tx2"/>
                    </a:solidFill>
                  </a:tcPr>
                </a:tc>
                <a:tc>
                  <a:txBody>
                    <a:bodyPr/>
                    <a:lstStyle/>
                    <a:p>
                      <a:pPr algn="ctr">
                        <a:lnSpc>
                          <a:spcPct val="90000"/>
                        </a:lnSpc>
                      </a:pPr>
                      <a:r>
                        <a:rPr lang="en-US" b="0" dirty="0"/>
                        <a:t>2019 </a:t>
                      </a:r>
                      <a:br>
                        <a:rPr lang="en-US" b="0" dirty="0"/>
                      </a:br>
                      <a:r>
                        <a:rPr lang="en-US" b="0" dirty="0"/>
                        <a:t>target</a:t>
                      </a:r>
                    </a:p>
                  </a:txBody>
                  <a:tcPr>
                    <a:solidFill>
                      <a:schemeClr val="tx2"/>
                    </a:solidFill>
                  </a:tcPr>
                </a:tc>
                <a:tc>
                  <a:txBody>
                    <a:bodyPr/>
                    <a:lstStyle/>
                    <a:p>
                      <a:pPr algn="ctr">
                        <a:lnSpc>
                          <a:spcPct val="90000"/>
                        </a:lnSpc>
                      </a:pPr>
                      <a:r>
                        <a:rPr lang="en-US" b="0" dirty="0"/>
                        <a:t>2019</a:t>
                      </a:r>
                    </a:p>
                    <a:p>
                      <a:pPr algn="ctr">
                        <a:lnSpc>
                          <a:spcPct val="90000"/>
                        </a:lnSpc>
                      </a:pPr>
                      <a:r>
                        <a:rPr lang="en-US" b="0" dirty="0"/>
                        <a:t>actual </a:t>
                      </a:r>
                    </a:p>
                  </a:txBody>
                  <a:tcPr>
                    <a:solidFill>
                      <a:schemeClr val="tx2"/>
                    </a:solidFill>
                  </a:tcPr>
                </a:tc>
                <a:tc>
                  <a:txBody>
                    <a:bodyPr/>
                    <a:lstStyle/>
                    <a:p>
                      <a:pPr algn="ctr">
                        <a:lnSpc>
                          <a:spcPct val="90000"/>
                        </a:lnSpc>
                      </a:pPr>
                      <a:r>
                        <a:rPr lang="en-US" b="0" dirty="0"/>
                        <a:t>2020 target</a:t>
                      </a:r>
                    </a:p>
                  </a:txBody>
                  <a:tcPr>
                    <a:solidFill>
                      <a:schemeClr val="tx2"/>
                    </a:solidFill>
                  </a:tcPr>
                </a:tc>
                <a:tc>
                  <a:txBody>
                    <a:bodyPr/>
                    <a:lstStyle/>
                    <a:p>
                      <a:pPr algn="ctr">
                        <a:lnSpc>
                          <a:spcPct val="90000"/>
                        </a:lnSpc>
                      </a:pPr>
                      <a:r>
                        <a:rPr lang="en-US" b="0" dirty="0"/>
                        <a:t>2020 </a:t>
                      </a:r>
                      <a:r>
                        <a:rPr lang="en-US" b="0" dirty="0" err="1"/>
                        <a:t>actual</a:t>
                      </a:r>
                      <a:r>
                        <a:rPr lang="en-US" b="1" i="1" baseline="30000" dirty="0" err="1">
                          <a:latin typeface="+mn-lt"/>
                          <a:cs typeface="Calibri" panose="020F0502020204030204" pitchFamily="34" charset="0"/>
                        </a:rPr>
                        <a:t>b</a:t>
                      </a:r>
                      <a:endParaRPr lang="en-US" b="0" dirty="0"/>
                    </a:p>
                  </a:txBody>
                  <a:tcPr>
                    <a:solidFill>
                      <a:schemeClr val="tx2"/>
                    </a:solidFill>
                  </a:tcPr>
                </a:tc>
                <a:extLst>
                  <a:ext uri="{0D108BD9-81ED-4DB2-BD59-A6C34878D82A}">
                    <a16:rowId xmlns:a16="http://schemas.microsoft.com/office/drawing/2014/main" val="3713401408"/>
                  </a:ext>
                </a:extLst>
              </a:tr>
              <a:tr h="330303">
                <a:tc gridSpan="2">
                  <a:txBody>
                    <a:bodyPr/>
                    <a:lstStyle/>
                    <a:p>
                      <a:pPr>
                        <a:lnSpc>
                          <a:spcPct val="90000"/>
                        </a:lnSpc>
                      </a:pPr>
                      <a:r>
                        <a:rPr lang="en-US" dirty="0"/>
                        <a:t>Scheduled availability</a:t>
                      </a:r>
                    </a:p>
                  </a:txBody>
                  <a:tcPr anchor="ctr">
                    <a:lnR w="12700" cap="flat" cmpd="sng" algn="ctr">
                      <a:solidFill>
                        <a:schemeClr val="bg2">
                          <a:lumMod val="65000"/>
                        </a:schemeClr>
                      </a:solidFill>
                      <a:prstDash val="solid"/>
                      <a:round/>
                      <a:headEnd type="none" w="med" len="med"/>
                      <a:tailEnd type="none" w="med" len="med"/>
                    </a:lnR>
                    <a:lnB w="12700" cap="flat" cmpd="sng" algn="ctr">
                      <a:solidFill>
                        <a:schemeClr val="bg2">
                          <a:lumMod val="65000"/>
                        </a:schemeClr>
                      </a:solidFill>
                      <a:prstDash val="solid"/>
                      <a:round/>
                      <a:headEnd type="none" w="med" len="med"/>
                      <a:tailEnd type="none" w="med" len="med"/>
                    </a:lnB>
                    <a:solidFill>
                      <a:schemeClr val="bg1"/>
                    </a:solidFill>
                  </a:tcPr>
                </a:tc>
                <a:tc hMerge="1">
                  <a:txBody>
                    <a:bodyPr/>
                    <a:lstStyle/>
                    <a:p>
                      <a:pPr>
                        <a:lnSpc>
                          <a:spcPct val="90000"/>
                        </a:lnSpc>
                      </a:pPr>
                      <a:endParaRPr lang="en-US" dirty="0"/>
                    </a:p>
                  </a:txBody>
                  <a:tcPr>
                    <a:solidFill>
                      <a:schemeClr val="bg2">
                        <a:lumMod val="85000"/>
                      </a:schemeClr>
                    </a:solidFill>
                  </a:tcPr>
                </a:tc>
                <a:tc>
                  <a:txBody>
                    <a:bodyPr/>
                    <a:lstStyle/>
                    <a:p>
                      <a:pPr algn="ctr">
                        <a:lnSpc>
                          <a:spcPct val="90000"/>
                        </a:lnSpc>
                      </a:pPr>
                      <a:r>
                        <a:rPr lang="en-US" dirty="0"/>
                        <a:t>85%</a:t>
                      </a:r>
                    </a:p>
                  </a:txBody>
                  <a:tcPr anchor="ct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ctr">
                        <a:lnSpc>
                          <a:spcPct val="90000"/>
                        </a:lnSpc>
                      </a:pPr>
                      <a:r>
                        <a:rPr lang="en-US" dirty="0"/>
                        <a:t>99.92%</a:t>
                      </a:r>
                    </a:p>
                  </a:txBody>
                  <a:tcPr anchor="ct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ctr">
                        <a:lnSpc>
                          <a:spcPct val="90000"/>
                        </a:lnSpc>
                      </a:pPr>
                      <a:r>
                        <a:rPr lang="en-US" dirty="0"/>
                        <a:t>90%</a:t>
                      </a:r>
                    </a:p>
                  </a:txBody>
                  <a:tcPr anchor="ct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ctr">
                        <a:lnSpc>
                          <a:spcPct val="90000"/>
                        </a:lnSpc>
                      </a:pPr>
                      <a:r>
                        <a:rPr lang="en-US" sz="1800" b="0" i="0" u="none" strike="noStrike" kern="1200" dirty="0">
                          <a:solidFill>
                            <a:schemeClr val="dk1"/>
                          </a:solidFill>
                          <a:effectLst/>
                          <a:latin typeface="+mn-lt"/>
                          <a:ea typeface="+mn-ea"/>
                          <a:cs typeface="+mn-cs"/>
                        </a:rPr>
                        <a:t>99.02%</a:t>
                      </a:r>
                      <a:endParaRPr lang="en-US" dirty="0"/>
                    </a:p>
                  </a:txBody>
                  <a:tcPr anchor="ctr">
                    <a:lnL w="12700" cap="flat" cmpd="sng" algn="ctr">
                      <a:solidFill>
                        <a:schemeClr val="bg2">
                          <a:lumMod val="65000"/>
                        </a:schemeClr>
                      </a:solidFill>
                      <a:prstDash val="solid"/>
                      <a:round/>
                      <a:headEnd type="none" w="med" len="med"/>
                      <a:tailEnd type="none" w="med" len="med"/>
                    </a:lnL>
                    <a:lnB w="12700" cap="flat" cmpd="sng" algn="ctr">
                      <a:solidFill>
                        <a:schemeClr val="bg2">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14138048"/>
                  </a:ext>
                </a:extLst>
              </a:tr>
              <a:tr h="330303">
                <a:tc gridSpan="2">
                  <a:txBody>
                    <a:bodyPr/>
                    <a:lstStyle/>
                    <a:p>
                      <a:pPr>
                        <a:lnSpc>
                          <a:spcPct val="90000"/>
                        </a:lnSpc>
                      </a:pPr>
                      <a:r>
                        <a:rPr lang="en-US" dirty="0"/>
                        <a:t>Overall availability</a:t>
                      </a:r>
                    </a:p>
                  </a:txBody>
                  <a:tcPr anchor="ctr">
                    <a:lnR w="12700" cap="flat" cmpd="sng" algn="ctr">
                      <a:solidFill>
                        <a:schemeClr val="bg2">
                          <a:lumMod val="65000"/>
                        </a:schemeClr>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hMerge="1">
                  <a:txBody>
                    <a:bodyPr/>
                    <a:lstStyle/>
                    <a:p>
                      <a:pPr>
                        <a:lnSpc>
                          <a:spcPct val="90000"/>
                        </a:lnSpc>
                      </a:pPr>
                      <a:endParaRPr lang="en-US" dirty="0"/>
                    </a:p>
                  </a:txBody>
                  <a:tcPr>
                    <a:solidFill>
                      <a:schemeClr val="bg2">
                        <a:lumMod val="85000"/>
                      </a:schemeClr>
                    </a:solidFill>
                  </a:tcPr>
                </a:tc>
                <a:tc>
                  <a:txBody>
                    <a:bodyPr/>
                    <a:lstStyle/>
                    <a:p>
                      <a:pPr algn="ctr">
                        <a:lnSpc>
                          <a:spcPct val="90000"/>
                        </a:lnSpc>
                      </a:pPr>
                      <a:r>
                        <a:rPr lang="en-US" dirty="0"/>
                        <a:t>80%</a:t>
                      </a:r>
                    </a:p>
                  </a:txBody>
                  <a:tcPr anchor="ct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ctr">
                        <a:lnSpc>
                          <a:spcPct val="90000"/>
                        </a:lnSpc>
                      </a:pPr>
                      <a:r>
                        <a:rPr lang="en-US" dirty="0"/>
                        <a:t>98.52%</a:t>
                      </a:r>
                    </a:p>
                  </a:txBody>
                  <a:tcPr anchor="ct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ctr">
                        <a:lnSpc>
                          <a:spcPct val="90000"/>
                        </a:lnSpc>
                      </a:pPr>
                      <a:r>
                        <a:rPr lang="en-US" dirty="0"/>
                        <a:t>85%</a:t>
                      </a:r>
                    </a:p>
                  </a:txBody>
                  <a:tcPr anchor="ct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ctr">
                        <a:lnSpc>
                          <a:spcPct val="90000"/>
                        </a:lnSpc>
                      </a:pPr>
                      <a:r>
                        <a:rPr lang="en-US" sz="1800" b="0" i="0" u="none" strike="noStrike" kern="1200" dirty="0">
                          <a:solidFill>
                            <a:schemeClr val="dk1"/>
                          </a:solidFill>
                          <a:effectLst/>
                          <a:latin typeface="+mn-lt"/>
                          <a:ea typeface="+mn-ea"/>
                          <a:cs typeface="+mn-cs"/>
                        </a:rPr>
                        <a:t>98.23%</a:t>
                      </a:r>
                      <a:endParaRPr lang="en-US" dirty="0"/>
                    </a:p>
                  </a:txBody>
                  <a:tcPr anchor="ctr">
                    <a:lnL w="12700" cap="flat" cmpd="sng" algn="ctr">
                      <a:solidFill>
                        <a:schemeClr val="bg2">
                          <a:lumMod val="65000"/>
                        </a:schemeClr>
                      </a:solidFill>
                      <a:prstDash val="solid"/>
                      <a:round/>
                      <a:headEnd type="none" w="med" len="med"/>
                      <a:tailEnd type="none" w="med" len="med"/>
                    </a:lnL>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66536689"/>
                  </a:ext>
                </a:extLst>
              </a:tr>
              <a:tr h="330303">
                <a:tc gridSpan="2">
                  <a:txBody>
                    <a:bodyPr/>
                    <a:lstStyle/>
                    <a:p>
                      <a:pPr>
                        <a:lnSpc>
                          <a:spcPct val="90000"/>
                        </a:lnSpc>
                      </a:pPr>
                      <a:r>
                        <a:rPr lang="en-US" dirty="0"/>
                        <a:t>MTTSI (hours)</a:t>
                      </a:r>
                    </a:p>
                  </a:txBody>
                  <a:tcPr anchor="ctr">
                    <a:lnR w="12700" cap="flat" cmpd="sng" algn="ctr">
                      <a:solidFill>
                        <a:schemeClr val="bg2">
                          <a:lumMod val="65000"/>
                        </a:schemeClr>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hMerge="1">
                  <a:txBody>
                    <a:bodyPr/>
                    <a:lstStyle/>
                    <a:p>
                      <a:pPr>
                        <a:lnSpc>
                          <a:spcPct val="90000"/>
                        </a:lnSpc>
                      </a:pPr>
                      <a:endParaRPr lang="en-US" dirty="0"/>
                    </a:p>
                  </a:txBody>
                  <a:tcPr>
                    <a:solidFill>
                      <a:schemeClr val="bg2">
                        <a:lumMod val="85000"/>
                      </a:schemeClr>
                    </a:solidFill>
                  </a:tcPr>
                </a:tc>
                <a:tc>
                  <a:txBody>
                    <a:bodyPr/>
                    <a:lstStyle/>
                    <a:p>
                      <a:pPr algn="ctr">
                        <a:lnSpc>
                          <a:spcPct val="90000"/>
                        </a:lnSpc>
                      </a:pPr>
                      <a:r>
                        <a:rPr lang="en-US" dirty="0">
                          <a:solidFill>
                            <a:schemeClr val="bg1">
                              <a:lumMod val="50000"/>
                            </a:schemeClr>
                          </a:solidFill>
                        </a:rPr>
                        <a:t>NAM</a:t>
                      </a:r>
                    </a:p>
                  </a:txBody>
                  <a:tcPr anchor="ct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ctr">
                        <a:lnSpc>
                          <a:spcPct val="90000"/>
                        </a:lnSpc>
                      </a:pPr>
                      <a:r>
                        <a:rPr lang="en-US" dirty="0"/>
                        <a:t>616</a:t>
                      </a:r>
                    </a:p>
                  </a:txBody>
                  <a:tcPr anchor="ct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ctr">
                        <a:lnSpc>
                          <a:spcPct val="90000"/>
                        </a:lnSpc>
                      </a:pPr>
                      <a:r>
                        <a:rPr lang="en-US" dirty="0">
                          <a:solidFill>
                            <a:schemeClr val="bg1">
                              <a:lumMod val="50000"/>
                            </a:schemeClr>
                          </a:solidFill>
                        </a:rPr>
                        <a:t>NAM</a:t>
                      </a:r>
                    </a:p>
                  </a:txBody>
                  <a:tcPr anchor="ct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ctr">
                        <a:lnSpc>
                          <a:spcPct val="90000"/>
                        </a:lnSpc>
                      </a:pPr>
                      <a:r>
                        <a:rPr lang="en-US" sz="1800" b="0" i="0" u="none" strike="noStrike" kern="1200" dirty="0">
                          <a:solidFill>
                            <a:schemeClr val="dk1"/>
                          </a:solidFill>
                          <a:effectLst/>
                          <a:latin typeface="+mn-lt"/>
                          <a:ea typeface="+mn-ea"/>
                          <a:cs typeface="+mn-cs"/>
                        </a:rPr>
                        <a:t>512</a:t>
                      </a:r>
                      <a:endParaRPr lang="en-US" dirty="0"/>
                    </a:p>
                  </a:txBody>
                  <a:tcPr anchor="ctr">
                    <a:lnL w="12700" cap="flat" cmpd="sng" algn="ctr">
                      <a:solidFill>
                        <a:schemeClr val="bg2">
                          <a:lumMod val="65000"/>
                        </a:schemeClr>
                      </a:solidFill>
                      <a:prstDash val="solid"/>
                      <a:round/>
                      <a:headEnd type="none" w="med" len="med"/>
                      <a:tailEnd type="none" w="med" len="med"/>
                    </a:lnL>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56816781"/>
                  </a:ext>
                </a:extLst>
              </a:tr>
              <a:tr h="330303">
                <a:tc gridSpan="2">
                  <a:txBody>
                    <a:bodyPr/>
                    <a:lstStyle/>
                    <a:p>
                      <a:pPr>
                        <a:lnSpc>
                          <a:spcPct val="90000"/>
                        </a:lnSpc>
                      </a:pPr>
                      <a:r>
                        <a:rPr lang="en-US" dirty="0"/>
                        <a:t>MTTSF (hours)</a:t>
                      </a:r>
                    </a:p>
                  </a:txBody>
                  <a:tcPr anchor="ctr">
                    <a:lnR w="12700" cap="flat" cmpd="sng" algn="ctr">
                      <a:solidFill>
                        <a:schemeClr val="bg2">
                          <a:lumMod val="65000"/>
                        </a:schemeClr>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hMerge="1">
                  <a:txBody>
                    <a:bodyPr/>
                    <a:lstStyle/>
                    <a:p>
                      <a:pPr>
                        <a:lnSpc>
                          <a:spcPct val="90000"/>
                        </a:lnSpc>
                      </a:pPr>
                      <a:endParaRPr lang="en-US" dirty="0"/>
                    </a:p>
                  </a:txBody>
                  <a:tcPr>
                    <a:solidFill>
                      <a:schemeClr val="bg2">
                        <a:lumMod val="85000"/>
                      </a:schemeClr>
                    </a:solidFill>
                  </a:tcPr>
                </a:tc>
                <a:tc>
                  <a:txBody>
                    <a:bodyPr/>
                    <a:lstStyle/>
                    <a:p>
                      <a:pPr algn="ctr">
                        <a:lnSpc>
                          <a:spcPct val="90000"/>
                        </a:lnSpc>
                      </a:pPr>
                      <a:r>
                        <a:rPr lang="en-US" dirty="0">
                          <a:solidFill>
                            <a:schemeClr val="bg1">
                              <a:lumMod val="50000"/>
                            </a:schemeClr>
                          </a:solidFill>
                        </a:rPr>
                        <a:t>NAM</a:t>
                      </a:r>
                    </a:p>
                  </a:txBody>
                  <a:tcPr anchor="ct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ctr">
                        <a:lnSpc>
                          <a:spcPct val="90000"/>
                        </a:lnSpc>
                      </a:pPr>
                      <a:r>
                        <a:rPr lang="en-US" dirty="0"/>
                        <a:t>2,918</a:t>
                      </a:r>
                    </a:p>
                  </a:txBody>
                  <a:tcPr anchor="ct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ctr">
                        <a:lnSpc>
                          <a:spcPct val="90000"/>
                        </a:lnSpc>
                      </a:pPr>
                      <a:r>
                        <a:rPr lang="en-US" dirty="0">
                          <a:solidFill>
                            <a:schemeClr val="bg1">
                              <a:lumMod val="50000"/>
                            </a:schemeClr>
                          </a:solidFill>
                        </a:rPr>
                        <a:t>NAM</a:t>
                      </a:r>
                    </a:p>
                  </a:txBody>
                  <a:tcPr anchor="ct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ctr">
                        <a:lnSpc>
                          <a:spcPct val="90000"/>
                        </a:lnSpc>
                      </a:pPr>
                      <a:r>
                        <a:rPr lang="en-US" sz="1800" b="0" i="0" u="none" strike="noStrike" kern="1200" dirty="0">
                          <a:solidFill>
                            <a:schemeClr val="dk1"/>
                          </a:solidFill>
                          <a:effectLst/>
                          <a:latin typeface="+mn-lt"/>
                          <a:ea typeface="+mn-ea"/>
                          <a:cs typeface="+mn-cs"/>
                        </a:rPr>
                        <a:t>903</a:t>
                      </a:r>
                      <a:endParaRPr lang="en-US" dirty="0"/>
                    </a:p>
                  </a:txBody>
                  <a:tcPr anchor="ctr">
                    <a:lnL w="12700" cap="flat" cmpd="sng" algn="ctr">
                      <a:solidFill>
                        <a:schemeClr val="bg2">
                          <a:lumMod val="65000"/>
                        </a:schemeClr>
                      </a:solidFill>
                      <a:prstDash val="solid"/>
                      <a:round/>
                      <a:headEnd type="none" w="med" len="med"/>
                      <a:tailEnd type="none" w="med" len="med"/>
                    </a:lnL>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85531482"/>
                  </a:ext>
                </a:extLst>
              </a:tr>
              <a:tr h="571334">
                <a:tc rowSpan="2">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dirty="0"/>
                        <a:t>Total usage</a:t>
                      </a:r>
                    </a:p>
                  </a:txBody>
                  <a:tcPr anchor="ctr">
                    <a:lnR w="12700" cap="flat" cmpd="sng" algn="ctr">
                      <a:solidFill>
                        <a:schemeClr val="bg2">
                          <a:lumMod val="65000"/>
                        </a:schemeClr>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nSpc>
                          <a:spcPct val="90000"/>
                        </a:lnSpc>
                      </a:pPr>
                      <a:r>
                        <a:rPr lang="en-US" dirty="0"/>
                        <a:t>Node-hours </a:t>
                      </a:r>
                      <a:r>
                        <a:rPr lang="en-US" dirty="0" err="1"/>
                        <a:t>used</a:t>
                      </a:r>
                      <a:r>
                        <a:rPr lang="en-US" b="1" i="1" baseline="30000" dirty="0" err="1">
                          <a:latin typeface="+mn-lt"/>
                          <a:cs typeface="Calibri" panose="020F0502020204030204" pitchFamily="34" charset="0"/>
                        </a:rPr>
                        <a:t>a</a:t>
                      </a:r>
                      <a:endParaRPr lang="en-US" dirty="0"/>
                    </a:p>
                  </a:txBody>
                  <a:tcPr anchor="ct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ctr">
                        <a:lnSpc>
                          <a:spcPct val="90000"/>
                        </a:lnSpc>
                      </a:pPr>
                      <a:r>
                        <a:rPr lang="en-US" dirty="0">
                          <a:solidFill>
                            <a:schemeClr val="bg1">
                              <a:lumMod val="50000"/>
                            </a:schemeClr>
                          </a:solidFill>
                        </a:rPr>
                        <a:t>NAM</a:t>
                      </a:r>
                    </a:p>
                  </a:txBody>
                  <a:tcPr anchor="ct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ctr">
                        <a:lnSpc>
                          <a:spcPct val="90000"/>
                        </a:lnSpc>
                      </a:pPr>
                      <a:r>
                        <a:rPr lang="en-US" dirty="0"/>
                        <a:t>31,144,061</a:t>
                      </a:r>
                    </a:p>
                  </a:txBody>
                  <a:tcPr anchor="ct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ctr">
                        <a:lnSpc>
                          <a:spcPct val="90000"/>
                        </a:lnSpc>
                      </a:pPr>
                      <a:r>
                        <a:rPr lang="en-US" dirty="0">
                          <a:solidFill>
                            <a:schemeClr val="bg1">
                              <a:lumMod val="50000"/>
                            </a:schemeClr>
                          </a:solidFill>
                        </a:rPr>
                        <a:t>NAM</a:t>
                      </a:r>
                    </a:p>
                  </a:txBody>
                  <a:tcPr anchor="ct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lang="en-US" dirty="0"/>
                        <a:t>14,752,397</a:t>
                      </a:r>
                    </a:p>
                  </a:txBody>
                  <a:tcPr anchor="ctr">
                    <a:lnL w="12700" cap="flat" cmpd="sng" algn="ctr">
                      <a:solidFill>
                        <a:schemeClr val="bg2">
                          <a:lumMod val="65000"/>
                        </a:schemeClr>
                      </a:solidFill>
                      <a:prstDash val="solid"/>
                      <a:round/>
                      <a:headEnd type="none" w="med" len="med"/>
                      <a:tailEnd type="none" w="med" len="med"/>
                    </a:lnL>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40356898"/>
                  </a:ext>
                </a:extLst>
              </a:tr>
              <a:tr h="571334">
                <a:tc vMerge="1">
                  <a:txBody>
                    <a:bodyPr/>
                    <a:lstStyle/>
                    <a:p>
                      <a:pPr>
                        <a:lnSpc>
                          <a:spcPct val="90000"/>
                        </a:lnSpc>
                      </a:pPr>
                      <a:endParaRPr lang="en-US" dirty="0"/>
                    </a:p>
                  </a:txBody>
                  <a:tcPr>
                    <a:solidFill>
                      <a:schemeClr val="bg2">
                        <a:lumMod val="85000"/>
                      </a:schemeClr>
                    </a:solidFill>
                  </a:tcPr>
                </a:tc>
                <a:tc>
                  <a:txBody>
                    <a:bodyPr/>
                    <a:lstStyle/>
                    <a:p>
                      <a:pPr>
                        <a:lnSpc>
                          <a:spcPct val="90000"/>
                        </a:lnSpc>
                      </a:pPr>
                      <a:r>
                        <a:rPr lang="en-US" dirty="0"/>
                        <a:t>Node-hours available</a:t>
                      </a:r>
                    </a:p>
                  </a:txBody>
                  <a:tcPr anchor="ct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ctr">
                        <a:lnSpc>
                          <a:spcPct val="90000"/>
                        </a:lnSpc>
                      </a:pPr>
                      <a:r>
                        <a:rPr lang="en-US" dirty="0">
                          <a:solidFill>
                            <a:schemeClr val="bg1">
                              <a:lumMod val="50000"/>
                            </a:schemeClr>
                          </a:solidFill>
                        </a:rPr>
                        <a:t>NAM</a:t>
                      </a:r>
                    </a:p>
                  </a:txBody>
                  <a:tcPr anchor="ct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ctr">
                        <a:lnSpc>
                          <a:spcPct val="90000"/>
                        </a:lnSpc>
                      </a:pPr>
                      <a:r>
                        <a:rPr lang="en-US" dirty="0"/>
                        <a:t>39,924,230</a:t>
                      </a:r>
                    </a:p>
                  </a:txBody>
                  <a:tcPr anchor="ct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ctr">
                        <a:lnSpc>
                          <a:spcPct val="90000"/>
                        </a:lnSpc>
                      </a:pPr>
                      <a:r>
                        <a:rPr lang="en-US" dirty="0">
                          <a:solidFill>
                            <a:schemeClr val="bg1">
                              <a:lumMod val="50000"/>
                            </a:schemeClr>
                          </a:solidFill>
                        </a:rPr>
                        <a:t>NAM</a:t>
                      </a:r>
                    </a:p>
                  </a:txBody>
                  <a:tcPr anchor="ct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lang="en-US" dirty="0"/>
                        <a:t>16,572,105</a:t>
                      </a:r>
                    </a:p>
                  </a:txBody>
                  <a:tcPr anchor="ctr">
                    <a:lnL w="12700" cap="flat" cmpd="sng" algn="ctr">
                      <a:solidFill>
                        <a:schemeClr val="bg2">
                          <a:lumMod val="65000"/>
                        </a:schemeClr>
                      </a:solidFill>
                      <a:prstDash val="solid"/>
                      <a:round/>
                      <a:headEnd type="none" w="med" len="med"/>
                      <a:tailEnd type="none" w="med" len="med"/>
                    </a:lnL>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70706096"/>
                  </a:ext>
                </a:extLst>
              </a:tr>
              <a:tr h="571334">
                <a:tc gridSpan="2">
                  <a:txBody>
                    <a:bodyPr/>
                    <a:lstStyle/>
                    <a:p>
                      <a:pPr>
                        <a:lnSpc>
                          <a:spcPct val="90000"/>
                        </a:lnSpc>
                      </a:pPr>
                      <a:r>
                        <a:rPr lang="en-US" dirty="0"/>
                        <a:t>Capability usage: INCITE projects</a:t>
                      </a:r>
                    </a:p>
                  </a:txBody>
                  <a:tcPr anchor="ctr">
                    <a:lnR w="12700" cap="flat" cmpd="sng" algn="ctr">
                      <a:solidFill>
                        <a:schemeClr val="bg2">
                          <a:lumMod val="65000"/>
                        </a:schemeClr>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hMerge="1">
                  <a:txBody>
                    <a:bodyPr/>
                    <a:lstStyle/>
                    <a:p>
                      <a:pPr>
                        <a:lnSpc>
                          <a:spcPct val="90000"/>
                        </a:lnSpc>
                      </a:pPr>
                      <a:endParaRPr lang="en-US" dirty="0"/>
                    </a:p>
                  </a:txBody>
                  <a:tcPr>
                    <a:solidFill>
                      <a:schemeClr val="bg2">
                        <a:lumMod val="85000"/>
                      </a:schemeClr>
                    </a:solidFill>
                  </a:tcPr>
                </a:tc>
                <a:tc>
                  <a:txBody>
                    <a:bodyPr/>
                    <a:lstStyle/>
                    <a:p>
                      <a:pPr algn="ctr">
                        <a:lnSpc>
                          <a:spcPct val="90000"/>
                        </a:lnSpc>
                      </a:pPr>
                      <a:r>
                        <a:rPr lang="en-US" dirty="0">
                          <a:solidFill>
                            <a:schemeClr val="bg1">
                              <a:lumMod val="50000"/>
                            </a:schemeClr>
                          </a:solidFill>
                        </a:rPr>
                        <a:t>NAM</a:t>
                      </a:r>
                    </a:p>
                  </a:txBody>
                  <a:tcPr anchor="ct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ctr">
                        <a:lnSpc>
                          <a:spcPct val="90000"/>
                        </a:lnSpc>
                      </a:pPr>
                      <a:r>
                        <a:rPr lang="en-US" dirty="0"/>
                        <a:t>39.79%</a:t>
                      </a:r>
                    </a:p>
                  </a:txBody>
                  <a:tcPr anchor="ct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ctr">
                        <a:lnSpc>
                          <a:spcPct val="90000"/>
                        </a:lnSpc>
                      </a:pPr>
                      <a:r>
                        <a:rPr lang="en-US" dirty="0">
                          <a:solidFill>
                            <a:schemeClr val="bg1">
                              <a:lumMod val="50000"/>
                            </a:schemeClr>
                          </a:solidFill>
                        </a:rPr>
                        <a:t>NAM</a:t>
                      </a:r>
                    </a:p>
                  </a:txBody>
                  <a:tcPr anchor="ct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ctr">
                        <a:lnSpc>
                          <a:spcPct val="90000"/>
                        </a:lnSpc>
                      </a:pPr>
                      <a:r>
                        <a:rPr lang="en-US" dirty="0"/>
                        <a:t>40.15%</a:t>
                      </a:r>
                    </a:p>
                  </a:txBody>
                  <a:tcPr anchor="ctr">
                    <a:lnL w="12700" cap="flat" cmpd="sng" algn="ctr">
                      <a:solidFill>
                        <a:schemeClr val="bg2">
                          <a:lumMod val="65000"/>
                        </a:schemeClr>
                      </a:solidFill>
                      <a:prstDash val="solid"/>
                      <a:round/>
                      <a:headEnd type="none" w="med" len="med"/>
                      <a:tailEnd type="none" w="med" len="med"/>
                    </a:lnL>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23950582"/>
                  </a:ext>
                </a:extLst>
              </a:tr>
              <a:tr h="330303">
                <a:tc gridSpan="2">
                  <a:txBody>
                    <a:bodyPr/>
                    <a:lstStyle/>
                    <a:p>
                      <a:pPr>
                        <a:lnSpc>
                          <a:spcPct val="90000"/>
                        </a:lnSpc>
                      </a:pPr>
                      <a:r>
                        <a:rPr lang="en-US" dirty="0"/>
                        <a:t>All projects</a:t>
                      </a:r>
                    </a:p>
                  </a:txBody>
                  <a:tcPr anchor="ctr">
                    <a:lnR w="12700" cap="flat" cmpd="sng" algn="ctr">
                      <a:solidFill>
                        <a:schemeClr val="bg2">
                          <a:lumMod val="65000"/>
                        </a:schemeClr>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hMerge="1">
                  <a:txBody>
                    <a:bodyPr/>
                    <a:lstStyle/>
                    <a:p>
                      <a:pPr>
                        <a:lnSpc>
                          <a:spcPct val="90000"/>
                        </a:lnSpc>
                      </a:pPr>
                      <a:endParaRPr lang="en-US" dirty="0"/>
                    </a:p>
                  </a:txBody>
                  <a:tcPr>
                    <a:solidFill>
                      <a:schemeClr val="bg2">
                        <a:lumMod val="85000"/>
                      </a:schemeClr>
                    </a:solidFill>
                  </a:tcPr>
                </a:tc>
                <a:tc>
                  <a:txBody>
                    <a:bodyPr/>
                    <a:lstStyle/>
                    <a:p>
                      <a:pPr algn="ctr">
                        <a:lnSpc>
                          <a:spcPct val="90000"/>
                        </a:lnSpc>
                      </a:pPr>
                      <a:r>
                        <a:rPr lang="en-US" dirty="0"/>
                        <a:t>30%</a:t>
                      </a:r>
                    </a:p>
                  </a:txBody>
                  <a:tcPr anchor="ct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lnSpc>
                          <a:spcPct val="90000"/>
                        </a:lnSpc>
                      </a:pPr>
                      <a:r>
                        <a:rPr lang="en-US" dirty="0"/>
                        <a:t>47.54%</a:t>
                      </a:r>
                    </a:p>
                  </a:txBody>
                  <a:tcPr anchor="ct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lnSpc>
                          <a:spcPct val="90000"/>
                        </a:lnSpc>
                      </a:pPr>
                      <a:r>
                        <a:rPr lang="en-US" dirty="0"/>
                        <a:t>35%</a:t>
                      </a:r>
                    </a:p>
                  </a:txBody>
                  <a:tcPr anchor="ct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lang="en-US" sz="1800" b="0" i="0" u="none" strike="noStrike" kern="1200" dirty="0">
                          <a:solidFill>
                            <a:schemeClr val="dk1"/>
                          </a:solidFill>
                          <a:effectLst/>
                          <a:latin typeface="+mn-lt"/>
                          <a:ea typeface="+mn-ea"/>
                          <a:cs typeface="+mn-cs"/>
                        </a:rPr>
                        <a:t>38.17%</a:t>
                      </a:r>
                      <a:endParaRPr lang="en-US" dirty="0"/>
                    </a:p>
                  </a:txBody>
                  <a:tcPr anchor="ctr">
                    <a:lnL w="12700" cap="flat" cmpd="sng" algn="ctr">
                      <a:solidFill>
                        <a:schemeClr val="bg2">
                          <a:lumMod val="65000"/>
                        </a:schemeClr>
                      </a:solidFill>
                      <a:prstDash val="solid"/>
                      <a:round/>
                      <a:headEnd type="none" w="med" len="med"/>
                      <a:tailEnd type="none" w="med" len="med"/>
                    </a:lnL>
                    <a:lnT w="12700" cap="flat" cmpd="sng" algn="ctr">
                      <a:solidFill>
                        <a:schemeClr val="bg2">
                          <a:lumMod val="65000"/>
                        </a:schemeClr>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549620561"/>
                  </a:ext>
                </a:extLst>
              </a:tr>
              <a:tr h="281496">
                <a:tc gridSpan="4">
                  <a:txBody>
                    <a:bodyPr/>
                    <a:lstStyle/>
                    <a:p>
                      <a:pPr>
                        <a:lnSpc>
                          <a:spcPct val="90000"/>
                        </a:lnSpc>
                      </a:pPr>
                      <a:r>
                        <a:rPr lang="en-US" sz="1800" b="1" i="1" baseline="30000" dirty="0" err="1">
                          <a:latin typeface="+mn-lt"/>
                          <a:cs typeface="Calibri" panose="020F0502020204030204" pitchFamily="34" charset="0"/>
                        </a:rPr>
                        <a:t>a</a:t>
                      </a:r>
                      <a:r>
                        <a:rPr lang="en-US" sz="1400" b="0" i="0" dirty="0" err="1"/>
                        <a:t>Does</a:t>
                      </a:r>
                      <a:r>
                        <a:rPr lang="en-US" sz="1400" b="0" i="0" dirty="0"/>
                        <a:t> not include usage </a:t>
                      </a:r>
                      <a:r>
                        <a:rPr lang="en-US" sz="1400" b="0" i="0" dirty="0">
                          <a:latin typeface="+mn-lt"/>
                        </a:rPr>
                        <a:t>recorded</a:t>
                      </a:r>
                      <a:r>
                        <a:rPr lang="en-US" sz="1400" b="0" i="0" dirty="0"/>
                        <a:t> during an outage</a:t>
                      </a:r>
                    </a:p>
                    <a:p>
                      <a:pPr>
                        <a:lnSpc>
                          <a:spcPct val="90000"/>
                        </a:lnSpc>
                      </a:pPr>
                      <a:r>
                        <a:rPr lang="en-US" sz="1800" b="1" i="1" baseline="30000" dirty="0" err="1">
                          <a:latin typeface="+mn-lt"/>
                          <a:cs typeface="Calibri" panose="020F0502020204030204" pitchFamily="34" charset="0"/>
                        </a:rPr>
                        <a:t>b</a:t>
                      </a:r>
                      <a:r>
                        <a:rPr lang="en-US" sz="1400" b="0" i="0" baseline="0" dirty="0" err="1">
                          <a:latin typeface="+mn-lt"/>
                          <a:cs typeface="Calibri" panose="020F0502020204030204" pitchFamily="34" charset="0"/>
                        </a:rPr>
                        <a:t>Jan</a:t>
                      </a:r>
                      <a:r>
                        <a:rPr lang="en-US" sz="1400" b="0" i="0" baseline="0" dirty="0">
                          <a:latin typeface="+mn-lt"/>
                          <a:cs typeface="Calibri" panose="020F0502020204030204" pitchFamily="34" charset="0"/>
                        </a:rPr>
                        <a:t>-May 2020</a:t>
                      </a:r>
                      <a:endParaRPr lang="en-US" sz="1400" b="1" i="1" baseline="30000" dirty="0">
                        <a:latin typeface="Calibri" panose="020F0502020204030204" pitchFamily="34" charset="0"/>
                        <a:cs typeface="Calibri" panose="020F0502020204030204" pitchFamily="34" charset="0"/>
                      </a:endParaRPr>
                    </a:p>
                  </a:txBody>
                  <a:tcP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pPr algn="ctr">
                        <a:lnSpc>
                          <a:spcPct val="90000"/>
                        </a:lnSpc>
                      </a:pPr>
                      <a:endParaRPr lang="en-US" dirty="0"/>
                    </a:p>
                  </a:txBody>
                  <a:tcPr>
                    <a:lnL w="12700" cmpd="sng">
                      <a:noFill/>
                    </a:lnL>
                    <a:lnT w="12700" cap="flat" cmpd="sng" algn="ctr">
                      <a:solidFill>
                        <a:schemeClr val="tx2"/>
                      </a:solidFill>
                      <a:prstDash val="solid"/>
                      <a:round/>
                      <a:headEnd type="none" w="med" len="med"/>
                      <a:tailEnd type="none" w="med" len="med"/>
                    </a:lnT>
                    <a:solidFill>
                      <a:schemeClr val="bg2">
                        <a:lumMod val="85000"/>
                      </a:schemeClr>
                    </a:solidFill>
                  </a:tcPr>
                </a:tc>
                <a:tc hMerge="1">
                  <a:txBody>
                    <a:bodyPr/>
                    <a:lstStyle/>
                    <a:p>
                      <a:pPr algn="ctr">
                        <a:lnSpc>
                          <a:spcPct val="90000"/>
                        </a:lnSpc>
                      </a:pPr>
                      <a:endParaRPr lang="en-US" dirty="0"/>
                    </a:p>
                  </a:txBody>
                  <a:tcPr>
                    <a:solidFill>
                      <a:schemeClr val="bg2">
                        <a:lumMod val="85000"/>
                      </a:schemeClr>
                    </a:solidFill>
                  </a:tcPr>
                </a:tc>
                <a:tc>
                  <a:txBody>
                    <a:bodyPr/>
                    <a:lstStyle/>
                    <a:p>
                      <a:pPr>
                        <a:lnSpc>
                          <a:spcPct val="90000"/>
                        </a:lnSpc>
                      </a:pPr>
                      <a:endParaRPr lang="en-US" sz="1400" dirty="0"/>
                    </a:p>
                  </a:txBody>
                  <a:tcP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nSpc>
                          <a:spcPct val="90000"/>
                        </a:lnSpc>
                      </a:pPr>
                      <a:endParaRPr lang="en-US" sz="1400" dirty="0"/>
                    </a:p>
                  </a:txBody>
                  <a:tcP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1948810"/>
                  </a:ext>
                </a:extLst>
              </a:tr>
            </a:tbl>
          </a:graphicData>
        </a:graphic>
      </p:graphicFrame>
    </p:spTree>
    <p:extLst>
      <p:ext uri="{BB962C8B-B14F-4D97-AF65-F5344CB8AC3E}">
        <p14:creationId xmlns:p14="http://schemas.microsoft.com/office/powerpoint/2010/main" val="391083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8DD75-5375-4E89-8F0D-3FC5F02AEEB2}"/>
              </a:ext>
            </a:extLst>
          </p:cNvPr>
          <p:cNvSpPr>
            <a:spLocks noGrp="1"/>
          </p:cNvSpPr>
          <p:nvPr>
            <p:ph type="title"/>
          </p:nvPr>
        </p:nvSpPr>
        <p:spPr>
          <a:xfrm>
            <a:off x="429767" y="274319"/>
            <a:ext cx="11430000" cy="535531"/>
          </a:xfrm>
        </p:spPr>
        <p:txBody>
          <a:bodyPr/>
          <a:lstStyle/>
          <a:p>
            <a:r>
              <a:rPr lang="en-US" dirty="0"/>
              <a:t>Business Results: Spider III Filesystem (Alpine)</a:t>
            </a:r>
          </a:p>
        </p:txBody>
      </p:sp>
      <p:pic>
        <p:nvPicPr>
          <p:cNvPr id="3" name="Picture 2">
            <a:extLst>
              <a:ext uri="{FF2B5EF4-FFF2-40B4-BE49-F238E27FC236}">
                <a16:creationId xmlns:a16="http://schemas.microsoft.com/office/drawing/2014/main" id="{6776123B-9D6C-4518-8C18-0F8AB9771354}"/>
              </a:ext>
            </a:extLst>
          </p:cNvPr>
          <p:cNvPicPr>
            <a:picLocks noChangeAspect="1"/>
          </p:cNvPicPr>
          <p:nvPr/>
        </p:nvPicPr>
        <p:blipFill>
          <a:blip r:embed="rId3"/>
          <a:stretch>
            <a:fillRect/>
          </a:stretch>
        </p:blipFill>
        <p:spPr>
          <a:xfrm>
            <a:off x="9826548" y="4008385"/>
            <a:ext cx="1866512" cy="1399884"/>
          </a:xfrm>
          <a:prstGeom prst="rect">
            <a:avLst/>
          </a:prstGeom>
          <a:effectLst>
            <a:outerShdw blurRad="50800" dist="38100" dir="2700000" algn="tl" rotWithShape="0">
              <a:prstClr val="black">
                <a:alpha val="40000"/>
              </a:prstClr>
            </a:outerShdw>
          </a:effectLst>
        </p:spPr>
      </p:pic>
      <p:graphicFrame>
        <p:nvGraphicFramePr>
          <p:cNvPr id="6" name="Table 7">
            <a:extLst>
              <a:ext uri="{FF2B5EF4-FFF2-40B4-BE49-F238E27FC236}">
                <a16:creationId xmlns:a16="http://schemas.microsoft.com/office/drawing/2014/main" id="{B4AC9857-8124-4DEF-BBAE-DDE31B836ADD}"/>
              </a:ext>
            </a:extLst>
          </p:cNvPr>
          <p:cNvGraphicFramePr>
            <a:graphicFrameLocks noGrp="1"/>
          </p:cNvGraphicFramePr>
          <p:nvPr>
            <p:extLst>
              <p:ext uri="{D42A27DB-BD31-4B8C-83A1-F6EECF244321}">
                <p14:modId xmlns:p14="http://schemas.microsoft.com/office/powerpoint/2010/main" val="758841187"/>
              </p:ext>
            </p:extLst>
          </p:nvPr>
        </p:nvGraphicFramePr>
        <p:xfrm>
          <a:off x="560334" y="1324001"/>
          <a:ext cx="8035026" cy="2760386"/>
        </p:xfrm>
        <a:graphic>
          <a:graphicData uri="http://schemas.openxmlformats.org/drawingml/2006/table">
            <a:tbl>
              <a:tblPr firstRow="1" bandRow="1">
                <a:tableStyleId>{5C22544A-7EE6-4342-B048-85BDC9FD1C3A}</a:tableStyleId>
              </a:tblPr>
              <a:tblGrid>
                <a:gridCol w="3735365">
                  <a:extLst>
                    <a:ext uri="{9D8B030D-6E8A-4147-A177-3AD203B41FA5}">
                      <a16:colId xmlns:a16="http://schemas.microsoft.com/office/drawing/2014/main" val="3421042445"/>
                    </a:ext>
                  </a:extLst>
                </a:gridCol>
                <a:gridCol w="985896">
                  <a:extLst>
                    <a:ext uri="{9D8B030D-6E8A-4147-A177-3AD203B41FA5}">
                      <a16:colId xmlns:a16="http://schemas.microsoft.com/office/drawing/2014/main" val="1774165662"/>
                    </a:ext>
                  </a:extLst>
                </a:gridCol>
                <a:gridCol w="1258133">
                  <a:extLst>
                    <a:ext uri="{9D8B030D-6E8A-4147-A177-3AD203B41FA5}">
                      <a16:colId xmlns:a16="http://schemas.microsoft.com/office/drawing/2014/main" val="880912476"/>
                    </a:ext>
                  </a:extLst>
                </a:gridCol>
                <a:gridCol w="1033598">
                  <a:extLst>
                    <a:ext uri="{9D8B030D-6E8A-4147-A177-3AD203B41FA5}">
                      <a16:colId xmlns:a16="http://schemas.microsoft.com/office/drawing/2014/main" val="1889009231"/>
                    </a:ext>
                  </a:extLst>
                </a:gridCol>
                <a:gridCol w="1022034">
                  <a:extLst>
                    <a:ext uri="{9D8B030D-6E8A-4147-A177-3AD203B41FA5}">
                      <a16:colId xmlns:a16="http://schemas.microsoft.com/office/drawing/2014/main" val="3501568147"/>
                    </a:ext>
                  </a:extLst>
                </a:gridCol>
              </a:tblGrid>
              <a:tr h="855051">
                <a:tc>
                  <a:txBody>
                    <a:bodyPr/>
                    <a:lstStyle/>
                    <a:p>
                      <a:pPr algn="l">
                        <a:lnSpc>
                          <a:spcPct val="90000"/>
                        </a:lnSpc>
                      </a:pPr>
                      <a:r>
                        <a:rPr lang="en-US" b="0" dirty="0"/>
                        <a:t>Measurement </a:t>
                      </a:r>
                    </a:p>
                  </a:txBody>
                  <a:tcPr anchor="b">
                    <a:solidFill>
                      <a:schemeClr val="tx2"/>
                    </a:solidFill>
                  </a:tcPr>
                </a:tc>
                <a:tc>
                  <a:txBody>
                    <a:bodyPr/>
                    <a:lstStyle/>
                    <a:p>
                      <a:pPr algn="ctr">
                        <a:lnSpc>
                          <a:spcPct val="90000"/>
                        </a:lnSpc>
                      </a:pPr>
                      <a:r>
                        <a:rPr lang="en-US" b="0" dirty="0"/>
                        <a:t>2019 target</a:t>
                      </a:r>
                    </a:p>
                  </a:txBody>
                  <a:tcPr>
                    <a:solidFill>
                      <a:schemeClr val="tx2"/>
                    </a:solidFill>
                  </a:tcPr>
                </a:tc>
                <a:tc>
                  <a:txBody>
                    <a:bodyPr/>
                    <a:lstStyle/>
                    <a:p>
                      <a:pPr algn="ctr">
                        <a:lnSpc>
                          <a:spcPct val="90000"/>
                        </a:lnSpc>
                      </a:pPr>
                      <a:r>
                        <a:rPr lang="en-US" b="0" dirty="0"/>
                        <a:t>2019 </a:t>
                      </a:r>
                    </a:p>
                    <a:p>
                      <a:pPr algn="ctr">
                        <a:lnSpc>
                          <a:spcPct val="90000"/>
                        </a:lnSpc>
                      </a:pPr>
                      <a:r>
                        <a:rPr lang="en-US" b="0" dirty="0"/>
                        <a:t>actual </a:t>
                      </a:r>
                    </a:p>
                  </a:txBody>
                  <a:tcPr>
                    <a:solidFill>
                      <a:schemeClr val="tx2"/>
                    </a:solidFill>
                  </a:tcPr>
                </a:tc>
                <a:tc>
                  <a:txBody>
                    <a:bodyPr/>
                    <a:lstStyle/>
                    <a:p>
                      <a:pPr algn="ctr">
                        <a:lnSpc>
                          <a:spcPct val="90000"/>
                        </a:lnSpc>
                      </a:pPr>
                      <a:r>
                        <a:rPr lang="en-US" b="0" dirty="0"/>
                        <a:t>2020 target</a:t>
                      </a:r>
                    </a:p>
                  </a:txBody>
                  <a:tcPr>
                    <a:solidFill>
                      <a:schemeClr val="tx2"/>
                    </a:solidFill>
                  </a:tcPr>
                </a:tc>
                <a:tc>
                  <a:txBody>
                    <a:bodyPr/>
                    <a:lstStyle/>
                    <a:p>
                      <a:pPr algn="ctr">
                        <a:lnSpc>
                          <a:spcPct val="90000"/>
                        </a:lnSpc>
                      </a:pPr>
                      <a:r>
                        <a:rPr lang="en-US" b="0" dirty="0"/>
                        <a:t>2020 </a:t>
                      </a:r>
                      <a:r>
                        <a:rPr lang="en-US" b="0" dirty="0" err="1"/>
                        <a:t>actual</a:t>
                      </a:r>
                      <a:r>
                        <a:rPr lang="en-US" b="1" i="1" baseline="30000" dirty="0" err="1"/>
                        <a:t>a</a:t>
                      </a:r>
                      <a:endParaRPr lang="en-US" b="0" dirty="0"/>
                    </a:p>
                  </a:txBody>
                  <a:tcPr>
                    <a:solidFill>
                      <a:schemeClr val="tx2"/>
                    </a:solidFill>
                  </a:tcPr>
                </a:tc>
                <a:extLst>
                  <a:ext uri="{0D108BD9-81ED-4DB2-BD59-A6C34878D82A}">
                    <a16:rowId xmlns:a16="http://schemas.microsoft.com/office/drawing/2014/main" val="3713401408"/>
                  </a:ext>
                </a:extLst>
              </a:tr>
              <a:tr h="381067">
                <a:tc>
                  <a:txBody>
                    <a:bodyPr/>
                    <a:lstStyle/>
                    <a:p>
                      <a:pPr>
                        <a:lnSpc>
                          <a:spcPct val="90000"/>
                        </a:lnSpc>
                      </a:pPr>
                      <a:r>
                        <a:rPr lang="en-US" dirty="0"/>
                        <a:t>Scheduled availability</a:t>
                      </a:r>
                    </a:p>
                  </a:txBody>
                  <a:tcPr anchor="ctr">
                    <a:lnR w="12700" cap="flat" cmpd="sng" algn="ctr">
                      <a:solidFill>
                        <a:schemeClr val="bg2">
                          <a:lumMod val="65000"/>
                        </a:schemeClr>
                      </a:solidFill>
                      <a:prstDash val="solid"/>
                      <a:round/>
                      <a:headEnd type="none" w="med" len="med"/>
                      <a:tailEnd type="none" w="med" len="med"/>
                    </a:lnR>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ctr">
                        <a:lnSpc>
                          <a:spcPct val="90000"/>
                        </a:lnSpc>
                      </a:pPr>
                      <a:r>
                        <a:rPr lang="en-US" dirty="0"/>
                        <a:t>90%</a:t>
                      </a:r>
                    </a:p>
                  </a:txBody>
                  <a:tcPr anchor="ct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ctr">
                        <a:lnSpc>
                          <a:spcPct val="90000"/>
                        </a:lnSpc>
                      </a:pPr>
                      <a:r>
                        <a:rPr lang="en-US" dirty="0"/>
                        <a:t>99.53%</a:t>
                      </a:r>
                    </a:p>
                  </a:txBody>
                  <a:tcPr anchor="ct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ctr">
                        <a:lnSpc>
                          <a:spcPct val="90000"/>
                        </a:lnSpc>
                      </a:pPr>
                      <a:r>
                        <a:rPr lang="en-US" noProof="0" dirty="0"/>
                        <a:t>95%</a:t>
                      </a:r>
                    </a:p>
                  </a:txBody>
                  <a:tcPr anchor="ct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ctr">
                        <a:lnSpc>
                          <a:spcPct val="90000"/>
                        </a:lnSpc>
                      </a:pPr>
                      <a:r>
                        <a:rPr lang="en-US" sz="1800" b="0" i="0" u="none" strike="noStrike" kern="1200" dirty="0">
                          <a:solidFill>
                            <a:schemeClr val="dk1"/>
                          </a:solidFill>
                          <a:effectLst/>
                          <a:latin typeface="+mn-lt"/>
                          <a:ea typeface="+mn-ea"/>
                          <a:cs typeface="+mn-cs"/>
                        </a:rPr>
                        <a:t>98.88%</a:t>
                      </a:r>
                      <a:endParaRPr lang="en-US" dirty="0"/>
                    </a:p>
                  </a:txBody>
                  <a:tcPr anchor="ctr">
                    <a:lnL w="12700" cap="flat" cmpd="sng" algn="ctr">
                      <a:solidFill>
                        <a:schemeClr val="bg2">
                          <a:lumMod val="65000"/>
                        </a:schemeClr>
                      </a:solidFill>
                      <a:prstDash val="solid"/>
                      <a:round/>
                      <a:headEnd type="none" w="med" len="med"/>
                      <a:tailEnd type="none" w="med" len="med"/>
                    </a:lnL>
                    <a:lnB w="12700" cap="flat" cmpd="sng" algn="ctr">
                      <a:solidFill>
                        <a:schemeClr val="bg2">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14138048"/>
                  </a:ext>
                </a:extLst>
              </a:tr>
              <a:tr h="381067">
                <a:tc>
                  <a:txBody>
                    <a:bodyPr/>
                    <a:lstStyle/>
                    <a:p>
                      <a:pPr>
                        <a:lnSpc>
                          <a:spcPct val="90000"/>
                        </a:lnSpc>
                      </a:pPr>
                      <a:r>
                        <a:rPr lang="en-US" dirty="0"/>
                        <a:t>Overall availability</a:t>
                      </a:r>
                    </a:p>
                  </a:txBody>
                  <a:tcPr anchor="ctr">
                    <a:lnR w="12700" cap="flat" cmpd="sng" algn="ctr">
                      <a:solidFill>
                        <a:schemeClr val="bg2">
                          <a:lumMod val="65000"/>
                        </a:schemeClr>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ctr">
                        <a:lnSpc>
                          <a:spcPct val="90000"/>
                        </a:lnSpc>
                      </a:pPr>
                      <a:r>
                        <a:rPr lang="en-US" dirty="0"/>
                        <a:t>85%</a:t>
                      </a:r>
                    </a:p>
                  </a:txBody>
                  <a:tcPr anchor="ct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ctr">
                        <a:lnSpc>
                          <a:spcPct val="90000"/>
                        </a:lnSpc>
                      </a:pPr>
                      <a:r>
                        <a:rPr lang="en-US" dirty="0"/>
                        <a:t>98.18%</a:t>
                      </a:r>
                    </a:p>
                  </a:txBody>
                  <a:tcPr anchor="ct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ctr">
                        <a:lnSpc>
                          <a:spcPct val="90000"/>
                        </a:lnSpc>
                      </a:pPr>
                      <a:r>
                        <a:rPr lang="en-US" dirty="0"/>
                        <a:t>90%</a:t>
                      </a:r>
                    </a:p>
                  </a:txBody>
                  <a:tcPr anchor="ct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ctr">
                        <a:lnSpc>
                          <a:spcPct val="90000"/>
                        </a:lnSpc>
                      </a:pPr>
                      <a:r>
                        <a:rPr lang="en-US" sz="1800" b="0" i="0" u="none" strike="noStrike" kern="1200" dirty="0">
                          <a:solidFill>
                            <a:schemeClr val="dk1"/>
                          </a:solidFill>
                          <a:effectLst/>
                          <a:latin typeface="+mn-lt"/>
                          <a:ea typeface="+mn-ea"/>
                          <a:cs typeface="+mn-cs"/>
                        </a:rPr>
                        <a:t>98.21%</a:t>
                      </a:r>
                      <a:endParaRPr lang="en-US" dirty="0"/>
                    </a:p>
                  </a:txBody>
                  <a:tcPr anchor="ctr">
                    <a:lnL w="12700" cap="flat" cmpd="sng" algn="ctr">
                      <a:solidFill>
                        <a:schemeClr val="bg2">
                          <a:lumMod val="65000"/>
                        </a:schemeClr>
                      </a:solidFill>
                      <a:prstDash val="solid"/>
                      <a:round/>
                      <a:headEnd type="none" w="med" len="med"/>
                      <a:tailEnd type="none" w="med" len="med"/>
                    </a:lnL>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66536689"/>
                  </a:ext>
                </a:extLst>
              </a:tr>
              <a:tr h="381067">
                <a:tc>
                  <a:txBody>
                    <a:bodyPr/>
                    <a:lstStyle/>
                    <a:p>
                      <a:pPr>
                        <a:lnSpc>
                          <a:spcPct val="90000"/>
                        </a:lnSpc>
                      </a:pPr>
                      <a:r>
                        <a:rPr lang="en-US" dirty="0"/>
                        <a:t>MTTI (hours)</a:t>
                      </a:r>
                    </a:p>
                  </a:txBody>
                  <a:tcPr anchor="ctr">
                    <a:lnR w="12700" cap="flat" cmpd="sng" algn="ctr">
                      <a:solidFill>
                        <a:schemeClr val="bg2">
                          <a:lumMod val="65000"/>
                        </a:schemeClr>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ctr">
                        <a:lnSpc>
                          <a:spcPct val="90000"/>
                        </a:lnSpc>
                      </a:pPr>
                      <a:r>
                        <a:rPr lang="en-US" dirty="0"/>
                        <a:t>NAM</a:t>
                      </a:r>
                    </a:p>
                  </a:txBody>
                  <a:tcPr anchor="ct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ctr">
                        <a:lnSpc>
                          <a:spcPct val="90000"/>
                        </a:lnSpc>
                      </a:pPr>
                      <a:r>
                        <a:rPr lang="en-US" dirty="0"/>
                        <a:t>277</a:t>
                      </a:r>
                    </a:p>
                  </a:txBody>
                  <a:tcPr anchor="ct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ctr">
                        <a:lnSpc>
                          <a:spcPct val="90000"/>
                        </a:lnSpc>
                      </a:pPr>
                      <a:r>
                        <a:rPr lang="en-US" dirty="0"/>
                        <a:t>NAM</a:t>
                      </a:r>
                    </a:p>
                  </a:txBody>
                  <a:tcPr anchor="ct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ctr">
                        <a:lnSpc>
                          <a:spcPct val="90000"/>
                        </a:lnSpc>
                      </a:pPr>
                      <a:r>
                        <a:rPr lang="en-US" sz="1800" b="0" i="0" u="none" strike="noStrike" kern="1200" dirty="0">
                          <a:solidFill>
                            <a:schemeClr val="dk1"/>
                          </a:solidFill>
                          <a:effectLst/>
                          <a:latin typeface="+mn-lt"/>
                          <a:ea typeface="+mn-ea"/>
                          <a:cs typeface="+mn-cs"/>
                        </a:rPr>
                        <a:t>448</a:t>
                      </a:r>
                      <a:endParaRPr lang="en-US" dirty="0"/>
                    </a:p>
                  </a:txBody>
                  <a:tcPr anchor="ctr">
                    <a:lnL w="12700" cap="flat" cmpd="sng" algn="ctr">
                      <a:solidFill>
                        <a:schemeClr val="bg2">
                          <a:lumMod val="65000"/>
                        </a:schemeClr>
                      </a:solidFill>
                      <a:prstDash val="solid"/>
                      <a:round/>
                      <a:headEnd type="none" w="med" len="med"/>
                      <a:tailEnd type="none" w="med" len="med"/>
                    </a:lnL>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56816781"/>
                  </a:ext>
                </a:extLst>
              </a:tr>
              <a:tr h="381067">
                <a:tc>
                  <a:txBody>
                    <a:bodyPr/>
                    <a:lstStyle/>
                    <a:p>
                      <a:pPr>
                        <a:lnSpc>
                          <a:spcPct val="90000"/>
                        </a:lnSpc>
                      </a:pPr>
                      <a:r>
                        <a:rPr lang="en-US" dirty="0"/>
                        <a:t>MTTSF (hours)</a:t>
                      </a:r>
                    </a:p>
                  </a:txBody>
                  <a:tcPr anchor="ctr">
                    <a:lnR w="12700" cap="flat" cmpd="sng" algn="ctr">
                      <a:solidFill>
                        <a:schemeClr val="bg2">
                          <a:lumMod val="65000"/>
                        </a:schemeClr>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ctr">
                        <a:lnSpc>
                          <a:spcPct val="90000"/>
                        </a:lnSpc>
                      </a:pPr>
                      <a:r>
                        <a:rPr lang="en-US" dirty="0"/>
                        <a:t>NAM</a:t>
                      </a:r>
                    </a:p>
                  </a:txBody>
                  <a:tcPr anchor="ct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ctr">
                        <a:lnSpc>
                          <a:spcPct val="90000"/>
                        </a:lnSpc>
                      </a:pPr>
                      <a:r>
                        <a:rPr lang="en-US" dirty="0"/>
                        <a:t>581</a:t>
                      </a:r>
                    </a:p>
                  </a:txBody>
                  <a:tcPr anchor="ct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ctr">
                        <a:lnSpc>
                          <a:spcPct val="90000"/>
                        </a:lnSpc>
                      </a:pPr>
                      <a:r>
                        <a:rPr lang="en-US" dirty="0"/>
                        <a:t>NAM</a:t>
                      </a:r>
                    </a:p>
                  </a:txBody>
                  <a:tcPr anchor="ct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ctr">
                        <a:lnSpc>
                          <a:spcPct val="90000"/>
                        </a:lnSpc>
                      </a:pPr>
                      <a:r>
                        <a:rPr lang="en-US" sz="1800" b="0" i="0" u="none" strike="noStrike" kern="1200" dirty="0">
                          <a:solidFill>
                            <a:schemeClr val="dk1"/>
                          </a:solidFill>
                          <a:effectLst/>
                          <a:latin typeface="+mn-lt"/>
                          <a:ea typeface="+mn-ea"/>
                          <a:cs typeface="+mn-cs"/>
                        </a:rPr>
                        <a:t>601</a:t>
                      </a:r>
                      <a:endParaRPr lang="en-US" dirty="0"/>
                    </a:p>
                  </a:txBody>
                  <a:tcPr anchor="ctr">
                    <a:lnL w="12700" cap="flat" cmpd="sng" algn="ctr">
                      <a:solidFill>
                        <a:schemeClr val="bg2">
                          <a:lumMod val="65000"/>
                        </a:schemeClr>
                      </a:solidFill>
                      <a:prstDash val="solid"/>
                      <a:round/>
                      <a:headEnd type="none" w="med" len="med"/>
                      <a:tailEnd type="none" w="med" len="med"/>
                    </a:lnL>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85531482"/>
                  </a:ext>
                </a:extLst>
              </a:tr>
              <a:tr h="381067">
                <a:tc gridSpan="5">
                  <a:txBody>
                    <a:bodyPr/>
                    <a:lstStyle/>
                    <a:p>
                      <a:pPr>
                        <a:lnSpc>
                          <a:spcPct val="90000"/>
                        </a:lnSpc>
                      </a:pPr>
                      <a:r>
                        <a:rPr lang="en-US" b="1" i="1" baseline="30000" dirty="0" err="1"/>
                        <a:t>a</a:t>
                      </a:r>
                      <a:r>
                        <a:rPr lang="en-US" sz="1400" b="0" i="0" baseline="0" dirty="0" err="1"/>
                        <a:t>Jan</a:t>
                      </a:r>
                      <a:r>
                        <a:rPr lang="en-US" sz="1400" b="0" i="0" baseline="0" dirty="0"/>
                        <a:t>-May 2020</a:t>
                      </a:r>
                      <a:endParaRPr lang="en-US" sz="1400" b="1" i="1" baseline="30000" dirty="0"/>
                    </a:p>
                  </a:txBody>
                  <a:tcPr anchor="ctr">
                    <a:lnT w="12700" cap="flat" cmpd="sng" algn="ctr">
                      <a:solidFill>
                        <a:schemeClr val="bg2">
                          <a:lumMod val="6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ctr">
                        <a:lnSpc>
                          <a:spcPct val="90000"/>
                        </a:lnSpc>
                      </a:pPr>
                      <a:endParaRPr lang="en-US" dirty="0"/>
                    </a:p>
                  </a:txBody>
                  <a:tcPr anchor="ct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hMerge="1">
                  <a:txBody>
                    <a:bodyPr/>
                    <a:lstStyle/>
                    <a:p>
                      <a:pPr algn="ctr">
                        <a:lnSpc>
                          <a:spcPct val="90000"/>
                        </a:lnSpc>
                      </a:pPr>
                      <a:endParaRPr lang="en-US" dirty="0"/>
                    </a:p>
                  </a:txBody>
                  <a:tcPr anchor="ct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hMerge="1">
                  <a:txBody>
                    <a:bodyPr/>
                    <a:lstStyle/>
                    <a:p>
                      <a:pPr algn="ctr">
                        <a:lnSpc>
                          <a:spcPct val="90000"/>
                        </a:lnSpc>
                      </a:pPr>
                      <a:endParaRPr lang="en-US" dirty="0"/>
                    </a:p>
                  </a:txBody>
                  <a:tcPr anchor="ct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hMerge="1">
                  <a:txBody>
                    <a:bodyPr/>
                    <a:lstStyle/>
                    <a:p>
                      <a:pPr algn="ctr">
                        <a:lnSpc>
                          <a:spcPct val="90000"/>
                        </a:lnSpc>
                      </a:pPr>
                      <a:endParaRPr lang="en-US" dirty="0"/>
                    </a:p>
                  </a:txBody>
                  <a:tcPr anchor="ctr">
                    <a:lnL w="12700" cap="flat" cmpd="sng" algn="ctr">
                      <a:solidFill>
                        <a:schemeClr val="bg2">
                          <a:lumMod val="65000"/>
                        </a:schemeClr>
                      </a:solidFill>
                      <a:prstDash val="solid"/>
                      <a:round/>
                      <a:headEnd type="none" w="med" len="med"/>
                      <a:tailEnd type="none" w="med" len="med"/>
                    </a:lnL>
                    <a:lnT w="12700" cap="flat" cmpd="sng" algn="ctr">
                      <a:solidFill>
                        <a:schemeClr val="bg2">
                          <a:lumMod val="65000"/>
                        </a:schemeClr>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846117778"/>
                  </a:ext>
                </a:extLst>
              </a:tr>
            </a:tbl>
          </a:graphicData>
        </a:graphic>
      </p:graphicFrame>
      <p:sp>
        <p:nvSpPr>
          <p:cNvPr id="8" name="TextBox 7">
            <a:extLst>
              <a:ext uri="{FF2B5EF4-FFF2-40B4-BE49-F238E27FC236}">
                <a16:creationId xmlns:a16="http://schemas.microsoft.com/office/drawing/2014/main" id="{E7D27D5D-AE6F-4C81-ABEA-FDB273C58BB1}"/>
              </a:ext>
            </a:extLst>
          </p:cNvPr>
          <p:cNvSpPr txBox="1"/>
          <p:nvPr/>
        </p:nvSpPr>
        <p:spPr>
          <a:xfrm>
            <a:off x="7272995" y="4008386"/>
            <a:ext cx="2427547" cy="1399883"/>
          </a:xfrm>
          <a:prstGeom prst="rect">
            <a:avLst/>
          </a:prstGeom>
          <a:solidFill>
            <a:schemeClr val="tx2"/>
          </a:solidFill>
        </p:spPr>
        <p:style>
          <a:lnRef idx="0">
            <a:schemeClr val="accent1"/>
          </a:lnRef>
          <a:fillRef idx="3">
            <a:schemeClr val="accent1"/>
          </a:fillRef>
          <a:effectRef idx="3">
            <a:schemeClr val="accent1"/>
          </a:effectRef>
          <a:fontRef idx="minor">
            <a:schemeClr val="lt1"/>
          </a:fontRef>
        </p:style>
        <p:txBody>
          <a:bodyPr wrap="square" lIns="182880" tIns="182880" rIns="182880" bIns="182880" rtlCol="0" anchor="ctr" anchorCtr="0">
            <a:noAutofit/>
          </a:bodyPr>
          <a:lstStyle/>
          <a:p>
            <a:pPr algn="r">
              <a:lnSpc>
                <a:spcPct val="90000"/>
              </a:lnSpc>
            </a:pPr>
            <a:r>
              <a:rPr lang="en-US" sz="2000" dirty="0"/>
              <a:t>OLCF exceeded all CY19 OA targets related to file systems</a:t>
            </a:r>
          </a:p>
        </p:txBody>
      </p:sp>
    </p:spTree>
    <p:extLst>
      <p:ext uri="{BB962C8B-B14F-4D97-AF65-F5344CB8AC3E}">
        <p14:creationId xmlns:p14="http://schemas.microsoft.com/office/powerpoint/2010/main" val="4190804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CB495-B630-41C4-AF3A-DD10BF877DCC}"/>
              </a:ext>
            </a:extLst>
          </p:cNvPr>
          <p:cNvSpPr>
            <a:spLocks noGrp="1"/>
          </p:cNvSpPr>
          <p:nvPr>
            <p:ph type="title"/>
          </p:nvPr>
        </p:nvSpPr>
        <p:spPr>
          <a:xfrm>
            <a:off x="429767" y="274319"/>
            <a:ext cx="11430000" cy="535531"/>
          </a:xfrm>
        </p:spPr>
        <p:txBody>
          <a:bodyPr/>
          <a:lstStyle/>
          <a:p>
            <a:r>
              <a:rPr lang="en-US" dirty="0"/>
              <a:t>Capability Usage (Summit) IBM AC922</a:t>
            </a:r>
          </a:p>
        </p:txBody>
      </p:sp>
      <p:sp>
        <p:nvSpPr>
          <p:cNvPr id="8" name="TextBox 7">
            <a:extLst>
              <a:ext uri="{FF2B5EF4-FFF2-40B4-BE49-F238E27FC236}">
                <a16:creationId xmlns:a16="http://schemas.microsoft.com/office/drawing/2014/main" id="{EDD4B9F8-E809-458D-9D65-F9AFEB1BF9EB}"/>
              </a:ext>
            </a:extLst>
          </p:cNvPr>
          <p:cNvSpPr txBox="1"/>
          <p:nvPr/>
        </p:nvSpPr>
        <p:spPr>
          <a:xfrm>
            <a:off x="566057" y="3429000"/>
            <a:ext cx="4492640" cy="2139697"/>
          </a:xfrm>
          <a:prstGeom prst="rect">
            <a:avLst/>
          </a:prstGeom>
          <a:noFill/>
        </p:spPr>
        <p:txBody>
          <a:bodyPr wrap="square" tIns="91440" bIns="91440" rtlCol="0">
            <a:noAutofit/>
          </a:bodyPr>
          <a:lstStyle/>
          <a:p>
            <a:pPr marL="236538" indent="-236538">
              <a:lnSpc>
                <a:spcPct val="90000"/>
              </a:lnSpc>
              <a:spcBef>
                <a:spcPts val="1200"/>
              </a:spcBef>
              <a:buFont typeface="Arial"/>
              <a:buChar char="•"/>
            </a:pPr>
            <a:r>
              <a:rPr lang="en-US" sz="2000" dirty="0">
                <a:latin typeface="+mn-lt"/>
              </a:rPr>
              <a:t>Leadership-class jobs must use no less than 20% of the available Summit nodes, and receive a +10 day aging boost from scheduler</a:t>
            </a:r>
          </a:p>
          <a:p>
            <a:pPr marL="236538" indent="-236538">
              <a:lnSpc>
                <a:spcPct val="90000"/>
              </a:lnSpc>
              <a:spcBef>
                <a:spcPts val="1200"/>
              </a:spcBef>
              <a:buFont typeface="Arial"/>
              <a:buChar char="•"/>
            </a:pPr>
            <a:r>
              <a:rPr lang="en-US" sz="2000" dirty="0">
                <a:latin typeface="+mn-lt"/>
              </a:rPr>
              <a:t>OLCF further boosts (+15d) the largest (&gt;60%) jobs</a:t>
            </a:r>
          </a:p>
        </p:txBody>
      </p:sp>
      <p:graphicFrame>
        <p:nvGraphicFramePr>
          <p:cNvPr id="9" name="Table 7">
            <a:extLst>
              <a:ext uri="{FF2B5EF4-FFF2-40B4-BE49-F238E27FC236}">
                <a16:creationId xmlns:a16="http://schemas.microsoft.com/office/drawing/2014/main" id="{01417597-FB94-4107-9113-5B8DAFEE0B40}"/>
              </a:ext>
            </a:extLst>
          </p:cNvPr>
          <p:cNvGraphicFramePr>
            <a:graphicFrameLocks noGrp="1"/>
          </p:cNvGraphicFramePr>
          <p:nvPr>
            <p:extLst>
              <p:ext uri="{D42A27DB-BD31-4B8C-83A1-F6EECF244321}">
                <p14:modId xmlns:p14="http://schemas.microsoft.com/office/powerpoint/2010/main" val="1148533034"/>
              </p:ext>
            </p:extLst>
          </p:nvPr>
        </p:nvGraphicFramePr>
        <p:xfrm>
          <a:off x="566057" y="998424"/>
          <a:ext cx="6360523" cy="2310571"/>
        </p:xfrm>
        <a:graphic>
          <a:graphicData uri="http://schemas.openxmlformats.org/drawingml/2006/table">
            <a:tbl>
              <a:tblPr firstRow="1" bandRow="1">
                <a:tableStyleId>{5C22544A-7EE6-4342-B048-85BDC9FD1C3A}</a:tableStyleId>
              </a:tblPr>
              <a:tblGrid>
                <a:gridCol w="1952372">
                  <a:extLst>
                    <a:ext uri="{9D8B030D-6E8A-4147-A177-3AD203B41FA5}">
                      <a16:colId xmlns:a16="http://schemas.microsoft.com/office/drawing/2014/main" val="3421042445"/>
                    </a:ext>
                  </a:extLst>
                </a:gridCol>
                <a:gridCol w="1103514">
                  <a:extLst>
                    <a:ext uri="{9D8B030D-6E8A-4147-A177-3AD203B41FA5}">
                      <a16:colId xmlns:a16="http://schemas.microsoft.com/office/drawing/2014/main" val="1774165662"/>
                    </a:ext>
                  </a:extLst>
                </a:gridCol>
                <a:gridCol w="1025346">
                  <a:extLst>
                    <a:ext uri="{9D8B030D-6E8A-4147-A177-3AD203B41FA5}">
                      <a16:colId xmlns:a16="http://schemas.microsoft.com/office/drawing/2014/main" val="880912476"/>
                    </a:ext>
                  </a:extLst>
                </a:gridCol>
                <a:gridCol w="1025346">
                  <a:extLst>
                    <a:ext uri="{9D8B030D-6E8A-4147-A177-3AD203B41FA5}">
                      <a16:colId xmlns:a16="http://schemas.microsoft.com/office/drawing/2014/main" val="2940591371"/>
                    </a:ext>
                  </a:extLst>
                </a:gridCol>
                <a:gridCol w="1253945">
                  <a:extLst>
                    <a:ext uri="{9D8B030D-6E8A-4147-A177-3AD203B41FA5}">
                      <a16:colId xmlns:a16="http://schemas.microsoft.com/office/drawing/2014/main" val="1163171844"/>
                    </a:ext>
                  </a:extLst>
                </a:gridCol>
              </a:tblGrid>
              <a:tr h="653679">
                <a:tc>
                  <a:txBody>
                    <a:bodyPr/>
                    <a:lstStyle/>
                    <a:p>
                      <a:pPr algn="l">
                        <a:lnSpc>
                          <a:spcPct val="90000"/>
                        </a:lnSpc>
                      </a:pPr>
                      <a:r>
                        <a:rPr lang="en-US" b="0" dirty="0"/>
                        <a:t>Leadership usage</a:t>
                      </a:r>
                    </a:p>
                  </a:txBody>
                  <a:tcPr anchor="ctr">
                    <a:solidFill>
                      <a:schemeClr val="tx2"/>
                    </a:solidFill>
                  </a:tcPr>
                </a:tc>
                <a:tc>
                  <a:txBody>
                    <a:bodyPr/>
                    <a:lstStyle/>
                    <a:p>
                      <a:pPr algn="ctr">
                        <a:lnSpc>
                          <a:spcPct val="90000"/>
                        </a:lnSpc>
                      </a:pPr>
                      <a:r>
                        <a:rPr lang="en-US" b="0" dirty="0"/>
                        <a:t>CY19 target</a:t>
                      </a:r>
                    </a:p>
                  </a:txBody>
                  <a:tcPr anchor="ctr">
                    <a:solidFill>
                      <a:schemeClr val="tx2"/>
                    </a:solidFill>
                  </a:tcPr>
                </a:tc>
                <a:tc>
                  <a:txBody>
                    <a:bodyPr/>
                    <a:lstStyle/>
                    <a:p>
                      <a:pPr algn="ctr">
                        <a:lnSpc>
                          <a:spcPct val="90000"/>
                        </a:lnSpc>
                      </a:pPr>
                      <a:r>
                        <a:rPr lang="en-US" b="0" dirty="0"/>
                        <a:t>CY19 </a:t>
                      </a:r>
                      <a:br>
                        <a:rPr lang="en-US" b="0" dirty="0"/>
                      </a:br>
                      <a:r>
                        <a:rPr lang="en-US" b="0" dirty="0"/>
                        <a:t>actual </a:t>
                      </a:r>
                    </a:p>
                  </a:txBody>
                  <a:tcPr anchor="ctr">
                    <a:solidFill>
                      <a:schemeClr val="tx2"/>
                    </a:solidFill>
                  </a:tcPr>
                </a:tc>
                <a:tc>
                  <a:txBody>
                    <a:bodyPr/>
                    <a:lstStyle/>
                    <a:p>
                      <a:pPr algn="ctr">
                        <a:lnSpc>
                          <a:spcPct val="90000"/>
                        </a:lnSpc>
                      </a:pPr>
                      <a:r>
                        <a:rPr lang="en-US" b="0" dirty="0"/>
                        <a:t>CY20 target</a:t>
                      </a:r>
                    </a:p>
                  </a:txBody>
                  <a:tcPr anchor="ctr">
                    <a:solidFill>
                      <a:schemeClr val="tx2"/>
                    </a:solidFill>
                  </a:tcPr>
                </a:tc>
                <a:tc>
                  <a:txBody>
                    <a:bodyPr/>
                    <a:lstStyle/>
                    <a:p>
                      <a:pPr algn="ctr">
                        <a:lnSpc>
                          <a:spcPct val="90000"/>
                        </a:lnSpc>
                      </a:pPr>
                      <a:r>
                        <a:rPr lang="en-US" b="0" dirty="0"/>
                        <a:t>CY20 </a:t>
                      </a:r>
                      <a:r>
                        <a:rPr lang="en-US" b="0" dirty="0" err="1"/>
                        <a:t>actual</a:t>
                      </a:r>
                      <a:r>
                        <a:rPr lang="en-US" b="1" i="1" baseline="30000" dirty="0" err="1"/>
                        <a:t>a</a:t>
                      </a:r>
                      <a:endParaRPr lang="en-US" b="0" dirty="0"/>
                    </a:p>
                  </a:txBody>
                  <a:tcPr anchor="ctr">
                    <a:solidFill>
                      <a:schemeClr val="tx2"/>
                    </a:solidFill>
                  </a:tcPr>
                </a:tc>
                <a:extLst>
                  <a:ext uri="{0D108BD9-81ED-4DB2-BD59-A6C34878D82A}">
                    <a16:rowId xmlns:a16="http://schemas.microsoft.com/office/drawing/2014/main" val="3713401408"/>
                  </a:ext>
                </a:extLst>
              </a:tr>
              <a:tr h="414223">
                <a:tc>
                  <a:txBody>
                    <a:bodyPr/>
                    <a:lstStyle/>
                    <a:p>
                      <a:pPr>
                        <a:lnSpc>
                          <a:spcPct val="90000"/>
                        </a:lnSpc>
                      </a:pPr>
                      <a:r>
                        <a:rPr lang="en-US" dirty="0"/>
                        <a:t>INCITE</a:t>
                      </a:r>
                    </a:p>
                  </a:txBody>
                  <a:tcPr anchor="ctr">
                    <a:lnR w="12700" cap="flat" cmpd="sng" algn="ctr">
                      <a:solidFill>
                        <a:schemeClr val="bg2">
                          <a:lumMod val="65000"/>
                        </a:schemeClr>
                      </a:solidFill>
                      <a:prstDash val="solid"/>
                      <a:round/>
                      <a:headEnd type="none" w="med" len="med"/>
                      <a:tailEnd type="none" w="med" len="med"/>
                    </a:lnR>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ctr">
                        <a:lnSpc>
                          <a:spcPct val="90000"/>
                        </a:lnSpc>
                      </a:pPr>
                      <a:r>
                        <a:rPr lang="en-US" dirty="0">
                          <a:solidFill>
                            <a:schemeClr val="bg1">
                              <a:lumMod val="50000"/>
                            </a:schemeClr>
                          </a:solidFill>
                        </a:rPr>
                        <a:t>NAM</a:t>
                      </a:r>
                    </a:p>
                  </a:txBody>
                  <a:tcPr anchor="ct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ctr">
                        <a:lnSpc>
                          <a:spcPct val="90000"/>
                        </a:lnSpc>
                      </a:pPr>
                      <a:r>
                        <a:rPr lang="en-US" dirty="0"/>
                        <a:t>39.8%</a:t>
                      </a:r>
                    </a:p>
                  </a:txBody>
                  <a:tcPr anchor="ct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ctr">
                        <a:lnSpc>
                          <a:spcPct val="90000"/>
                        </a:lnSpc>
                      </a:pPr>
                      <a:r>
                        <a:rPr lang="en-US" dirty="0">
                          <a:solidFill>
                            <a:schemeClr val="bg1">
                              <a:lumMod val="50000"/>
                            </a:schemeClr>
                          </a:solidFill>
                        </a:rPr>
                        <a:t>NAM</a:t>
                      </a:r>
                    </a:p>
                  </a:txBody>
                  <a:tcPr anchor="ct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US" dirty="0"/>
                        <a:t>40.2%</a:t>
                      </a:r>
                    </a:p>
                  </a:txBody>
                  <a:tcPr anchor="ctr">
                    <a:lnL w="12700" cap="flat" cmpd="sng" algn="ctr">
                      <a:solidFill>
                        <a:schemeClr val="bg2">
                          <a:lumMod val="65000"/>
                        </a:schemeClr>
                      </a:solidFill>
                      <a:prstDash val="solid"/>
                      <a:round/>
                      <a:headEnd type="none" w="med" len="med"/>
                      <a:tailEnd type="none" w="med" len="med"/>
                    </a:lnL>
                    <a:lnB w="12700" cap="flat" cmpd="sng" algn="ctr">
                      <a:solidFill>
                        <a:schemeClr val="bg2">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14138048"/>
                  </a:ext>
                </a:extLst>
              </a:tr>
              <a:tr h="414223">
                <a:tc>
                  <a:txBody>
                    <a:bodyPr/>
                    <a:lstStyle/>
                    <a:p>
                      <a:pPr>
                        <a:lnSpc>
                          <a:spcPct val="90000"/>
                        </a:lnSpc>
                      </a:pPr>
                      <a:r>
                        <a:rPr lang="en-US" dirty="0"/>
                        <a:t>ALCC</a:t>
                      </a:r>
                    </a:p>
                  </a:txBody>
                  <a:tcPr anchor="ctr">
                    <a:lnR w="12700" cap="flat" cmpd="sng" algn="ctr">
                      <a:solidFill>
                        <a:schemeClr val="bg2">
                          <a:lumMod val="65000"/>
                        </a:schemeClr>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ctr">
                        <a:lnSpc>
                          <a:spcPct val="90000"/>
                        </a:lnSpc>
                      </a:pPr>
                      <a:r>
                        <a:rPr lang="en-US" dirty="0">
                          <a:solidFill>
                            <a:schemeClr val="bg1">
                              <a:lumMod val="50000"/>
                            </a:schemeClr>
                          </a:solidFill>
                        </a:rPr>
                        <a:t>NAM</a:t>
                      </a:r>
                    </a:p>
                  </a:txBody>
                  <a:tcPr anchor="ct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ctr">
                        <a:lnSpc>
                          <a:spcPct val="90000"/>
                        </a:lnSpc>
                      </a:pPr>
                      <a:r>
                        <a:rPr lang="en-US" dirty="0"/>
                        <a:t>52.7%</a:t>
                      </a:r>
                    </a:p>
                  </a:txBody>
                  <a:tcPr anchor="ct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ctr">
                        <a:lnSpc>
                          <a:spcPct val="90000"/>
                        </a:lnSpc>
                      </a:pPr>
                      <a:r>
                        <a:rPr lang="en-US" dirty="0">
                          <a:solidFill>
                            <a:schemeClr val="bg1">
                              <a:lumMod val="50000"/>
                            </a:schemeClr>
                          </a:solidFill>
                        </a:rPr>
                        <a:t>NAM</a:t>
                      </a:r>
                    </a:p>
                  </a:txBody>
                  <a:tcPr anchor="ct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ctr">
                        <a:lnSpc>
                          <a:spcPct val="90000"/>
                        </a:lnSpc>
                      </a:pPr>
                      <a:r>
                        <a:rPr lang="en-US" dirty="0"/>
                        <a:t>34.7%</a:t>
                      </a:r>
                    </a:p>
                  </a:txBody>
                  <a:tcPr anchor="ctr">
                    <a:lnL w="12700" cap="flat" cmpd="sng" algn="ctr">
                      <a:solidFill>
                        <a:schemeClr val="bg2">
                          <a:lumMod val="65000"/>
                        </a:schemeClr>
                      </a:solidFill>
                      <a:prstDash val="solid"/>
                      <a:round/>
                      <a:headEnd type="none" w="med" len="med"/>
                      <a:tailEnd type="none" w="med" len="med"/>
                    </a:lnL>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66536689"/>
                  </a:ext>
                </a:extLst>
              </a:tr>
              <a:tr h="414223">
                <a:tc>
                  <a:txBody>
                    <a:bodyPr/>
                    <a:lstStyle/>
                    <a:p>
                      <a:pPr algn="r">
                        <a:lnSpc>
                          <a:spcPct val="90000"/>
                        </a:lnSpc>
                      </a:pPr>
                      <a:r>
                        <a:rPr lang="en-US" b="1" dirty="0"/>
                        <a:t>All projects</a:t>
                      </a:r>
                    </a:p>
                  </a:txBody>
                  <a:tcPr anchor="ctr">
                    <a:lnR w="12700" cap="flat" cmpd="sng" algn="ctr">
                      <a:solidFill>
                        <a:schemeClr val="bg2">
                          <a:lumMod val="65000"/>
                        </a:schemeClr>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ctr">
                        <a:lnSpc>
                          <a:spcPct val="90000"/>
                        </a:lnSpc>
                      </a:pPr>
                      <a:r>
                        <a:rPr lang="en-US" b="1" dirty="0"/>
                        <a:t>30%</a:t>
                      </a:r>
                    </a:p>
                  </a:txBody>
                  <a:tcPr anchor="ct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ctr">
                        <a:lnSpc>
                          <a:spcPct val="90000"/>
                        </a:lnSpc>
                      </a:pPr>
                      <a:r>
                        <a:rPr lang="en-US" b="1" dirty="0"/>
                        <a:t>47.6%</a:t>
                      </a:r>
                      <a:endParaRPr lang="en-US" b="1" baseline="30000" dirty="0"/>
                    </a:p>
                  </a:txBody>
                  <a:tcPr anchor="ct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US" b="1" dirty="0"/>
                        <a:t>35%</a:t>
                      </a:r>
                    </a:p>
                  </a:txBody>
                  <a:tcPr anchor="ct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ctr">
                        <a:lnSpc>
                          <a:spcPct val="90000"/>
                        </a:lnSpc>
                      </a:pPr>
                      <a:r>
                        <a:rPr lang="en-US" b="1" baseline="0" dirty="0"/>
                        <a:t>38.2%</a:t>
                      </a:r>
                    </a:p>
                  </a:txBody>
                  <a:tcPr anchor="ctr">
                    <a:lnL w="12700" cap="flat" cmpd="sng" algn="ctr">
                      <a:solidFill>
                        <a:schemeClr val="bg2">
                          <a:lumMod val="65000"/>
                        </a:schemeClr>
                      </a:solidFill>
                      <a:prstDash val="solid"/>
                      <a:round/>
                      <a:headEnd type="none" w="med" len="med"/>
                      <a:tailEnd type="none" w="med" len="med"/>
                    </a:lnL>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85531482"/>
                  </a:ext>
                </a:extLst>
              </a:tr>
              <a:tr h="414223">
                <a:tc gridSpan="5">
                  <a:txBody>
                    <a:bodyPr/>
                    <a:lstStyle/>
                    <a:p>
                      <a:pPr algn="l">
                        <a:lnSpc>
                          <a:spcPct val="90000"/>
                        </a:lnSpc>
                      </a:pPr>
                      <a:r>
                        <a:rPr lang="en-US" b="1" i="1" baseline="30000" dirty="0" err="1"/>
                        <a:t>a</a:t>
                      </a:r>
                      <a:r>
                        <a:rPr lang="en-US" sz="1400" b="0" i="0" baseline="0" dirty="0" err="1"/>
                        <a:t>Jan</a:t>
                      </a:r>
                      <a:r>
                        <a:rPr lang="en-US" sz="1400" b="0" i="0" baseline="0" dirty="0"/>
                        <a:t>-May 2020</a:t>
                      </a:r>
                      <a:endParaRPr lang="en-US" b="1" i="1" baseline="30000" dirty="0"/>
                    </a:p>
                  </a:txBody>
                  <a:tcPr anchor="ctr">
                    <a:lnT w="12700" cap="flat" cmpd="sng" algn="ctr">
                      <a:solidFill>
                        <a:schemeClr val="bg2">
                          <a:lumMod val="6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ctr">
                        <a:lnSpc>
                          <a:spcPct val="90000"/>
                        </a:lnSpc>
                      </a:pPr>
                      <a:endParaRPr lang="en-US" b="1" dirty="0"/>
                    </a:p>
                  </a:txBody>
                  <a:tcPr anchor="ct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hMerge="1">
                  <a:txBody>
                    <a:bodyPr/>
                    <a:lstStyle/>
                    <a:p>
                      <a:pPr algn="ctr">
                        <a:lnSpc>
                          <a:spcPct val="90000"/>
                        </a:lnSpc>
                      </a:pPr>
                      <a:endParaRPr lang="en-US" b="1" baseline="30000" dirty="0"/>
                    </a:p>
                  </a:txBody>
                  <a:tcPr anchor="ct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hMerge="1">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endParaRPr lang="en-US" b="1" dirty="0"/>
                    </a:p>
                  </a:txBody>
                  <a:tcPr anchor="ct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hMerge="1">
                  <a:txBody>
                    <a:bodyPr/>
                    <a:lstStyle/>
                    <a:p>
                      <a:pPr algn="ctr">
                        <a:lnSpc>
                          <a:spcPct val="90000"/>
                        </a:lnSpc>
                      </a:pPr>
                      <a:endParaRPr lang="en-US" b="1" baseline="0" dirty="0"/>
                    </a:p>
                  </a:txBody>
                  <a:tcPr anchor="ctr">
                    <a:lnL w="12700" cap="flat" cmpd="sng" algn="ctr">
                      <a:solidFill>
                        <a:schemeClr val="bg2">
                          <a:lumMod val="65000"/>
                        </a:schemeClr>
                      </a:solidFill>
                      <a:prstDash val="solid"/>
                      <a:round/>
                      <a:headEnd type="none" w="med" len="med"/>
                      <a:tailEnd type="none" w="med" len="med"/>
                    </a:lnL>
                    <a:lnT w="12700" cap="flat" cmpd="sng" algn="ctr">
                      <a:solidFill>
                        <a:schemeClr val="bg2">
                          <a:lumMod val="65000"/>
                        </a:schemeClr>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3012032812"/>
                  </a:ext>
                </a:extLst>
              </a:tr>
            </a:tbl>
          </a:graphicData>
        </a:graphic>
      </p:graphicFrame>
      <p:graphicFrame>
        <p:nvGraphicFramePr>
          <p:cNvPr id="10" name="Table 7">
            <a:extLst>
              <a:ext uri="{FF2B5EF4-FFF2-40B4-BE49-F238E27FC236}">
                <a16:creationId xmlns:a16="http://schemas.microsoft.com/office/drawing/2014/main" id="{7C58A5C5-BBAA-4D46-B897-0E9C73B10969}"/>
              </a:ext>
            </a:extLst>
          </p:cNvPr>
          <p:cNvGraphicFramePr>
            <a:graphicFrameLocks noGrp="1"/>
          </p:cNvGraphicFramePr>
          <p:nvPr/>
        </p:nvGraphicFramePr>
        <p:xfrm>
          <a:off x="5678128" y="3497570"/>
          <a:ext cx="5996939" cy="2810256"/>
        </p:xfrm>
        <a:graphic>
          <a:graphicData uri="http://schemas.openxmlformats.org/drawingml/2006/table">
            <a:tbl>
              <a:tblPr firstRow="1" bandRow="1">
                <a:tableStyleId>{9D7B26C5-4107-4FEC-AEDC-1716B250A1EF}</a:tableStyleId>
              </a:tblPr>
              <a:tblGrid>
                <a:gridCol w="598835">
                  <a:extLst>
                    <a:ext uri="{9D8B030D-6E8A-4147-A177-3AD203B41FA5}">
                      <a16:colId xmlns:a16="http://schemas.microsoft.com/office/drawing/2014/main" val="3421042445"/>
                    </a:ext>
                  </a:extLst>
                </a:gridCol>
                <a:gridCol w="1185721">
                  <a:extLst>
                    <a:ext uri="{9D8B030D-6E8A-4147-A177-3AD203B41FA5}">
                      <a16:colId xmlns:a16="http://schemas.microsoft.com/office/drawing/2014/main" val="3286787287"/>
                    </a:ext>
                  </a:extLst>
                </a:gridCol>
                <a:gridCol w="1076632">
                  <a:extLst>
                    <a:ext uri="{9D8B030D-6E8A-4147-A177-3AD203B41FA5}">
                      <a16:colId xmlns:a16="http://schemas.microsoft.com/office/drawing/2014/main" val="741718848"/>
                    </a:ext>
                  </a:extLst>
                </a:gridCol>
                <a:gridCol w="1430594">
                  <a:extLst>
                    <a:ext uri="{9D8B030D-6E8A-4147-A177-3AD203B41FA5}">
                      <a16:colId xmlns:a16="http://schemas.microsoft.com/office/drawing/2014/main" val="1774165662"/>
                    </a:ext>
                  </a:extLst>
                </a:gridCol>
                <a:gridCol w="1705157">
                  <a:extLst>
                    <a:ext uri="{9D8B030D-6E8A-4147-A177-3AD203B41FA5}">
                      <a16:colId xmlns:a16="http://schemas.microsoft.com/office/drawing/2014/main" val="880912476"/>
                    </a:ext>
                  </a:extLst>
                </a:gridCol>
              </a:tblGrid>
              <a:tr h="370840">
                <a:tc gridSpan="5">
                  <a:txBody>
                    <a:bodyPr/>
                    <a:lstStyle/>
                    <a:p>
                      <a:pPr algn="l">
                        <a:lnSpc>
                          <a:spcPct val="90000"/>
                        </a:lnSpc>
                      </a:pPr>
                      <a:r>
                        <a:rPr lang="en-US" b="1" dirty="0"/>
                        <a:t>Summit scheduling policy</a:t>
                      </a:r>
                    </a:p>
                  </a:txBody>
                  <a:tcPr anchor="b"/>
                </a:tc>
                <a:tc hMerge="1">
                  <a:txBody>
                    <a:bodyPr/>
                    <a:lstStyle/>
                    <a:p>
                      <a:pPr algn="ctr">
                        <a:lnSpc>
                          <a:spcPct val="90000"/>
                        </a:lnSpc>
                      </a:pPr>
                      <a:endParaRPr lang="en-US" b="0" dirty="0"/>
                    </a:p>
                  </a:txBody>
                  <a:tcPr anchor="b"/>
                </a:tc>
                <a:tc hMerge="1">
                  <a:txBody>
                    <a:bodyPr/>
                    <a:lstStyle/>
                    <a:p>
                      <a:pPr algn="ctr">
                        <a:lnSpc>
                          <a:spcPct val="90000"/>
                        </a:lnSpc>
                      </a:pPr>
                      <a:endParaRPr lang="en-US" b="0" dirty="0"/>
                    </a:p>
                  </a:txBody>
                  <a:tcPr anchor="b"/>
                </a:tc>
                <a:tc hMerge="1">
                  <a:txBody>
                    <a:bodyPr/>
                    <a:lstStyle/>
                    <a:p>
                      <a:pPr algn="ctr">
                        <a:lnSpc>
                          <a:spcPct val="90000"/>
                        </a:lnSpc>
                      </a:pPr>
                      <a:endParaRPr lang="en-US" b="0" dirty="0"/>
                    </a:p>
                  </a:txBody>
                  <a:tcPr anchor="b"/>
                </a:tc>
                <a:tc hMerge="1">
                  <a:txBody>
                    <a:bodyPr/>
                    <a:lstStyle/>
                    <a:p>
                      <a:pPr algn="ctr">
                        <a:lnSpc>
                          <a:spcPct val="90000"/>
                        </a:lnSpc>
                      </a:pPr>
                      <a:endParaRPr lang="en-US" b="0" dirty="0"/>
                    </a:p>
                  </a:txBody>
                  <a:tcPr/>
                </a:tc>
                <a:extLst>
                  <a:ext uri="{0D108BD9-81ED-4DB2-BD59-A6C34878D82A}">
                    <a16:rowId xmlns:a16="http://schemas.microsoft.com/office/drawing/2014/main" val="4263616581"/>
                  </a:ext>
                </a:extLst>
              </a:tr>
              <a:tr h="389810">
                <a:tc>
                  <a:txBody>
                    <a:bodyPr/>
                    <a:lstStyle/>
                    <a:p>
                      <a:pPr algn="r">
                        <a:lnSpc>
                          <a:spcPct val="90000"/>
                        </a:lnSpc>
                      </a:pPr>
                      <a:r>
                        <a:rPr lang="en-US" b="1" dirty="0"/>
                        <a:t>Bin</a:t>
                      </a:r>
                    </a:p>
                  </a:txBody>
                  <a:tcPr anchor="b"/>
                </a:tc>
                <a:tc>
                  <a:txBody>
                    <a:bodyPr/>
                    <a:lstStyle/>
                    <a:p>
                      <a:pPr algn="ctr">
                        <a:lnSpc>
                          <a:spcPct val="90000"/>
                        </a:lnSpc>
                      </a:pPr>
                      <a:r>
                        <a:rPr lang="en-US" dirty="0"/>
                        <a:t>Min </a:t>
                      </a:r>
                      <a:br>
                        <a:rPr lang="en-US" dirty="0"/>
                      </a:br>
                      <a:r>
                        <a:rPr lang="en-US" dirty="0"/>
                        <a:t>nodes</a:t>
                      </a:r>
                      <a:endParaRPr lang="en-US" b="0" dirty="0"/>
                    </a:p>
                  </a:txBody>
                  <a:tcPr anchor="b"/>
                </a:tc>
                <a:tc>
                  <a:txBody>
                    <a:bodyPr/>
                    <a:lstStyle/>
                    <a:p>
                      <a:pPr algn="ctr">
                        <a:lnSpc>
                          <a:spcPct val="90000"/>
                        </a:lnSpc>
                      </a:pPr>
                      <a:r>
                        <a:rPr lang="en-US" dirty="0"/>
                        <a:t>Max nodes</a:t>
                      </a:r>
                      <a:endParaRPr lang="en-US" b="0" dirty="0"/>
                    </a:p>
                  </a:txBody>
                  <a:tcPr anchor="b"/>
                </a:tc>
                <a:tc>
                  <a:txBody>
                    <a:bodyPr/>
                    <a:lstStyle/>
                    <a:p>
                      <a:pPr algn="ctr">
                        <a:lnSpc>
                          <a:spcPct val="90000"/>
                        </a:lnSpc>
                      </a:pPr>
                      <a:r>
                        <a:rPr lang="en-US" dirty="0" err="1"/>
                        <a:t>Walltime</a:t>
                      </a:r>
                      <a:r>
                        <a:rPr lang="en-US" dirty="0"/>
                        <a:t> hours</a:t>
                      </a:r>
                      <a:endParaRPr lang="en-US" b="0" dirty="0"/>
                    </a:p>
                  </a:txBody>
                  <a:tcPr anchor="b"/>
                </a:tc>
                <a:tc>
                  <a:txBody>
                    <a:bodyPr/>
                    <a:lstStyle/>
                    <a:p>
                      <a:pPr algn="ctr">
                        <a:lnSpc>
                          <a:spcPct val="90000"/>
                        </a:lnSpc>
                      </a:pPr>
                      <a:r>
                        <a:rPr lang="en-US" dirty="0"/>
                        <a:t>Aging boost (days)</a:t>
                      </a:r>
                      <a:endParaRPr lang="en-US" b="0" dirty="0"/>
                    </a:p>
                  </a:txBody>
                  <a:tcPr/>
                </a:tc>
                <a:extLst>
                  <a:ext uri="{0D108BD9-81ED-4DB2-BD59-A6C34878D82A}">
                    <a16:rowId xmlns:a16="http://schemas.microsoft.com/office/drawing/2014/main" val="3713401408"/>
                  </a:ext>
                </a:extLst>
              </a:tr>
              <a:tr h="370840">
                <a:tc>
                  <a:txBody>
                    <a:bodyPr/>
                    <a:lstStyle/>
                    <a:p>
                      <a:pPr algn="r">
                        <a:lnSpc>
                          <a:spcPct val="90000"/>
                        </a:lnSpc>
                      </a:pPr>
                      <a:r>
                        <a:rPr lang="en-US" b="1" dirty="0"/>
                        <a:t>1</a:t>
                      </a:r>
                    </a:p>
                  </a:txBody>
                  <a:tcPr anchor="ctr"/>
                </a:tc>
                <a:tc>
                  <a:txBody>
                    <a:bodyPr/>
                    <a:lstStyle/>
                    <a:p>
                      <a:pPr algn="ctr">
                        <a:lnSpc>
                          <a:spcPct val="90000"/>
                        </a:lnSpc>
                      </a:pPr>
                      <a:r>
                        <a:rPr lang="en-US" dirty="0"/>
                        <a:t>2,765</a:t>
                      </a:r>
                    </a:p>
                  </a:txBody>
                  <a:tcPr anchor="ctr"/>
                </a:tc>
                <a:tc>
                  <a:txBody>
                    <a:bodyPr/>
                    <a:lstStyle/>
                    <a:p>
                      <a:pPr algn="ctr">
                        <a:lnSpc>
                          <a:spcPct val="90000"/>
                        </a:lnSpc>
                      </a:pPr>
                      <a:r>
                        <a:rPr lang="en-US" dirty="0"/>
                        <a:t>4,608</a:t>
                      </a:r>
                    </a:p>
                  </a:txBody>
                  <a:tcPr anchor="ctr"/>
                </a:tc>
                <a:tc>
                  <a:txBody>
                    <a:bodyPr/>
                    <a:lstStyle/>
                    <a:p>
                      <a:pPr algn="ctr">
                        <a:lnSpc>
                          <a:spcPct val="90000"/>
                        </a:lnSpc>
                      </a:pPr>
                      <a:r>
                        <a:rPr lang="en-US" dirty="0"/>
                        <a:t>24.0</a:t>
                      </a:r>
                    </a:p>
                  </a:txBody>
                  <a:tcPr anchor="ctr"/>
                </a:tc>
                <a:tc>
                  <a:txBody>
                    <a:bodyPr/>
                    <a:lstStyle/>
                    <a:p>
                      <a:pPr algn="ctr">
                        <a:lnSpc>
                          <a:spcPct val="90000"/>
                        </a:lnSpc>
                      </a:pPr>
                      <a:r>
                        <a:rPr lang="en-US" dirty="0"/>
                        <a:t>15</a:t>
                      </a:r>
                    </a:p>
                  </a:txBody>
                  <a:tcPr anchor="ctr"/>
                </a:tc>
                <a:extLst>
                  <a:ext uri="{0D108BD9-81ED-4DB2-BD59-A6C34878D82A}">
                    <a16:rowId xmlns:a16="http://schemas.microsoft.com/office/drawing/2014/main" val="2614138048"/>
                  </a:ext>
                </a:extLst>
              </a:tr>
              <a:tr h="370840">
                <a:tc>
                  <a:txBody>
                    <a:bodyPr/>
                    <a:lstStyle/>
                    <a:p>
                      <a:pPr algn="r">
                        <a:lnSpc>
                          <a:spcPct val="90000"/>
                        </a:lnSpc>
                      </a:pPr>
                      <a:r>
                        <a:rPr lang="en-US" b="1" dirty="0"/>
                        <a:t>2</a:t>
                      </a:r>
                    </a:p>
                  </a:txBody>
                  <a:tcPr anchor="ctr"/>
                </a:tc>
                <a:tc>
                  <a:txBody>
                    <a:bodyPr/>
                    <a:lstStyle/>
                    <a:p>
                      <a:pPr algn="ctr">
                        <a:lnSpc>
                          <a:spcPct val="90000"/>
                        </a:lnSpc>
                      </a:pPr>
                      <a:r>
                        <a:rPr lang="en-US" dirty="0"/>
                        <a:t>922</a:t>
                      </a:r>
                    </a:p>
                  </a:txBody>
                  <a:tcPr anchor="ctr"/>
                </a:tc>
                <a:tc>
                  <a:txBody>
                    <a:bodyPr/>
                    <a:lstStyle/>
                    <a:p>
                      <a:pPr algn="ctr">
                        <a:lnSpc>
                          <a:spcPct val="90000"/>
                        </a:lnSpc>
                      </a:pPr>
                      <a:r>
                        <a:rPr lang="en-US" dirty="0"/>
                        <a:t>2,764</a:t>
                      </a:r>
                    </a:p>
                  </a:txBody>
                  <a:tcPr anchor="ctr"/>
                </a:tc>
                <a:tc>
                  <a:txBody>
                    <a:bodyPr/>
                    <a:lstStyle/>
                    <a:p>
                      <a:pPr algn="ctr">
                        <a:lnSpc>
                          <a:spcPct val="90000"/>
                        </a:lnSpc>
                      </a:pPr>
                      <a:r>
                        <a:rPr lang="en-US" dirty="0"/>
                        <a:t>24.0</a:t>
                      </a:r>
                    </a:p>
                  </a:txBody>
                  <a:tcPr anchor="ctr"/>
                </a:tc>
                <a:tc>
                  <a:txBody>
                    <a:bodyPr/>
                    <a:lstStyle/>
                    <a:p>
                      <a:pPr algn="ctr">
                        <a:lnSpc>
                          <a:spcPct val="90000"/>
                        </a:lnSpc>
                      </a:pPr>
                      <a:r>
                        <a:rPr lang="en-US" dirty="0"/>
                        <a:t>10</a:t>
                      </a:r>
                    </a:p>
                  </a:txBody>
                  <a:tcPr anchor="ctr"/>
                </a:tc>
                <a:extLst>
                  <a:ext uri="{0D108BD9-81ED-4DB2-BD59-A6C34878D82A}">
                    <a16:rowId xmlns:a16="http://schemas.microsoft.com/office/drawing/2014/main" val="2566536689"/>
                  </a:ext>
                </a:extLst>
              </a:tr>
              <a:tr h="370840">
                <a:tc>
                  <a:txBody>
                    <a:bodyPr/>
                    <a:lstStyle/>
                    <a:p>
                      <a:pPr algn="r">
                        <a:lnSpc>
                          <a:spcPct val="90000"/>
                        </a:lnSpc>
                      </a:pPr>
                      <a:r>
                        <a:rPr lang="en-US" b="1" dirty="0"/>
                        <a:t>3</a:t>
                      </a:r>
                    </a:p>
                  </a:txBody>
                  <a:tcPr anchor="ctr"/>
                </a:tc>
                <a:tc>
                  <a:txBody>
                    <a:bodyPr/>
                    <a:lstStyle/>
                    <a:p>
                      <a:pPr algn="ctr">
                        <a:lnSpc>
                          <a:spcPct val="90000"/>
                        </a:lnSpc>
                      </a:pPr>
                      <a:r>
                        <a:rPr lang="en-US" dirty="0"/>
                        <a:t>92</a:t>
                      </a:r>
                      <a:endParaRPr lang="en-US" b="1" dirty="0"/>
                    </a:p>
                  </a:txBody>
                  <a:tcPr anchor="ctr"/>
                </a:tc>
                <a:tc>
                  <a:txBody>
                    <a:bodyPr/>
                    <a:lstStyle/>
                    <a:p>
                      <a:pPr algn="ctr">
                        <a:lnSpc>
                          <a:spcPct val="90000"/>
                        </a:lnSpc>
                      </a:pPr>
                      <a:r>
                        <a:rPr lang="en-US" dirty="0"/>
                        <a:t>921</a:t>
                      </a:r>
                      <a:endParaRPr lang="en-US" b="1" dirty="0"/>
                    </a:p>
                  </a:txBody>
                  <a:tcPr anchor="ctr"/>
                </a:tc>
                <a:tc>
                  <a:txBody>
                    <a:bodyPr/>
                    <a:lstStyle/>
                    <a:p>
                      <a:pPr algn="ctr">
                        <a:lnSpc>
                          <a:spcPct val="90000"/>
                        </a:lnSpc>
                      </a:pPr>
                      <a:r>
                        <a:rPr lang="en-US" dirty="0"/>
                        <a:t>12.0</a:t>
                      </a:r>
                      <a:endParaRPr lang="en-US" b="1" dirty="0"/>
                    </a:p>
                  </a:txBody>
                  <a:tcPr anchor="ctr"/>
                </a:tc>
                <a:tc>
                  <a:txBody>
                    <a:bodyPr/>
                    <a:lstStyle/>
                    <a:p>
                      <a:pPr algn="ctr">
                        <a:lnSpc>
                          <a:spcPct val="90000"/>
                        </a:lnSpc>
                      </a:pPr>
                      <a:r>
                        <a:rPr lang="en-US" dirty="0"/>
                        <a:t>0</a:t>
                      </a:r>
                      <a:endParaRPr lang="en-US" b="1" baseline="30000" dirty="0"/>
                    </a:p>
                  </a:txBody>
                  <a:tcPr anchor="ctr"/>
                </a:tc>
                <a:extLst>
                  <a:ext uri="{0D108BD9-81ED-4DB2-BD59-A6C34878D82A}">
                    <a16:rowId xmlns:a16="http://schemas.microsoft.com/office/drawing/2014/main" val="3685531482"/>
                  </a:ext>
                </a:extLst>
              </a:tr>
              <a:tr h="370840">
                <a:tc>
                  <a:txBody>
                    <a:bodyPr/>
                    <a:lstStyle/>
                    <a:p>
                      <a:pPr algn="r">
                        <a:lnSpc>
                          <a:spcPct val="90000"/>
                        </a:lnSpc>
                      </a:pPr>
                      <a:r>
                        <a:rPr lang="en-US" b="1" dirty="0"/>
                        <a:t>4</a:t>
                      </a:r>
                    </a:p>
                  </a:txBody>
                  <a:tcPr anchor="ctr"/>
                </a:tc>
                <a:tc>
                  <a:txBody>
                    <a:bodyPr/>
                    <a:lstStyle/>
                    <a:p>
                      <a:pPr algn="ctr">
                        <a:lnSpc>
                          <a:spcPct val="90000"/>
                        </a:lnSpc>
                      </a:pPr>
                      <a:r>
                        <a:rPr lang="en-US" b="0" dirty="0"/>
                        <a:t>46</a:t>
                      </a:r>
                    </a:p>
                  </a:txBody>
                  <a:tcPr anchor="ctr"/>
                </a:tc>
                <a:tc>
                  <a:txBody>
                    <a:bodyPr/>
                    <a:lstStyle/>
                    <a:p>
                      <a:pPr algn="ctr">
                        <a:lnSpc>
                          <a:spcPct val="90000"/>
                        </a:lnSpc>
                      </a:pPr>
                      <a:r>
                        <a:rPr lang="en-US" b="0" dirty="0"/>
                        <a:t>91</a:t>
                      </a:r>
                    </a:p>
                  </a:txBody>
                  <a:tcPr anchor="ctr"/>
                </a:tc>
                <a:tc>
                  <a:txBody>
                    <a:bodyPr/>
                    <a:lstStyle/>
                    <a:p>
                      <a:pPr algn="ctr">
                        <a:lnSpc>
                          <a:spcPct val="90000"/>
                        </a:lnSpc>
                      </a:pPr>
                      <a:r>
                        <a:rPr lang="en-US" b="0" dirty="0"/>
                        <a:t>6.0</a:t>
                      </a:r>
                    </a:p>
                  </a:txBody>
                  <a:tcPr anchor="ctr"/>
                </a:tc>
                <a:tc>
                  <a:txBody>
                    <a:bodyPr/>
                    <a:lstStyle/>
                    <a:p>
                      <a:pPr algn="ctr">
                        <a:lnSpc>
                          <a:spcPct val="90000"/>
                        </a:lnSpc>
                      </a:pPr>
                      <a:r>
                        <a:rPr lang="en-US" b="0" baseline="0" dirty="0"/>
                        <a:t>0</a:t>
                      </a:r>
                    </a:p>
                  </a:txBody>
                  <a:tcPr anchor="ctr"/>
                </a:tc>
                <a:extLst>
                  <a:ext uri="{0D108BD9-81ED-4DB2-BD59-A6C34878D82A}">
                    <a16:rowId xmlns:a16="http://schemas.microsoft.com/office/drawing/2014/main" val="2818632019"/>
                  </a:ext>
                </a:extLst>
              </a:tr>
              <a:tr h="370840">
                <a:tc>
                  <a:txBody>
                    <a:bodyPr/>
                    <a:lstStyle/>
                    <a:p>
                      <a:pPr algn="r">
                        <a:lnSpc>
                          <a:spcPct val="90000"/>
                        </a:lnSpc>
                      </a:pPr>
                      <a:r>
                        <a:rPr lang="en-US" b="1" dirty="0"/>
                        <a:t>5</a:t>
                      </a:r>
                    </a:p>
                  </a:txBody>
                  <a:tcPr anchor="ctr"/>
                </a:tc>
                <a:tc>
                  <a:txBody>
                    <a:bodyPr/>
                    <a:lstStyle/>
                    <a:p>
                      <a:pPr algn="ctr">
                        <a:lnSpc>
                          <a:spcPct val="90000"/>
                        </a:lnSpc>
                      </a:pPr>
                      <a:r>
                        <a:rPr lang="en-US" b="0" dirty="0"/>
                        <a:t>1</a:t>
                      </a:r>
                    </a:p>
                  </a:txBody>
                  <a:tcPr anchor="ctr"/>
                </a:tc>
                <a:tc>
                  <a:txBody>
                    <a:bodyPr/>
                    <a:lstStyle/>
                    <a:p>
                      <a:pPr algn="ctr">
                        <a:lnSpc>
                          <a:spcPct val="90000"/>
                        </a:lnSpc>
                      </a:pPr>
                      <a:r>
                        <a:rPr lang="en-US" b="0" dirty="0"/>
                        <a:t>45</a:t>
                      </a:r>
                    </a:p>
                  </a:txBody>
                  <a:tcPr anchor="ctr"/>
                </a:tc>
                <a:tc>
                  <a:txBody>
                    <a:bodyPr/>
                    <a:lstStyle/>
                    <a:p>
                      <a:pPr algn="ctr">
                        <a:lnSpc>
                          <a:spcPct val="90000"/>
                        </a:lnSpc>
                      </a:pPr>
                      <a:r>
                        <a:rPr lang="en-US" b="0" dirty="0"/>
                        <a:t>2.0</a:t>
                      </a:r>
                    </a:p>
                  </a:txBody>
                  <a:tcPr anchor="ctr"/>
                </a:tc>
                <a:tc>
                  <a:txBody>
                    <a:bodyPr/>
                    <a:lstStyle/>
                    <a:p>
                      <a:pPr algn="ctr">
                        <a:lnSpc>
                          <a:spcPct val="90000"/>
                        </a:lnSpc>
                      </a:pPr>
                      <a:r>
                        <a:rPr lang="en-US" b="0" baseline="0" dirty="0"/>
                        <a:t>0</a:t>
                      </a:r>
                    </a:p>
                  </a:txBody>
                  <a:tcPr anchor="ctr"/>
                </a:tc>
                <a:extLst>
                  <a:ext uri="{0D108BD9-81ED-4DB2-BD59-A6C34878D82A}">
                    <a16:rowId xmlns:a16="http://schemas.microsoft.com/office/drawing/2014/main" val="221491549"/>
                  </a:ext>
                </a:extLst>
              </a:tr>
            </a:tbl>
          </a:graphicData>
        </a:graphic>
      </p:graphicFrame>
      <p:sp>
        <p:nvSpPr>
          <p:cNvPr id="11" name="TextBox 10">
            <a:extLst>
              <a:ext uri="{FF2B5EF4-FFF2-40B4-BE49-F238E27FC236}">
                <a16:creationId xmlns:a16="http://schemas.microsoft.com/office/drawing/2014/main" id="{85C54B9B-CE25-481E-A6E2-F69B93933919}"/>
              </a:ext>
            </a:extLst>
          </p:cNvPr>
          <p:cNvSpPr txBox="1"/>
          <p:nvPr/>
        </p:nvSpPr>
        <p:spPr>
          <a:xfrm>
            <a:off x="7466157" y="1350075"/>
            <a:ext cx="4208910" cy="1538699"/>
          </a:xfrm>
          <a:prstGeom prst="rect">
            <a:avLst/>
          </a:prstGeom>
          <a:solidFill>
            <a:schemeClr val="tx2"/>
          </a:solidFill>
        </p:spPr>
        <p:style>
          <a:lnRef idx="0">
            <a:schemeClr val="accent1"/>
          </a:lnRef>
          <a:fillRef idx="3">
            <a:schemeClr val="accent1"/>
          </a:fillRef>
          <a:effectRef idx="3">
            <a:schemeClr val="accent1"/>
          </a:effectRef>
          <a:fontRef idx="minor">
            <a:schemeClr val="lt1"/>
          </a:fontRef>
        </p:style>
        <p:txBody>
          <a:bodyPr wrap="square" lIns="182880" tIns="182880" rIns="182880" bIns="182880" rtlCol="0" anchor="ctr" anchorCtr="0">
            <a:noAutofit/>
          </a:bodyPr>
          <a:lstStyle/>
          <a:p>
            <a:pPr algn="ctr">
              <a:lnSpc>
                <a:spcPct val="90000"/>
              </a:lnSpc>
            </a:pPr>
            <a:r>
              <a:rPr lang="en-US" dirty="0"/>
              <a:t>2019 Capability Usage (47.6% average) demonstrates effective scheduling policy and application workload (large, scalable jobs)</a:t>
            </a:r>
          </a:p>
        </p:txBody>
      </p:sp>
    </p:spTree>
    <p:extLst>
      <p:ext uri="{BB962C8B-B14F-4D97-AF65-F5344CB8AC3E}">
        <p14:creationId xmlns:p14="http://schemas.microsoft.com/office/powerpoint/2010/main" val="1721367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3BBBDDA9-3423-C546-A39C-8D44980478DD}"/>
              </a:ext>
            </a:extLst>
          </p:cNvPr>
          <p:cNvSpPr/>
          <p:nvPr/>
        </p:nvSpPr>
        <p:spPr>
          <a:xfrm>
            <a:off x="7712467" y="1067244"/>
            <a:ext cx="4479533" cy="4479533"/>
          </a:xfrm>
          <a:prstGeom prst="ellipse">
            <a:avLst/>
          </a:prstGeom>
          <a:solidFill>
            <a:schemeClr val="accent2">
              <a:lumMod val="40000"/>
              <a:lumOff val="60000"/>
            </a:schemeClr>
          </a:solidFill>
          <a:ln w="38100">
            <a:no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2" name="Title 1">
            <a:extLst>
              <a:ext uri="{FF2B5EF4-FFF2-40B4-BE49-F238E27FC236}">
                <a16:creationId xmlns:a16="http://schemas.microsoft.com/office/drawing/2014/main" id="{34C087AA-61CB-9D41-AE58-F6C493DDBDFE}"/>
              </a:ext>
            </a:extLst>
          </p:cNvPr>
          <p:cNvSpPr>
            <a:spLocks noGrp="1"/>
          </p:cNvSpPr>
          <p:nvPr>
            <p:ph type="title"/>
          </p:nvPr>
        </p:nvSpPr>
        <p:spPr>
          <a:xfrm>
            <a:off x="429767" y="274319"/>
            <a:ext cx="11430000" cy="535531"/>
          </a:xfrm>
        </p:spPr>
        <p:txBody>
          <a:bodyPr/>
          <a:lstStyle/>
          <a:p>
            <a:r>
              <a:rPr lang="en-US" dirty="0"/>
              <a:t>2020 Operational News</a:t>
            </a:r>
          </a:p>
        </p:txBody>
      </p:sp>
      <p:sp>
        <p:nvSpPr>
          <p:cNvPr id="5" name="TextBox 4">
            <a:extLst>
              <a:ext uri="{FF2B5EF4-FFF2-40B4-BE49-F238E27FC236}">
                <a16:creationId xmlns:a16="http://schemas.microsoft.com/office/drawing/2014/main" id="{DE9CB8B1-19C4-2749-BA19-83AA58E8DD5D}"/>
              </a:ext>
            </a:extLst>
          </p:cNvPr>
          <p:cNvSpPr txBox="1"/>
          <p:nvPr/>
        </p:nvSpPr>
        <p:spPr>
          <a:xfrm>
            <a:off x="429767" y="848559"/>
            <a:ext cx="7383780" cy="6601807"/>
          </a:xfrm>
          <a:prstGeom prst="rect">
            <a:avLst/>
          </a:prstGeom>
          <a:noFill/>
        </p:spPr>
        <p:txBody>
          <a:bodyPr wrap="square" rtlCol="0">
            <a:spAutoFit/>
          </a:bodyPr>
          <a:lstStyle/>
          <a:p>
            <a:pPr marL="285750" indent="-285750" algn="l">
              <a:lnSpc>
                <a:spcPct val="90000"/>
              </a:lnSpc>
              <a:buFont typeface="Arial" panose="020B0604020202020204" pitchFamily="34" charset="0"/>
              <a:buChar char="•"/>
            </a:pPr>
            <a:r>
              <a:rPr lang="en-US" sz="1600" dirty="0">
                <a:latin typeface="+mn-lt"/>
              </a:rPr>
              <a:t>Summit IBM HPC Software Stack Upgrade</a:t>
            </a:r>
          </a:p>
          <a:p>
            <a:pPr marL="742950" lvl="1" indent="-285750">
              <a:lnSpc>
                <a:spcPct val="90000"/>
              </a:lnSpc>
              <a:buFont typeface="Arial" panose="020B0604020202020204" pitchFamily="34" charset="0"/>
              <a:buChar char="•"/>
            </a:pPr>
            <a:r>
              <a:rPr lang="en-US" sz="1600" dirty="0">
                <a:latin typeface="+mn-lt"/>
              </a:rPr>
              <a:t>Target for release is June 19</a:t>
            </a:r>
            <a:r>
              <a:rPr lang="en-US" sz="1600" baseline="30000" dirty="0">
                <a:latin typeface="+mn-lt"/>
              </a:rPr>
              <a:t>th</a:t>
            </a:r>
          </a:p>
          <a:p>
            <a:pPr marL="742950" lvl="1" indent="-285750">
              <a:lnSpc>
                <a:spcPct val="90000"/>
              </a:lnSpc>
              <a:buFont typeface="Arial" panose="020B0604020202020204" pitchFamily="34" charset="0"/>
              <a:buChar char="•"/>
            </a:pPr>
            <a:r>
              <a:rPr lang="en-US" sz="1600" dirty="0">
                <a:latin typeface="+mn-lt"/>
              </a:rPr>
              <a:t>Software Updates</a:t>
            </a:r>
          </a:p>
          <a:p>
            <a:pPr>
              <a:lnSpc>
                <a:spcPct val="90000"/>
              </a:lnSpc>
            </a:pPr>
            <a:r>
              <a:rPr lang="en-US" sz="1600" dirty="0">
                <a:solidFill>
                  <a:srgbClr val="FF0000"/>
                </a:solidFill>
                <a:latin typeface="+mn-lt"/>
              </a:rPr>
              <a:t>	(Subject to change based on IBM Regression Testing)</a:t>
            </a:r>
          </a:p>
          <a:p>
            <a:pPr marL="1200150" lvl="2" indent="-285750">
              <a:lnSpc>
                <a:spcPct val="90000"/>
              </a:lnSpc>
              <a:buFont typeface="Arial" panose="020B0604020202020204" pitchFamily="34" charset="0"/>
              <a:buChar char="•"/>
            </a:pPr>
            <a:r>
              <a:rPr lang="en-US" sz="1600" dirty="0">
                <a:latin typeface="+mn-lt"/>
              </a:rPr>
              <a:t>RHEL 8.1</a:t>
            </a:r>
          </a:p>
          <a:p>
            <a:pPr marL="1200150" lvl="2" indent="-285750">
              <a:lnSpc>
                <a:spcPct val="90000"/>
              </a:lnSpc>
              <a:buFont typeface="Arial" panose="020B0604020202020204" pitchFamily="34" charset="0"/>
              <a:buChar char="•"/>
            </a:pPr>
            <a:r>
              <a:rPr lang="en-US" sz="1600" dirty="0">
                <a:latin typeface="+mn-lt"/>
              </a:rPr>
              <a:t>CUDA 11</a:t>
            </a:r>
          </a:p>
          <a:p>
            <a:pPr marL="1200150" lvl="2" indent="-285750">
              <a:lnSpc>
                <a:spcPct val="90000"/>
              </a:lnSpc>
              <a:buFont typeface="Arial" panose="020B0604020202020204" pitchFamily="34" charset="0"/>
              <a:buChar char="•"/>
            </a:pPr>
            <a:r>
              <a:rPr lang="en-US" sz="1600" dirty="0">
                <a:latin typeface="+mn-lt"/>
              </a:rPr>
              <a:t>MOFED 4.9</a:t>
            </a:r>
          </a:p>
          <a:p>
            <a:pPr marL="1200150" lvl="2" indent="-285750">
              <a:lnSpc>
                <a:spcPct val="90000"/>
              </a:lnSpc>
              <a:buFont typeface="Arial" panose="020B0604020202020204" pitchFamily="34" charset="0"/>
              <a:buChar char="•"/>
            </a:pPr>
            <a:r>
              <a:rPr lang="en-US" sz="1600" dirty="0">
                <a:latin typeface="+mn-lt"/>
              </a:rPr>
              <a:t>Updates to LAPACK, LAPACKE, and LAPACK GPU support in ESSL</a:t>
            </a:r>
          </a:p>
          <a:p>
            <a:pPr marL="1200150" lvl="2" indent="-285750">
              <a:lnSpc>
                <a:spcPct val="90000"/>
              </a:lnSpc>
              <a:buFont typeface="Arial" panose="020B0604020202020204" pitchFamily="34" charset="0"/>
              <a:buChar char="•"/>
            </a:pPr>
            <a:r>
              <a:rPr lang="en-US" sz="1600" dirty="0" err="1">
                <a:latin typeface="+mn-lt"/>
              </a:rPr>
              <a:t>GDRCopy</a:t>
            </a:r>
            <a:r>
              <a:rPr lang="en-US" sz="1600" dirty="0">
                <a:latin typeface="+mn-lt"/>
              </a:rPr>
              <a:t> support in Spectrum MPI</a:t>
            </a:r>
          </a:p>
          <a:p>
            <a:pPr marL="1200150" lvl="2" indent="-285750">
              <a:lnSpc>
                <a:spcPct val="90000"/>
              </a:lnSpc>
              <a:buFont typeface="Arial" panose="020B0604020202020204" pitchFamily="34" charset="0"/>
              <a:buChar char="•"/>
            </a:pPr>
            <a:r>
              <a:rPr lang="en-US" sz="1600" dirty="0">
                <a:latin typeface="+mn-lt"/>
              </a:rPr>
              <a:t>JSM</a:t>
            </a:r>
          </a:p>
          <a:p>
            <a:pPr marL="1657350" lvl="3" indent="-285750">
              <a:lnSpc>
                <a:spcPct val="90000"/>
              </a:lnSpc>
              <a:buFont typeface="Arial" panose="020B0604020202020204" pitchFamily="34" charset="0"/>
              <a:buChar char="•"/>
            </a:pPr>
            <a:r>
              <a:rPr lang="en-US" sz="1600" dirty="0">
                <a:latin typeface="+mn-lt"/>
              </a:rPr>
              <a:t>Improved GPU Binding options</a:t>
            </a:r>
          </a:p>
          <a:p>
            <a:pPr marL="1657350" lvl="3" indent="-285750">
              <a:lnSpc>
                <a:spcPct val="90000"/>
              </a:lnSpc>
              <a:buFont typeface="Arial" panose="020B0604020202020204" pitchFamily="34" charset="0"/>
              <a:buChar char="•"/>
            </a:pPr>
            <a:r>
              <a:rPr lang="en-US" sz="1600" dirty="0">
                <a:latin typeface="+mn-lt"/>
              </a:rPr>
              <a:t>Support for multiple SMPI installs with a single JSM</a:t>
            </a:r>
          </a:p>
          <a:p>
            <a:pPr marL="342900" indent="-342900">
              <a:lnSpc>
                <a:spcPct val="90000"/>
              </a:lnSpc>
              <a:buFont typeface="Arial" panose="020B0604020202020204" pitchFamily="34" charset="0"/>
              <a:buChar char="•"/>
            </a:pPr>
            <a:r>
              <a:rPr lang="en-US" sz="1600" dirty="0">
                <a:latin typeface="+mn-lt"/>
              </a:rPr>
              <a:t>3 New COVID-19 Cabinets for Summit</a:t>
            </a:r>
          </a:p>
          <a:p>
            <a:pPr marL="800100" lvl="1" indent="-342900">
              <a:lnSpc>
                <a:spcPct val="90000"/>
              </a:lnSpc>
              <a:buFont typeface="Arial" panose="020B0604020202020204" pitchFamily="34" charset="0"/>
              <a:buChar char="•"/>
            </a:pPr>
            <a:r>
              <a:rPr lang="en-US" sz="1600" dirty="0">
                <a:latin typeface="+mn-lt"/>
              </a:rPr>
              <a:t>Hardware has the following improvements for COVID workloads:</a:t>
            </a:r>
          </a:p>
          <a:p>
            <a:pPr marL="1257300" lvl="2" indent="-342900">
              <a:lnSpc>
                <a:spcPct val="90000"/>
              </a:lnSpc>
              <a:buFont typeface="Arial" panose="020B0604020202020204" pitchFamily="34" charset="0"/>
              <a:buChar char="•"/>
            </a:pPr>
            <a:r>
              <a:rPr lang="en-US" sz="1600" dirty="0">
                <a:latin typeface="+mn-lt"/>
              </a:rPr>
              <a:t>2 TB DDR4 CPU memory</a:t>
            </a:r>
          </a:p>
          <a:p>
            <a:pPr marL="1257300" lvl="2" indent="-342900">
              <a:lnSpc>
                <a:spcPct val="90000"/>
              </a:lnSpc>
              <a:buFont typeface="Arial" panose="020B0604020202020204" pitchFamily="34" charset="0"/>
              <a:buChar char="•"/>
            </a:pPr>
            <a:r>
              <a:rPr lang="en-US" sz="1600" dirty="0">
                <a:latin typeface="+mn-lt"/>
              </a:rPr>
              <a:t>32 GB HBM2 memory per GPU</a:t>
            </a:r>
          </a:p>
          <a:p>
            <a:pPr marL="1257300" lvl="2" indent="-342900">
              <a:lnSpc>
                <a:spcPct val="90000"/>
              </a:lnSpc>
              <a:buFont typeface="Arial" panose="020B0604020202020204" pitchFamily="34" charset="0"/>
              <a:buChar char="•"/>
            </a:pPr>
            <a:r>
              <a:rPr lang="en-US" sz="1600" dirty="0">
                <a:latin typeface="+mn-lt"/>
              </a:rPr>
              <a:t>6.4 TB </a:t>
            </a:r>
            <a:r>
              <a:rPr lang="en-US" sz="1600" dirty="0" err="1">
                <a:latin typeface="+mn-lt"/>
              </a:rPr>
              <a:t>NVMe</a:t>
            </a:r>
            <a:r>
              <a:rPr lang="en-US" sz="1600" dirty="0">
                <a:latin typeface="+mn-lt"/>
              </a:rPr>
              <a:t> Flash Drive</a:t>
            </a:r>
          </a:p>
          <a:p>
            <a:pPr marL="800100" lvl="1" indent="-342900">
              <a:lnSpc>
                <a:spcPct val="90000"/>
              </a:lnSpc>
              <a:buFont typeface="Arial" panose="020B0604020202020204" pitchFamily="34" charset="0"/>
              <a:buChar char="•"/>
            </a:pPr>
            <a:r>
              <a:rPr lang="en-US" sz="1600" dirty="0">
                <a:latin typeface="+mn-lt"/>
              </a:rPr>
              <a:t>Separate queue to keep current and new cabinets partitioned</a:t>
            </a:r>
          </a:p>
          <a:p>
            <a:pPr marL="285750" indent="-285750">
              <a:lnSpc>
                <a:spcPct val="90000"/>
              </a:lnSpc>
              <a:buFont typeface="Arial" panose="020B0604020202020204" pitchFamily="34" charset="0"/>
              <a:buChar char="•"/>
            </a:pPr>
            <a:r>
              <a:rPr lang="en-US" sz="1600" dirty="0">
                <a:latin typeface="+mn-lt"/>
              </a:rPr>
              <a:t>Debug queue added to Summit</a:t>
            </a:r>
          </a:p>
          <a:p>
            <a:pPr marL="285750" indent="-285750">
              <a:lnSpc>
                <a:spcPct val="90000"/>
              </a:lnSpc>
              <a:buFont typeface="Arial" panose="020B0604020202020204" pitchFamily="34" charset="0"/>
              <a:buChar char="•"/>
            </a:pPr>
            <a:r>
              <a:rPr lang="en-US" sz="1600" dirty="0" err="1">
                <a:latin typeface="+mn-lt"/>
              </a:rPr>
              <a:t>Summitdev</a:t>
            </a:r>
            <a:r>
              <a:rPr lang="en-US" sz="1600" dirty="0">
                <a:latin typeface="+mn-lt"/>
              </a:rPr>
              <a:t> Decommission</a:t>
            </a:r>
          </a:p>
          <a:p>
            <a:pPr marL="742950" lvl="1" indent="-285750">
              <a:lnSpc>
                <a:spcPct val="90000"/>
              </a:lnSpc>
              <a:buFont typeface="Arial" panose="020B0604020202020204" pitchFamily="34" charset="0"/>
              <a:buChar char="•"/>
            </a:pPr>
            <a:r>
              <a:rPr lang="en-US" sz="1600" dirty="0">
                <a:latin typeface="+mn-lt"/>
              </a:rPr>
              <a:t>Power 8 Test and Development Machine</a:t>
            </a:r>
          </a:p>
          <a:p>
            <a:pPr marL="742950" lvl="1" indent="-285750">
              <a:lnSpc>
                <a:spcPct val="90000"/>
              </a:lnSpc>
              <a:buFont typeface="Arial" panose="020B0604020202020204" pitchFamily="34" charset="0"/>
              <a:buChar char="•"/>
            </a:pPr>
            <a:r>
              <a:rPr lang="en-US" sz="1600" dirty="0">
                <a:latin typeface="+mn-lt"/>
              </a:rPr>
              <a:t>Available December 2016</a:t>
            </a:r>
          </a:p>
          <a:p>
            <a:pPr marL="742950" lvl="1" indent="-285750">
              <a:lnSpc>
                <a:spcPct val="90000"/>
              </a:lnSpc>
              <a:buFont typeface="Arial" panose="020B0604020202020204" pitchFamily="34" charset="0"/>
              <a:buChar char="•"/>
            </a:pPr>
            <a:r>
              <a:rPr lang="en-US" sz="1600" dirty="0">
                <a:latin typeface="+mn-lt"/>
              </a:rPr>
              <a:t>Decommission September 2020</a:t>
            </a:r>
          </a:p>
          <a:p>
            <a:pPr marL="1200150" lvl="2" indent="-285750">
              <a:lnSpc>
                <a:spcPct val="90000"/>
              </a:lnSpc>
              <a:buFont typeface="Arial" panose="020B0604020202020204" pitchFamily="34" charset="0"/>
              <a:buChar char="•"/>
            </a:pPr>
            <a:r>
              <a:rPr lang="en-US" sz="1600" dirty="0">
                <a:latin typeface="+mn-lt"/>
              </a:rPr>
              <a:t>Uses common home areas and Alpine so files will be available from other OLCF systems</a:t>
            </a:r>
          </a:p>
          <a:p>
            <a:pPr marL="742950" lvl="1" indent="-285750">
              <a:lnSpc>
                <a:spcPct val="90000"/>
              </a:lnSpc>
              <a:buFont typeface="Arial" panose="020B0604020202020204" pitchFamily="34" charset="0"/>
              <a:buChar char="•"/>
            </a:pPr>
            <a:endParaRPr lang="en-US" sz="1600" dirty="0">
              <a:latin typeface="+mn-lt"/>
            </a:endParaRPr>
          </a:p>
          <a:p>
            <a:pPr marL="742950" lvl="1" indent="-285750">
              <a:lnSpc>
                <a:spcPct val="90000"/>
              </a:lnSpc>
              <a:buFont typeface="Arial" panose="020B0604020202020204" pitchFamily="34" charset="0"/>
              <a:buChar char="•"/>
            </a:pPr>
            <a:endParaRPr lang="en-US" sz="2000" dirty="0">
              <a:latin typeface="+mn-lt"/>
            </a:endParaRPr>
          </a:p>
          <a:p>
            <a:pPr marL="1200150" lvl="2" indent="-285750">
              <a:lnSpc>
                <a:spcPct val="90000"/>
              </a:lnSpc>
              <a:buFont typeface="Arial" panose="020B0604020202020204" pitchFamily="34" charset="0"/>
              <a:buChar char="•"/>
            </a:pPr>
            <a:endParaRPr lang="en-US" dirty="0">
              <a:latin typeface="+mn-lt"/>
            </a:endParaRPr>
          </a:p>
        </p:txBody>
      </p:sp>
      <p:grpSp>
        <p:nvGrpSpPr>
          <p:cNvPr id="7" name="Group 6">
            <a:extLst>
              <a:ext uri="{FF2B5EF4-FFF2-40B4-BE49-F238E27FC236}">
                <a16:creationId xmlns:a16="http://schemas.microsoft.com/office/drawing/2014/main" id="{2F98E68E-7456-C244-9C76-CAFD4F33E2E8}"/>
              </a:ext>
            </a:extLst>
          </p:cNvPr>
          <p:cNvGrpSpPr/>
          <p:nvPr/>
        </p:nvGrpSpPr>
        <p:grpSpPr>
          <a:xfrm>
            <a:off x="8672859" y="3307010"/>
            <a:ext cx="2633529" cy="1660145"/>
            <a:chOff x="8113972" y="3909359"/>
            <a:chExt cx="2633529" cy="1660145"/>
          </a:xfrm>
          <a:effectLst>
            <a:outerShdw blurRad="50800" dist="38100" dir="8100000" algn="tr" rotWithShape="0">
              <a:prstClr val="black">
                <a:alpha val="40000"/>
              </a:prstClr>
            </a:outerShdw>
          </a:effectLst>
        </p:grpSpPr>
        <p:pic>
          <p:nvPicPr>
            <p:cNvPr id="8" name="Picture 7">
              <a:extLst>
                <a:ext uri="{FF2B5EF4-FFF2-40B4-BE49-F238E27FC236}">
                  <a16:creationId xmlns:a16="http://schemas.microsoft.com/office/drawing/2014/main" id="{F972CE61-5CC6-464C-B7FC-030FB5D9F2C9}"/>
                </a:ext>
              </a:extLst>
            </p:cNvPr>
            <p:cNvPicPr>
              <a:picLocks noChangeAspect="1"/>
            </p:cNvPicPr>
            <p:nvPr/>
          </p:nvPicPr>
          <p:blipFill>
            <a:blip r:embed="rId2"/>
            <a:stretch>
              <a:fillRect/>
            </a:stretch>
          </p:blipFill>
          <p:spPr>
            <a:xfrm>
              <a:off x="8116868" y="3909359"/>
              <a:ext cx="2630633" cy="1101785"/>
            </a:xfrm>
            <a:custGeom>
              <a:avLst/>
              <a:gdLst>
                <a:gd name="connsiteX0" fmla="*/ 0 w 3769551"/>
                <a:gd name="connsiteY0" fmla="*/ 0 h 4131337"/>
                <a:gd name="connsiteX1" fmla="*/ 3769551 w 3769551"/>
                <a:gd name="connsiteY1" fmla="*/ 0 h 4131337"/>
                <a:gd name="connsiteX2" fmla="*/ 3769551 w 3769551"/>
                <a:gd name="connsiteY2" fmla="*/ 4019815 h 4131337"/>
                <a:gd name="connsiteX3" fmla="*/ 3741752 w 3769551"/>
                <a:gd name="connsiteY3" fmla="*/ 4017142 h 4131337"/>
                <a:gd name="connsiteX4" fmla="*/ 3374312 w 3769551"/>
                <a:gd name="connsiteY4" fmla="*/ 3979078 h 4131337"/>
                <a:gd name="connsiteX5" fmla="*/ 3319196 w 3769551"/>
                <a:gd name="connsiteY5" fmla="*/ 3941013 h 4131337"/>
                <a:gd name="connsiteX6" fmla="*/ 3264081 w 3769551"/>
                <a:gd name="connsiteY6" fmla="*/ 3883916 h 4131337"/>
                <a:gd name="connsiteX7" fmla="*/ 3245708 w 3769551"/>
                <a:gd name="connsiteY7" fmla="*/ 3826819 h 4131337"/>
                <a:gd name="connsiteX8" fmla="*/ 3190593 w 3769551"/>
                <a:gd name="connsiteY8" fmla="*/ 3845852 h 4131337"/>
                <a:gd name="connsiteX9" fmla="*/ 3025245 w 3769551"/>
                <a:gd name="connsiteY9" fmla="*/ 3902949 h 4131337"/>
                <a:gd name="connsiteX10" fmla="*/ 2933385 w 3769551"/>
                <a:gd name="connsiteY10" fmla="*/ 3998111 h 4131337"/>
                <a:gd name="connsiteX11" fmla="*/ 2823154 w 3769551"/>
                <a:gd name="connsiteY11" fmla="*/ 4112305 h 4131337"/>
                <a:gd name="connsiteX12" fmla="*/ 2749667 w 3769551"/>
                <a:gd name="connsiteY12" fmla="*/ 4131337 h 4131337"/>
                <a:gd name="connsiteX13" fmla="*/ 2639434 w 3769551"/>
                <a:gd name="connsiteY13" fmla="*/ 4055208 h 4131337"/>
                <a:gd name="connsiteX14" fmla="*/ 2584319 w 3769551"/>
                <a:gd name="connsiteY14" fmla="*/ 4017142 h 4131337"/>
                <a:gd name="connsiteX15" fmla="*/ 2565947 w 3769551"/>
                <a:gd name="connsiteY15" fmla="*/ 3941013 h 4131337"/>
                <a:gd name="connsiteX16" fmla="*/ 2529202 w 3769551"/>
                <a:gd name="connsiteY16" fmla="*/ 3883916 h 4131337"/>
                <a:gd name="connsiteX17" fmla="*/ 2418971 w 3769551"/>
                <a:gd name="connsiteY17" fmla="*/ 3960045 h 4131337"/>
                <a:gd name="connsiteX18" fmla="*/ 2327111 w 3769551"/>
                <a:gd name="connsiteY18" fmla="*/ 3979078 h 4131337"/>
                <a:gd name="connsiteX19" fmla="*/ 2271996 w 3769551"/>
                <a:gd name="connsiteY19" fmla="*/ 3960045 h 4131337"/>
                <a:gd name="connsiteX20" fmla="*/ 2125020 w 3769551"/>
                <a:gd name="connsiteY20" fmla="*/ 3864883 h 4131337"/>
                <a:gd name="connsiteX21" fmla="*/ 1941300 w 3769551"/>
                <a:gd name="connsiteY21" fmla="*/ 3883916 h 4131337"/>
                <a:gd name="connsiteX22" fmla="*/ 1831068 w 3769551"/>
                <a:gd name="connsiteY22" fmla="*/ 3845852 h 4131337"/>
                <a:gd name="connsiteX23" fmla="*/ 1720837 w 3769551"/>
                <a:gd name="connsiteY23" fmla="*/ 3826819 h 4131337"/>
                <a:gd name="connsiteX24" fmla="*/ 1610605 w 3769551"/>
                <a:gd name="connsiteY24" fmla="*/ 3769721 h 4131337"/>
                <a:gd name="connsiteX25" fmla="*/ 1555490 w 3769551"/>
                <a:gd name="connsiteY25" fmla="*/ 3750690 h 4131337"/>
                <a:gd name="connsiteX26" fmla="*/ 1482002 w 3769551"/>
                <a:gd name="connsiteY26" fmla="*/ 3788754 h 4131337"/>
                <a:gd name="connsiteX27" fmla="*/ 1500374 w 3769551"/>
                <a:gd name="connsiteY27" fmla="*/ 3902949 h 4131337"/>
                <a:gd name="connsiteX28" fmla="*/ 1188051 w 3769551"/>
                <a:gd name="connsiteY28" fmla="*/ 3921981 h 4131337"/>
                <a:gd name="connsiteX29" fmla="*/ 1132936 w 3769551"/>
                <a:gd name="connsiteY29" fmla="*/ 3941013 h 4131337"/>
                <a:gd name="connsiteX30" fmla="*/ 912471 w 3769551"/>
                <a:gd name="connsiteY30" fmla="*/ 3941013 h 4131337"/>
                <a:gd name="connsiteX31" fmla="*/ 875728 w 3769551"/>
                <a:gd name="connsiteY31" fmla="*/ 3883916 h 4131337"/>
                <a:gd name="connsiteX32" fmla="*/ 655265 w 3769551"/>
                <a:gd name="connsiteY32" fmla="*/ 3902949 h 4131337"/>
                <a:gd name="connsiteX33" fmla="*/ 600148 w 3769551"/>
                <a:gd name="connsiteY33" fmla="*/ 3864883 h 4131337"/>
                <a:gd name="connsiteX34" fmla="*/ 489917 w 3769551"/>
                <a:gd name="connsiteY34" fmla="*/ 3788754 h 4131337"/>
                <a:gd name="connsiteX35" fmla="*/ 434802 w 3769551"/>
                <a:gd name="connsiteY35" fmla="*/ 3769721 h 4131337"/>
                <a:gd name="connsiteX36" fmla="*/ 324569 w 3769551"/>
                <a:gd name="connsiteY36" fmla="*/ 3712624 h 4131337"/>
                <a:gd name="connsiteX37" fmla="*/ 232709 w 3769551"/>
                <a:gd name="connsiteY37" fmla="*/ 3788754 h 4131337"/>
                <a:gd name="connsiteX38" fmla="*/ 122478 w 3769551"/>
                <a:gd name="connsiteY38" fmla="*/ 3826819 h 4131337"/>
                <a:gd name="connsiteX39" fmla="*/ 67362 w 3769551"/>
                <a:gd name="connsiteY39" fmla="*/ 3788754 h 4131337"/>
                <a:gd name="connsiteX40" fmla="*/ 12246 w 3769551"/>
                <a:gd name="connsiteY40" fmla="*/ 3769721 h 4131337"/>
                <a:gd name="connsiteX41" fmla="*/ 0 w 3769551"/>
                <a:gd name="connsiteY41" fmla="*/ 3763632 h 413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769551" h="4131337">
                  <a:moveTo>
                    <a:pt x="0" y="0"/>
                  </a:moveTo>
                  <a:lnTo>
                    <a:pt x="3769551" y="0"/>
                  </a:lnTo>
                  <a:lnTo>
                    <a:pt x="3769551" y="4019815"/>
                  </a:lnTo>
                  <a:lnTo>
                    <a:pt x="3741752" y="4017142"/>
                  </a:lnTo>
                  <a:cubicBezTo>
                    <a:pt x="3723499" y="4016029"/>
                    <a:pt x="3470166" y="4028728"/>
                    <a:pt x="3374312" y="3979078"/>
                  </a:cubicBezTo>
                  <a:cubicBezTo>
                    <a:pt x="3354562" y="3968848"/>
                    <a:pt x="3336159" y="3955657"/>
                    <a:pt x="3319196" y="3941013"/>
                  </a:cubicBezTo>
                  <a:cubicBezTo>
                    <a:pt x="3299237" y="3923782"/>
                    <a:pt x="3278493" y="3906311"/>
                    <a:pt x="3264081" y="3883916"/>
                  </a:cubicBezTo>
                  <a:cubicBezTo>
                    <a:pt x="3253338" y="3867223"/>
                    <a:pt x="3251832" y="3845852"/>
                    <a:pt x="3245708" y="3826819"/>
                  </a:cubicBezTo>
                  <a:lnTo>
                    <a:pt x="3190593" y="3845852"/>
                  </a:lnTo>
                  <a:cubicBezTo>
                    <a:pt x="3163020" y="3855374"/>
                    <a:pt x="3025275" y="3902935"/>
                    <a:pt x="3025245" y="3902949"/>
                  </a:cubicBezTo>
                  <a:cubicBezTo>
                    <a:pt x="2967228" y="3929661"/>
                    <a:pt x="2966907" y="3946022"/>
                    <a:pt x="2933385" y="3998111"/>
                  </a:cubicBezTo>
                  <a:cubicBezTo>
                    <a:pt x="2904562" y="4042901"/>
                    <a:pt x="2865725" y="4081435"/>
                    <a:pt x="2823154" y="4112305"/>
                  </a:cubicBezTo>
                  <a:cubicBezTo>
                    <a:pt x="2802469" y="4127304"/>
                    <a:pt x="2774163" y="4124993"/>
                    <a:pt x="2749667" y="4131337"/>
                  </a:cubicBezTo>
                  <a:cubicBezTo>
                    <a:pt x="2652806" y="4097889"/>
                    <a:pt x="2731179" y="4134411"/>
                    <a:pt x="2639434" y="4055208"/>
                  </a:cubicBezTo>
                  <a:cubicBezTo>
                    <a:pt x="2622472" y="4040564"/>
                    <a:pt x="2596566" y="4036175"/>
                    <a:pt x="2584319" y="4017142"/>
                  </a:cubicBezTo>
                  <a:cubicBezTo>
                    <a:pt x="2570312" y="3995378"/>
                    <a:pt x="2575893" y="3965055"/>
                    <a:pt x="2565947" y="3941013"/>
                  </a:cubicBezTo>
                  <a:cubicBezTo>
                    <a:pt x="2557249" y="3919988"/>
                    <a:pt x="2541451" y="3902949"/>
                    <a:pt x="2529202" y="3883916"/>
                  </a:cubicBezTo>
                  <a:cubicBezTo>
                    <a:pt x="2529202" y="3883916"/>
                    <a:pt x="2459174" y="3941114"/>
                    <a:pt x="2418971" y="3960045"/>
                  </a:cubicBezTo>
                  <a:cubicBezTo>
                    <a:pt x="2390543" y="3973432"/>
                    <a:pt x="2357731" y="3972734"/>
                    <a:pt x="2327111" y="3979078"/>
                  </a:cubicBezTo>
                  <a:lnTo>
                    <a:pt x="2271996" y="3960045"/>
                  </a:lnTo>
                  <a:cubicBezTo>
                    <a:pt x="2140816" y="3914746"/>
                    <a:pt x="2183248" y="3955367"/>
                    <a:pt x="2125020" y="3864883"/>
                  </a:cubicBezTo>
                  <a:cubicBezTo>
                    <a:pt x="2013958" y="3836121"/>
                    <a:pt x="2075486" y="3837581"/>
                    <a:pt x="1941300" y="3883916"/>
                  </a:cubicBezTo>
                  <a:cubicBezTo>
                    <a:pt x="1941300" y="3883916"/>
                    <a:pt x="1868643" y="3855583"/>
                    <a:pt x="1831068" y="3845852"/>
                  </a:cubicBezTo>
                  <a:cubicBezTo>
                    <a:pt x="1794929" y="3836493"/>
                    <a:pt x="1757201" y="3835190"/>
                    <a:pt x="1720837" y="3826819"/>
                  </a:cubicBezTo>
                  <a:cubicBezTo>
                    <a:pt x="1637715" y="3807683"/>
                    <a:pt x="1689884" y="3810785"/>
                    <a:pt x="1610605" y="3769721"/>
                  </a:cubicBezTo>
                  <a:cubicBezTo>
                    <a:pt x="1593284" y="3760750"/>
                    <a:pt x="1574660" y="3747852"/>
                    <a:pt x="1555490" y="3750690"/>
                  </a:cubicBezTo>
                  <a:cubicBezTo>
                    <a:pt x="1528378" y="3754702"/>
                    <a:pt x="1506498" y="3776066"/>
                    <a:pt x="1482002" y="3788754"/>
                  </a:cubicBezTo>
                  <a:cubicBezTo>
                    <a:pt x="1488126" y="3826819"/>
                    <a:pt x="1534502" y="3887480"/>
                    <a:pt x="1500374" y="3902949"/>
                  </a:cubicBezTo>
                  <a:cubicBezTo>
                    <a:pt x="1404830" y="3946252"/>
                    <a:pt x="1291822" y="3911231"/>
                    <a:pt x="1188051" y="3921981"/>
                  </a:cubicBezTo>
                  <a:cubicBezTo>
                    <a:pt x="1168782" y="3923977"/>
                    <a:pt x="1151308" y="3934669"/>
                    <a:pt x="1132936" y="3941013"/>
                  </a:cubicBezTo>
                  <a:cubicBezTo>
                    <a:pt x="1085830" y="3947112"/>
                    <a:pt x="969971" y="3980724"/>
                    <a:pt x="912471" y="3941013"/>
                  </a:cubicBezTo>
                  <a:cubicBezTo>
                    <a:pt x="894099" y="3928325"/>
                    <a:pt x="887975" y="3902949"/>
                    <a:pt x="875728" y="3883916"/>
                  </a:cubicBezTo>
                  <a:cubicBezTo>
                    <a:pt x="727292" y="3858287"/>
                    <a:pt x="800835" y="3852679"/>
                    <a:pt x="655265" y="3902949"/>
                  </a:cubicBezTo>
                  <a:lnTo>
                    <a:pt x="600148" y="3864883"/>
                  </a:lnTo>
                  <a:cubicBezTo>
                    <a:pt x="563405" y="3839507"/>
                    <a:pt x="528521" y="3810971"/>
                    <a:pt x="489917" y="3788754"/>
                  </a:cubicBezTo>
                  <a:cubicBezTo>
                    <a:pt x="472988" y="3779011"/>
                    <a:pt x="452122" y="3778693"/>
                    <a:pt x="434802" y="3769721"/>
                  </a:cubicBezTo>
                  <a:cubicBezTo>
                    <a:pt x="292342" y="3695931"/>
                    <a:pt x="463103" y="3760462"/>
                    <a:pt x="324569" y="3712624"/>
                  </a:cubicBezTo>
                  <a:cubicBezTo>
                    <a:pt x="248506" y="3738890"/>
                    <a:pt x="280196" y="3714964"/>
                    <a:pt x="232709" y="3788754"/>
                  </a:cubicBezTo>
                  <a:cubicBezTo>
                    <a:pt x="211225" y="3822138"/>
                    <a:pt x="159222" y="3814130"/>
                    <a:pt x="122478" y="3826819"/>
                  </a:cubicBezTo>
                  <a:cubicBezTo>
                    <a:pt x="104106" y="3814130"/>
                    <a:pt x="87111" y="3798984"/>
                    <a:pt x="67362" y="3788754"/>
                  </a:cubicBezTo>
                  <a:cubicBezTo>
                    <a:pt x="50041" y="3779781"/>
                    <a:pt x="30046" y="3777624"/>
                    <a:pt x="12246" y="3769721"/>
                  </a:cubicBezTo>
                  <a:lnTo>
                    <a:pt x="0" y="3763632"/>
                  </a:lnTo>
                  <a:close/>
                </a:path>
              </a:pathLst>
            </a:custGeom>
            <a:ln w="3175">
              <a:solidFill>
                <a:schemeClr val="bg1">
                  <a:lumMod val="75000"/>
                </a:schemeClr>
              </a:solidFill>
            </a:ln>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CE6C9FE5-7DC5-2941-BF1E-33CFE9E4F658}"/>
                </a:ext>
              </a:extLst>
            </p:cNvPr>
            <p:cNvPicPr>
              <a:picLocks noChangeAspect="1"/>
            </p:cNvPicPr>
            <p:nvPr/>
          </p:nvPicPr>
          <p:blipFill>
            <a:blip r:embed="rId3"/>
            <a:stretch>
              <a:fillRect/>
            </a:stretch>
          </p:blipFill>
          <p:spPr>
            <a:xfrm>
              <a:off x="8113972" y="5011144"/>
              <a:ext cx="2623938" cy="558360"/>
            </a:xfrm>
            <a:custGeom>
              <a:avLst/>
              <a:gdLst>
                <a:gd name="connsiteX0" fmla="*/ 0 w 3769551"/>
                <a:gd name="connsiteY0" fmla="*/ 0 h 4131337"/>
                <a:gd name="connsiteX1" fmla="*/ 3769551 w 3769551"/>
                <a:gd name="connsiteY1" fmla="*/ 0 h 4131337"/>
                <a:gd name="connsiteX2" fmla="*/ 3769551 w 3769551"/>
                <a:gd name="connsiteY2" fmla="*/ 4019815 h 4131337"/>
                <a:gd name="connsiteX3" fmla="*/ 3741752 w 3769551"/>
                <a:gd name="connsiteY3" fmla="*/ 4017142 h 4131337"/>
                <a:gd name="connsiteX4" fmla="*/ 3374312 w 3769551"/>
                <a:gd name="connsiteY4" fmla="*/ 3979078 h 4131337"/>
                <a:gd name="connsiteX5" fmla="*/ 3319196 w 3769551"/>
                <a:gd name="connsiteY5" fmla="*/ 3941013 h 4131337"/>
                <a:gd name="connsiteX6" fmla="*/ 3264081 w 3769551"/>
                <a:gd name="connsiteY6" fmla="*/ 3883916 h 4131337"/>
                <a:gd name="connsiteX7" fmla="*/ 3245708 w 3769551"/>
                <a:gd name="connsiteY7" fmla="*/ 3826819 h 4131337"/>
                <a:gd name="connsiteX8" fmla="*/ 3190593 w 3769551"/>
                <a:gd name="connsiteY8" fmla="*/ 3845852 h 4131337"/>
                <a:gd name="connsiteX9" fmla="*/ 3025245 w 3769551"/>
                <a:gd name="connsiteY9" fmla="*/ 3902949 h 4131337"/>
                <a:gd name="connsiteX10" fmla="*/ 2933385 w 3769551"/>
                <a:gd name="connsiteY10" fmla="*/ 3998111 h 4131337"/>
                <a:gd name="connsiteX11" fmla="*/ 2823154 w 3769551"/>
                <a:gd name="connsiteY11" fmla="*/ 4112305 h 4131337"/>
                <a:gd name="connsiteX12" fmla="*/ 2749667 w 3769551"/>
                <a:gd name="connsiteY12" fmla="*/ 4131337 h 4131337"/>
                <a:gd name="connsiteX13" fmla="*/ 2639434 w 3769551"/>
                <a:gd name="connsiteY13" fmla="*/ 4055208 h 4131337"/>
                <a:gd name="connsiteX14" fmla="*/ 2584319 w 3769551"/>
                <a:gd name="connsiteY14" fmla="*/ 4017142 h 4131337"/>
                <a:gd name="connsiteX15" fmla="*/ 2565947 w 3769551"/>
                <a:gd name="connsiteY15" fmla="*/ 3941013 h 4131337"/>
                <a:gd name="connsiteX16" fmla="*/ 2529202 w 3769551"/>
                <a:gd name="connsiteY16" fmla="*/ 3883916 h 4131337"/>
                <a:gd name="connsiteX17" fmla="*/ 2418971 w 3769551"/>
                <a:gd name="connsiteY17" fmla="*/ 3960045 h 4131337"/>
                <a:gd name="connsiteX18" fmla="*/ 2327111 w 3769551"/>
                <a:gd name="connsiteY18" fmla="*/ 3979078 h 4131337"/>
                <a:gd name="connsiteX19" fmla="*/ 2271996 w 3769551"/>
                <a:gd name="connsiteY19" fmla="*/ 3960045 h 4131337"/>
                <a:gd name="connsiteX20" fmla="*/ 2125020 w 3769551"/>
                <a:gd name="connsiteY20" fmla="*/ 3864883 h 4131337"/>
                <a:gd name="connsiteX21" fmla="*/ 1941300 w 3769551"/>
                <a:gd name="connsiteY21" fmla="*/ 3883916 h 4131337"/>
                <a:gd name="connsiteX22" fmla="*/ 1831068 w 3769551"/>
                <a:gd name="connsiteY22" fmla="*/ 3845852 h 4131337"/>
                <a:gd name="connsiteX23" fmla="*/ 1720837 w 3769551"/>
                <a:gd name="connsiteY23" fmla="*/ 3826819 h 4131337"/>
                <a:gd name="connsiteX24" fmla="*/ 1610605 w 3769551"/>
                <a:gd name="connsiteY24" fmla="*/ 3769721 h 4131337"/>
                <a:gd name="connsiteX25" fmla="*/ 1555490 w 3769551"/>
                <a:gd name="connsiteY25" fmla="*/ 3750690 h 4131337"/>
                <a:gd name="connsiteX26" fmla="*/ 1482002 w 3769551"/>
                <a:gd name="connsiteY26" fmla="*/ 3788754 h 4131337"/>
                <a:gd name="connsiteX27" fmla="*/ 1500374 w 3769551"/>
                <a:gd name="connsiteY27" fmla="*/ 3902949 h 4131337"/>
                <a:gd name="connsiteX28" fmla="*/ 1188051 w 3769551"/>
                <a:gd name="connsiteY28" fmla="*/ 3921981 h 4131337"/>
                <a:gd name="connsiteX29" fmla="*/ 1132936 w 3769551"/>
                <a:gd name="connsiteY29" fmla="*/ 3941013 h 4131337"/>
                <a:gd name="connsiteX30" fmla="*/ 912471 w 3769551"/>
                <a:gd name="connsiteY30" fmla="*/ 3941013 h 4131337"/>
                <a:gd name="connsiteX31" fmla="*/ 875728 w 3769551"/>
                <a:gd name="connsiteY31" fmla="*/ 3883916 h 4131337"/>
                <a:gd name="connsiteX32" fmla="*/ 655265 w 3769551"/>
                <a:gd name="connsiteY32" fmla="*/ 3902949 h 4131337"/>
                <a:gd name="connsiteX33" fmla="*/ 600148 w 3769551"/>
                <a:gd name="connsiteY33" fmla="*/ 3864883 h 4131337"/>
                <a:gd name="connsiteX34" fmla="*/ 489917 w 3769551"/>
                <a:gd name="connsiteY34" fmla="*/ 3788754 h 4131337"/>
                <a:gd name="connsiteX35" fmla="*/ 434802 w 3769551"/>
                <a:gd name="connsiteY35" fmla="*/ 3769721 h 4131337"/>
                <a:gd name="connsiteX36" fmla="*/ 324569 w 3769551"/>
                <a:gd name="connsiteY36" fmla="*/ 3712624 h 4131337"/>
                <a:gd name="connsiteX37" fmla="*/ 232709 w 3769551"/>
                <a:gd name="connsiteY37" fmla="*/ 3788754 h 4131337"/>
                <a:gd name="connsiteX38" fmla="*/ 122478 w 3769551"/>
                <a:gd name="connsiteY38" fmla="*/ 3826819 h 4131337"/>
                <a:gd name="connsiteX39" fmla="*/ 67362 w 3769551"/>
                <a:gd name="connsiteY39" fmla="*/ 3788754 h 4131337"/>
                <a:gd name="connsiteX40" fmla="*/ 12246 w 3769551"/>
                <a:gd name="connsiteY40" fmla="*/ 3769721 h 4131337"/>
                <a:gd name="connsiteX41" fmla="*/ 0 w 3769551"/>
                <a:gd name="connsiteY41" fmla="*/ 3763632 h 413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769551" h="4131337">
                  <a:moveTo>
                    <a:pt x="0" y="0"/>
                  </a:moveTo>
                  <a:lnTo>
                    <a:pt x="3769551" y="0"/>
                  </a:lnTo>
                  <a:lnTo>
                    <a:pt x="3769551" y="4019815"/>
                  </a:lnTo>
                  <a:lnTo>
                    <a:pt x="3741752" y="4017142"/>
                  </a:lnTo>
                  <a:cubicBezTo>
                    <a:pt x="3723499" y="4016029"/>
                    <a:pt x="3470166" y="4028728"/>
                    <a:pt x="3374312" y="3979078"/>
                  </a:cubicBezTo>
                  <a:cubicBezTo>
                    <a:pt x="3354562" y="3968848"/>
                    <a:pt x="3336159" y="3955657"/>
                    <a:pt x="3319196" y="3941013"/>
                  </a:cubicBezTo>
                  <a:cubicBezTo>
                    <a:pt x="3299237" y="3923782"/>
                    <a:pt x="3278493" y="3906311"/>
                    <a:pt x="3264081" y="3883916"/>
                  </a:cubicBezTo>
                  <a:cubicBezTo>
                    <a:pt x="3253338" y="3867223"/>
                    <a:pt x="3251832" y="3845852"/>
                    <a:pt x="3245708" y="3826819"/>
                  </a:cubicBezTo>
                  <a:lnTo>
                    <a:pt x="3190593" y="3845852"/>
                  </a:lnTo>
                  <a:cubicBezTo>
                    <a:pt x="3163020" y="3855374"/>
                    <a:pt x="3025275" y="3902935"/>
                    <a:pt x="3025245" y="3902949"/>
                  </a:cubicBezTo>
                  <a:cubicBezTo>
                    <a:pt x="2967228" y="3929661"/>
                    <a:pt x="2966907" y="3946022"/>
                    <a:pt x="2933385" y="3998111"/>
                  </a:cubicBezTo>
                  <a:cubicBezTo>
                    <a:pt x="2904562" y="4042901"/>
                    <a:pt x="2865725" y="4081435"/>
                    <a:pt x="2823154" y="4112305"/>
                  </a:cubicBezTo>
                  <a:cubicBezTo>
                    <a:pt x="2802469" y="4127304"/>
                    <a:pt x="2774163" y="4124993"/>
                    <a:pt x="2749667" y="4131337"/>
                  </a:cubicBezTo>
                  <a:cubicBezTo>
                    <a:pt x="2652806" y="4097889"/>
                    <a:pt x="2731179" y="4134411"/>
                    <a:pt x="2639434" y="4055208"/>
                  </a:cubicBezTo>
                  <a:cubicBezTo>
                    <a:pt x="2622472" y="4040564"/>
                    <a:pt x="2596566" y="4036175"/>
                    <a:pt x="2584319" y="4017142"/>
                  </a:cubicBezTo>
                  <a:cubicBezTo>
                    <a:pt x="2570312" y="3995378"/>
                    <a:pt x="2575893" y="3965055"/>
                    <a:pt x="2565947" y="3941013"/>
                  </a:cubicBezTo>
                  <a:cubicBezTo>
                    <a:pt x="2557249" y="3919988"/>
                    <a:pt x="2541451" y="3902949"/>
                    <a:pt x="2529202" y="3883916"/>
                  </a:cubicBezTo>
                  <a:cubicBezTo>
                    <a:pt x="2529202" y="3883916"/>
                    <a:pt x="2459174" y="3941114"/>
                    <a:pt x="2418971" y="3960045"/>
                  </a:cubicBezTo>
                  <a:cubicBezTo>
                    <a:pt x="2390543" y="3973432"/>
                    <a:pt x="2357731" y="3972734"/>
                    <a:pt x="2327111" y="3979078"/>
                  </a:cubicBezTo>
                  <a:lnTo>
                    <a:pt x="2271996" y="3960045"/>
                  </a:lnTo>
                  <a:cubicBezTo>
                    <a:pt x="2140816" y="3914746"/>
                    <a:pt x="2183248" y="3955367"/>
                    <a:pt x="2125020" y="3864883"/>
                  </a:cubicBezTo>
                  <a:cubicBezTo>
                    <a:pt x="2013958" y="3836121"/>
                    <a:pt x="2075486" y="3837581"/>
                    <a:pt x="1941300" y="3883916"/>
                  </a:cubicBezTo>
                  <a:cubicBezTo>
                    <a:pt x="1941300" y="3883916"/>
                    <a:pt x="1868643" y="3855583"/>
                    <a:pt x="1831068" y="3845852"/>
                  </a:cubicBezTo>
                  <a:cubicBezTo>
                    <a:pt x="1794929" y="3836493"/>
                    <a:pt x="1757201" y="3835190"/>
                    <a:pt x="1720837" y="3826819"/>
                  </a:cubicBezTo>
                  <a:cubicBezTo>
                    <a:pt x="1637715" y="3807683"/>
                    <a:pt x="1689884" y="3810785"/>
                    <a:pt x="1610605" y="3769721"/>
                  </a:cubicBezTo>
                  <a:cubicBezTo>
                    <a:pt x="1593284" y="3760750"/>
                    <a:pt x="1574660" y="3747852"/>
                    <a:pt x="1555490" y="3750690"/>
                  </a:cubicBezTo>
                  <a:cubicBezTo>
                    <a:pt x="1528378" y="3754702"/>
                    <a:pt x="1506498" y="3776066"/>
                    <a:pt x="1482002" y="3788754"/>
                  </a:cubicBezTo>
                  <a:cubicBezTo>
                    <a:pt x="1488126" y="3826819"/>
                    <a:pt x="1534502" y="3887480"/>
                    <a:pt x="1500374" y="3902949"/>
                  </a:cubicBezTo>
                  <a:cubicBezTo>
                    <a:pt x="1404830" y="3946252"/>
                    <a:pt x="1291822" y="3911231"/>
                    <a:pt x="1188051" y="3921981"/>
                  </a:cubicBezTo>
                  <a:cubicBezTo>
                    <a:pt x="1168782" y="3923977"/>
                    <a:pt x="1151308" y="3934669"/>
                    <a:pt x="1132936" y="3941013"/>
                  </a:cubicBezTo>
                  <a:cubicBezTo>
                    <a:pt x="1085830" y="3947112"/>
                    <a:pt x="969971" y="3980724"/>
                    <a:pt x="912471" y="3941013"/>
                  </a:cubicBezTo>
                  <a:cubicBezTo>
                    <a:pt x="894099" y="3928325"/>
                    <a:pt x="887975" y="3902949"/>
                    <a:pt x="875728" y="3883916"/>
                  </a:cubicBezTo>
                  <a:cubicBezTo>
                    <a:pt x="727292" y="3858287"/>
                    <a:pt x="800835" y="3852679"/>
                    <a:pt x="655265" y="3902949"/>
                  </a:cubicBezTo>
                  <a:lnTo>
                    <a:pt x="600148" y="3864883"/>
                  </a:lnTo>
                  <a:cubicBezTo>
                    <a:pt x="563405" y="3839507"/>
                    <a:pt x="528521" y="3810971"/>
                    <a:pt x="489917" y="3788754"/>
                  </a:cubicBezTo>
                  <a:cubicBezTo>
                    <a:pt x="472988" y="3779011"/>
                    <a:pt x="452122" y="3778693"/>
                    <a:pt x="434802" y="3769721"/>
                  </a:cubicBezTo>
                  <a:cubicBezTo>
                    <a:pt x="292342" y="3695931"/>
                    <a:pt x="463103" y="3760462"/>
                    <a:pt x="324569" y="3712624"/>
                  </a:cubicBezTo>
                  <a:cubicBezTo>
                    <a:pt x="248506" y="3738890"/>
                    <a:pt x="280196" y="3714964"/>
                    <a:pt x="232709" y="3788754"/>
                  </a:cubicBezTo>
                  <a:cubicBezTo>
                    <a:pt x="211225" y="3822138"/>
                    <a:pt x="159222" y="3814130"/>
                    <a:pt x="122478" y="3826819"/>
                  </a:cubicBezTo>
                  <a:cubicBezTo>
                    <a:pt x="104106" y="3814130"/>
                    <a:pt x="87111" y="3798984"/>
                    <a:pt x="67362" y="3788754"/>
                  </a:cubicBezTo>
                  <a:cubicBezTo>
                    <a:pt x="50041" y="3779781"/>
                    <a:pt x="30046" y="3777624"/>
                    <a:pt x="12246" y="3769721"/>
                  </a:cubicBezTo>
                  <a:lnTo>
                    <a:pt x="0" y="3763632"/>
                  </a:lnTo>
                  <a:close/>
                </a:path>
              </a:pathLst>
            </a:custGeom>
            <a:ln w="3175">
              <a:solidFill>
                <a:schemeClr val="bg1">
                  <a:lumMod val="75000"/>
                </a:schemeClr>
              </a:solidFill>
            </a:ln>
            <a:effectLst>
              <a:outerShdw blurRad="50800" dist="38100" dir="2700000" algn="tl" rotWithShape="0">
                <a:prstClr val="black">
                  <a:alpha val="40000"/>
                </a:prstClr>
              </a:outerShdw>
            </a:effectLst>
          </p:spPr>
        </p:pic>
      </p:grpSp>
      <p:pic>
        <p:nvPicPr>
          <p:cNvPr id="6" name="Picture 5">
            <a:extLst>
              <a:ext uri="{FF2B5EF4-FFF2-40B4-BE49-F238E27FC236}">
                <a16:creationId xmlns:a16="http://schemas.microsoft.com/office/drawing/2014/main" id="{EF05E6AD-5B12-B046-BC5D-AD5C752974B7}"/>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3691" b="93497" l="2108" r="97541">
                        <a14:foregroundMark x1="7143" y1="20914" x2="7143" y2="23726"/>
                        <a14:foregroundMark x1="2108" y1="21617" x2="2225" y2="26714"/>
                        <a14:foregroundMark x1="88876" y1="19684" x2="97775" y2="22320"/>
                        <a14:foregroundMark x1="97775" y1="22320" x2="89461" y2="46046"/>
                        <a14:foregroundMark x1="37939" y1="7557" x2="47658" y2="3339"/>
                        <a14:foregroundMark x1="47658" y1="3339" x2="56792" y2="3691"/>
                        <a14:foregroundMark x1="56792" y1="3691" x2="57377" y2="4569"/>
                        <a14:foregroundMark x1="54098" y1="93497" x2="62178" y2="91037"/>
                      </a14:backgroundRemoval>
                    </a14:imgEffect>
                  </a14:imgLayer>
                </a14:imgProps>
              </a:ext>
              <a:ext uri="{28A0092B-C50C-407E-A947-70E740481C1C}">
                <a14:useLocalDpi xmlns:a14="http://schemas.microsoft.com/office/drawing/2010/main" val="0"/>
              </a:ext>
            </a:extLst>
          </a:blip>
          <a:stretch>
            <a:fillRect/>
          </a:stretch>
        </p:blipFill>
        <p:spPr>
          <a:xfrm>
            <a:off x="6853155" y="235610"/>
            <a:ext cx="5331217" cy="3547353"/>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394466451"/>
      </p:ext>
    </p:extLst>
  </p:cSld>
  <p:clrMapOvr>
    <a:masterClrMapping/>
  </p:clrMapOvr>
</p:sld>
</file>

<file path=ppt/theme/theme1.xml><?xml version="1.0" encoding="utf-8"?>
<a:theme xmlns:a="http://schemas.openxmlformats.org/drawingml/2006/main" name="ORNL">
  <a:themeElements>
    <a:clrScheme name="ORNL theme colors 180717 final">
      <a:dk1>
        <a:sysClr val="windowText" lastClr="000000"/>
      </a:dk1>
      <a:lt1>
        <a:sysClr val="window" lastClr="FFFFFF"/>
      </a:lt1>
      <a:dk2>
        <a:srgbClr val="447E59"/>
      </a:dk2>
      <a:lt2>
        <a:srgbClr val="FFFFFF"/>
      </a:lt2>
      <a:accent1>
        <a:srgbClr val="3BA2AD"/>
      </a:accent1>
      <a:accent2>
        <a:srgbClr val="8FBB55"/>
      </a:accent2>
      <a:accent3>
        <a:srgbClr val="5785B7"/>
      </a:accent3>
      <a:accent4>
        <a:srgbClr val="E5A940"/>
      </a:accent4>
      <a:accent5>
        <a:srgbClr val="919785"/>
      </a:accent5>
      <a:accent6>
        <a:srgbClr val="CB4D3D"/>
      </a:accent6>
      <a:hlink>
        <a:srgbClr val="397D52"/>
      </a:hlink>
      <a:folHlink>
        <a:srgbClr val="0000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9050">
          <a:solidFill>
            <a:schemeClr val="accent1">
              <a:lumMod val="50000"/>
            </a:schemeClr>
          </a:solidFill>
          <a:miter lim="800000"/>
        </a:ln>
        <a:effectLst/>
        <a:scene3d>
          <a:camera prst="orthographicFront">
            <a:rot lat="0" lon="0" rev="0"/>
          </a:camera>
          <a:lightRig rig="threePt" dir="t">
            <a:rot lat="0" lon="0" rev="1200000"/>
          </a:lightRig>
        </a:scene3d>
        <a:sp3d/>
      </a:spPr>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defPPr algn="l">
          <a:lnSpc>
            <a:spcPct val="90000"/>
          </a:lnSpc>
          <a:defRPr dirty="0" smtClean="0">
            <a:solidFill>
              <a:schemeClr val="tx1"/>
            </a:solidFill>
          </a:defRPr>
        </a:defPPr>
      </a:lstStyle>
      <a:style>
        <a:lnRef idx="0">
          <a:schemeClr val="accent1"/>
        </a:lnRef>
        <a:fillRef idx="3">
          <a:schemeClr val="accent1"/>
        </a:fillRef>
        <a:effectRef idx="3">
          <a:schemeClr val="accent1"/>
        </a:effectRef>
        <a:fontRef idx="minor">
          <a:schemeClr val="lt1"/>
        </a:fontRef>
      </a:style>
    </a:spDef>
    <a:lnDef>
      <a:spPr>
        <a:ln w="28575">
          <a:solidFill>
            <a:schemeClr val="bg1">
              <a:lumMod val="50000"/>
            </a:schemeClr>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lnSpc>
            <a:spcPct val="90000"/>
          </a:lnSpc>
          <a:defRPr dirty="0" smtClean="0">
            <a:latin typeface="+mn-lt"/>
          </a:defRPr>
        </a:defPPr>
      </a:lstStyle>
    </a:txDef>
  </a:objectDefaults>
  <a:extraClrSchemeLst/>
  <a:extLst>
    <a:ext uri="{05A4C25C-085E-4340-85A3-A5531E510DB2}">
      <thm15:themeFamily xmlns:thm15="http://schemas.microsoft.com/office/thememl/2012/main" name="ORNL template 16x9_180808" id="{EF133236-4FD1-4E83-B0AC-464DEE56453C}" vid="{ECDBAF0C-67FD-47C6-9CC9-5310617ED098}"/>
    </a:ext>
  </a:extLst>
</a:theme>
</file>

<file path=ppt/theme/theme2.xml><?xml version="1.0" encoding="utf-8"?>
<a:theme xmlns:a="http://schemas.openxmlformats.org/drawingml/2006/main" name="Office Theme">
  <a:themeElements>
    <a:clrScheme name="ORNL presentation palette 180710">
      <a:dk1>
        <a:sysClr val="windowText" lastClr="000000"/>
      </a:dk1>
      <a:lt1>
        <a:sysClr val="window" lastClr="FFFFFF"/>
      </a:lt1>
      <a:dk2>
        <a:srgbClr val="447E59"/>
      </a:dk2>
      <a:lt2>
        <a:srgbClr val="FFFFFF"/>
      </a:lt2>
      <a:accent1>
        <a:srgbClr val="17A6B6"/>
      </a:accent1>
      <a:accent2>
        <a:srgbClr val="98BA6A"/>
      </a:accent2>
      <a:accent3>
        <a:srgbClr val="5085C0"/>
      </a:accent3>
      <a:accent4>
        <a:srgbClr val="EC855C"/>
      </a:accent4>
      <a:accent5>
        <a:srgbClr val="8E7B6C"/>
      </a:accent5>
      <a:accent6>
        <a:srgbClr val="C75653"/>
      </a:accent6>
      <a:hlink>
        <a:srgbClr val="397D52"/>
      </a:hlink>
      <a:folHlink>
        <a:srgbClr val="0000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NL presentation palette 180710">
      <a:dk1>
        <a:sysClr val="windowText" lastClr="000000"/>
      </a:dk1>
      <a:lt1>
        <a:sysClr val="window" lastClr="FFFFFF"/>
      </a:lt1>
      <a:dk2>
        <a:srgbClr val="447E59"/>
      </a:dk2>
      <a:lt2>
        <a:srgbClr val="FFFFFF"/>
      </a:lt2>
      <a:accent1>
        <a:srgbClr val="17A6B6"/>
      </a:accent1>
      <a:accent2>
        <a:srgbClr val="98BA6A"/>
      </a:accent2>
      <a:accent3>
        <a:srgbClr val="5085C0"/>
      </a:accent3>
      <a:accent4>
        <a:srgbClr val="EC855C"/>
      </a:accent4>
      <a:accent5>
        <a:srgbClr val="8E7B6C"/>
      </a:accent5>
      <a:accent6>
        <a:srgbClr val="C75653"/>
      </a:accent6>
      <a:hlink>
        <a:srgbClr val="397D52"/>
      </a:hlink>
      <a:folHlink>
        <a:srgbClr val="0000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36BFB3AB80EA044897B163D651BE7CF" ma:contentTypeVersion="12" ma:contentTypeDescription="Create a new document." ma:contentTypeScope="" ma:versionID="5ccae34aae965e24db62e9729d4dd5e4">
  <xsd:schema xmlns:xsd="http://www.w3.org/2001/XMLSchema" xmlns:xs="http://www.w3.org/2001/XMLSchema" xmlns:p="http://schemas.microsoft.com/office/2006/metadata/properties" xmlns:ns2="38e4deb0-de08-4adb-aafc-d8ff02544178" targetNamespace="http://schemas.microsoft.com/office/2006/metadata/properties" ma:root="true" ma:fieldsID="73e7bd080f35e63ea4fc24c5765ee755" ns2:_="">
    <xsd:import namespace="38e4deb0-de08-4adb-aafc-d8ff0254417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e4deb0-de08-4adb-aafc-d8ff025441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14FB6BD-000C-41AF-9DE8-4264F777F37F}">
  <ds:schemaRefs>
    <ds:schemaRef ds:uri="http://schemas.microsoft.com/sharepoint/v3/contenttype/forms"/>
  </ds:schemaRefs>
</ds:datastoreItem>
</file>

<file path=customXml/itemProps2.xml><?xml version="1.0" encoding="utf-8"?>
<ds:datastoreItem xmlns:ds="http://schemas.openxmlformats.org/officeDocument/2006/customXml" ds:itemID="{5BA20C22-D077-412B-81BA-8B2541026FAD}">
  <ds:schemaRefs>
    <ds:schemaRef ds:uri="http://schemas.openxmlformats.org/package/2006/metadata/core-properties"/>
    <ds:schemaRef ds:uri="http://schemas.microsoft.com/office/2006/documentManagement/types"/>
    <ds:schemaRef ds:uri="http://www.w3.org/XML/1998/namespace"/>
    <ds:schemaRef ds:uri="http://purl.org/dc/elements/1.1/"/>
    <ds:schemaRef ds:uri="http://schemas.microsoft.com/office/2006/metadata/properties"/>
    <ds:schemaRef ds:uri="http://purl.org/dc/terms/"/>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78EF5AA9-B8DF-4DC7-90A1-A91BA595B6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e4deb0-de08-4adb-aafc-d8ff025441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ORNL</Template>
  <TotalTime>0</TotalTime>
  <Words>1481</Words>
  <Application>Microsoft Macintosh PowerPoint</Application>
  <PresentationFormat>Widescreen</PresentationFormat>
  <Paragraphs>270</Paragraphs>
  <Slides>9</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Arial Black</vt:lpstr>
      <vt:lpstr>Calibri</vt:lpstr>
      <vt:lpstr>Century Gothic</vt:lpstr>
      <vt:lpstr>Symbol</vt:lpstr>
      <vt:lpstr>ORNL</vt:lpstr>
      <vt:lpstr>OLCF Operational Highlights</vt:lpstr>
      <vt:lpstr>2019 was a historic year for the OLCF</vt:lpstr>
      <vt:lpstr>OLCF HPC and Lustre System Status (retired Aug 2019) </vt:lpstr>
      <vt:lpstr>Making way for Frontier</vt:lpstr>
      <vt:lpstr>OLCF HPC and GPFS System Status </vt:lpstr>
      <vt:lpstr>Business Results: IBM AC922 (Summit)</vt:lpstr>
      <vt:lpstr>Business Results: Spider III Filesystem (Alpine)</vt:lpstr>
      <vt:lpstr>Capability Usage (Summit) IBM AC922</vt:lpstr>
      <vt:lpstr>2020 Operational News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Moore, Sheila</dc:creator>
  <cp:keywords/>
  <dc:description/>
  <cp:lastModifiedBy/>
  <cp:revision>1</cp:revision>
  <dcterms:created xsi:type="dcterms:W3CDTF">2020-05-13T16:45:19Z</dcterms:created>
  <dcterms:modified xsi:type="dcterms:W3CDTF">2020-06-01T14:15:02Z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0x010100436BFB3AB80EA044897B163D651BE7CF</vt:lpwstr>
  </property>
  <property fmtid="{D5CDD505-2E9C-101B-9397-08002B2CF9AE}" pid="3" name="Order">
    <vt:r8>18100</vt:r8>
  </property>
  <property fmtid="{D5CDD505-2E9C-101B-9397-08002B2CF9AE}" pid="4" name="GUID">
    <vt:lpwstr>42b6f0ba-36c8-4301-8891-17ebf0c53400</vt:lpwstr>
  </property>
</Properties>
</file>