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6"/>
  </p:notesMasterIdLst>
  <p:handoutMasterIdLst>
    <p:handoutMasterId r:id="rId107"/>
  </p:handoutMasterIdLst>
  <p:sldIdLst>
    <p:sldId id="256" r:id="rId2"/>
    <p:sldId id="304" r:id="rId3"/>
    <p:sldId id="335" r:id="rId4"/>
    <p:sldId id="373" r:id="rId5"/>
    <p:sldId id="407" r:id="rId6"/>
    <p:sldId id="257" r:id="rId7"/>
    <p:sldId id="336" r:id="rId8"/>
    <p:sldId id="284" r:id="rId9"/>
    <p:sldId id="259" r:id="rId10"/>
    <p:sldId id="267" r:id="rId11"/>
    <p:sldId id="356" r:id="rId12"/>
    <p:sldId id="323" r:id="rId13"/>
    <p:sldId id="260" r:id="rId14"/>
    <p:sldId id="273" r:id="rId15"/>
    <p:sldId id="301" r:id="rId16"/>
    <p:sldId id="327" r:id="rId17"/>
    <p:sldId id="328" r:id="rId18"/>
    <p:sldId id="344" r:id="rId19"/>
    <p:sldId id="393" r:id="rId20"/>
    <p:sldId id="337" r:id="rId21"/>
    <p:sldId id="326" r:id="rId22"/>
    <p:sldId id="291" r:id="rId23"/>
    <p:sldId id="285" r:id="rId24"/>
    <p:sldId id="262" r:id="rId25"/>
    <p:sldId id="355" r:id="rId26"/>
    <p:sldId id="315" r:id="rId27"/>
    <p:sldId id="300" r:id="rId28"/>
    <p:sldId id="377" r:id="rId29"/>
    <p:sldId id="379" r:id="rId30"/>
    <p:sldId id="394" r:id="rId31"/>
    <p:sldId id="408" r:id="rId32"/>
    <p:sldId id="338" r:id="rId33"/>
    <p:sldId id="316" r:id="rId34"/>
    <p:sldId id="317" r:id="rId35"/>
    <p:sldId id="321" r:id="rId36"/>
    <p:sldId id="329" r:id="rId37"/>
    <p:sldId id="313" r:id="rId38"/>
    <p:sldId id="290" r:id="rId39"/>
    <p:sldId id="319" r:id="rId40"/>
    <p:sldId id="263" r:id="rId41"/>
    <p:sldId id="320" r:id="rId42"/>
    <p:sldId id="410" r:id="rId43"/>
    <p:sldId id="312" r:id="rId44"/>
    <p:sldId id="264" r:id="rId45"/>
    <p:sldId id="287" r:id="rId46"/>
    <p:sldId id="347" r:id="rId47"/>
    <p:sldId id="332" r:id="rId48"/>
    <p:sldId id="325" r:id="rId49"/>
    <p:sldId id="310" r:id="rId50"/>
    <p:sldId id="286" r:id="rId51"/>
    <p:sldId id="308" r:id="rId52"/>
    <p:sldId id="307" r:id="rId53"/>
    <p:sldId id="395" r:id="rId54"/>
    <p:sldId id="405" r:id="rId55"/>
    <p:sldId id="272" r:id="rId56"/>
    <p:sldId id="294" r:id="rId57"/>
    <p:sldId id="367" r:id="rId58"/>
    <p:sldId id="398" r:id="rId59"/>
    <p:sldId id="339" r:id="rId60"/>
    <p:sldId id="349" r:id="rId61"/>
    <p:sldId id="354" r:id="rId62"/>
    <p:sldId id="351" r:id="rId63"/>
    <p:sldId id="380" r:id="rId64"/>
    <p:sldId id="350" r:id="rId65"/>
    <p:sldId id="352" r:id="rId66"/>
    <p:sldId id="376" r:id="rId67"/>
    <p:sldId id="378" r:id="rId68"/>
    <p:sldId id="397" r:id="rId69"/>
    <p:sldId id="387" r:id="rId70"/>
    <p:sldId id="388" r:id="rId71"/>
    <p:sldId id="389" r:id="rId72"/>
    <p:sldId id="390" r:id="rId73"/>
    <p:sldId id="396" r:id="rId74"/>
    <p:sldId id="299" r:id="rId75"/>
    <p:sldId id="302" r:id="rId76"/>
    <p:sldId id="276" r:id="rId77"/>
    <p:sldId id="330" r:id="rId78"/>
    <p:sldId id="334" r:id="rId79"/>
    <p:sldId id="331" r:id="rId80"/>
    <p:sldId id="333" r:id="rId81"/>
    <p:sldId id="303" r:id="rId82"/>
    <p:sldId id="295" r:id="rId83"/>
    <p:sldId id="322" r:id="rId84"/>
    <p:sldId id="280" r:id="rId85"/>
    <p:sldId id="409" r:id="rId86"/>
    <p:sldId id="305" r:id="rId87"/>
    <p:sldId id="399" r:id="rId88"/>
    <p:sldId id="340" r:id="rId89"/>
    <p:sldId id="277" r:id="rId90"/>
    <p:sldId id="382" r:id="rId91"/>
    <p:sldId id="384" r:id="rId92"/>
    <p:sldId id="368" r:id="rId93"/>
    <p:sldId id="369" r:id="rId94"/>
    <p:sldId id="402" r:id="rId95"/>
    <p:sldId id="357" r:id="rId96"/>
    <p:sldId id="385" r:id="rId97"/>
    <p:sldId id="386" r:id="rId98"/>
    <p:sldId id="289" r:id="rId99"/>
    <p:sldId id="353" r:id="rId100"/>
    <p:sldId id="400" r:id="rId101"/>
    <p:sldId id="411" r:id="rId102"/>
    <p:sldId id="288" r:id="rId103"/>
    <p:sldId id="371" r:id="rId104"/>
    <p:sldId id="309" r:id="rId10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/>
    <p:restoredTop sz="82177"/>
  </p:normalViewPr>
  <p:slideViewPr>
    <p:cSldViewPr snapToGrid="0" snapToObjects="1">
      <p:cViewPr varScale="1">
        <p:scale>
          <a:sx n="174" d="100"/>
          <a:sy n="174" d="100"/>
        </p:scale>
        <p:origin x="31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B5414A-7BE5-1548-A709-FA485C2C0C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347CE8-232D-A448-8C9E-05131BFB126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C789A-1381-F54D-B55B-DCBB91319C08}" type="datetimeFigureOut">
              <a:rPr lang="en-US" smtClean="0"/>
              <a:t>6/10/19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60CAFE-DDB1-474A-8DD3-81C3493EFC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B6DEC1-264F-174D-B952-90DFFDC20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C2139-FD22-9B4F-B596-B3AA1AE14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79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B9FDB-056B-6244-AE56-9549F1074EBB}" type="datetimeFigureOut">
              <a:rPr lang="en-US" smtClean="0"/>
              <a:t>6/10/19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B2049-7013-B143-AD62-F7BCB3DA4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2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news.ycombinator.com</a:t>
            </a:r>
            <a:r>
              <a:rPr lang="en-US" dirty="0"/>
              <a:t>/</a:t>
            </a:r>
            <a:r>
              <a:rPr lang="en-US" dirty="0" err="1"/>
              <a:t>item?id</a:t>
            </a:r>
            <a:r>
              <a:rPr lang="en-US" dirty="0"/>
              <a:t>=18483460</a:t>
            </a:r>
          </a:p>
          <a:p>
            <a:r>
              <a:rPr lang="en-US" dirty="0"/>
              <a:t>https://</a:t>
            </a:r>
            <a:r>
              <a:rPr lang="en-US" dirty="0" err="1"/>
              <a:t>hakanu.net</a:t>
            </a:r>
            <a:r>
              <a:rPr lang="en-US" dirty="0"/>
              <a:t>/vim/2018/12/20/my-small-vim-and-</a:t>
            </a:r>
            <a:r>
              <a:rPr lang="en-US" dirty="0" err="1"/>
              <a:t>tmux</a:t>
            </a:r>
            <a:r>
              <a:rPr lang="en-US" dirty="0"/>
              <a:t>-flow-</a:t>
            </a:r>
            <a:r>
              <a:rPr lang="en-US" dirty="0" err="1"/>
              <a:t>cheatsheet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isacikgoz</a:t>
            </a:r>
            <a:r>
              <a:rPr lang="en-US" dirty="0"/>
              <a:t>/</a:t>
            </a:r>
            <a:r>
              <a:rPr lang="en-US" dirty="0" err="1"/>
              <a:t>tldr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hackertarget.com</a:t>
            </a:r>
            <a:r>
              <a:rPr lang="en-US" dirty="0"/>
              <a:t>/</a:t>
            </a:r>
            <a:r>
              <a:rPr lang="en-US" dirty="0" err="1"/>
              <a:t>ssh</a:t>
            </a:r>
            <a:r>
              <a:rPr lang="en-US" dirty="0"/>
              <a:t>-examples-tunnels</a:t>
            </a:r>
          </a:p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sCZJblyT_XM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www.ibm.com</a:t>
            </a:r>
            <a:r>
              <a:rPr lang="en-US" dirty="0"/>
              <a:t>/</a:t>
            </a:r>
            <a:r>
              <a:rPr lang="en-US" dirty="0" err="1"/>
              <a:t>developerworks</a:t>
            </a:r>
            <a:r>
              <a:rPr lang="en-US" dirty="0"/>
              <a:t>/</a:t>
            </a:r>
            <a:r>
              <a:rPr lang="en-US" dirty="0" err="1"/>
              <a:t>aix</a:t>
            </a:r>
            <a:r>
              <a:rPr lang="en-US" dirty="0"/>
              <a:t>/library/au-</a:t>
            </a:r>
            <a:r>
              <a:rPr lang="en-US" dirty="0" err="1"/>
              <a:t>unixtext</a:t>
            </a:r>
            <a:r>
              <a:rPr lang="en-US" dirty="0"/>
              <a:t>/</a:t>
            </a:r>
            <a:r>
              <a:rPr lang="en-US" dirty="0" err="1"/>
              <a:t>index.html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89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51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4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less we can scroll both up and down.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23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Move </a:t>
            </a:r>
            <a:r>
              <a:rPr lang="en-US" dirty="0" err="1"/>
              <a:t>nohup</a:t>
            </a:r>
            <a:r>
              <a:rPr lang="en-US" dirty="0"/>
              <a:t> elsewhere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76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/>
              <a:t>Put this in </a:t>
            </a:r>
            <a:r>
              <a:rPr lang="en-US" dirty="0" err="1"/>
              <a:t>tmux.conf</a:t>
            </a:r>
            <a:r>
              <a:rPr lang="en-US" dirty="0"/>
              <a:t>:</a:t>
            </a:r>
          </a:p>
          <a:p>
            <a:pPr rtl="0"/>
            <a:br>
              <a:rPr lang="en-US" dirty="0"/>
            </a:br>
            <a:endParaRPr lang="en-US" dirty="0"/>
          </a:p>
          <a:p>
            <a:pPr rtl="0"/>
            <a:r>
              <a:rPr lang="en-US" dirty="0"/>
              <a:t># Improve colors</a:t>
            </a:r>
            <a:br>
              <a:rPr lang="en-US" dirty="0"/>
            </a:br>
            <a:r>
              <a:rPr lang="en-US" dirty="0"/>
              <a:t>set -g default-terminal 'screen-256color'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Set </a:t>
            </a:r>
            <a:r>
              <a:rPr lang="en-US" dirty="0" err="1"/>
              <a:t>scrollback</a:t>
            </a:r>
            <a:r>
              <a:rPr lang="en-US" dirty="0"/>
              <a:t> buffer to 10000</a:t>
            </a:r>
            <a:br>
              <a:rPr lang="en-US" dirty="0"/>
            </a:br>
            <a:r>
              <a:rPr lang="en-US" dirty="0"/>
              <a:t>set -g history-limit 10000</a:t>
            </a:r>
            <a:br>
              <a:rPr lang="en-US" dirty="0"/>
            </a:br>
            <a:br>
              <a:rPr lang="en-US" dirty="0"/>
            </a:br>
            <a:r>
              <a:rPr lang="en-US" dirty="0"/>
              <a:t># Customize the status line</a:t>
            </a:r>
            <a:br>
              <a:rPr lang="en-US" dirty="0"/>
            </a:br>
            <a:r>
              <a:rPr lang="en-US" dirty="0"/>
              <a:t>set -g status-</a:t>
            </a:r>
            <a:r>
              <a:rPr lang="en-US" dirty="0" err="1"/>
              <a:t>fg</a:t>
            </a:r>
            <a:r>
              <a:rPr lang="en-US" dirty="0"/>
              <a:t>  green</a:t>
            </a:r>
            <a:br>
              <a:rPr lang="en-US" dirty="0"/>
            </a:br>
            <a:r>
              <a:rPr lang="en-US" dirty="0"/>
              <a:t>set -g status-</a:t>
            </a:r>
            <a:r>
              <a:rPr lang="en-US" dirty="0" err="1"/>
              <a:t>bg</a:t>
            </a:r>
            <a:r>
              <a:rPr lang="en-US" dirty="0"/>
              <a:t> </a:t>
            </a:r>
            <a:r>
              <a:rPr lang="en-US"/>
              <a:t> black</a:t>
            </a:r>
            <a:br>
              <a:rPr lang="en-US"/>
            </a:br>
            <a:endParaRPr lang="en-US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31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some more cool 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69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https://danyspin97.org/blog/</a:t>
            </a:r>
            <a:r>
              <a:rPr lang="en-US" dirty="0" err="1"/>
              <a:t>makefiles</a:t>
            </a:r>
            <a:r>
              <a:rPr lang="en-US" dirty="0"/>
              <a:t>-best-practices/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7B2049-7013-B143-AD62-F7BCB3DA4A6F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091B-C9FE-714F-8F5F-8CFB82A747F1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2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21F4C-BC13-F84F-9AD9-260A611D728C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7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4431-5E8A-0144-AD3C-F9F3B5843812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9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66F88-1DAF-F94F-A3D2-93E7964825AC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7F5F-B354-5B41-A0FF-E33ACFB7B000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67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1E3D-61C4-AF47-B5F6-80F7A2125094}" type="datetime1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0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59F95-3E7B-AE48-BD5A-55F4F48F15EE}" type="datetime1">
              <a:rPr lang="en-US" smtClean="0"/>
              <a:t>6/10/19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D71D9-286E-D847-8194-60F3E909E40C}" type="datetime1">
              <a:rPr lang="en-US" smtClean="0"/>
              <a:t>6/10/19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03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0D76-DA63-C342-B98E-F532027F9CD7}" type="datetime1">
              <a:rPr lang="en-US" smtClean="0"/>
              <a:t>6/10/19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0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69E1-67F4-DE43-8AD1-CF716A32D6D9}" type="datetime1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C0E13-B072-744E-A1EF-1258C23FD22F}" type="datetime1">
              <a:rPr lang="en-US" smtClean="0"/>
              <a:t>6/10/19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551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54490-4A22-8B41-9AA4-9BECA28CBC89}" type="datetime1">
              <a:rPr lang="en-US" smtClean="0"/>
              <a:t>6/10/19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AEE2C-3A74-8643-B4A2-442777B58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software/grep/manual/grep.html" TargetMode="External"/><Relationship Id="rId2" Type="http://schemas.openxmlformats.org/officeDocument/2006/relationships/hyperlink" Target="http://www.gnu.org/software/bash/manual/bashref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st.github.com/MohamedAlaa/2961058" TargetMode="External"/><Relationship Id="rId5" Type="http://schemas.openxmlformats.org/officeDocument/2006/relationships/hyperlink" Target="http://ferd.ca/awk-in-20-minutes.html" TargetMode="External"/><Relationship Id="rId4" Type="http://schemas.openxmlformats.org/officeDocument/2006/relationships/hyperlink" Target="http://www.catonmat.net/blog/worlds-best-introduction-to-sed" TargetMode="Externa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hyperlink" Target="https://danyspin97.org/blog/makefiles-best-practices" TargetMode="External"/><Relationship Id="rId3" Type="http://schemas.openxmlformats.org/officeDocument/2006/relationships/hyperlink" Target="http://www.jeroenjanssens.com/2013/08/16/quickly-navigate-your-filesystem-from-the-command-line.html" TargetMode="External"/><Relationship Id="rId7" Type="http://schemas.openxmlformats.org/officeDocument/2006/relationships/hyperlink" Target="https://unix.stackexchange.com/" TargetMode="External"/><Relationship Id="rId2" Type="http://schemas.openxmlformats.org/officeDocument/2006/relationships/hyperlink" Target="http://www.github.com/jlevy/the-art-of-command-li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izardzines.com/" TargetMode="External"/><Relationship Id="rId5" Type="http://schemas.openxmlformats.org/officeDocument/2006/relationships/hyperlink" Target="http://www.catonmat.net/blog/bash-one-liners-explained-part-three" TargetMode="External"/><Relationship Id="rId4" Type="http://schemas.openxmlformats.org/officeDocument/2006/relationships/hyperlink" Target="http://www.linux.byexamples.com/archives/42/command-line-calculator-bc" TargetMode="Externa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3" Type="http://schemas.openxmlformats.org/officeDocument/2006/relationships/slide" Target="slide3.xml"/><Relationship Id="rId7" Type="http://schemas.openxmlformats.org/officeDocument/2006/relationships/slide" Target="slide54.xml"/><Relationship Id="rId12" Type="http://schemas.openxmlformats.org/officeDocument/2006/relationships/slide" Target="slide10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11" Type="http://schemas.openxmlformats.org/officeDocument/2006/relationships/slide" Target="slide88.xml"/><Relationship Id="rId5" Type="http://schemas.openxmlformats.org/officeDocument/2006/relationships/slide" Target="slide20.xml"/><Relationship Id="rId10" Type="http://schemas.openxmlformats.org/officeDocument/2006/relationships/slide" Target="slide74.xml"/><Relationship Id="rId4" Type="http://schemas.openxmlformats.org/officeDocument/2006/relationships/slide" Target="slide7.xml"/><Relationship Id="rId9" Type="http://schemas.openxmlformats.org/officeDocument/2006/relationships/slide" Target="slide6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nu.org/software/parallel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lcf.ornl.gov/calendar/linux-command-line-productivity-tools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56890"/>
            <a:ext cx="9144000" cy="1693195"/>
          </a:xfrm>
        </p:spPr>
        <p:txBody>
          <a:bodyPr/>
          <a:lstStyle/>
          <a:p>
            <a:r>
              <a:rPr lang="en-US" dirty="0"/>
              <a:t>Linux Productivity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/>
              <a:t>Ketan M. (km0@ornl.gov)</a:t>
            </a:r>
          </a:p>
          <a:p>
            <a:r>
              <a:rPr lang="en-US" dirty="0"/>
              <a:t>Oak Ridge National Laboratory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84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Wildcards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* any number of characters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/*.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? expands to one character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? ?? ???</a:t>
            </a:r>
          </a:p>
          <a:p>
            <a:r>
              <a:rPr lang="en-US" dirty="0"/>
              <a:t>Negation 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  <a:r>
              <a:rPr lang="en-US" dirty="0"/>
              <a:t>) </a:t>
            </a:r>
            <a:r>
              <a:rPr lang="en-US" dirty="0" err="1"/>
              <a:t>eg.</a:t>
            </a:r>
            <a:r>
              <a:rPr lang="en-US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[!0-9]*</a:t>
            </a:r>
            <a:endParaRPr lang="en-US" dirty="0"/>
          </a:p>
          <a:p>
            <a:r>
              <a:rPr lang="en-US" dirty="0"/>
              <a:t>Escaping and quoting</a:t>
            </a:r>
          </a:p>
          <a:p>
            <a:pPr lvl="1"/>
            <a:r>
              <a:rPr lang="en-US" dirty="0"/>
              <a:t>\ for escaping a wildcard</a:t>
            </a:r>
          </a:p>
          <a:p>
            <a:pPr lvl="1"/>
            <a:r>
              <a:rPr lang="en-US" dirty="0"/>
              <a:t>' for quoting a wildcard</a:t>
            </a:r>
          </a:p>
          <a:p>
            <a:pPr lvl="1"/>
            <a:r>
              <a:rPr lang="en-US" dirty="0"/>
              <a:t>both will prevent expansion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EE80E4-34F3-1E4E-9F99-F1A2FCA2511D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536577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[5-7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Practice the commands discussed in this section</a:t>
            </a:r>
          </a:p>
          <a:p>
            <a:r>
              <a:rPr lang="en-US" dirty="0"/>
              <a:t>Run the command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yes</a:t>
            </a:r>
            <a:r>
              <a:rPr lang="en-US" dirty="0"/>
              <a:t> for 5 seconds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timeout</a:t>
            </a:r>
          </a:p>
          <a:p>
            <a:r>
              <a:rPr lang="en-US" dirty="0"/>
              <a:t>Create an alias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dirty="0"/>
              <a:t> to print current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date</a:t>
            </a:r>
          </a:p>
          <a:p>
            <a:r>
              <a:rPr lang="en-US" dirty="0"/>
              <a:t>Run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style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diction</a:t>
            </a:r>
            <a:r>
              <a:rPr lang="en-US" dirty="0"/>
              <a:t> (if available) on </a:t>
            </a:r>
            <a:r>
              <a:rPr lang="en-US" dirty="0" err="1"/>
              <a:t>prose.txt</a:t>
            </a:r>
            <a:endParaRPr lang="en-US" dirty="0"/>
          </a:p>
          <a:p>
            <a:r>
              <a:rPr lang="en-US" dirty="0"/>
              <a:t>Interpret the following crontab entry:</a:t>
            </a:r>
            <a:br>
              <a:rPr lang="en-US" dirty="0"/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30 21 * * * find /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atime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+30 -exec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-f {} + </a:t>
            </a:r>
          </a:p>
          <a:p>
            <a:r>
              <a:rPr lang="en-US" dirty="0"/>
              <a:t>Frame an </a:t>
            </a:r>
            <a:r>
              <a:rPr lang="en-US" b="1" dirty="0"/>
              <a:t>at </a:t>
            </a:r>
            <a:r>
              <a:rPr lang="en-US" dirty="0"/>
              <a:t>command to run the date command</a:t>
            </a:r>
            <a:r>
              <a:rPr lang="en-US" b="1" dirty="0"/>
              <a:t> </a:t>
            </a:r>
            <a:r>
              <a:rPr lang="en-US" dirty="0"/>
              <a:t>tomorrow at 8 p.m.</a:t>
            </a:r>
          </a:p>
          <a:p>
            <a:r>
              <a:rPr lang="en-US" dirty="0"/>
              <a:t>write a shell script to find all the prime numbers between 1000 and 10000</a:t>
            </a:r>
          </a:p>
          <a:p>
            <a:pPr lvl="1"/>
            <a:r>
              <a:rPr lang="en-US" dirty="0"/>
              <a:t>hints: use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for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if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factor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5059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Linux command-line environment powerful if exploited well</a:t>
            </a:r>
          </a:p>
          <a:p>
            <a:r>
              <a:rPr lang="en-US" dirty="0"/>
              <a:t>Rewarding in the short-term as well as long-term</a:t>
            </a:r>
          </a:p>
          <a:p>
            <a:r>
              <a:rPr lang="en-US" dirty="0"/>
              <a:t>Classical and modern tools well suited for HPC-style usage</a:t>
            </a:r>
          </a:p>
          <a:p>
            <a:r>
              <a:rPr lang="en-US" dirty="0"/>
              <a:t>Practice!</a:t>
            </a:r>
          </a:p>
          <a:p>
            <a:endParaRPr lang="en-US" dirty="0"/>
          </a:p>
          <a:p>
            <a:r>
              <a:rPr lang="en-US" dirty="0"/>
              <a:t>Send comments, feedback, questions: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km0@ornl.gov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3339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Credits, references and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man, info and doc pages</a:t>
            </a:r>
          </a:p>
          <a:p>
            <a:r>
              <a:rPr lang="en-US" dirty="0"/>
              <a:t>bash: </a:t>
            </a:r>
            <a:r>
              <a:rPr lang="en-US" dirty="0">
                <a:hlinkClick r:id="rId2"/>
              </a:rPr>
              <a:t>www.gnu.org/software/bash/manual/bashref.html</a:t>
            </a:r>
            <a:endParaRPr lang="en-US" dirty="0"/>
          </a:p>
          <a:p>
            <a:r>
              <a:rPr lang="en-US" dirty="0"/>
              <a:t>grep: </a:t>
            </a:r>
            <a:r>
              <a:rPr lang="en-US" dirty="0">
                <a:hlinkClick r:id="rId3"/>
              </a:rPr>
              <a:t>www.gnu.org/software/grep/manual/grep.html</a:t>
            </a:r>
            <a:endParaRPr lang="en-US" dirty="0"/>
          </a:p>
          <a:p>
            <a:r>
              <a:rPr lang="en-US" dirty="0" err="1"/>
              <a:t>sed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www.catonmat.net/blog/worlds-best-introduction-to-sed</a:t>
            </a:r>
            <a:endParaRPr lang="en-US" dirty="0"/>
          </a:p>
          <a:p>
            <a:r>
              <a:rPr lang="en-US" dirty="0" err="1"/>
              <a:t>awk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ferd.ca/awk-in-20-minutes.html</a:t>
            </a:r>
            <a:endParaRPr lang="en-US" dirty="0"/>
          </a:p>
          <a:p>
            <a:r>
              <a:rPr lang="en-US" dirty="0" err="1"/>
              <a:t>tmux</a:t>
            </a:r>
            <a:r>
              <a:rPr lang="en-US" dirty="0"/>
              <a:t>: </a:t>
            </a:r>
            <a:r>
              <a:rPr lang="en-US" dirty="0">
                <a:hlinkClick r:id="rId6"/>
              </a:rPr>
              <a:t>gist.github.com/MohamedAlaa/2961058</a:t>
            </a:r>
            <a:endParaRPr lang="en-US" dirty="0"/>
          </a:p>
          <a:p>
            <a:r>
              <a:rPr lang="en-US" dirty="0" err="1"/>
              <a:t>wikipedia</a:t>
            </a:r>
            <a:r>
              <a:rPr lang="en-US" dirty="0"/>
              <a:t> articles: </a:t>
            </a:r>
            <a:r>
              <a:rPr lang="en-US" dirty="0" err="1"/>
              <a:t>unix</a:t>
            </a:r>
            <a:r>
              <a:rPr lang="en-US" dirty="0"/>
              <a:t>, </a:t>
            </a:r>
            <a:r>
              <a:rPr lang="en-US" dirty="0" err="1"/>
              <a:t>linux</a:t>
            </a:r>
            <a:r>
              <a:rPr lang="en-US" dirty="0"/>
              <a:t>, Bash_(</a:t>
            </a:r>
            <a:r>
              <a:rPr lang="en-US" dirty="0" err="1"/>
              <a:t>Unix_shell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9790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1D20-6F35-2540-BAE1-458A2E2C1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Where to </a:t>
            </a:r>
            <a:r>
              <a:rPr lang="en-US"/>
              <a:t>go from here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EA512-9926-7040-AAE4-062D5118C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github.com/jlevy/the-art-of-command-line</a:t>
            </a:r>
            <a:endParaRPr lang="en-US" dirty="0"/>
          </a:p>
          <a:p>
            <a:r>
              <a:rPr lang="en-US" dirty="0">
                <a:hlinkClick r:id="rId3"/>
              </a:rPr>
              <a:t>jeroenjanssens.com/2013/08/16/quickly-navigate-your-filesystem-from-the-command-line.html</a:t>
            </a:r>
            <a:endParaRPr lang="en-US" dirty="0"/>
          </a:p>
          <a:p>
            <a:r>
              <a:rPr lang="en-US" dirty="0">
                <a:hlinkClick r:id="rId4"/>
              </a:rPr>
              <a:t>linux.byexamples.com/archives/42/command-line-calculator-bc</a:t>
            </a:r>
            <a:endParaRPr lang="en-US" dirty="0"/>
          </a:p>
          <a:p>
            <a:r>
              <a:rPr lang="en-US" dirty="0">
                <a:hlinkClick r:id="rId5"/>
              </a:rPr>
              <a:t>catonmat.net/blog/bash-one-liners-explained-part-three</a:t>
            </a:r>
            <a:endParaRPr lang="en-US" dirty="0"/>
          </a:p>
          <a:p>
            <a:r>
              <a:rPr lang="en-US" dirty="0">
                <a:hlinkClick r:id="rId6"/>
              </a:rPr>
              <a:t>wiki.bash-hackers.org</a:t>
            </a:r>
          </a:p>
          <a:p>
            <a:r>
              <a:rPr lang="en-US" dirty="0">
                <a:hlinkClick r:id="rId6"/>
              </a:rPr>
              <a:t>https://gist.github.com/MohamedAlaa/2961058#file-tmux-cheatsheet-markdown</a:t>
            </a:r>
          </a:p>
          <a:p>
            <a:r>
              <a:rPr lang="en-US" dirty="0">
                <a:hlinkClick r:id="rId6"/>
              </a:rPr>
              <a:t>wizardzines.com</a:t>
            </a:r>
            <a:endParaRPr lang="en-US" dirty="0"/>
          </a:p>
          <a:p>
            <a:r>
              <a:rPr lang="en-US" dirty="0">
                <a:hlinkClick r:id="rId7"/>
              </a:rPr>
              <a:t>unix.stackexchange.com</a:t>
            </a:r>
            <a:endParaRPr lang="en-US" dirty="0"/>
          </a:p>
          <a:p>
            <a:r>
              <a:rPr lang="en-US" dirty="0">
                <a:hlinkClick r:id="rId8"/>
              </a:rPr>
              <a:t>danyspin97.org/blog/</a:t>
            </a:r>
            <a:r>
              <a:rPr lang="en-US" dirty="0" err="1">
                <a:hlinkClick r:id="rId8"/>
              </a:rPr>
              <a:t>makefiles</a:t>
            </a:r>
            <a:r>
              <a:rPr lang="en-US" dirty="0">
                <a:hlinkClick r:id="rId8"/>
              </a:rPr>
              <a:t>-best-practices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BEE3D-77C0-F94D-AEB9-3827A87A7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5843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7942"/>
            <a:ext cx="10515600" cy="1049350"/>
          </a:xfrm>
        </p:spPr>
        <p:txBody>
          <a:bodyPr/>
          <a:lstStyle/>
          <a:p>
            <a:pPr algn="ctr"/>
            <a:r>
              <a:rPr lang="en-US" dirty="0"/>
              <a:t>Thank you for your attention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104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511" y="1222446"/>
            <a:ext cx="4804977" cy="54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53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F8CEB-C170-F740-92CD-55B84A3E3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Many ways to get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938B2-0627-5C43-905A-911DA97D4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man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nano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Manual pages</a:t>
            </a:r>
          </a:p>
          <a:p>
            <a:pPr lvl="1"/>
            <a:r>
              <a:rPr lang="en-US" dirty="0"/>
              <a:t>Organized </a:t>
            </a:r>
            <a:r>
              <a:rPr lang="en-US" dirty="0" err="1"/>
              <a:t>sectionwise</a:t>
            </a:r>
            <a:r>
              <a:rPr lang="en-US" dirty="0"/>
              <a:t>--one page for each section (if exists)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wget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--help</a:t>
            </a:r>
          </a:p>
          <a:p>
            <a:pPr lvl="1"/>
            <a:r>
              <a:rPr lang="en-US" dirty="0"/>
              <a:t>Handy for quick syntax reference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info curl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Modern</a:t>
            </a:r>
          </a:p>
          <a:p>
            <a:r>
              <a:rPr lang="en-US" dirty="0"/>
              <a:t>Browse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/share/doc/git-1.*/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Usually a README file has info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040DA-EA48-7345-8265-DD1DBEAA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894BF3-44B3-9B47-8B3C-BE37B8BA9733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412130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61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Work with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2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cat</a:t>
            </a:r>
            <a:r>
              <a:rPr lang="en-US" dirty="0">
                <a:ea typeface="Courier New" charset="0"/>
                <a:cs typeface="Courier New" charset="0"/>
              </a:rPr>
              <a:t> for relatively short files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cat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less</a:t>
            </a:r>
            <a:r>
              <a:rPr lang="en-US" dirty="0"/>
              <a:t> is more than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more </a:t>
            </a:r>
            <a:r>
              <a:rPr lang="en-US" dirty="0">
                <a:ea typeface="Courier New" charset="0"/>
                <a:cs typeface="Courier New" charset="0"/>
              </a:rPr>
              <a:t>for long files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less 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etc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ntp.conf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tail -f: </a:t>
            </a:r>
            <a:r>
              <a:rPr lang="en-US" dirty="0">
                <a:ea typeface="Courier New" charset="0"/>
                <a:cs typeface="Courier New" charset="0"/>
              </a:rPr>
              <a:t>watch a file growing live</a:t>
            </a:r>
            <a:endParaRPr lang="en-US" dirty="0"/>
          </a:p>
          <a:p>
            <a:r>
              <a:rPr lang="en-US" dirty="0"/>
              <a:t>What can you do about binary files? (not much)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strings</a:t>
            </a:r>
            <a:r>
              <a:rPr lang="en-US" dirty="0">
                <a:ea typeface="Courier New" charset="0"/>
                <a:cs typeface="Courier New" charset="0"/>
              </a:rPr>
              <a:t> will print the printable strings of file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od</a:t>
            </a:r>
            <a:r>
              <a:rPr lang="en-US" dirty="0">
                <a:ea typeface="Courier New" charset="0"/>
                <a:cs typeface="Courier New" charset="0"/>
              </a:rPr>
              <a:t> will print file in octal format</a:t>
            </a:r>
            <a:endParaRPr lang="en-US" dirty="0"/>
          </a:p>
          <a:p>
            <a:r>
              <a:rPr lang="en-US" dirty="0"/>
              <a:t>Compare files with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cmp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(byte by byte)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comm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(line by line)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diff </a:t>
            </a:r>
            <a:r>
              <a:rPr lang="en-US" dirty="0">
                <a:ea typeface="Courier New" charset="0"/>
                <a:cs typeface="Courier New" charset="0"/>
              </a:rPr>
              <a:t>(differences line by line)</a:t>
            </a:r>
          </a:p>
          <a:p>
            <a:pPr marL="0" indent="0">
              <a:buNone/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FA4ABE-4BF8-484F-9E51-DEB3B8541AF2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719043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79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Work with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8420"/>
            <a:ext cx="10515600" cy="4987929"/>
          </a:xfrm>
        </p:spPr>
        <p:txBody>
          <a:bodyPr>
            <a:normAutofit/>
          </a:bodyPr>
          <a:lstStyle/>
          <a:p>
            <a:r>
              <a:rPr lang="en-US" dirty="0"/>
              <a:t>List the processes: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(commonly used flags:</a:t>
            </a:r>
            <a:r>
              <a:rPr lang="en-US" b="1" dirty="0"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aux</a:t>
            </a:r>
            <a:r>
              <a:rPr lang="en-US" dirty="0">
                <a:ea typeface="Courier New" charset="0"/>
                <a:cs typeface="Courier New" charset="0"/>
              </a:rPr>
              <a:t>)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dirty="0"/>
              <a:t> implementations: POSIX, GNU and BSD!</a:t>
            </a:r>
          </a:p>
          <a:p>
            <a:pPr lvl="1"/>
            <a:r>
              <a:rPr lang="en-US" dirty="0"/>
              <a:t>implementations differ in behavior</a:t>
            </a:r>
          </a:p>
          <a:p>
            <a:pPr lvl="1"/>
            <a:r>
              <a:rPr lang="en-US" dirty="0"/>
              <a:t>determined by style of options: POSIX (-), GNU (--), BSD (no dash) before options</a:t>
            </a:r>
          </a:p>
          <a:p>
            <a:r>
              <a:rPr lang="en-US" dirty="0"/>
              <a:t>Display processes: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top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htop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atop</a:t>
            </a:r>
          </a:p>
          <a:p>
            <a:r>
              <a:rPr lang="en-US" dirty="0"/>
              <a:t>Be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nice</a:t>
            </a:r>
            <a:r>
              <a:rPr lang="en-US" dirty="0"/>
              <a:t> and fly under the radar</a:t>
            </a:r>
          </a:p>
          <a:p>
            <a:pPr lvl="1"/>
            <a:r>
              <a:rPr lang="en-US" dirty="0"/>
              <a:t>Append "nice -n &lt;</a:t>
            </a:r>
            <a:r>
              <a:rPr lang="en-US" dirty="0" err="1"/>
              <a:t>niceness_value</a:t>
            </a:r>
            <a:r>
              <a:rPr lang="en-US" dirty="0"/>
              <a:t>&gt;" to any command to lower its </a:t>
            </a:r>
            <a:r>
              <a:rPr lang="en-US" dirty="0" err="1"/>
              <a:t>prio</a:t>
            </a:r>
            <a:r>
              <a:rPr lang="en-US" dirty="0"/>
              <a:t>, </a:t>
            </a:r>
            <a:r>
              <a:rPr lang="en-US" dirty="0" err="1"/>
              <a:t>eg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nice -n 19 tar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cvzf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archive.tgz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large_dir</a:t>
            </a:r>
            <a:endParaRPr lang="en-US" dirty="0"/>
          </a:p>
          <a:p>
            <a:r>
              <a:rPr lang="en-US" dirty="0">
                <a:ea typeface="Courier New" charset="0"/>
                <a:cs typeface="Courier New" charset="0"/>
              </a:rPr>
              <a:t>Kill</a:t>
            </a:r>
            <a:r>
              <a:rPr lang="en-US" dirty="0"/>
              <a:t> a process: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kill &lt;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pid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252E03-25E4-224A-ABCC-857C07094212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784853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635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Work with Web: curl, </a:t>
            </a:r>
            <a:r>
              <a:rPr lang="en-US" dirty="0" err="1"/>
              <a:t>wget</a:t>
            </a:r>
            <a:r>
              <a:rPr lang="en-US" dirty="0"/>
              <a:t>,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9205"/>
            <a:ext cx="10050379" cy="5402270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curl</a:t>
            </a:r>
            <a:r>
              <a:rPr lang="en-US" dirty="0"/>
              <a:t>: a tool to transfer data to/from the web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curl</a:t>
            </a:r>
            <a:r>
              <a:rPr lang="en-US" dirty="0"/>
              <a:t> is commonly used as a quick command to download files from the web</a:t>
            </a:r>
          </a:p>
          <a:p>
            <a:pPr lvl="1"/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curl -O http://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www.gutenberg.org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/files/4300/4300-0.txt</a:t>
            </a:r>
          </a:p>
          <a:p>
            <a:r>
              <a:rPr lang="en-US" i="1" dirty="0" err="1"/>
              <a:t>libcurl</a:t>
            </a:r>
            <a:r>
              <a:rPr lang="en-US" dirty="0"/>
              <a:t> is a curl based library that could be used in program development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wget</a:t>
            </a:r>
            <a:r>
              <a:rPr lang="en-US" dirty="0"/>
              <a:t> is a similar utility; it has no library though</a:t>
            </a:r>
          </a:p>
          <a:p>
            <a:pPr lvl="1"/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wget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 http://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www.gutenberg.org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/files/4300/4300-0.txt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links</a:t>
            </a:r>
            <a:r>
              <a:rPr lang="en-US" dirty="0"/>
              <a:t> is a useful text-based browser:</a:t>
            </a:r>
          </a:p>
          <a:p>
            <a:pPr lvl="1"/>
            <a:r>
              <a:rPr lang="en-US" dirty="0"/>
              <a:t>over remote connections and when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curl/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wget</a:t>
            </a:r>
            <a:r>
              <a:rPr lang="en-US" dirty="0"/>
              <a:t> won't work</a:t>
            </a:r>
          </a:p>
          <a:p>
            <a:pPr lvl="1"/>
            <a:r>
              <a:rPr lang="en-US" dirty="0"/>
              <a:t>avoid pesky ads on the web</a:t>
            </a:r>
          </a:p>
          <a:p>
            <a:pPr lvl="1"/>
            <a:r>
              <a:rPr lang="en-US" dirty="0"/>
              <a:t>when internet is slow and only care about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1F55D2-B61E-DA46-A9D2-6DCBF0E2DD66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74394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60" y="24995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Be a command line ninja: Navigation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04473" y="3411895"/>
            <a:ext cx="7430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ls -</a:t>
            </a:r>
            <a:r>
              <a:rPr lang="en-US" sz="2800" b="1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lh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| grep </a:t>
            </a:r>
            <a:r>
              <a:rPr lang="uk-UA" sz="2800" dirty="0"/>
              <a:t>'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</a:rPr>
              <a:t>May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10</a:t>
            </a:r>
            <a:r>
              <a:rPr lang="uk-UA" sz="2800" dirty="0"/>
              <a:t>'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&gt; </a:t>
            </a:r>
            <a:r>
              <a:rPr lang="en-US" sz="2800" b="1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result.txt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388545" y="384732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23087" y="4298053"/>
            <a:ext cx="7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cursor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17399" y="4421932"/>
            <a:ext cx="777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ctrl-xx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764878" y="4457319"/>
            <a:ext cx="3749360" cy="2952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9514238" y="391647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459755" y="4421932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ctrl-e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308927" y="4471607"/>
            <a:ext cx="2683996" cy="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312370" y="440638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ctrl-a</a:t>
            </a:r>
            <a:endParaRPr lang="en-US" b="1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2332443" y="3923661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6236646" y="389608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193905" y="3995838"/>
            <a:ext cx="571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alt-f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291238" y="3995839"/>
            <a:ext cx="62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alt-b</a:t>
            </a:r>
            <a:endParaRPr lang="en-US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4312419" y="3913013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41531" y="1811756"/>
            <a:ext cx="779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MAC users: terminal </a:t>
            </a:r>
            <a:r>
              <a:rPr lang="en-US" b="1" u="sng" dirty="0" err="1"/>
              <a:t>pref</a:t>
            </a:r>
            <a:r>
              <a:rPr lang="en-US" b="1" u="sng" dirty="0"/>
              <a:t> &gt; profile &gt; keyboard settings &gt; Use option as meta key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161A35-51BB-5C40-B794-B3793365A72C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492825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 a command line ninja: Deletion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82174" y="3033353"/>
            <a:ext cx="7430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ls -</a:t>
            </a:r>
            <a:r>
              <a:rPr lang="en-US" sz="2800" b="1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lh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| grep </a:t>
            </a:r>
            <a:r>
              <a:rPr lang="uk-UA" sz="2800" dirty="0"/>
              <a:t>'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</a:rPr>
              <a:t>May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10</a:t>
            </a:r>
            <a:r>
              <a:rPr lang="uk-UA" sz="2800" dirty="0"/>
              <a:t>'</a:t>
            </a:r>
            <a:r>
              <a:rPr lang="en-US" sz="2800" b="1" dirty="0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 &gt; </a:t>
            </a:r>
            <a:r>
              <a:rPr lang="en-US" sz="2800" b="1" dirty="0" err="1">
                <a:solidFill>
                  <a:prstClr val="black"/>
                </a:solidFill>
                <a:latin typeface="Courier" charset="0"/>
                <a:ea typeface="Courier" charset="0"/>
                <a:cs typeface="Courier" charset="0"/>
              </a:rPr>
              <a:t>result.txt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312458" y="3455331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73894" y="3906811"/>
            <a:ext cx="7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cursor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726082" y="4081727"/>
            <a:ext cx="3760818" cy="23944"/>
          </a:xfrm>
          <a:prstGeom prst="straightConnector1">
            <a:avLst/>
          </a:prstGeom>
          <a:ln w="31750">
            <a:solidFill>
              <a:schemeClr val="tx1"/>
            </a:solidFill>
            <a:prstDash val="sysDot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34615" y="402473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ctrl-k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24100" y="4081727"/>
            <a:ext cx="2689388" cy="10497"/>
          </a:xfrm>
          <a:prstGeom prst="straightConnector1">
            <a:avLst/>
          </a:prstGeom>
          <a:ln w="31750">
            <a:solidFill>
              <a:schemeClr val="tx1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24555" y="4046506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ctrl-u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268347" y="3533087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62974" y="3617294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ctrl-w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281560" y="3533087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21715" y="3617301"/>
            <a:ext cx="623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alt-d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89530" y="4771795"/>
            <a:ext cx="441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use ctrl-y to paste back the last deleted item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61F0C8-621B-0B4C-9F09-ED8AFBD38CBD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478133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Useful Shortcuts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17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683160"/>
            <a:ext cx="10515600" cy="4673189"/>
          </a:xfrm>
        </p:spPr>
        <p:txBody>
          <a:bodyPr>
            <a:norm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!! </a:t>
            </a:r>
            <a:r>
              <a:rPr lang="en-US" dirty="0">
                <a:ea typeface="Courier New" charset="0"/>
                <a:cs typeface="Courier New" charset="0"/>
              </a:rPr>
              <a:t>repeats the last command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!$</a:t>
            </a:r>
            <a:r>
              <a:rPr lang="en-US" dirty="0"/>
              <a:t> change command keep last argument: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cat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 file too long to fit screen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less !$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#reopen it with less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!*</a:t>
            </a:r>
            <a:r>
              <a:rPr lang="en-US" dirty="0"/>
              <a:t> change command keep all arguments: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head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grep </a:t>
            </a:r>
            <a:r>
              <a:rPr lang="uk-UA" dirty="0"/>
              <a:t>'</a:t>
            </a:r>
            <a:r>
              <a:rPr lang="en-US" dirty="0"/>
              <a:t>^</a:t>
            </a:r>
            <a:r>
              <a:rPr lang="en-US" b="1" dirty="0">
                <a:latin typeface="Courier New" charset="0"/>
                <a:cs typeface="Courier New" charset="0"/>
              </a:rPr>
              <a:t>Al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#should be tail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tail !*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#no need to type the rest of the command</a:t>
            </a:r>
          </a:p>
          <a:p>
            <a:pPr lvl="1"/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alt-.</a:t>
            </a:r>
            <a:r>
              <a:rPr lang="en-US" dirty="0"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#paste last argument of previous command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alt-&lt;n&gt;-alt-.</a:t>
            </a:r>
            <a:r>
              <a:rPr lang="en-US" dirty="0">
                <a:ea typeface="Courier New" charset="0"/>
                <a:cs typeface="Courier New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#paste </a:t>
            </a:r>
            <a:r>
              <a:rPr lang="en-US" sz="24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nth</a:t>
            </a:r>
            <a:r>
              <a:rPr lang="en-US" sz="2400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argument of previous command</a:t>
            </a:r>
          </a:p>
        </p:txBody>
      </p:sp>
    </p:spTree>
    <p:extLst>
      <p:ext uri="{BB962C8B-B14F-4D97-AF65-F5344CB8AC3E}">
        <p14:creationId xmlns:p14="http://schemas.microsoft.com/office/powerpoint/2010/main" val="1525882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More Useful Tricks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8289"/>
            <a:ext cx="10515600" cy="4351338"/>
          </a:xfrm>
        </p:spPr>
        <p:txBody>
          <a:bodyPr/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&gt;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x.txt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#quickly create an empty file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fc    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#(bash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builtin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)edit to </a:t>
            </a:r>
            <a:r>
              <a:rPr lang="en-US" b="1" u="sng" dirty="0">
                <a:latin typeface="Courier New" charset="0"/>
                <a:ea typeface="Courier New" charset="0"/>
                <a:cs typeface="Courier New" charset="0"/>
              </a:rPr>
              <a:t>f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ix last </a:t>
            </a:r>
            <a:r>
              <a:rPr lang="en-US" b="1" u="sng" dirty="0">
                <a:latin typeface="Courier New" charset="0"/>
                <a:ea typeface="Courier New" charset="0"/>
                <a:cs typeface="Courier New" charset="0"/>
              </a:rPr>
              <a:t>c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ommand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ctrl-l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#clear terminal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cd -  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#change to previous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dir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cd    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#change to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homedir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ctrl-r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#recall from history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ctrl-d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#logout from terminal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987589" y="9986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5417FC-66AF-EC42-9D3D-0BCAC80F3B88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078132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[5-7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Use your favorite editor to edit .</a:t>
            </a:r>
            <a:r>
              <a:rPr lang="en-US" dirty="0" err="1"/>
              <a:t>bashrc</a:t>
            </a:r>
            <a:r>
              <a:rPr lang="en-US" dirty="0"/>
              <a:t> and .</a:t>
            </a:r>
            <a:r>
              <a:rPr lang="en-US" dirty="0" err="1"/>
              <a:t>bash_profile</a:t>
            </a:r>
            <a:r>
              <a:rPr lang="en-US" dirty="0"/>
              <a:t> --</a:t>
            </a:r>
          </a:p>
          <a:p>
            <a:pPr lvl="1"/>
            <a:r>
              <a:rPr lang="en-US" dirty="0"/>
              <a:t>add a line: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'I am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bashrc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lang="en-US" dirty="0"/>
              <a:t>to .</a:t>
            </a:r>
            <a:r>
              <a:rPr lang="en-US" dirty="0" err="1"/>
              <a:t>bashrc</a:t>
            </a:r>
            <a:endParaRPr lang="en-US" dirty="0"/>
          </a:p>
          <a:p>
            <a:pPr lvl="1"/>
            <a:r>
              <a:rPr lang="en-US" dirty="0"/>
              <a:t>add a line: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'I am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bash_profile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 </a:t>
            </a:r>
            <a:r>
              <a:rPr lang="en-US" dirty="0"/>
              <a:t>to .</a:t>
            </a:r>
            <a:r>
              <a:rPr lang="en-US" dirty="0" err="1"/>
              <a:t>bash_profile</a:t>
            </a:r>
            <a:endParaRPr lang="en-US" dirty="0"/>
          </a:p>
          <a:p>
            <a:r>
              <a:rPr lang="en-US" dirty="0"/>
              <a:t>Close and reopen terminal, what do you see? Within terminal type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/bin/bash</a:t>
            </a:r>
            <a:r>
              <a:rPr lang="en-US" dirty="0"/>
              <a:t>, what do you see?</a:t>
            </a:r>
          </a:p>
          <a:p>
            <a:r>
              <a:rPr lang="en-US" dirty="0"/>
              <a:t>Create a copy of </a:t>
            </a:r>
            <a:r>
              <a:rPr lang="en-US" dirty="0" err="1"/>
              <a:t>prose.txt</a:t>
            </a:r>
            <a:r>
              <a:rPr lang="en-US" dirty="0"/>
              <a:t> using </a:t>
            </a:r>
            <a:r>
              <a:rPr lang="en-US" dirty="0" err="1"/>
              <a:t>cp</a:t>
            </a:r>
            <a:r>
              <a:rPr lang="en-US" dirty="0"/>
              <a:t> </a:t>
            </a:r>
            <a:r>
              <a:rPr lang="en-US" dirty="0" err="1"/>
              <a:t>prose.txt</a:t>
            </a:r>
            <a:r>
              <a:rPr lang="en-US" dirty="0"/>
              <a:t> </a:t>
            </a:r>
            <a:r>
              <a:rPr lang="en-US" dirty="0" err="1"/>
              <a:t>tmp.txt</a:t>
            </a:r>
            <a:r>
              <a:rPr lang="en-US" dirty="0"/>
              <a:t>; make small change to </a:t>
            </a:r>
            <a:r>
              <a:rPr lang="en-US" dirty="0" err="1"/>
              <a:t>tmp.txt</a:t>
            </a:r>
            <a:r>
              <a:rPr lang="en-US" dirty="0"/>
              <a:t> and compare </a:t>
            </a:r>
            <a:r>
              <a:rPr lang="en-US" dirty="0" err="1"/>
              <a:t>prose.txt</a:t>
            </a:r>
            <a:r>
              <a:rPr lang="en-US" dirty="0"/>
              <a:t> and </a:t>
            </a:r>
            <a:r>
              <a:rPr lang="en-US" dirty="0" err="1"/>
              <a:t>tmp.txt</a:t>
            </a:r>
            <a:r>
              <a:rPr lang="en-US" dirty="0"/>
              <a:t> with </a:t>
            </a:r>
            <a:r>
              <a:rPr lang="en-US" dirty="0" err="1"/>
              <a:t>cmp</a:t>
            </a:r>
            <a:r>
              <a:rPr lang="en-US" dirty="0"/>
              <a:t>, </a:t>
            </a:r>
            <a:r>
              <a:rPr lang="en-US" dirty="0" err="1"/>
              <a:t>comm</a:t>
            </a:r>
            <a:r>
              <a:rPr lang="en-US" dirty="0"/>
              <a:t> and diff</a:t>
            </a:r>
          </a:p>
          <a:p>
            <a:r>
              <a:rPr lang="en-US" dirty="0"/>
              <a:t>Delete those lines from .</a:t>
            </a:r>
            <a:r>
              <a:rPr lang="en-US" dirty="0" err="1"/>
              <a:t>bashrc</a:t>
            </a:r>
            <a:r>
              <a:rPr lang="en-US" dirty="0"/>
              <a:t> and .</a:t>
            </a:r>
            <a:r>
              <a:rPr lang="en-US" dirty="0" err="1"/>
              <a:t>bash_profile</a:t>
            </a:r>
            <a:r>
              <a:rPr lang="en-US" dirty="0"/>
              <a:t> when done</a:t>
            </a:r>
          </a:p>
          <a:p>
            <a:r>
              <a:rPr lang="en-US" dirty="0"/>
              <a:t>The character class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[[:class:]] may be used as wild card: </a:t>
            </a:r>
            <a:r>
              <a:rPr lang="en-US" dirty="0"/>
              <a:t>class may be alpha, </a:t>
            </a:r>
            <a:r>
              <a:rPr lang="en-US" dirty="0" err="1"/>
              <a:t>alnum</a:t>
            </a:r>
            <a:r>
              <a:rPr lang="en-US" dirty="0"/>
              <a:t>, ascii, digit, upper, lower, </a:t>
            </a:r>
            <a:r>
              <a:rPr lang="en-US" dirty="0" err="1"/>
              <a:t>punct</a:t>
            </a:r>
            <a:r>
              <a:rPr lang="en-US" dirty="0"/>
              <a:t>, word; try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 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/[[:upper:]]*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9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Part 1: </a:t>
            </a:r>
            <a:r>
              <a:rPr lang="en-US" dirty="0">
                <a:hlinkClick r:id="rId3" action="ppaction://hlinksldjump"/>
              </a:rPr>
              <a:t>Overview and Logistics</a:t>
            </a:r>
            <a:r>
              <a:rPr lang="en-US" dirty="0"/>
              <a:t> </a:t>
            </a:r>
            <a:r>
              <a:rPr lang="en-US" sz="2200" i="1" dirty="0"/>
              <a:t>[3 slides]</a:t>
            </a:r>
          </a:p>
          <a:p>
            <a:r>
              <a:rPr lang="en-US" dirty="0"/>
              <a:t>Part 2: </a:t>
            </a:r>
            <a:r>
              <a:rPr lang="en-US" dirty="0">
                <a:hlinkClick r:id="rId4" action="ppaction://hlinksldjump"/>
              </a:rPr>
              <a:t>The Basics</a:t>
            </a:r>
            <a:r>
              <a:rPr lang="en-US" dirty="0"/>
              <a:t> </a:t>
            </a:r>
            <a:r>
              <a:rPr lang="en-US" sz="2200" i="1" dirty="0"/>
              <a:t>[12 slides]</a:t>
            </a:r>
          </a:p>
          <a:p>
            <a:r>
              <a:rPr lang="en-US" dirty="0"/>
              <a:t>Part 3: </a:t>
            </a:r>
            <a:r>
              <a:rPr lang="en-US" dirty="0">
                <a:hlinkClick r:id="rId5" action="ppaction://hlinksldjump"/>
              </a:rPr>
              <a:t>Streams, pipe and redirection</a:t>
            </a:r>
            <a:r>
              <a:rPr lang="en-US" dirty="0"/>
              <a:t> </a:t>
            </a:r>
            <a:r>
              <a:rPr lang="en-US" sz="2200" i="1" dirty="0"/>
              <a:t>[11 slides]</a:t>
            </a:r>
          </a:p>
          <a:p>
            <a:r>
              <a:rPr lang="en-US" dirty="0"/>
              <a:t>Part 4: </a:t>
            </a:r>
            <a:r>
              <a:rPr lang="en-US" dirty="0">
                <a:hlinkClick r:id="rId6" action="ppaction://hlinksldjump"/>
              </a:rPr>
              <a:t>Classic Tools</a:t>
            </a:r>
            <a:r>
              <a:rPr lang="en-US" dirty="0"/>
              <a:t> </a:t>
            </a:r>
            <a:r>
              <a:rPr lang="en-US" sz="2200" i="1" dirty="0"/>
              <a:t>[21 slides]</a:t>
            </a:r>
          </a:p>
          <a:p>
            <a:r>
              <a:rPr lang="en-US" dirty="0"/>
              <a:t>Part 5: </a:t>
            </a:r>
            <a:r>
              <a:rPr lang="en-US" dirty="0">
                <a:hlinkClick r:id="rId7" action="ppaction://hlinksldjump"/>
              </a:rPr>
              <a:t>Session management</a:t>
            </a:r>
            <a:r>
              <a:rPr lang="en-US" dirty="0"/>
              <a:t> </a:t>
            </a:r>
            <a:r>
              <a:rPr lang="en-US" sz="2200" i="1" dirty="0"/>
              <a:t>[4 slides]</a:t>
            </a:r>
          </a:p>
          <a:p>
            <a:r>
              <a:rPr lang="en-US" dirty="0"/>
              <a:t>Part 6: </a:t>
            </a:r>
            <a:r>
              <a:rPr lang="en-US" dirty="0">
                <a:hlinkClick r:id="rId8" action="ppaction://hlinksldjump"/>
              </a:rPr>
              <a:t>Safe and secure use of facilities</a:t>
            </a:r>
            <a:r>
              <a:rPr lang="en-US" dirty="0"/>
              <a:t> </a:t>
            </a:r>
            <a:r>
              <a:rPr lang="en-US" sz="2200" i="1" dirty="0"/>
              <a:t>[9 slides]</a:t>
            </a:r>
          </a:p>
          <a:p>
            <a:r>
              <a:rPr lang="en-US" dirty="0"/>
              <a:t>Part 7: </a:t>
            </a:r>
            <a:r>
              <a:rPr lang="en-US" dirty="0">
                <a:hlinkClick r:id="rId9" action="ppaction://hlinksldjump"/>
              </a:rPr>
              <a:t>Debugging</a:t>
            </a:r>
            <a:r>
              <a:rPr lang="en-US" dirty="0"/>
              <a:t> </a:t>
            </a:r>
            <a:r>
              <a:rPr lang="en-US" sz="2200" i="1" dirty="0"/>
              <a:t>[4 slides]</a:t>
            </a:r>
          </a:p>
          <a:p>
            <a:r>
              <a:rPr lang="en-US" dirty="0"/>
              <a:t>Part 8: </a:t>
            </a:r>
            <a:r>
              <a:rPr lang="en-US" dirty="0">
                <a:hlinkClick r:id="rId10" action="ppaction://hlinksldjump"/>
              </a:rPr>
              <a:t>Scripting and programming tools </a:t>
            </a:r>
            <a:r>
              <a:rPr lang="en-US" dirty="0"/>
              <a:t> </a:t>
            </a:r>
            <a:r>
              <a:rPr lang="en-US" sz="2200" i="1" dirty="0"/>
              <a:t>[13 slides]</a:t>
            </a:r>
          </a:p>
          <a:p>
            <a:r>
              <a:rPr lang="en-US" dirty="0"/>
              <a:t>Part 9: </a:t>
            </a:r>
            <a:r>
              <a:rPr lang="en-US" dirty="0">
                <a:hlinkClick r:id="rId11" action="ppaction://hlinksldjump"/>
              </a:rPr>
              <a:t>Miscellaneous Utilities</a:t>
            </a:r>
            <a:r>
              <a:rPr lang="en-US" dirty="0"/>
              <a:t> </a:t>
            </a:r>
            <a:r>
              <a:rPr lang="en-US" sz="2200" i="1" dirty="0"/>
              <a:t>[12 slides]</a:t>
            </a:r>
          </a:p>
          <a:p>
            <a:r>
              <a:rPr lang="en-US" dirty="0">
                <a:hlinkClick r:id="rId12" action="ppaction://hlinksldjump"/>
              </a:rPr>
              <a:t>Summary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00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3: Streams, pipe and redirection</a:t>
            </a:r>
            <a:r>
              <a:rPr lang="en-US" i="1" dirty="0"/>
              <a:t> </a:t>
            </a:r>
            <a:br>
              <a:rPr lang="en-US" i="1" dirty="0"/>
            </a:br>
            <a:r>
              <a:rPr lang="en-US" i="1" dirty="0"/>
              <a:t>[11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3061C-A01D-8C49-80EA-308FA676CBA1}"/>
              </a:ext>
            </a:extLst>
          </p:cNvPr>
          <p:cNvSpPr txBox="1"/>
          <p:nvPr/>
        </p:nvSpPr>
        <p:spPr>
          <a:xfrm>
            <a:off x="3943808" y="4343240"/>
            <a:ext cx="4783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I am sure a gardener designed them!</a:t>
            </a:r>
          </a:p>
        </p:txBody>
      </p:sp>
    </p:spTree>
    <p:extLst>
      <p:ext uri="{BB962C8B-B14F-4D97-AF65-F5344CB8AC3E}">
        <p14:creationId xmlns:p14="http://schemas.microsoft.com/office/powerpoint/2010/main" val="418665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9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Streams and Redirection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21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1672" y="1468371"/>
            <a:ext cx="10623174" cy="53068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Three streams: standard input (</a:t>
            </a:r>
            <a:r>
              <a:rPr lang="en-US" dirty="0" err="1"/>
              <a:t>stdin</a:t>
            </a:r>
            <a:r>
              <a:rPr lang="en-US" dirty="0"/>
              <a:t>), standard output (</a:t>
            </a:r>
            <a:r>
              <a:rPr lang="en-US" dirty="0" err="1"/>
              <a:t>stdout</a:t>
            </a:r>
            <a:r>
              <a:rPr lang="en-US" dirty="0"/>
              <a:t>) and standard error (</a:t>
            </a:r>
            <a:r>
              <a:rPr lang="en-US" dirty="0" err="1"/>
              <a:t>stderr</a:t>
            </a:r>
            <a:r>
              <a:rPr lang="en-US" dirty="0"/>
              <a:t>)</a:t>
            </a:r>
          </a:p>
          <a:p>
            <a:r>
              <a:rPr lang="en-US" dirty="0"/>
              <a:t>Represented by </a:t>
            </a:r>
            <a:r>
              <a:rPr lang="en-US" b="1" dirty="0"/>
              <a:t>"file descriptors"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0</a:t>
            </a:r>
            <a:r>
              <a:rPr lang="en-US" dirty="0"/>
              <a:t> for </a:t>
            </a:r>
            <a:r>
              <a:rPr lang="en-US" dirty="0" err="1"/>
              <a:t>stdin</a:t>
            </a:r>
            <a:endParaRPr lang="en-US" dirty="0"/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en-US" dirty="0"/>
              <a:t> for </a:t>
            </a:r>
            <a:r>
              <a:rPr lang="en-US" dirty="0" err="1"/>
              <a:t>stdout</a:t>
            </a:r>
            <a:endParaRPr lang="en-US" dirty="0"/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2</a:t>
            </a:r>
            <a:r>
              <a:rPr lang="en-US" dirty="0"/>
              <a:t> for </a:t>
            </a:r>
            <a:r>
              <a:rPr lang="en-US" dirty="0" err="1"/>
              <a:t>stderr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&amp;</a:t>
            </a:r>
            <a:r>
              <a:rPr lang="en-US" dirty="0"/>
              <a:t> is used to </a:t>
            </a:r>
            <a:r>
              <a:rPr lang="en-US" b="1" dirty="0"/>
              <a:t>"write into" </a:t>
            </a:r>
            <a:r>
              <a:rPr lang="en-US" dirty="0"/>
              <a:t>a stream, </a:t>
            </a:r>
            <a:r>
              <a:rPr lang="en-US" dirty="0" err="1"/>
              <a:t>eg</a:t>
            </a:r>
            <a:r>
              <a:rPr lang="en-US" dirty="0"/>
              <a:t>.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&amp;1</a:t>
            </a:r>
            <a:r>
              <a:rPr lang="en-US" dirty="0"/>
              <a:t> to write into </a:t>
            </a:r>
            <a:r>
              <a:rPr lang="en-US" dirty="0" err="1"/>
              <a:t>stdout</a:t>
            </a:r>
            <a:endParaRPr lang="en-US" dirty="0"/>
          </a:p>
          <a:p>
            <a:r>
              <a:rPr lang="en-US" dirty="0"/>
              <a:t>Angle brackets are used for redirection: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&gt;</a:t>
            </a:r>
            <a:r>
              <a:rPr lang="en-US" dirty="0"/>
              <a:t>  to send 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&lt;</a:t>
            </a:r>
            <a:r>
              <a:rPr lang="en-US" dirty="0"/>
              <a:t>  to receive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&gt;&gt;</a:t>
            </a:r>
            <a:r>
              <a:rPr lang="en-US" dirty="0"/>
              <a:t> to append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&lt;&lt;</a:t>
            </a:r>
            <a:r>
              <a:rPr lang="en-US" dirty="0"/>
              <a:t> to in-place append (used in "</a:t>
            </a:r>
            <a:r>
              <a:rPr lang="en-US" dirty="0" err="1"/>
              <a:t>heredoc</a:t>
            </a:r>
            <a:r>
              <a:rPr lang="en-US" dirty="0"/>
              <a:t>")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&lt;&lt;&lt;</a:t>
            </a:r>
            <a:r>
              <a:rPr lang="en-US" dirty="0"/>
              <a:t> is used in "</a:t>
            </a:r>
            <a:r>
              <a:rPr lang="en-US" dirty="0" err="1"/>
              <a:t>herestring</a:t>
            </a:r>
            <a:r>
              <a:rPr lang="en-US" dirty="0"/>
              <a:t>" (not covered today)</a:t>
            </a:r>
          </a:p>
        </p:txBody>
      </p:sp>
    </p:spTree>
    <p:extLst>
      <p:ext uri="{BB962C8B-B14F-4D97-AF65-F5344CB8AC3E}">
        <p14:creationId xmlns:p14="http://schemas.microsoft.com/office/powerpoint/2010/main" val="443566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a redirection using 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anchor="ctr"/>
          <a:lstStyle/>
          <a:p>
            <a:pPr marL="0" lvl="1" indent="0" algn="ctr">
              <a:spcBef>
                <a:spcPts val="1000"/>
              </a:spcBef>
              <a:buNone/>
            </a:pP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nohup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cal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/dev/null 2&gt;&amp;1 &amp;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22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985786" y="423062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880370" y="3021271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549785" y="3012201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32185" y="2672866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command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55326" y="2661558"/>
            <a:ext cx="1193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null device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435737" y="417201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650780" y="420718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850223" y="3047371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554952" y="2456052"/>
            <a:ext cx="0" cy="132237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69608" y="4783018"/>
            <a:ext cx="1833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run cmd1 </a:t>
            </a:r>
          </a:p>
          <a:p>
            <a:pPr algn="ctr"/>
            <a:r>
              <a:rPr lang="en-US" dirty="0"/>
              <a:t>"beyond </a:t>
            </a:r>
            <a:r>
              <a:rPr lang="en-US" dirty="0" err="1"/>
              <a:t>hangup</a:t>
            </a:r>
            <a:r>
              <a:rPr lang="en-US" dirty="0"/>
              <a:t>"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5283" y="473612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send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34562" y="4699714"/>
            <a:ext cx="74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stderr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38848" y="269533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send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11667" y="2086720"/>
            <a:ext cx="22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 </a:t>
            </a:r>
            <a:r>
              <a:rPr lang="en-US"/>
              <a:t>in the background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031848" y="4191066"/>
            <a:ext cx="0" cy="132237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55774" y="5509838"/>
            <a:ext cx="1999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"address of" </a:t>
            </a:r>
            <a:r>
              <a:rPr lang="en-US" dirty="0" err="1"/>
              <a:t>stdout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97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63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Redirection </a:t>
            </a:r>
            <a:r>
              <a:rPr lang="en-US" dirty="0" err="1"/>
              <a:t>Quickref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5320"/>
            <a:ext cx="10515600" cy="5326155"/>
          </a:xfrm>
        </p:spPr>
        <p:txBody>
          <a:bodyPr>
            <a:normAutofit/>
          </a:bodyPr>
          <a:lstStyle/>
          <a:p>
            <a:r>
              <a:rPr lang="en-US" dirty="0"/>
              <a:t>Send </a:t>
            </a:r>
            <a:r>
              <a:rPr lang="en-US" dirty="0" err="1"/>
              <a:t>stdout</a:t>
            </a:r>
            <a:r>
              <a:rPr lang="en-US" dirty="0"/>
              <a:t> to a file: </a:t>
            </a:r>
            <a:r>
              <a:rPr lang="en-US" b="1" dirty="0">
                <a:latin typeface="Courier New" charset="0"/>
                <a:cs typeface="Courier New" charset="0"/>
              </a:rPr>
              <a:t>ls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stdout.txt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Send stderr to a file: </a:t>
            </a:r>
            <a:r>
              <a:rPr lang="en-US" b="1" dirty="0" err="1">
                <a:latin typeface="Courier New" charset="0"/>
                <a:cs typeface="Courier New" charset="0"/>
              </a:rPr>
              <a:t>bad_command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2&gt;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stderr.txt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Send </a:t>
            </a:r>
            <a:r>
              <a:rPr lang="en-US" dirty="0" err="1"/>
              <a:t>stdout</a:t>
            </a:r>
            <a:r>
              <a:rPr lang="en-US" dirty="0"/>
              <a:t> and stderr to same file: </a:t>
            </a:r>
            <a:br>
              <a:rPr lang="en-US" dirty="0"/>
            </a:b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stdouterr.txt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2&gt;&amp;1</a:t>
            </a:r>
            <a:br>
              <a:rPr lang="en-US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&amp;&gt;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stdouterr.txt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#bash v4 and later</a:t>
            </a:r>
          </a:p>
          <a:p>
            <a:r>
              <a:rPr lang="en-US" dirty="0"/>
              <a:t>Send </a:t>
            </a:r>
            <a:r>
              <a:rPr lang="en-US" dirty="0" err="1"/>
              <a:t>stdout</a:t>
            </a:r>
            <a:r>
              <a:rPr lang="en-US" dirty="0"/>
              <a:t> and stderr to a file and background the command: </a:t>
            </a:r>
            <a:br>
              <a:rPr lang="en-US" dirty="0"/>
            </a:b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long_running_cmd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stdouterr.txt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2&gt;&amp;1 &amp;</a:t>
            </a:r>
          </a:p>
          <a:p>
            <a:r>
              <a:rPr lang="en-US" dirty="0"/>
              <a:t>Disregard </a:t>
            </a:r>
            <a:r>
              <a:rPr lang="en-US" dirty="0" err="1"/>
              <a:t>stdout</a:t>
            </a:r>
            <a:r>
              <a:rPr lang="en-US" dirty="0"/>
              <a:t> and stderr: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/dev/null 2&gt;&amp;1</a:t>
            </a:r>
          </a:p>
          <a:p>
            <a:r>
              <a:rPr lang="en-US" dirty="0">
                <a:ea typeface="Courier New" charset="0"/>
                <a:cs typeface="Courier New" charset="0"/>
              </a:rPr>
              <a:t>Disregard </a:t>
            </a:r>
            <a:r>
              <a:rPr lang="en-US" dirty="0" err="1">
                <a:ea typeface="Courier New" charset="0"/>
                <a:cs typeface="Courier New" charset="0"/>
              </a:rPr>
              <a:t>stdout</a:t>
            </a:r>
            <a:r>
              <a:rPr lang="en-US" dirty="0">
                <a:ea typeface="Courier New" charset="0"/>
                <a:cs typeface="Courier New" charset="0"/>
              </a:rPr>
              <a:t> and stderr and let it run after you log out: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nohup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overnight_running_cmd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&gt; /dev/null 2&gt;&amp;1 &amp;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96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8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The pipe: run second command using output of first!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8897"/>
            <a:ext cx="10515600" cy="4612206"/>
          </a:xfrm>
        </p:spPr>
        <p:txBody>
          <a:bodyPr>
            <a:normAutofit fontScale="92500"/>
          </a:bodyPr>
          <a:lstStyle/>
          <a:p>
            <a:r>
              <a:rPr lang="en-US" dirty="0">
                <a:ea typeface="Courier New" charset="0"/>
                <a:cs typeface="Courier New" charset="0"/>
              </a:rPr>
              <a:t>A pipe is a Linux concept that automates redirecting the output of one command as input to a next command.</a:t>
            </a:r>
          </a:p>
          <a:p>
            <a:r>
              <a:rPr lang="en-US" dirty="0">
                <a:ea typeface="Courier New" charset="0"/>
                <a:cs typeface="Courier New" charset="0"/>
              </a:rPr>
              <a:t>Use of pipe leads to powerful combinations of independent commands. </a:t>
            </a:r>
            <a:r>
              <a:rPr lang="en-US" dirty="0" err="1">
                <a:ea typeface="Courier New" charset="0"/>
                <a:cs typeface="Courier New" charset="0"/>
              </a:rPr>
              <a:t>eg</a:t>
            </a:r>
            <a:r>
              <a:rPr lang="en-US" dirty="0">
                <a:ea typeface="Courier New" charset="0"/>
                <a:cs typeface="Courier New" charset="0"/>
              </a:rPr>
              <a:t>.: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.| less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#read long list of files page wise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head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grep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</a:t>
            </a:r>
            <a:r>
              <a:rPr lang="en-US" b="1" dirty="0">
                <a:latin typeface="Courier New" charset="0"/>
                <a:cs typeface="Courier New" charset="0"/>
              </a:rPr>
              <a:t>little'</a:t>
            </a:r>
            <a:endParaRPr lang="hr-HR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$PATH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: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\n</a:t>
            </a:r>
            <a:r>
              <a:rPr lang="uk-UA" dirty="0"/>
              <a:t>'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#translate : to newline</a:t>
            </a:r>
            <a:endParaRPr lang="en-US" b="1" dirty="0">
              <a:latin typeface="Courier New" panose="02070309020205020404" pitchFamily="49" charset="0"/>
              <a:ea typeface="Courier New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hr-HR" b="1" dirty="0" err="1">
                <a:latin typeface="Courier New" charset="0"/>
                <a:ea typeface="Courier New" charset="0"/>
                <a:cs typeface="Courier New" charset="0"/>
              </a:rPr>
              <a:t>history</a:t>
            </a:r>
            <a:r>
              <a:rPr lang="hr-HR" b="1" dirty="0">
                <a:latin typeface="Courier New" charset="0"/>
                <a:ea typeface="Courier New" charset="0"/>
                <a:cs typeface="Courier New" charset="0"/>
              </a:rPr>
              <a:t> | </a:t>
            </a:r>
            <a:r>
              <a:rPr lang="hr-HR" b="1" dirty="0" err="1">
                <a:latin typeface="Courier New" charset="0"/>
                <a:ea typeface="Courier New" charset="0"/>
                <a:cs typeface="Courier New" charset="0"/>
              </a:rPr>
              <a:t>tail</a:t>
            </a:r>
            <a:r>
              <a:rPr lang="hr-HR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hr-HR" dirty="0">
                <a:latin typeface="Courier New" charset="0"/>
                <a:ea typeface="Courier New" charset="0"/>
                <a:cs typeface="Courier New" charset="0"/>
              </a:rPr>
              <a:t>#</a:t>
            </a:r>
            <a:r>
              <a:rPr lang="hr-HR" dirty="0" err="1">
                <a:latin typeface="Courier New" charset="0"/>
                <a:ea typeface="Courier New" charset="0"/>
                <a:cs typeface="Courier New" charset="0"/>
              </a:rPr>
              <a:t>last</a:t>
            </a:r>
            <a:r>
              <a:rPr lang="hr-HR" dirty="0">
                <a:latin typeface="Courier New" charset="0"/>
                <a:ea typeface="Courier New" charset="0"/>
                <a:cs typeface="Courier New" charset="0"/>
              </a:rPr>
              <a:t> 10 </a:t>
            </a:r>
            <a:r>
              <a:rPr lang="hr-HR" dirty="0" err="1">
                <a:latin typeface="Courier New" charset="0"/>
                <a:ea typeface="Courier New" charset="0"/>
                <a:cs typeface="Courier New" charset="0"/>
              </a:rPr>
              <a:t>commands</a:t>
            </a:r>
            <a:endParaRPr lang="hr-HR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free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m|grep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Mem:|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'{print $4}'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#available memory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du -s *|sort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n|tail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#10 biggest files/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pwd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EE812D-6930-B54C-9DEA-F9CA3F3337CD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103032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tee: send </a:t>
            </a:r>
            <a:r>
              <a:rPr lang="en-US" dirty="0" err="1"/>
              <a:t>stdout</a:t>
            </a:r>
            <a:r>
              <a:rPr lang="en-US" dirty="0"/>
              <a:t> to file </a:t>
            </a:r>
            <a:r>
              <a:rPr lang="en-US" b="1" dirty="0"/>
              <a:t>and</a:t>
            </a:r>
            <a:r>
              <a:rPr lang="en-US" dirty="0"/>
              <a:t> pipe/console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24511" y="3558759"/>
            <a:ext cx="7841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/>
              <a:t>T</a:t>
            </a:r>
          </a:p>
        </p:txBody>
      </p:sp>
      <p:sp>
        <p:nvSpPr>
          <p:cNvPr id="6" name="Rectangle 5"/>
          <p:cNvSpPr/>
          <p:nvPr/>
        </p:nvSpPr>
        <p:spPr>
          <a:xfrm>
            <a:off x="3750485" y="2787134"/>
            <a:ext cx="3906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| tee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out.txt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less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50485" y="3838853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Courier New" charset="0"/>
                <a:ea typeface="Courier New" charset="0"/>
                <a:cs typeface="Courier New" charset="0"/>
              </a:rPr>
              <a:t>stdout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34056" y="5386264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out.txt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83367" y="3838853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Courier New" charset="0"/>
                <a:ea typeface="Courier New" charset="0"/>
                <a:cs typeface="Courier New" charset="0"/>
              </a:rPr>
              <a:t>stdin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762300" y="4013200"/>
            <a:ext cx="549511" cy="355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134100" y="4025900"/>
            <a:ext cx="638211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03867" y="4833401"/>
            <a:ext cx="0" cy="56794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DADACF4-216E-3C4E-951E-39F693C7F4D7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622933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38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Exceptions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120"/>
            <a:ext cx="11353800" cy="538035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Most commands receive input from stdin (so, pipe) </a:t>
            </a:r>
            <a:r>
              <a:rPr lang="en-US" b="1" dirty="0"/>
              <a:t>and</a:t>
            </a:r>
            <a:r>
              <a:rPr lang="en-US" dirty="0"/>
              <a:t> file, </a:t>
            </a:r>
            <a:r>
              <a:rPr lang="en-US" dirty="0" err="1"/>
              <a:t>eg.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#ok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&lt;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#ok</a:t>
            </a:r>
          </a:p>
          <a:p>
            <a:r>
              <a:rPr lang="en-US" dirty="0"/>
              <a:t>Produce error messages (</a:t>
            </a:r>
            <a:r>
              <a:rPr lang="en-US" b="1" dirty="0"/>
              <a:t>if any</a:t>
            </a:r>
            <a:r>
              <a:rPr lang="en-US" dirty="0"/>
              <a:t>) on </a:t>
            </a:r>
            <a:r>
              <a:rPr lang="en-US" dirty="0" err="1"/>
              <a:t>stderr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There are some exceptions though</a:t>
            </a:r>
          </a:p>
          <a:p>
            <a:r>
              <a:rPr lang="en-US" dirty="0"/>
              <a:t>Some receive input only from </a:t>
            </a:r>
            <a:r>
              <a:rPr lang="en-US" dirty="0" err="1"/>
              <a:t>stdin</a:t>
            </a:r>
            <a:r>
              <a:rPr lang="en-US" dirty="0"/>
              <a:t> and not from file, </a:t>
            </a:r>
            <a:r>
              <a:rPr lang="en-US" dirty="0" err="1"/>
              <a:t>eg</a:t>
            </a:r>
            <a:r>
              <a:rPr lang="en-US" dirty="0"/>
              <a:t>.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uk-UA" dirty="0"/>
              <a:t>’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#(strangely) NOT OK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uk-UA" dirty="0"/>
              <a:t>’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&lt;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#ok</a:t>
            </a:r>
          </a:p>
          <a:p>
            <a:r>
              <a:rPr lang="en-US" dirty="0"/>
              <a:t>Some receive input </a:t>
            </a:r>
            <a:r>
              <a:rPr lang="en-US" b="1" dirty="0"/>
              <a:t>neither from stdin nor from file, </a:t>
            </a:r>
            <a:r>
              <a:rPr lang="en-US" dirty="0" err="1"/>
              <a:t>eg.</a:t>
            </a:r>
            <a:endParaRPr lang="en-US" dirty="0"/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&lt;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#NOT OK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#NOT OK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900" dirty="0">
                <a:latin typeface="Courier New" charset="0"/>
                <a:ea typeface="Courier New" charset="0"/>
                <a:cs typeface="Courier New" charset="0"/>
              </a:rPr>
              <a:t>(assuming you want to print file contents)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</a:t>
            </a:r>
            <a:r>
              <a:rPr lang="ru-RU" dirty="0"/>
              <a:t>"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Hello miss, howdy?</a:t>
            </a:r>
            <a:r>
              <a:rPr lang="ru-RU" dirty="0"/>
              <a:t> "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#ok, takes literal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args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cp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touch</a:t>
            </a:r>
            <a:r>
              <a:rPr lang="en-US" dirty="0"/>
              <a:t>, 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chmod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are other examples</a:t>
            </a:r>
          </a:p>
          <a:p>
            <a:pPr lvl="1"/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50AB07-EC0B-6443-9229-817BEBCF23B8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826933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xargs</a:t>
            </a:r>
            <a:r>
              <a:rPr lang="en-US" dirty="0"/>
              <a:t>: When pipe is not enough!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Some commands do not read from standard input, pipe or file; they need arguments</a:t>
            </a:r>
            <a:endParaRPr lang="en-US" dirty="0"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Additionally, some systems limit on number of arguments on command line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for example: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tmpdir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/*.log</a:t>
            </a:r>
            <a:r>
              <a:rPr lang="en-US" dirty="0">
                <a:ea typeface="Courier New" charset="0"/>
                <a:cs typeface="Courier New" charset="0"/>
              </a:rPr>
              <a:t> will fail if there are too many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.log</a:t>
            </a:r>
            <a:r>
              <a:rPr lang="en-US" dirty="0">
                <a:ea typeface="Courier New" charset="0"/>
                <a:cs typeface="Courier New" charset="0"/>
              </a:rPr>
              <a:t> files</a:t>
            </a:r>
            <a:endParaRPr lang="en-US" b="1" dirty="0">
              <a:latin typeface="Courier New" panose="02070309020205020404" pitchFamily="49" charset="0"/>
              <a:ea typeface="Courier New" charset="0"/>
              <a:cs typeface="Courier New" panose="02070309020205020404" pitchFamily="49" charset="0"/>
            </a:endParaRPr>
          </a:p>
          <a:p>
            <a:r>
              <a:rPr lang="en-US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xargs</a:t>
            </a:r>
            <a:r>
              <a:rPr lang="en-US" dirty="0">
                <a:ea typeface="Courier New" charset="0"/>
                <a:cs typeface="Courier New" charset="0"/>
              </a:rPr>
              <a:t> fixes both problems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Appends </a:t>
            </a:r>
            <a:r>
              <a:rPr lang="en-US" b="1" dirty="0">
                <a:ea typeface="Courier New" charset="0"/>
                <a:cs typeface="Courier New" charset="0"/>
              </a:rPr>
              <a:t>standard input </a:t>
            </a:r>
            <a:r>
              <a:rPr lang="en-US" dirty="0">
                <a:ea typeface="Courier New" charset="0"/>
                <a:cs typeface="Courier New" charset="0"/>
              </a:rPr>
              <a:t>to commands as </a:t>
            </a:r>
            <a:r>
              <a:rPr lang="en-US" b="1" dirty="0">
                <a:ea typeface="Courier New" charset="0"/>
                <a:cs typeface="Courier New" charset="0"/>
              </a:rPr>
              <a:t>arguments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Partitions the list of arguments to a limited number and runs the command over them repeatedly as needed</a:t>
            </a:r>
          </a:p>
          <a:p>
            <a:r>
              <a:rPr lang="en-US" dirty="0">
                <a:ea typeface="Courier New" charset="0"/>
                <a:cs typeface="Courier New" charset="0"/>
              </a:rPr>
              <a:t>For instance </a:t>
            </a:r>
            <a:r>
              <a:rPr lang="en-US" sz="2600" dirty="0">
                <a:solidFill>
                  <a:prstClr val="black"/>
                </a:solidFill>
                <a:ea typeface="Courier New" charset="0"/>
                <a:cs typeface="Courier New" panose="02070309020205020404" pitchFamily="49" charset="0"/>
              </a:rPr>
              <a:t>create files with names on the </a:t>
            </a:r>
            <a:r>
              <a:rPr lang="en-US" sz="2600" dirty="0" err="1">
                <a:solidFill>
                  <a:prstClr val="black"/>
                </a:solidFill>
                <a:ea typeface="Courier New" charset="0"/>
                <a:cs typeface="Courier New" panose="02070309020205020404" pitchFamily="49" charset="0"/>
              </a:rPr>
              <a:t>somelist.txt</a:t>
            </a:r>
            <a:r>
              <a:rPr lang="en-US" sz="2600" dirty="0">
                <a:solidFill>
                  <a:prstClr val="black"/>
                </a:solidFill>
                <a:ea typeface="Courier New" charset="0"/>
                <a:cs typeface="Courier New" panose="02070309020205020404" pitchFamily="49" charset="0"/>
              </a:rPr>
              <a:t> file:</a:t>
            </a:r>
            <a:br>
              <a:rPr lang="en-US" dirty="0"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cat </a:t>
            </a:r>
            <a:r>
              <a:rPr lang="en-US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somelist.txt</a:t>
            </a:r>
            <a:r>
              <a:rPr lang="en-US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| </a:t>
            </a:r>
            <a:r>
              <a:rPr lang="en-US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xargs</a:t>
            </a:r>
            <a:r>
              <a:rPr lang="en-US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touch</a:t>
            </a:r>
            <a:endParaRPr lang="en-US" sz="2200" dirty="0">
              <a:latin typeface="Courier New" panose="02070309020205020404" pitchFamily="49" charset="0"/>
              <a:ea typeface="Courier New" charset="0"/>
              <a:cs typeface="Courier New" panose="02070309020205020404" pitchFamily="49" charset="0"/>
            </a:endParaRPr>
          </a:p>
          <a:p>
            <a:endParaRPr lang="en-US" dirty="0">
              <a:ea typeface="Courier New" charset="0"/>
              <a:cs typeface="Courier Ne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07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69313-3112-6F41-8F5F-3B2E2C696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GNU Parallel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1A6C3-063B-AF4C-85A8-23468B8E6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Run tasks in parallel from command-line</a:t>
            </a:r>
          </a:p>
          <a:p>
            <a:r>
              <a:rPr lang="en-US" dirty="0"/>
              <a:t>Similar to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xargs</a:t>
            </a:r>
            <a:r>
              <a:rPr lang="en-US" dirty="0"/>
              <a:t> in syntax</a:t>
            </a:r>
          </a:p>
          <a:p>
            <a:r>
              <a:rPr lang="en-US" dirty="0"/>
              <a:t>Treats parameters as independent arguments to command and runs command on them in parallel</a:t>
            </a:r>
          </a:p>
          <a:p>
            <a:r>
              <a:rPr lang="en-US" dirty="0"/>
              <a:t>Synchronized output -- as if commands were run sequentially</a:t>
            </a:r>
          </a:p>
          <a:p>
            <a:r>
              <a:rPr lang="en-US" dirty="0"/>
              <a:t>Configurable number of parallel jobs </a:t>
            </a:r>
          </a:p>
          <a:p>
            <a:r>
              <a:rPr lang="en-US" dirty="0"/>
              <a:t>Well suited to run simple commands or scripts on compute nodes to leverage multicore architectures</a:t>
            </a:r>
          </a:p>
          <a:p>
            <a:r>
              <a:rPr lang="en-US" dirty="0"/>
              <a:t>May need to install as not available by default : </a:t>
            </a:r>
            <a:r>
              <a:rPr lang="en-US" dirty="0" err="1">
                <a:hlinkClick r:id="rId2"/>
              </a:rPr>
              <a:t>www.gnu.org</a:t>
            </a:r>
            <a:r>
              <a:rPr lang="en-US" dirty="0">
                <a:hlinkClick r:id="rId2"/>
              </a:rPr>
              <a:t>/software/parallel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13A7D-A8E0-D246-B4BB-F94FDC25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87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E6413-0FBE-5244-99F4-9AD1DAE46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GNU Parallel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7EE00-F1E0-E643-BE51-EC38E656E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Find all html files and move them to a </a:t>
            </a:r>
            <a:r>
              <a:rPr lang="en-US" dirty="0" err="1">
                <a:cs typeface="Courier New" panose="02070309020205020404" pitchFamily="49" charset="0"/>
              </a:rPr>
              <a:t>dir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find . -name '*.html' | parallel mv {} web/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cs typeface="Courier New" panose="02070309020205020404" pitchFamily="49" charset="0"/>
              </a:rPr>
              <a:t>- Delete pict0000.jpg to pict9999.jpg files (16 parallel jobs)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-w 0 9999 | parallel -j 16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pict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{}.jpg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cs typeface="Courier New" panose="02070309020205020404" pitchFamily="49" charset="0"/>
              </a:rPr>
              <a:t>- Create thumbnails for all picture files (</a:t>
            </a:r>
            <a:r>
              <a:rPr lang="en-US" dirty="0" err="1">
                <a:cs typeface="Courier New" panose="02070309020205020404" pitchFamily="49" charset="0"/>
              </a:rPr>
              <a:t>imagemagick</a:t>
            </a:r>
            <a:r>
              <a:rPr lang="en-US" dirty="0">
                <a:cs typeface="Courier New" panose="02070309020205020404" pitchFamily="49" charset="0"/>
              </a:rPr>
              <a:t> software needed)</a:t>
            </a:r>
          </a:p>
          <a:p>
            <a:pPr marL="0" indent="0"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ls *.jpg | parallel convert -geometry 120 {} thumb_{}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cs typeface="Courier New" panose="02070309020205020404" pitchFamily="49" charset="0"/>
              </a:rPr>
              <a:t>- Download from a list of </a:t>
            </a:r>
            <a:r>
              <a:rPr lang="en-US" dirty="0" err="1">
                <a:cs typeface="Courier New" panose="02070309020205020404" pitchFamily="49" charset="0"/>
              </a:rPr>
              <a:t>urls</a:t>
            </a:r>
            <a:r>
              <a:rPr lang="en-US" dirty="0">
                <a:cs typeface="Courier New" panose="02070309020205020404" pitchFamily="49" charset="0"/>
              </a:rPr>
              <a:t> and report failed downloads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cat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urlfile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| parallel "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wget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{} 2&gt;/dev/null"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C3B37-A32E-B944-ADF2-9C156ADD5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29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73BEEA-1C70-B146-84A1-2FB88582FB9E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9627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1: Overview and Logistics </a:t>
            </a:r>
            <a:r>
              <a:rPr lang="en-US" i="1" dirty="0"/>
              <a:t>[3 slides]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CE005A-EC05-1942-B678-294E864153B4}"/>
              </a:ext>
            </a:extLst>
          </p:cNvPr>
          <p:cNvSpPr txBox="1"/>
          <p:nvPr/>
        </p:nvSpPr>
        <p:spPr>
          <a:xfrm>
            <a:off x="4145305" y="3941798"/>
            <a:ext cx="3901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orientation and practical stuff</a:t>
            </a:r>
          </a:p>
        </p:txBody>
      </p:sp>
    </p:spTree>
    <p:extLst>
      <p:ext uri="{BB962C8B-B14F-4D97-AF65-F5344CB8AC3E}">
        <p14:creationId xmlns:p14="http://schemas.microsoft.com/office/powerpoint/2010/main" val="1431655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Exercises-1 [5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Try the commands discussed in this section</a:t>
            </a:r>
          </a:p>
          <a:p>
            <a:r>
              <a:rPr lang="en-US" dirty="0"/>
              <a:t>List all </a:t>
            </a:r>
            <a:r>
              <a:rPr lang="en-US" dirty="0" err="1"/>
              <a:t>conf</a:t>
            </a:r>
            <a:r>
              <a:rPr lang="en-US" dirty="0"/>
              <a:t> files in /</a:t>
            </a:r>
            <a:r>
              <a:rPr lang="en-US" dirty="0" err="1"/>
              <a:t>etc</a:t>
            </a:r>
            <a:r>
              <a:rPr lang="en-US" dirty="0"/>
              <a:t> that are permitted to access, redirect stderr to /dev/null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Build a software and collect errors and output in separate files, replace underlines with right values</a:t>
            </a: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make all __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std.out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__ &gt;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std.err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Run </a:t>
            </a:r>
            <a:r>
              <a:rPr lang="en-US" dirty="0" err="1"/>
              <a:t>cmake</a:t>
            </a:r>
            <a:r>
              <a:rPr lang="en-US" dirty="0"/>
              <a:t> command and gather all logs in a single file in background</a:t>
            </a:r>
            <a:br>
              <a:rPr lang="en-US" dirty="0"/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.. __ __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cmake.log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__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#bash v4 and above</a:t>
            </a:r>
          </a:p>
          <a:p>
            <a:r>
              <a:rPr lang="en-US" dirty="0"/>
              <a:t>Same as above in long format</a:t>
            </a:r>
            <a:br>
              <a:rPr lang="en-US" dirty="0"/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mpirun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-np 8 ./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a.out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__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outerr.txt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2&gt;__1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927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7DD7D-EAD5-C840-9B6F-7F94CE2B1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Exercises-2 [5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9E5C4-6B16-1645-BB9F-35B38BC3C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a file titled the words that start with letter 'C' ( </a:t>
            </a:r>
            <a:r>
              <a:rPr lang="en-US" b="1" dirty="0"/>
              <a:t>fill the __ </a:t>
            </a:r>
            <a:r>
              <a:rPr lang="en-US" dirty="0"/>
              <a:t>):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grep '^c’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'{print $4}' | __ touch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Remove temporary files: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</a:t>
            </a:r>
            <a:r>
              <a:rPr lang="mr-IN" b="1" dirty="0"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iname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'*.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tmp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' | __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#ok</a:t>
            </a:r>
          </a:p>
          <a:p>
            <a:r>
              <a:rPr lang="en-US" dirty="0">
                <a:ea typeface="Courier New" charset="0"/>
                <a:cs typeface="Courier New" charset="0"/>
              </a:rPr>
              <a:t>Create a directory for all running processes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‘NR != 1 {print $4}’|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mkdir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#NOT OK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‘NR != 1 {print $4}’| __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mkdir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#ok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D8DD7-1826-8040-B0EE-03F5122CA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54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4: Classic Tools</a:t>
            </a:r>
            <a:r>
              <a:rPr lang="en-US" i="1" dirty="0"/>
              <a:t> [21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3A9725-0449-7746-B864-F8D0227EA14F}"/>
              </a:ext>
            </a:extLst>
          </p:cNvPr>
          <p:cNvSpPr txBox="1"/>
          <p:nvPr/>
        </p:nvSpPr>
        <p:spPr>
          <a:xfrm>
            <a:off x="5077291" y="4031006"/>
            <a:ext cx="2037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the evergreens</a:t>
            </a:r>
          </a:p>
        </p:txBody>
      </p:sp>
    </p:spTree>
    <p:extLst>
      <p:ext uri="{BB962C8B-B14F-4D97-AF65-F5344CB8AC3E}">
        <p14:creationId xmlns:p14="http://schemas.microsoft.com/office/powerpoint/2010/main" val="18545866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Versatile find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Recursively</a:t>
            </a:r>
            <a:r>
              <a:rPr lang="en-US" dirty="0"/>
              <a:t> examines a directory tree to look for files matching criteria and optionally takes </a:t>
            </a:r>
            <a:r>
              <a:rPr lang="en-US" i="1" dirty="0"/>
              <a:t>action </a:t>
            </a:r>
            <a:r>
              <a:rPr lang="en-US" dirty="0"/>
              <a:t>on found files</a:t>
            </a:r>
          </a:p>
          <a:p>
            <a:endParaRPr lang="en-US" dirty="0"/>
          </a:p>
          <a:p>
            <a:r>
              <a:rPr lang="en-US" dirty="0"/>
              <a:t>Flexible: multiple criteria may be combined to build a very specific description of the file being searched</a:t>
            </a:r>
          </a:p>
          <a:p>
            <a:endParaRPr lang="en-US" dirty="0"/>
          </a:p>
          <a:p>
            <a:r>
              <a:rPr lang="en-US" dirty="0"/>
              <a:t>Efficient: simple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</a:t>
            </a:r>
            <a:r>
              <a:rPr lang="en-US" dirty="0"/>
              <a:t> is often faster than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ls</a:t>
            </a:r>
            <a:r>
              <a:rPr lang="en-US" dirty="0"/>
              <a:t>—very handy on slower filesystems with a large number of files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find .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maxdepth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1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#equivalent to 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536A0A-403C-994C-BFC8-A376E381C89F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0098664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find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~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iname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"README*" -exec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-l {} 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21317" y="4743529"/>
            <a:ext cx="62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23774" y="2406397"/>
            <a:ext cx="86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criteria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31857" y="5244065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action</a:t>
            </a:r>
          </a:p>
        </p:txBody>
      </p:sp>
      <p:sp>
        <p:nvSpPr>
          <p:cNvPr id="9" name="Left Brace 8"/>
          <p:cNvSpPr/>
          <p:nvPr/>
        </p:nvSpPr>
        <p:spPr>
          <a:xfrm rot="5400000">
            <a:off x="4895079" y="1810506"/>
            <a:ext cx="292038" cy="3524075"/>
          </a:xfrm>
          <a:prstGeom prst="leftBrac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016427" y="419601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36899" y="2822306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Left Brace 11"/>
          <p:cNvSpPr/>
          <p:nvPr/>
        </p:nvSpPr>
        <p:spPr>
          <a:xfrm rot="5400000" flipH="1">
            <a:off x="8512695" y="2685920"/>
            <a:ext cx="377244" cy="3470067"/>
          </a:xfrm>
          <a:prstGeom prst="leftBrac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8706556" y="4714170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978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Features of find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0576"/>
            <a:ext cx="10515600" cy="479577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path</a:t>
            </a:r>
            <a:r>
              <a:rPr lang="en-US" dirty="0"/>
              <a:t>: may have multiple paths, </a:t>
            </a:r>
            <a:r>
              <a:rPr lang="en-US" dirty="0" err="1"/>
              <a:t>eg</a:t>
            </a:r>
            <a:r>
              <a:rPr lang="en-US" dirty="0"/>
              <a:t>.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find /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usr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/opt -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iname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"*.so"</a:t>
            </a:r>
          </a:p>
          <a:p>
            <a:r>
              <a:rPr lang="en-US" dirty="0"/>
              <a:t> </a:t>
            </a:r>
            <a:r>
              <a:rPr lang="en-US" b="1" dirty="0"/>
              <a:t>criteria</a:t>
            </a:r>
          </a:p>
          <a:p>
            <a:pPr lvl="1"/>
            <a:r>
              <a:rPr lang="en-US" dirty="0"/>
              <a:t>-name, -</a:t>
            </a:r>
            <a:r>
              <a:rPr lang="en-US" dirty="0" err="1"/>
              <a:t>iname</a:t>
            </a:r>
            <a:r>
              <a:rPr lang="en-US" dirty="0"/>
              <a:t>, -type (</a:t>
            </a:r>
            <a:r>
              <a:rPr lang="en-US" dirty="0" err="1"/>
              <a:t>f,d,l</a:t>
            </a:r>
            <a:r>
              <a:rPr lang="en-US" dirty="0"/>
              <a:t>), -</a:t>
            </a:r>
            <a:r>
              <a:rPr lang="en-US" dirty="0" err="1"/>
              <a:t>inum</a:t>
            </a:r>
            <a:r>
              <a:rPr lang="en-US" dirty="0"/>
              <a:t> &lt;n&gt;</a:t>
            </a:r>
          </a:p>
          <a:p>
            <a:pPr lvl="1"/>
            <a:r>
              <a:rPr lang="en-US" dirty="0"/>
              <a:t>-user &lt;</a:t>
            </a:r>
            <a:r>
              <a:rPr lang="en-US" dirty="0" err="1"/>
              <a:t>uname</a:t>
            </a:r>
            <a:r>
              <a:rPr lang="en-US" dirty="0"/>
              <a:t>&gt;, -group &lt;</a:t>
            </a:r>
            <a:r>
              <a:rPr lang="en-US" dirty="0" err="1"/>
              <a:t>gname</a:t>
            </a:r>
            <a:r>
              <a:rPr lang="en-US" dirty="0"/>
              <a:t>&gt;, -perm (</a:t>
            </a:r>
            <a:r>
              <a:rPr lang="en-US" dirty="0" err="1"/>
              <a:t>ugo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-size +x[c], -empty, -newer &lt;</a:t>
            </a:r>
            <a:r>
              <a:rPr lang="en-US" dirty="0" err="1"/>
              <a:t>fname</a:t>
            </a:r>
            <a:r>
              <a:rPr lang="en-US" dirty="0"/>
              <a:t>&gt;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atime</a:t>
            </a:r>
            <a:r>
              <a:rPr lang="en-US" dirty="0"/>
              <a:t> +x, -</a:t>
            </a:r>
            <a:r>
              <a:rPr lang="en-US" dirty="0" err="1"/>
              <a:t>amin</a:t>
            </a:r>
            <a:r>
              <a:rPr lang="en-US" dirty="0"/>
              <a:t> +x, -</a:t>
            </a:r>
            <a:r>
              <a:rPr lang="en-US" dirty="0" err="1"/>
              <a:t>mmin</a:t>
            </a:r>
            <a:r>
              <a:rPr lang="en-US" dirty="0"/>
              <a:t> -x, -</a:t>
            </a:r>
            <a:r>
              <a:rPr lang="en-US" dirty="0" err="1"/>
              <a:t>mtime</a:t>
            </a:r>
            <a:r>
              <a:rPr lang="en-US" dirty="0"/>
              <a:t> -x</a:t>
            </a:r>
          </a:p>
          <a:p>
            <a:pPr lvl="1"/>
            <a:r>
              <a:rPr lang="en-US" dirty="0"/>
              <a:t>criteria may be combined with logical </a:t>
            </a:r>
            <a:r>
              <a:rPr lang="en-US" b="1" dirty="0"/>
              <a:t>and</a:t>
            </a:r>
            <a:r>
              <a:rPr lang="en-US" dirty="0"/>
              <a:t> 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-a</a:t>
            </a:r>
            <a:r>
              <a:rPr lang="en-US" dirty="0"/>
              <a:t>) and </a:t>
            </a:r>
            <a:r>
              <a:rPr lang="en-US" b="1" dirty="0"/>
              <a:t>or</a:t>
            </a:r>
            <a:r>
              <a:rPr lang="en-US" dirty="0"/>
              <a:t> 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-o</a:t>
            </a:r>
            <a:r>
              <a:rPr lang="en-US" dirty="0"/>
              <a:t>)</a:t>
            </a:r>
          </a:p>
          <a:p>
            <a:r>
              <a:rPr lang="en-US" b="1" dirty="0"/>
              <a:t>action</a:t>
            </a:r>
          </a:p>
          <a:p>
            <a:pPr lvl="1"/>
            <a:r>
              <a:rPr lang="en-US" dirty="0"/>
              <a:t>-print -- default action, display</a:t>
            </a:r>
          </a:p>
          <a:p>
            <a:pPr lvl="1"/>
            <a:r>
              <a:rPr lang="en-US" dirty="0"/>
              <a:t>-exec 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r>
              <a:rPr lang="en-US" dirty="0"/>
              <a:t> -- execute command 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endParaRPr lang="en-US" i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/>
              <a:t>-ls -- run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ls -lids</a:t>
            </a:r>
            <a:r>
              <a:rPr lang="en-US" dirty="0"/>
              <a:t> command on each resulting file</a:t>
            </a:r>
          </a:p>
          <a:p>
            <a:pPr lvl="1"/>
            <a:r>
              <a:rPr lang="en-US" dirty="0"/>
              <a:t>-ok 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cmd</a:t>
            </a:r>
            <a:r>
              <a:rPr lang="en-US" dirty="0"/>
              <a:t>  like exec except that command executed after user confirmation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910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find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-type f -name "*.txt"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#all text files in current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dir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somedir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-type f -size +512M -print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#all files larger than 512M in ./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somedir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\( -name “*.c” -o -name “*.h” \)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#all files that have either .c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OR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.h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5F4057-B05D-E44F-B4D2-6C340E572E09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3223543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grep: Search for patterns in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grep</a:t>
            </a:r>
            <a:r>
              <a:rPr lang="en-US" dirty="0"/>
              <a:t> originally was a command "</a:t>
            </a:r>
            <a:r>
              <a:rPr lang="en-US" b="1" dirty="0"/>
              <a:t>g</a:t>
            </a:r>
            <a:r>
              <a:rPr lang="en-US" dirty="0"/>
              <a:t>lobal </a:t>
            </a:r>
            <a:r>
              <a:rPr lang="en-US" b="1" dirty="0"/>
              <a:t>r</a:t>
            </a:r>
            <a:r>
              <a:rPr lang="en-US" dirty="0"/>
              <a:t>egular </a:t>
            </a:r>
            <a:r>
              <a:rPr lang="en-US" b="1" dirty="0"/>
              <a:t>e</a:t>
            </a:r>
            <a:r>
              <a:rPr lang="en-US" dirty="0"/>
              <a:t>xpression </a:t>
            </a:r>
            <a:r>
              <a:rPr lang="en-US" b="1" dirty="0"/>
              <a:t>p</a:t>
            </a:r>
            <a:r>
              <a:rPr lang="en-US" dirty="0"/>
              <a:t>rint" or </a:t>
            </a:r>
            <a:r>
              <a:rPr lang="uk-UA" dirty="0"/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g/re/p</a:t>
            </a:r>
            <a:r>
              <a:rPr lang="uk-UA" dirty="0"/>
              <a:t>'</a:t>
            </a:r>
            <a:r>
              <a:rPr lang="en-US" dirty="0"/>
              <a:t> in the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ed</a:t>
            </a:r>
            <a:r>
              <a:rPr lang="en-US" dirty="0"/>
              <a:t> text editor</a:t>
            </a:r>
          </a:p>
          <a:p>
            <a:endParaRPr lang="en-US" dirty="0"/>
          </a:p>
          <a:p>
            <a:r>
              <a:rPr lang="en-US" dirty="0"/>
              <a:t>It was so useful that a separate utility called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dirty="0"/>
              <a:t> was developed</a:t>
            </a:r>
          </a:p>
          <a:p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grep</a:t>
            </a:r>
            <a:r>
              <a:rPr lang="en-US" dirty="0"/>
              <a:t> will fetch </a:t>
            </a:r>
            <a:r>
              <a:rPr lang="en-US" b="1" dirty="0"/>
              <a:t>lines</a:t>
            </a:r>
            <a:r>
              <a:rPr lang="en-US" dirty="0"/>
              <a:t> from a text that has a match for a specific pattern</a:t>
            </a:r>
          </a:p>
          <a:p>
            <a:endParaRPr lang="en-US" dirty="0"/>
          </a:p>
          <a:p>
            <a:r>
              <a:rPr lang="en-US" dirty="0"/>
              <a:t>Useful to find lines with a specific pattern in a large body of text, </a:t>
            </a:r>
            <a:r>
              <a:rPr lang="en-US" dirty="0" err="1"/>
              <a:t>eg</a:t>
            </a:r>
            <a:r>
              <a:rPr lang="en-US" dirty="0"/>
              <a:t>.:</a:t>
            </a:r>
          </a:p>
          <a:p>
            <a:pPr lvl="1"/>
            <a:r>
              <a:rPr lang="en-US" dirty="0"/>
              <a:t>look for a process in a list of processes</a:t>
            </a:r>
          </a:p>
          <a:p>
            <a:pPr lvl="1"/>
            <a:r>
              <a:rPr lang="en-US" dirty="0"/>
              <a:t>spot check a large number of files for occurrence of a pattern</a:t>
            </a:r>
          </a:p>
          <a:p>
            <a:pPr lvl="1"/>
            <a:r>
              <a:rPr lang="en-US" dirty="0"/>
              <a:t>exclude some text from a large body of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07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grep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grep -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i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-n </a:t>
            </a:r>
            <a:r>
              <a:rPr lang="uk-UA" dirty="0"/>
              <a:t>'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col</a:t>
            </a:r>
            <a:r>
              <a:rPr lang="uk-UA" dirty="0"/>
              <a:t>’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states.txt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38</a:t>
            </a:fld>
            <a:endParaRPr lang="en-US"/>
          </a:p>
        </p:txBody>
      </p:sp>
      <p:sp>
        <p:nvSpPr>
          <p:cNvPr id="5" name="Left Brace 4"/>
          <p:cNvSpPr/>
          <p:nvPr/>
        </p:nvSpPr>
        <p:spPr>
          <a:xfrm rot="5400000">
            <a:off x="4800662" y="2934998"/>
            <a:ext cx="261768" cy="1049747"/>
          </a:xfrm>
          <a:prstGeom prst="leftBrac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91679" y="2407304"/>
            <a:ext cx="905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9236" y="4480559"/>
            <a:ext cx="1937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regular expression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098301" y="3929506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934183" y="2757486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711605" y="3052767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09936" y="2656116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file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088D0F-773D-404F-B48C-34B2B1D9EAB1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9362973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Useful grep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dirty="0"/>
              <a:t>: ignore case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-n</a:t>
            </a:r>
            <a:r>
              <a:rPr lang="en-US" dirty="0"/>
              <a:t>: display line numbers along with lines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-v</a:t>
            </a:r>
            <a:r>
              <a:rPr lang="en-US" dirty="0"/>
              <a:t>: print inverse </a:t>
            </a:r>
            <a:r>
              <a:rPr lang="en-US" dirty="0" err="1"/>
              <a:t>ie</a:t>
            </a:r>
            <a:r>
              <a:rPr lang="en-US" dirty="0"/>
              <a:t>. lines that do not match the regular expression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-c</a:t>
            </a:r>
            <a:r>
              <a:rPr lang="en-US" dirty="0"/>
              <a:t>: print a count of number of occurrences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-A&lt;n&gt;</a:t>
            </a:r>
            <a:r>
              <a:rPr lang="en-US" dirty="0"/>
              <a:t>: include n lines after the match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-B&lt;n&gt;</a:t>
            </a:r>
            <a:r>
              <a:rPr lang="en-US" dirty="0"/>
              <a:t>: include n lines before the match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-o</a:t>
            </a:r>
            <a:r>
              <a:rPr lang="en-US" dirty="0"/>
              <a:t>: print only the matched expression (not the whole line)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-E</a:t>
            </a:r>
            <a:r>
              <a:rPr lang="en-US" dirty="0"/>
              <a:t>: allows "extended" regular expressions that includes (more later)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3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44728-7C83-7C46-930E-6B971126B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Slides and practice data for download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8057A-DB89-114F-A283-B7526B022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text files, a pdf and a pptx file for slides</a:t>
            </a:r>
          </a:p>
          <a:p>
            <a:r>
              <a:rPr lang="en-US" dirty="0" err="1"/>
              <a:t>states.txt</a:t>
            </a:r>
            <a:endParaRPr lang="en-US" dirty="0"/>
          </a:p>
          <a:p>
            <a:pPr lvl="1"/>
            <a:r>
              <a:rPr lang="en-US" dirty="0"/>
              <a:t>Tabular data</a:t>
            </a:r>
          </a:p>
          <a:p>
            <a:pPr lvl="1"/>
            <a:r>
              <a:rPr lang="en-US" dirty="0"/>
              <a:t>Five columns</a:t>
            </a:r>
          </a:p>
          <a:p>
            <a:r>
              <a:rPr lang="en-US" dirty="0" err="1"/>
              <a:t>prose.txt</a:t>
            </a:r>
            <a:endParaRPr lang="en-US" dirty="0"/>
          </a:p>
          <a:p>
            <a:pPr lvl="1"/>
            <a:r>
              <a:rPr lang="en-US" dirty="0"/>
              <a:t>Prose with sentences and paragraphs</a:t>
            </a:r>
          </a:p>
          <a:p>
            <a:r>
              <a:rPr lang="en-US" dirty="0">
                <a:hlinkClick r:id="rId2"/>
              </a:rPr>
              <a:t>www.olcf.ornl.gov/calendar/linux-command-line-productivity-tools/</a:t>
            </a:r>
            <a:endParaRPr lang="en-US" dirty="0">
              <a:cs typeface="Courier New" panose="02070309020205020404" pitchFamily="49" charset="0"/>
            </a:endParaRPr>
          </a:p>
          <a:p>
            <a:r>
              <a:rPr lang="en-US" dirty="0" err="1">
                <a:cs typeface="Courier New" panose="02070309020205020404" pitchFamily="49" charset="0"/>
              </a:rPr>
              <a:t>uncompress</a:t>
            </a:r>
            <a:r>
              <a:rPr lang="en-US" dirty="0">
                <a:cs typeface="Courier New" panose="02070309020205020404" pitchFamily="49" charset="0"/>
              </a:rPr>
              <a:t>: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unzip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lpt.zip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699DEE-AC44-2A4E-AF40-7948177B6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86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Regular Expressions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5857"/>
          </a:xfrm>
        </p:spPr>
        <p:txBody>
          <a:bodyPr>
            <a:normAutofit/>
          </a:bodyPr>
          <a:lstStyle/>
          <a:p>
            <a:r>
              <a:rPr lang="en-US" dirty="0"/>
              <a:t>a regular expression is an </a:t>
            </a:r>
            <a:r>
              <a:rPr lang="en-US" b="1" dirty="0"/>
              <a:t>expression</a:t>
            </a:r>
            <a:r>
              <a:rPr lang="en-US" dirty="0"/>
              <a:t> that matches a </a:t>
            </a:r>
            <a:r>
              <a:rPr lang="en-US" b="1" dirty="0"/>
              <a:t>pattern</a:t>
            </a:r>
            <a:r>
              <a:rPr lang="en-US" dirty="0"/>
              <a:t>.</a:t>
            </a:r>
          </a:p>
          <a:p>
            <a:r>
              <a:rPr lang="en-US" dirty="0"/>
              <a:t>example pattern: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regular expression:               </a:t>
            </a:r>
            <a:r>
              <a:rPr lang="en-US" dirty="0">
                <a:sym typeface="Wingdings"/>
              </a:rPr>
              <a:t> no match</a:t>
            </a:r>
            <a:endParaRPr lang="en-US" dirty="0"/>
          </a:p>
          <a:p>
            <a:r>
              <a:rPr lang="en-US" dirty="0"/>
              <a:t>regular expression:               </a:t>
            </a:r>
            <a:r>
              <a:rPr lang="en-US" dirty="0">
                <a:sym typeface="Wingdings"/>
              </a:rPr>
              <a:t> </a:t>
            </a:r>
            <a:r>
              <a:rPr lang="en-US" b="1" dirty="0">
                <a:sym typeface="Wingdings"/>
              </a:rPr>
              <a:t>one</a:t>
            </a:r>
            <a:r>
              <a:rPr lang="en-US" dirty="0">
                <a:sym typeface="Wingdings"/>
              </a:rPr>
              <a:t> match  "</a:t>
            </a:r>
            <a:r>
              <a:rPr lang="en-US" b="1" dirty="0">
                <a:sym typeface="Wingdings"/>
              </a:rPr>
              <a:t>learning</a:t>
            </a:r>
            <a:r>
              <a:rPr lang="en-US" dirty="0">
                <a:sym typeface="Wingdings"/>
              </a:rPr>
              <a:t>"</a:t>
            </a:r>
          </a:p>
          <a:p>
            <a:r>
              <a:rPr lang="en-US" dirty="0">
                <a:sym typeface="Wingdings"/>
              </a:rPr>
              <a:t>regular expression:                </a:t>
            </a:r>
            <a:r>
              <a:rPr lang="en-US" b="1" dirty="0">
                <a:sym typeface="Wingdings"/>
              </a:rPr>
              <a:t>two</a:t>
            </a:r>
            <a:r>
              <a:rPr lang="en-US" dirty="0">
                <a:sym typeface="Wingdings"/>
              </a:rPr>
              <a:t> matches  "</a:t>
            </a:r>
            <a:r>
              <a:rPr lang="en-US" b="1" dirty="0">
                <a:sym typeface="Wingdings"/>
              </a:rPr>
              <a:t>why</a:t>
            </a:r>
            <a:r>
              <a:rPr lang="en-US" dirty="0">
                <a:sym typeface="Wingdings"/>
              </a:rPr>
              <a:t>" and "</a:t>
            </a:r>
            <a:r>
              <a:rPr lang="en-US" b="1" dirty="0">
                <a:sym typeface="Wingdings"/>
              </a:rPr>
              <a:t>when</a:t>
            </a:r>
            <a:r>
              <a:rPr lang="en-US" dirty="0">
                <a:sym typeface="Wingdings"/>
              </a:rPr>
              <a:t>"</a:t>
            </a:r>
          </a:p>
          <a:p>
            <a:r>
              <a:rPr lang="en-US" dirty="0">
                <a:sym typeface="Wingdings"/>
              </a:rPr>
              <a:t>regular expression:                one match  "</a:t>
            </a:r>
            <a:r>
              <a:rPr lang="en-US" b="1" dirty="0">
                <a:sym typeface="Wingdings"/>
              </a:rPr>
              <a:t>why</a:t>
            </a:r>
            <a:r>
              <a:rPr lang="en-US" dirty="0">
                <a:sym typeface="Wingdings"/>
              </a:rPr>
              <a:t>"</a:t>
            </a:r>
            <a:endParaRPr lang="en-US" dirty="0"/>
          </a:p>
          <a:p>
            <a:r>
              <a:rPr lang="en-US" dirty="0"/>
              <a:t>regular expression:                   </a:t>
            </a:r>
            <a:r>
              <a:rPr lang="en-US" dirty="0">
                <a:sym typeface="Wingdings"/>
              </a:rPr>
              <a:t> one match  "</a:t>
            </a:r>
            <a:r>
              <a:rPr lang="en-US" b="1" dirty="0">
                <a:sym typeface="Wingdings"/>
              </a:rPr>
              <a:t>instantaneous?</a:t>
            </a:r>
            <a:r>
              <a:rPr lang="en-US" dirty="0">
                <a:sym typeface="Wingdings"/>
              </a:rPr>
              <a:t>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88860" y="4425712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1385" y="4425712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9608" y="2990533"/>
            <a:ext cx="7586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why waste time learning, when ignorance is instantaneous?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3910" y="4425712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16618" y="3045147"/>
            <a:ext cx="3225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^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521029" y="3036183"/>
            <a:ext cx="3225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$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93343" y="3919209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15868" y="3919209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38393" y="3919209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06790" y="4941181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w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29315" y="4941181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h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06790" y="546561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^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29315" y="546561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w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51840" y="546561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E4AF29-5F11-9D4B-A27E-2E6BAC0AD275}"/>
              </a:ext>
            </a:extLst>
          </p:cNvPr>
          <p:cNvSpPr txBox="1"/>
          <p:nvPr/>
        </p:nvSpPr>
        <p:spPr>
          <a:xfrm>
            <a:off x="4012051" y="6006884"/>
            <a:ext cx="322524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u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17D7A7-62BD-564E-AFCB-35363336996F}"/>
              </a:ext>
            </a:extLst>
          </p:cNvPr>
          <p:cNvSpPr txBox="1"/>
          <p:nvPr/>
        </p:nvSpPr>
        <p:spPr>
          <a:xfrm>
            <a:off x="4334575" y="600688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1C6D20-C8E5-8D42-ABA6-9C1C8192BCE2}"/>
              </a:ext>
            </a:extLst>
          </p:cNvPr>
          <p:cNvSpPr txBox="1"/>
          <p:nvPr/>
        </p:nvSpPr>
        <p:spPr>
          <a:xfrm>
            <a:off x="4657100" y="600688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7B48F1-9CBC-064E-9DFA-85DE2F6D76DD}"/>
              </a:ext>
            </a:extLst>
          </p:cNvPr>
          <p:cNvSpPr txBox="1"/>
          <p:nvPr/>
        </p:nvSpPr>
        <p:spPr>
          <a:xfrm>
            <a:off x="4977660" y="6012144"/>
            <a:ext cx="322525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0918144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Regular Expressions-contd.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Special characters:</a:t>
            </a:r>
          </a:p>
          <a:p>
            <a:pPr lvl="1"/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^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&lt;anything&gt;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will match from beginning of a line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&lt;anything&gt;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$</a:t>
            </a:r>
            <a:r>
              <a:rPr lang="en-US" dirty="0">
                <a:solidFill>
                  <a:srgbClr val="FF0000"/>
                </a:solidFill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will match up to end of line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.</a:t>
            </a:r>
            <a:r>
              <a:rPr lang="en-US" dirty="0">
                <a:solidFill>
                  <a:srgbClr val="FF0000"/>
                </a:solidFill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will match any character</a:t>
            </a:r>
          </a:p>
          <a:p>
            <a:r>
              <a:rPr lang="en-US" dirty="0"/>
              <a:t>Character class: one of the items in the [] will match, sequences allowed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'[Cc]at' </a:t>
            </a:r>
            <a:r>
              <a:rPr lang="en-US" dirty="0"/>
              <a:t>will match Cat and cat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'[f-h]ate' </a:t>
            </a:r>
            <a:r>
              <a:rPr lang="en-US" dirty="0"/>
              <a:t>will match fate, gate, hate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'b[^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]at'</a:t>
            </a:r>
            <a:r>
              <a:rPr lang="en-US" dirty="0"/>
              <a:t> will match "brat" but </a:t>
            </a:r>
            <a:r>
              <a:rPr lang="en-US" b="1" dirty="0"/>
              <a:t>not</a:t>
            </a:r>
            <a:r>
              <a:rPr lang="en-US" dirty="0"/>
              <a:t> "boat" or "beat"</a:t>
            </a:r>
          </a:p>
          <a:p>
            <a:r>
              <a:rPr lang="en-US" b="1" dirty="0"/>
              <a:t>Extended</a:t>
            </a:r>
            <a:r>
              <a:rPr lang="en-US" dirty="0"/>
              <a:t> regular expressions (use with </a:t>
            </a:r>
            <a:r>
              <a:rPr lang="en-US" dirty="0" err="1"/>
              <a:t>egrep</a:t>
            </a:r>
            <a:r>
              <a:rPr lang="en-US" dirty="0"/>
              <a:t> or grep </a:t>
            </a:r>
            <a:r>
              <a:rPr lang="en-US" b="1" dirty="0"/>
              <a:t>-E</a:t>
            </a:r>
            <a:r>
              <a:rPr lang="en-US" dirty="0"/>
              <a:t>)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'*'</a:t>
            </a:r>
            <a:r>
              <a:rPr lang="en-US" dirty="0"/>
              <a:t> matches zero or more,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'+'</a:t>
            </a:r>
            <a:r>
              <a:rPr lang="en-US" dirty="0"/>
              <a:t> matches one or more,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'?'</a:t>
            </a:r>
            <a:r>
              <a:rPr lang="en-US" dirty="0"/>
              <a:t> matches zero or one occurrence of the </a:t>
            </a:r>
            <a:r>
              <a:rPr lang="en-US" b="1" dirty="0"/>
              <a:t>previous character</a:t>
            </a:r>
            <a:r>
              <a:rPr lang="en-US" dirty="0"/>
              <a:t> 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'|'</a:t>
            </a:r>
            <a:r>
              <a:rPr lang="en-US" dirty="0"/>
              <a:t> is a delimiter for multiple patterns,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'('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')'</a:t>
            </a:r>
            <a:r>
              <a:rPr lang="en-US" dirty="0"/>
              <a:t> let you group patterns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{}</a:t>
            </a:r>
            <a:r>
              <a:rPr lang="en-US" dirty="0"/>
              <a:t> may be used to specify a repetition range in numbers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8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E9A8F-0D34-9E49-88D2-4586DC88A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Who is this?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3A058B-21CA-EB43-9AF7-A73B39709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 descr="Mr Dictator">
            <a:extLst>
              <a:ext uri="{FF2B5EF4-FFF2-40B4-BE49-F238E27FC236}">
                <a16:creationId xmlns:a16="http://schemas.microsoft.com/office/drawing/2014/main" id="{28A2A095-E6CD-4047-9A0A-C1F2B7133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1638300"/>
            <a:ext cx="5715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411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grep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4928"/>
            <a:ext cx="12192000" cy="48520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Lines that end with two vowels: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grep </a:t>
            </a:r>
            <a:r>
              <a:rPr lang="uk-UA" sz="2400" dirty="0"/>
              <a:t>'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aeiou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aeiou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]$</a:t>
            </a:r>
            <a:r>
              <a:rPr lang="uk-UA" sz="2400" dirty="0"/>
              <a:t>'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Count occurrence of term 'max':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grep -c </a:t>
            </a:r>
            <a:r>
              <a:rPr lang="uk-UA" sz="2400" dirty="0"/>
              <a:t>'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max</a:t>
            </a:r>
            <a:r>
              <a:rPr lang="uk-UA" sz="2400" dirty="0"/>
              <a:t>'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Check 5 lines before and after the term 'little': </a:t>
            </a:r>
          </a:p>
          <a:p>
            <a:pPr lvl="1"/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grep -A5 -B5 </a:t>
            </a:r>
            <a:r>
              <a:rPr lang="en-US" sz="2000" dirty="0"/>
              <a:t>'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little</a:t>
            </a:r>
            <a:r>
              <a:rPr lang="en-US" sz="2000" dirty="0"/>
              <a:t>'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endParaRPr lang="en-US" sz="2000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history | grep 'successful outputs' #comment commands and search with grep</a:t>
            </a:r>
          </a:p>
          <a:p>
            <a:endParaRPr lang="en-US" dirty="0"/>
          </a:p>
          <a:p>
            <a:r>
              <a:rPr lang="en-US" dirty="0"/>
              <a:t>A classic demo of the power of regular expressions</a:t>
            </a:r>
          </a:p>
          <a:p>
            <a:pPr lvl="1"/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M[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ou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</a:t>
            </a:r>
            <a:r>
              <a:rPr lang="uk-UA" sz="2000" dirty="0"/>
              <a:t> '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?am+[ae]r ([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AEae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]l[-])?[GKQ]h?[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aeu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]+([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dtz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dhz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]?){1,2}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af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[</a:t>
            </a:r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iy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</a:t>
            </a:r>
          </a:p>
          <a:p>
            <a:r>
              <a:rPr lang="en-US" sz="2600" dirty="0">
                <a:ea typeface="Courier New" charset="0"/>
                <a:cs typeface="Courier New" charset="0"/>
              </a:rPr>
              <a:t>This regular expression matches the dictator's name used by various news agencies: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Muammar al-Kaddafi </a:t>
            </a:r>
            <a:r>
              <a:rPr lang="en-US" sz="2200" dirty="0">
                <a:ea typeface="Courier New" charset="0"/>
                <a:cs typeface="Courier New" charset="0"/>
              </a:rPr>
              <a:t>(BBC)</a:t>
            </a:r>
          </a:p>
          <a:p>
            <a:pPr lvl="1"/>
            <a:r>
              <a:rPr lang="en-US" sz="2200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Moammar</a:t>
            </a:r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Gadhafi </a:t>
            </a:r>
            <a:r>
              <a:rPr lang="en-US" sz="2200" dirty="0">
                <a:ea typeface="Courier New" charset="0"/>
                <a:cs typeface="Courier New" charset="0"/>
              </a:rPr>
              <a:t>(Associated Press)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Muammar al-</a:t>
            </a:r>
            <a:r>
              <a:rPr lang="en-US" sz="2200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Qadhafi</a:t>
            </a:r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</a:t>
            </a:r>
            <a:r>
              <a:rPr lang="en-US" sz="2200" dirty="0">
                <a:ea typeface="Courier New" charset="0"/>
                <a:cs typeface="Courier New" charset="0"/>
              </a:rPr>
              <a:t>(Al-Jazeera)</a:t>
            </a:r>
          </a:p>
          <a:p>
            <a:pPr lvl="1"/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Mu</a:t>
            </a:r>
            <a:r>
              <a:rPr lang="uk-U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en-US" sz="2200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ammar</a:t>
            </a:r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Al-</a:t>
            </a:r>
            <a:r>
              <a:rPr lang="en-US" sz="2200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Qadhafi</a:t>
            </a:r>
            <a:r>
              <a:rPr lang="en-US" sz="2200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</a:t>
            </a:r>
            <a:r>
              <a:rPr lang="en-US" sz="2200" dirty="0">
                <a:ea typeface="Courier New" charset="0"/>
                <a:cs typeface="Courier New" charset="0"/>
              </a:rPr>
              <a:t>(US Department of State)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4D822C-1C6F-E64B-87EC-37A67FF86B09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4722796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awk</a:t>
            </a:r>
            <a:r>
              <a:rPr lang="en-US" dirty="0"/>
              <a:t>: Extract and Manipulate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b="1" dirty="0"/>
              <a:t>programmable</a:t>
            </a:r>
            <a:r>
              <a:rPr lang="en-US" dirty="0"/>
              <a:t> filter that reads and processes input </a:t>
            </a:r>
            <a:r>
              <a:rPr lang="en-US" b="1" dirty="0"/>
              <a:t>line by line</a:t>
            </a:r>
            <a:endParaRPr lang="en-US" dirty="0"/>
          </a:p>
          <a:p>
            <a:r>
              <a:rPr lang="en-US" dirty="0"/>
              <a:t>Has variables, loops, conditionals, arrays and built-in functions</a:t>
            </a:r>
          </a:p>
          <a:p>
            <a:r>
              <a:rPr lang="en-US" dirty="0"/>
              <a:t>Reads input from file as well as standard input (so, pipes are good)</a:t>
            </a:r>
          </a:p>
          <a:p>
            <a:r>
              <a:rPr lang="en-US" dirty="0"/>
              <a:t>May be run as </a:t>
            </a:r>
            <a:r>
              <a:rPr lang="en-US" b="1" dirty="0"/>
              <a:t>command</a:t>
            </a:r>
            <a:r>
              <a:rPr lang="en-US" dirty="0"/>
              <a:t> as well as an independent </a:t>
            </a:r>
            <a:r>
              <a:rPr lang="en-US" b="1" dirty="0"/>
              <a:t>program</a:t>
            </a:r>
          </a:p>
          <a:p>
            <a:r>
              <a:rPr lang="en-US" b="1" dirty="0"/>
              <a:t>We will only discuss the command form of </a:t>
            </a:r>
            <a:r>
              <a:rPr lang="en-US" b="1" dirty="0" err="1"/>
              <a:t>awk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Highly recommended book</a:t>
            </a:r>
            <a:r>
              <a:rPr lang="en-US" dirty="0"/>
              <a:t>: The </a:t>
            </a:r>
            <a:r>
              <a:rPr lang="en-US" dirty="0" err="1"/>
              <a:t>awk</a:t>
            </a:r>
            <a:r>
              <a:rPr lang="en-US" dirty="0"/>
              <a:t> programming language by </a:t>
            </a:r>
            <a:r>
              <a:rPr lang="en-US" dirty="0" err="1"/>
              <a:t>Aho</a:t>
            </a:r>
            <a:r>
              <a:rPr lang="en-US" dirty="0"/>
              <a:t>, Kernighan and Weinberger, PDF available to download here: </a:t>
            </a:r>
            <a:r>
              <a:rPr lang="en-US" sz="1800" dirty="0"/>
              <a:t>https://ia802309.us.archive.org/25/items/pdfy-MgN0H1joIoDVoIC7/</a:t>
            </a:r>
            <a:r>
              <a:rPr lang="en-US" sz="1800" dirty="0" err="1"/>
              <a:t>The_AWK_Programming_Language.pdf</a:t>
            </a: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75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63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Anatomy of </a:t>
            </a:r>
            <a:r>
              <a:rPr lang="en-US" dirty="0" err="1"/>
              <a:t>awk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45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504531" y="1664970"/>
            <a:ext cx="7182938" cy="435133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awk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uk-UA" dirty="0"/>
              <a:t>'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awk_prog</a:t>
            </a:r>
            <a:r>
              <a:rPr lang="uk-UA" dirty="0"/>
              <a:t>'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in.txt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  <a:p>
            <a:pPr marL="0" indent="0" algn="ctr">
              <a:buNone/>
            </a:pP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5423" y="2420602"/>
            <a:ext cx="140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"inline" </a:t>
            </a:r>
            <a:r>
              <a:rPr lang="en-US" b="1" dirty="0" err="1"/>
              <a:t>prog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82268" y="2804021"/>
            <a:ext cx="5918" cy="51600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31850" y="2389856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input file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444170" y="2793881"/>
            <a:ext cx="0" cy="501394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633E2F-3D7A-EB4A-8B65-01A81A94631D}"/>
              </a:ext>
            </a:extLst>
          </p:cNvPr>
          <p:cNvCxnSpPr>
            <a:cxnSpLocks/>
          </p:cNvCxnSpPr>
          <p:nvPr/>
        </p:nvCxnSpPr>
        <p:spPr>
          <a:xfrm flipH="1">
            <a:off x="3010829" y="3692492"/>
            <a:ext cx="1895709" cy="1693460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C447C4-8302-014D-8F76-053E7044067D}"/>
              </a:ext>
            </a:extLst>
          </p:cNvPr>
          <p:cNvCxnSpPr>
            <a:cxnSpLocks/>
          </p:cNvCxnSpPr>
          <p:nvPr/>
        </p:nvCxnSpPr>
        <p:spPr>
          <a:xfrm>
            <a:off x="6668429" y="3692492"/>
            <a:ext cx="2512742" cy="1693460"/>
          </a:xfrm>
          <a:prstGeom prst="straightConnector1">
            <a:avLst/>
          </a:prstGeom>
          <a:ln w="25400" cap="flat">
            <a:solidFill>
              <a:schemeClr val="tx1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10F7628-90DE-AE44-82C4-CDF7C47EB0A9}"/>
              </a:ext>
            </a:extLst>
          </p:cNvPr>
          <p:cNvSpPr txBox="1"/>
          <p:nvPr/>
        </p:nvSpPr>
        <p:spPr>
          <a:xfrm>
            <a:off x="2905832" y="5516464"/>
            <a:ext cx="652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[BEGIN{action}] pattern {action} [END{action}]</a:t>
            </a:r>
          </a:p>
        </p:txBody>
      </p:sp>
    </p:spTree>
    <p:extLst>
      <p:ext uri="{BB962C8B-B14F-4D97-AF65-F5344CB8AC3E}">
        <p14:creationId xmlns:p14="http://schemas.microsoft.com/office/powerpoint/2010/main" val="18814514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awk</a:t>
            </a:r>
            <a:r>
              <a:rPr lang="en-US" dirty="0"/>
              <a:t> patterns and actions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b="1" dirty="0"/>
              <a:t>pattern</a:t>
            </a:r>
            <a:r>
              <a:rPr lang="en-US" dirty="0"/>
              <a:t> is a regex that matches (or not) to an input line, </a:t>
            </a:r>
            <a:r>
              <a:rPr lang="en-US" dirty="0" err="1"/>
              <a:t>eg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/New/ {action}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#any line that contains ‘New’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/^[0-9]+ / {action}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#beginning with numbers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/(POST|PUT|DELETE)/ {action}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#specific words</a:t>
            </a:r>
          </a:p>
          <a:p>
            <a:r>
              <a:rPr lang="en-US" dirty="0">
                <a:ea typeface="Courier New" charset="0"/>
                <a:cs typeface="Courier New" charset="0"/>
              </a:rPr>
              <a:t>An </a:t>
            </a:r>
            <a:r>
              <a:rPr lang="en-US" b="1" dirty="0">
                <a:ea typeface="Courier New" charset="0"/>
                <a:cs typeface="Courier New" charset="0"/>
              </a:rPr>
              <a:t>action</a:t>
            </a:r>
            <a:r>
              <a:rPr lang="en-US" dirty="0">
                <a:ea typeface="Courier New" charset="0"/>
                <a:cs typeface="Courier New" charset="0"/>
              </a:rPr>
              <a:t> is a sequence of ops performed on matching lines, </a:t>
            </a:r>
            <a:r>
              <a:rPr lang="en-US" dirty="0" err="1">
                <a:ea typeface="Courier New" charset="0"/>
                <a:cs typeface="Courier New" charset="0"/>
              </a:rPr>
              <a:t>eg</a:t>
            </a:r>
            <a:r>
              <a:rPr lang="en-US" dirty="0">
                <a:ea typeface="Courier New" charset="0"/>
                <a:cs typeface="Courier New" charset="0"/>
              </a:rPr>
              <a:t>.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{print $1;}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#print first field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{next;}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#skip to the next line of input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{for (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=1;i&lt;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x;i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++) {sum += $3;}}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#run a loop</a:t>
            </a:r>
          </a:p>
          <a:p>
            <a:endParaRPr lang="en-US" dirty="0"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User defined functions may be defined in any action block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126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awk</a:t>
            </a:r>
            <a:r>
              <a:rPr lang="en-US" dirty="0"/>
              <a:t> Feature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Courier New" charset="0"/>
                <a:cs typeface="Courier New" charset="0"/>
              </a:rPr>
              <a:t>Fields in text are addressed by: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$1, $2,</a:t>
            </a: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…,$NF </a:t>
            </a:r>
          </a:p>
          <a:p>
            <a:pPr lvl="1"/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$0 </a:t>
            </a:r>
            <a:r>
              <a:rPr lang="is-IS" dirty="0">
                <a:ea typeface="Courier New" charset="0"/>
                <a:cs typeface="Courier New" charset="0"/>
              </a:rPr>
              <a:t>means the whole line</a:t>
            </a:r>
            <a:endParaRPr lang="en-US" dirty="0"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Pattern specified as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/regex/</a:t>
            </a:r>
            <a:r>
              <a:rPr lang="en-US" dirty="0">
                <a:ea typeface="Courier New" charset="0"/>
                <a:cs typeface="Courier New" charset="0"/>
              </a:rPr>
              <a:t> or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$n~/regex/</a:t>
            </a:r>
          </a:p>
          <a:p>
            <a:r>
              <a:rPr lang="en-US" dirty="0"/>
              <a:t>Special variables</a:t>
            </a:r>
          </a:p>
          <a:p>
            <a:pPr lvl="1"/>
            <a:r>
              <a:rPr lang="en-US" dirty="0"/>
              <a:t>may be modified by user: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FS(Field Sep), RS(Record Sep), OFS(Output FS), ORS(Output RS)</a:t>
            </a:r>
            <a:endParaRPr lang="en-US" dirty="0"/>
          </a:p>
          <a:p>
            <a:pPr lvl="1"/>
            <a:r>
              <a:rPr lang="en-US" dirty="0"/>
              <a:t>may </a:t>
            </a:r>
            <a:r>
              <a:rPr lang="en-US" b="1" dirty="0"/>
              <a:t>not</a:t>
            </a:r>
            <a:r>
              <a:rPr lang="en-US" dirty="0"/>
              <a:t> be modified by user: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NF(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num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fields), NR(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num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records)</a:t>
            </a:r>
            <a:endParaRPr lang="en-US" dirty="0"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Built-in functions, </a:t>
            </a:r>
            <a:r>
              <a:rPr lang="en-US" dirty="0" err="1">
                <a:ea typeface="Courier New" charset="0"/>
                <a:cs typeface="Courier New" charset="0"/>
              </a:rPr>
              <a:t>eg</a:t>
            </a:r>
            <a:r>
              <a:rPr lang="en-US" dirty="0">
                <a:ea typeface="Courier New" charset="0"/>
                <a:cs typeface="Courier New" charset="0"/>
              </a:rPr>
              <a:t>.: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sin, cos, log, rand,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substr</a:t>
            </a:r>
            <a:endParaRPr lang="en-US" dirty="0">
              <a:ea typeface="Courier New" charset="0"/>
              <a:cs typeface="Courier Ne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092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Some Useful </a:t>
            </a:r>
            <a:r>
              <a:rPr lang="en-US" dirty="0" err="1"/>
              <a:t>awk</a:t>
            </a:r>
            <a:r>
              <a:rPr lang="en-US" dirty="0"/>
              <a:t>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'{print $1}'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'/New/{print $1}'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NF&gt;0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prose.txt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#skip blank lines</a:t>
            </a:r>
          </a:p>
          <a:p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'{print NF, $0}'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#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num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fields</a:t>
            </a:r>
          </a:p>
          <a:p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'{print length($0)}'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#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num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chars</a:t>
            </a:r>
          </a:p>
          <a:p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1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#just print the contents of file</a:t>
            </a:r>
          </a:p>
          <a:p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'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BEGIN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{print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substr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("New York",5)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}' #York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4FA17C-8281-2D46-9806-99DECD61327C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8470976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sed</a:t>
            </a:r>
            <a:r>
              <a:rPr lang="en-US" dirty="0"/>
              <a:t>: parse and transform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dirty="0"/>
              <a:t> is a </a:t>
            </a:r>
            <a:r>
              <a:rPr lang="en-US" b="1" dirty="0"/>
              <a:t>s</a:t>
            </a:r>
            <a:r>
              <a:rPr lang="en-US" dirty="0"/>
              <a:t>tream </a:t>
            </a:r>
            <a:r>
              <a:rPr lang="en-US" b="1" dirty="0"/>
              <a:t>ed</a:t>
            </a:r>
            <a:r>
              <a:rPr lang="en-US" dirty="0"/>
              <a:t>itor</a:t>
            </a:r>
          </a:p>
          <a:p>
            <a:r>
              <a:rPr lang="en-US" dirty="0"/>
              <a:t>Looks for a pattern </a:t>
            </a:r>
            <a:r>
              <a:rPr lang="en-US" b="1" dirty="0"/>
              <a:t>one line at a time</a:t>
            </a:r>
            <a:r>
              <a:rPr lang="en-US" dirty="0"/>
              <a:t> and applies changes (edits) to them</a:t>
            </a:r>
          </a:p>
          <a:p>
            <a:r>
              <a:rPr lang="en-US" dirty="0"/>
              <a:t>A batch (non-interactive) editor</a:t>
            </a:r>
          </a:p>
          <a:p>
            <a:r>
              <a:rPr lang="en-US" dirty="0"/>
              <a:t>Reads from file or </a:t>
            </a:r>
            <a:r>
              <a:rPr lang="en-US" dirty="0" err="1"/>
              <a:t>stdin</a:t>
            </a:r>
            <a:r>
              <a:rPr lang="en-US" dirty="0"/>
              <a:t> (so, pipes are good) </a:t>
            </a:r>
            <a:r>
              <a:rPr lang="en-US" b="1" dirty="0"/>
              <a:t>one line at a time</a:t>
            </a:r>
          </a:p>
          <a:p>
            <a:r>
              <a:rPr lang="en-US" dirty="0"/>
              <a:t>Lines are changed </a:t>
            </a:r>
            <a:r>
              <a:rPr lang="en-US" b="1" dirty="0"/>
              <a:t>one line at a time</a:t>
            </a:r>
          </a:p>
          <a:p>
            <a:r>
              <a:rPr lang="en-US" dirty="0"/>
              <a:t>The original input file is unchanged (</a:t>
            </a:r>
            <a:r>
              <a:rPr lang="en-US" dirty="0" err="1"/>
              <a:t>sed</a:t>
            </a:r>
            <a:r>
              <a:rPr lang="en-US" dirty="0"/>
              <a:t> is also a filter), results are sent to standard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4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3ADF7-E3CB-584E-AE6C-31C5E127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About You and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95EB6-A32E-594F-99C1-97A46559F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knowledge of Linux is assumed but feel free to interrupt and ask questions</a:t>
            </a:r>
          </a:p>
          <a:p>
            <a:pPr lvl="1"/>
            <a:r>
              <a:rPr lang="en-US" dirty="0"/>
              <a:t>common commands, basic understanding of Linux files and directories, editing of simple files etc.</a:t>
            </a:r>
          </a:p>
          <a:p>
            <a:r>
              <a:rPr lang="en-US" dirty="0"/>
              <a:t>Access to a basic Linux terminal is assumed</a:t>
            </a:r>
          </a:p>
          <a:p>
            <a:pPr lvl="1"/>
            <a:r>
              <a:rPr lang="en-US" dirty="0"/>
              <a:t>A </a:t>
            </a:r>
            <a:r>
              <a:rPr lang="en-US" dirty="0" err="1"/>
              <a:t>linux</a:t>
            </a:r>
            <a:r>
              <a:rPr lang="en-US" dirty="0"/>
              <a:t> laptop, </a:t>
            </a:r>
            <a:r>
              <a:rPr lang="en-US" dirty="0" err="1"/>
              <a:t>Macbook</a:t>
            </a:r>
            <a:r>
              <a:rPr lang="en-US" dirty="0"/>
              <a:t> will do</a:t>
            </a:r>
          </a:p>
          <a:p>
            <a:pPr lvl="1"/>
            <a:r>
              <a:rPr lang="en-US" dirty="0"/>
              <a:t>login node to some cluster</a:t>
            </a:r>
          </a:p>
          <a:p>
            <a:r>
              <a:rPr lang="en-US" dirty="0"/>
              <a:t>About Me</a:t>
            </a:r>
          </a:p>
          <a:p>
            <a:pPr lvl="1"/>
            <a:r>
              <a:rPr lang="en-US" dirty="0"/>
              <a:t>Linux Engineer with CADES</a:t>
            </a:r>
          </a:p>
          <a:p>
            <a:pPr lvl="1"/>
            <a:r>
              <a:rPr lang="en-US" dirty="0"/>
              <a:t>Command line enthusiast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7057A-B19D-8543-B4B1-080970833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177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</a:t>
            </a:r>
            <a:r>
              <a:rPr lang="en-US" dirty="0" err="1"/>
              <a:t>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50</a:t>
            </a:fld>
            <a:endParaRPr lang="en-US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sed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uk-UA" dirty="0"/>
              <a:t>'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s/New/Old/g</a:t>
            </a:r>
            <a:r>
              <a:rPr lang="uk-UA" dirty="0"/>
              <a:t>'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states.txt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928216" y="311393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68216" y="4777395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delim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270252" y="4779264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file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0791" y="2749699"/>
            <a:ext cx="695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regex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601" y="2718493"/>
            <a:ext cx="87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V="1">
            <a:off x="5316232" y="4166984"/>
            <a:ext cx="0" cy="61041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  <a:stCxn id="23" idx="0"/>
          </p:cNvCxnSpPr>
          <p:nvPr/>
        </p:nvCxnSpPr>
        <p:spPr>
          <a:xfrm flipV="1">
            <a:off x="5324243" y="4166984"/>
            <a:ext cx="820085" cy="61041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stCxn id="23" idx="0"/>
          </p:cNvCxnSpPr>
          <p:nvPr/>
        </p:nvCxnSpPr>
        <p:spPr>
          <a:xfrm flipH="1" flipV="1">
            <a:off x="4493817" y="4193615"/>
            <a:ext cx="830426" cy="58378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781341" y="3072082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7782572" y="4211807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18802" y="4783365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modifier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6409220" y="4241635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99699" y="4734114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4266317" y="416698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0956469F-8BED-E545-99A7-1E13F4026E89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4367806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sed</a:t>
            </a:r>
            <a:r>
              <a:rPr lang="en-US" dirty="0"/>
              <a:t>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address: may be a line number or a range, defaults to whole file</a:t>
            </a:r>
          </a:p>
          <a:p>
            <a:r>
              <a:rPr lang="en-US" dirty="0"/>
              <a:t>command: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</a:t>
            </a:r>
            <a:r>
              <a:rPr lang="en-US" dirty="0" err="1"/>
              <a:t>:substitute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</a:t>
            </a:r>
            <a:r>
              <a:rPr lang="en-US" dirty="0" err="1"/>
              <a:t>:print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d</a:t>
            </a:r>
            <a:r>
              <a:rPr lang="en-US" dirty="0" err="1"/>
              <a:t>:delete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</a:t>
            </a:r>
            <a:r>
              <a:rPr lang="en-US" dirty="0" err="1"/>
              <a:t>:append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dirty="0" err="1"/>
              <a:t>:insert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q</a:t>
            </a:r>
            <a:r>
              <a:rPr lang="en-US" dirty="0" err="1"/>
              <a:t>:quit</a:t>
            </a:r>
            <a:endParaRPr lang="en-US" dirty="0"/>
          </a:p>
          <a:p>
            <a:r>
              <a:rPr lang="en-US" dirty="0"/>
              <a:t>regex: A regular expression</a:t>
            </a:r>
          </a:p>
          <a:p>
            <a:r>
              <a:rPr lang="en-US" dirty="0"/>
              <a:t>delimiter: Does not have to be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dirty="0"/>
              <a:t>, can be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|</a:t>
            </a:r>
            <a:r>
              <a:rPr lang="en-US" dirty="0"/>
              <a:t> or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:</a:t>
            </a:r>
            <a:r>
              <a:rPr lang="en-US" dirty="0"/>
              <a:t> or any other character</a:t>
            </a:r>
          </a:p>
          <a:p>
            <a:r>
              <a:rPr lang="en-US" dirty="0"/>
              <a:t>modifier: may be a number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en-US" dirty="0"/>
              <a:t> which means apply the command to n</a:t>
            </a:r>
            <a:r>
              <a:rPr lang="en-US" baseline="30000" dirty="0"/>
              <a:t>th</a:t>
            </a:r>
            <a:r>
              <a:rPr lang="en-US" dirty="0"/>
              <a:t>  occurrence.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</a:t>
            </a:r>
            <a:r>
              <a:rPr lang="en-US" dirty="0"/>
              <a:t> means apply globally</a:t>
            </a:r>
          </a:p>
          <a:p>
            <a:r>
              <a:rPr lang="en-US" dirty="0"/>
              <a:t>Common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dirty="0"/>
              <a:t> flags: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-n</a:t>
            </a:r>
            <a:r>
              <a:rPr lang="en-US" dirty="0"/>
              <a:t> (no print),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-e</a:t>
            </a:r>
            <a:r>
              <a:rPr lang="en-US" dirty="0"/>
              <a:t> (multiple ops),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-f</a:t>
            </a:r>
            <a:r>
              <a:rPr lang="en-US" dirty="0"/>
              <a:t> (read </a:t>
            </a:r>
            <a:r>
              <a:rPr lang="en-US" dirty="0" err="1"/>
              <a:t>sed</a:t>
            </a:r>
            <a:r>
              <a:rPr lang="en-US" dirty="0"/>
              <a:t> commands from file),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dirty="0"/>
              <a:t> (in place)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187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Some Useful </a:t>
            </a:r>
            <a:r>
              <a:rPr lang="en-US" dirty="0" err="1"/>
              <a:t>sed</a:t>
            </a:r>
            <a:r>
              <a:rPr lang="en-US" dirty="0"/>
              <a:t>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lnSpcReduction="10000"/>
          </a:bodyPr>
          <a:lstStyle/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-n 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5,9p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#print lines 5 through 9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-n 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$p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nl-NL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nl-NL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nl-NL" dirty="0">
                <a:latin typeface="Courier New" charset="0"/>
                <a:ea typeface="Courier New" charset="0"/>
                <a:cs typeface="Courier New" charset="0"/>
              </a:rPr>
              <a:t>#print last line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s/[Aa]/B/g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'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'1,3d'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#delete first 3 lines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'/^$/d'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#delete all blank lines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'/^$/,$d'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#delete from the first blank line through last line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[negation]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'/York/!s/New/Old/'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states.txt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#change New to Old except when York appears in the line</a:t>
            </a:r>
          </a:p>
          <a:p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D3D979-0A33-7640-B731-60E19649886F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8652923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[7-10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</a:t>
            </a:r>
            <a:r>
              <a:rPr lang="en-US" dirty="0"/>
              <a:t> to print lines 11-15 of </a:t>
            </a:r>
            <a:r>
              <a:rPr lang="en-US" dirty="0" err="1"/>
              <a:t>states.txt</a:t>
            </a:r>
            <a:endParaRPr lang="en-US" dirty="0"/>
          </a:p>
          <a:p>
            <a:r>
              <a:rPr lang="en-US" dirty="0"/>
              <a:t>Fill up the __ in the following find commands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__ . -type d -perm 777 -exec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chmod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755 {} +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-type __ -name "*.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tmp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" -exec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-f {} +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__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atime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+50 </a:t>
            </a:r>
            <a:r>
              <a:rPr lang="en-US" sz="2200" dirty="0">
                <a:latin typeface="Courier New" charset="0"/>
                <a:ea typeface="Courier New" charset="0"/>
                <a:cs typeface="Courier New" charset="0"/>
              </a:rPr>
              <a:t>#files &lt;50 days in /</a:t>
            </a:r>
            <a:r>
              <a:rPr lang="en-US" sz="2200" dirty="0" err="1">
                <a:latin typeface="Courier New" charset="0"/>
                <a:ea typeface="Courier New" charset="0"/>
                <a:cs typeface="Courier New" charset="0"/>
              </a:rPr>
              <a:t>usr</a:t>
            </a:r>
            <a:r>
              <a:rPr lang="en-US" sz="2200" dirty="0">
                <a:latin typeface="Courier New" charset="0"/>
                <a:ea typeface="Courier New" charset="0"/>
                <a:cs typeface="Courier New" charset="0"/>
              </a:rPr>
              <a:t>/local/lib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find .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mtime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__ –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mtime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-100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#&lt;50 &amp; &lt;100 days</a:t>
            </a:r>
          </a:p>
          <a:p>
            <a:r>
              <a:rPr lang="en-US" dirty="0"/>
              <a:t>Use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dirty="0"/>
              <a:t> to print only the state names and capitals columns from </a:t>
            </a:r>
            <a:r>
              <a:rPr lang="en-US" dirty="0" err="1"/>
              <a:t>states.txt</a:t>
            </a:r>
            <a:endParaRPr lang="en-US" dirty="0"/>
          </a:p>
          <a:p>
            <a:r>
              <a:rPr lang="en-US" dirty="0"/>
              <a:t>use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grep</a:t>
            </a:r>
            <a:r>
              <a:rPr lang="en-US" dirty="0"/>
              <a:t> to search for all lines of file </a:t>
            </a:r>
            <a:r>
              <a:rPr lang="en-US" dirty="0" err="1"/>
              <a:t>states.txt</a:t>
            </a:r>
            <a:r>
              <a:rPr lang="en-US" dirty="0"/>
              <a:t> containing a word of length four or more starting with the same two characters it is ending with. You may use extended regular expressions (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-E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740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6260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5: </a:t>
            </a:r>
            <a:br>
              <a:rPr lang="en-US" dirty="0"/>
            </a:br>
            <a:r>
              <a:rPr lang="en-US" dirty="0"/>
              <a:t>Session Management</a:t>
            </a:r>
            <a:r>
              <a:rPr lang="en-US" i="1" dirty="0"/>
              <a:t> [4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E8420-E654-4047-B16A-8AF1D7228FBB}"/>
              </a:ext>
            </a:extLst>
          </p:cNvPr>
          <p:cNvSpPr txBox="1"/>
          <p:nvPr/>
        </p:nvSpPr>
        <p:spPr>
          <a:xfrm>
            <a:off x="2129497" y="3794040"/>
            <a:ext cx="7933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for when the network goes down on my world-saving project</a:t>
            </a:r>
          </a:p>
        </p:txBody>
      </p:sp>
    </p:spTree>
    <p:extLst>
      <p:ext uri="{BB962C8B-B14F-4D97-AF65-F5344CB8AC3E}">
        <p14:creationId xmlns:p14="http://schemas.microsoft.com/office/powerpoint/2010/main" val="4016879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Workspace Management with </a:t>
            </a:r>
            <a:r>
              <a:rPr lang="en-US" dirty="0" err="1"/>
              <a:t>tmux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8903" y="1882727"/>
            <a:ext cx="9671304" cy="4351338"/>
          </a:xfrm>
        </p:spPr>
        <p:txBody>
          <a:bodyPr/>
          <a:lstStyle/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tmux</a:t>
            </a:r>
            <a:r>
              <a:rPr lang="en-US" dirty="0"/>
              <a:t> is a terminal multiplexer that lets you create multiple, persistent terminals within one login</a:t>
            </a:r>
          </a:p>
          <a:p>
            <a:r>
              <a:rPr lang="en-US" dirty="0"/>
              <a:t>In other words </a:t>
            </a:r>
            <a:r>
              <a:rPr lang="en-US" dirty="0" err="1"/>
              <a:t>tmux</a:t>
            </a:r>
            <a:r>
              <a:rPr lang="en-US" dirty="0"/>
              <a:t> is </a:t>
            </a:r>
            <a:r>
              <a:rPr lang="en-US" b="1" dirty="0"/>
              <a:t>a program which allows you to have persistent multiple "tabs" in a single terminal window</a:t>
            </a:r>
            <a:r>
              <a:rPr lang="en-US" dirty="0"/>
              <a:t>.</a:t>
            </a:r>
          </a:p>
          <a:p>
            <a:r>
              <a:rPr lang="en-US" dirty="0"/>
              <a:t>Useful </a:t>
            </a:r>
          </a:p>
          <a:p>
            <a:pPr lvl="1"/>
            <a:r>
              <a:rPr lang="en-US" dirty="0"/>
              <a:t>when </a:t>
            </a:r>
            <a:r>
              <a:rPr lang="en-US" dirty="0" err="1"/>
              <a:t>eg</a:t>
            </a:r>
            <a:r>
              <a:rPr lang="en-US" dirty="0"/>
              <a:t>. a compilation or a remote copy operation will take a long time</a:t>
            </a:r>
          </a:p>
          <a:p>
            <a:pPr lvl="1"/>
            <a:r>
              <a:rPr lang="en-US" dirty="0"/>
              <a:t>for interactive multitasking</a:t>
            </a:r>
          </a:p>
          <a:p>
            <a:pPr lvl="1"/>
            <a:r>
              <a:rPr lang="en-US" dirty="0"/>
              <a:t>for exotic stuff such as pair programming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427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1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 Short </a:t>
            </a:r>
            <a:r>
              <a:rPr lang="en-US" dirty="0" err="1"/>
              <a:t>tmux</a:t>
            </a:r>
            <a:r>
              <a:rPr lang="en-US" dirty="0"/>
              <a:t> Tutorial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104" y="1185863"/>
            <a:ext cx="10902696" cy="5170488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ea typeface="Courier New" charset="0"/>
                <a:cs typeface="Courier New" charset="0"/>
              </a:rPr>
              <a:t>Typical </a:t>
            </a:r>
            <a:r>
              <a:rPr lang="en-US" dirty="0" err="1">
                <a:ea typeface="Courier New" charset="0"/>
                <a:cs typeface="Courier New" charset="0"/>
              </a:rPr>
              <a:t>tmux</a:t>
            </a:r>
            <a:r>
              <a:rPr lang="en-US" dirty="0">
                <a:ea typeface="Courier New" charset="0"/>
                <a:cs typeface="Courier New" charset="0"/>
              </a:rPr>
              <a:t> workflow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tmux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new -s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mysession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#start a new session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# run any commands as normal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ctrl-b :detach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#detach the session, logout, go home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#later, log in again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tmux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a -t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mysession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#get the same session back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en-US" sz="2000" dirty="0">
              <a:ea typeface="Courier New" charset="0"/>
              <a:cs typeface="Courier New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ea typeface="Courier New" charset="0"/>
                <a:cs typeface="Courier New" charset="0"/>
              </a:rPr>
              <a:t>Other useful </a:t>
            </a:r>
            <a:r>
              <a:rPr lang="en-US" dirty="0" err="1">
                <a:ea typeface="Courier New" charset="0"/>
                <a:cs typeface="Courier New" charset="0"/>
              </a:rPr>
              <a:t>tmux</a:t>
            </a:r>
            <a:r>
              <a:rPr lang="en-US" dirty="0">
                <a:ea typeface="Courier New" charset="0"/>
                <a:cs typeface="Courier New" charset="0"/>
              </a:rPr>
              <a:t> commands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ctrl-b (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#switch to previous session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ctrl-b )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#switch to next session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tmux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ls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#list all sessions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tmux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kill-session -t </a:t>
            </a:r>
            <a:r>
              <a:rPr lang="en-US" sz="2000" b="1">
                <a:latin typeface="Courier New" charset="0"/>
                <a:ea typeface="Courier New" charset="0"/>
                <a:cs typeface="Courier New" charset="0"/>
              </a:rPr>
              <a:t>mysession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#kill a session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ea typeface="Courier New" charset="0"/>
              <a:cs typeface="Courier Ne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68EDB1-2BBC-2B42-A31A-49B0E5B22ACE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3882261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87723-FAA3-A64A-92E5-D9A6A1123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Live collaboration with </a:t>
            </a:r>
            <a:r>
              <a:rPr lang="en-US" dirty="0" err="1"/>
              <a:t>tmux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11EB5-516C-144C-8D08-94F12C04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460C751-82BD-044D-84CA-F0A70EE2C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#user1#</a:t>
            </a:r>
          </a:p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tmux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-S 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tmp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collab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chmod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777 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tmp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collab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  <a:p>
            <a:pPr marL="0" indent="0" algn="ctr">
              <a:buNone/>
            </a:pPr>
            <a:endParaRPr lang="en-US" b="1" dirty="0">
              <a:latin typeface="Courier" charset="0"/>
              <a:ea typeface="Courier" charset="0"/>
              <a:cs typeface="Courier" charset="0"/>
            </a:endParaRPr>
          </a:p>
          <a:p>
            <a:pPr marL="0" indent="0" algn="ctr">
              <a:buNone/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#user2#</a:t>
            </a:r>
          </a:p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tmux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-S 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tmp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collab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attach</a:t>
            </a:r>
          </a:p>
          <a:p>
            <a:pPr marL="0" indent="0" algn="ctr">
              <a:buNone/>
            </a:pP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9421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commands discussed in this section</a:t>
            </a:r>
          </a:p>
          <a:p>
            <a:r>
              <a:rPr lang="en-US" dirty="0"/>
              <a:t>Create three </a:t>
            </a:r>
            <a:r>
              <a:rPr lang="en-US" dirty="0" err="1"/>
              <a:t>tmux</a:t>
            </a:r>
            <a:r>
              <a:rPr lang="en-US" dirty="0"/>
              <a:t> sessions: s1, s2 and s3; detach them</a:t>
            </a:r>
          </a:p>
          <a:p>
            <a:r>
              <a:rPr lang="en-US" dirty="0"/>
              <a:t>List the active sessions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tmux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ls</a:t>
            </a:r>
          </a:p>
          <a:p>
            <a:r>
              <a:rPr lang="en-US" dirty="0"/>
              <a:t>Kill the active sessions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tmux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kill-session -t &lt;name&gt;</a:t>
            </a:r>
          </a:p>
          <a:p>
            <a:r>
              <a:rPr lang="en-US" dirty="0">
                <a:cs typeface="Courier New" panose="02070309020205020404" pitchFamily="49" charset="0"/>
              </a:rPr>
              <a:t>Can you kill them all with one command? hint: use </a:t>
            </a:r>
            <a:r>
              <a:rPr lang="en-US" dirty="0" err="1">
                <a:cs typeface="Courier New" panose="02070309020205020404" pitchFamily="49" charset="0"/>
              </a:rPr>
              <a:t>xargs</a:t>
            </a:r>
            <a:r>
              <a:rPr lang="en-US" dirty="0">
                <a:cs typeface="Courier New" panose="02070309020205020404" pitchFamily="49" charset="0"/>
              </a:rPr>
              <a:t> in a pipe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932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6: Safe and secure use of facilities</a:t>
            </a:r>
            <a:br>
              <a:rPr lang="en-US" dirty="0"/>
            </a:br>
            <a:r>
              <a:rPr lang="en-US" i="1" dirty="0"/>
              <a:t>[9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59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854EC5-C8B7-8745-A4AE-FCE4DB2ABB5B}"/>
              </a:ext>
            </a:extLst>
          </p:cNvPr>
          <p:cNvSpPr txBox="1"/>
          <p:nvPr/>
        </p:nvSpPr>
        <p:spPr>
          <a:xfrm>
            <a:off x="4763744" y="4172631"/>
            <a:ext cx="2664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build secure tunnels</a:t>
            </a:r>
          </a:p>
        </p:txBody>
      </p:sp>
    </p:spTree>
    <p:extLst>
      <p:ext uri="{BB962C8B-B14F-4D97-AF65-F5344CB8AC3E}">
        <p14:creationId xmlns:p14="http://schemas.microsoft.com/office/powerpoint/2010/main" val="82141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366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7017"/>
            <a:ext cx="10834688" cy="4351338"/>
          </a:xfrm>
        </p:spPr>
        <p:txBody>
          <a:bodyPr>
            <a:normAutofit/>
          </a:bodyPr>
          <a:lstStyle/>
          <a:p>
            <a:r>
              <a:rPr lang="en-US" dirty="0"/>
              <a:t>Build powerful </a:t>
            </a:r>
            <a:r>
              <a:rPr lang="en-US" b="1" dirty="0"/>
              <a:t>command-lines and scripts</a:t>
            </a:r>
          </a:p>
          <a:p>
            <a:pPr lvl="1"/>
            <a:r>
              <a:rPr lang="en-US" b="1" dirty="0"/>
              <a:t>We will use Bash with default key-bindings</a:t>
            </a:r>
          </a:p>
          <a:p>
            <a:pPr lvl="1"/>
            <a:r>
              <a:rPr lang="en-US" b="1" dirty="0"/>
              <a:t>We will assume GNU/Linux and call it Linux</a:t>
            </a:r>
          </a:p>
          <a:p>
            <a:r>
              <a:rPr lang="en-US" dirty="0"/>
              <a:t>Linux utilities that are available on most installations</a:t>
            </a:r>
          </a:p>
          <a:p>
            <a:r>
              <a:rPr lang="en-US" dirty="0"/>
              <a:t>Goal is to be efficient and effective rather than to be an "expert"</a:t>
            </a:r>
          </a:p>
          <a:p>
            <a:r>
              <a:rPr lang="en-US" dirty="0"/>
              <a:t>Benefits: save time, efficient for system, good </a:t>
            </a:r>
            <a:r>
              <a:rPr lang="en-US" dirty="0" err="1"/>
              <a:t>longterm</a:t>
            </a:r>
            <a:r>
              <a:rPr lang="en-US" dirty="0"/>
              <a:t> payback</a:t>
            </a:r>
          </a:p>
          <a:p>
            <a:r>
              <a:rPr lang="en-US" b="1" dirty="0"/>
              <a:t>We cover: productive tools and techniques for an HPC Linux user</a:t>
            </a:r>
          </a:p>
          <a:p>
            <a:r>
              <a:rPr lang="en-US" b="1" dirty="0"/>
              <a:t>We do not cover:</a:t>
            </a:r>
            <a:r>
              <a:rPr lang="en-US" dirty="0"/>
              <a:t> System administration, security, networking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693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ssh</a:t>
            </a:r>
            <a:r>
              <a:rPr lang="en-US" dirty="0"/>
              <a:t> (</a:t>
            </a:r>
            <a:r>
              <a:rPr lang="en-US" u="sng" dirty="0"/>
              <a:t>s</a:t>
            </a:r>
            <a:r>
              <a:rPr lang="en-US" dirty="0"/>
              <a:t>ecure </a:t>
            </a:r>
            <a:r>
              <a:rPr lang="en-US" u="sng" dirty="0"/>
              <a:t>sh</a:t>
            </a:r>
            <a:r>
              <a:rPr lang="en-US" dirty="0"/>
              <a:t>ell) used most commonly when connecting remotely</a:t>
            </a:r>
          </a:p>
          <a:p>
            <a:r>
              <a:rPr lang="en-US" dirty="0"/>
              <a:t>Offers commands and options to efficiently and securely work with remote systems</a:t>
            </a:r>
          </a:p>
          <a:p>
            <a:r>
              <a:rPr lang="en-US" dirty="0"/>
              <a:t>Uses the versatile and universal key-based exchange</a:t>
            </a:r>
          </a:p>
          <a:p>
            <a:r>
              <a:rPr lang="en-US" dirty="0"/>
              <a:t>A rich set of practical and useful configuration features:</a:t>
            </a:r>
          </a:p>
          <a:p>
            <a:pPr lvl="1"/>
            <a:r>
              <a:rPr lang="en-US" dirty="0"/>
              <a:t>keep connection alive during inactivity</a:t>
            </a:r>
          </a:p>
          <a:p>
            <a:pPr lvl="1"/>
            <a:r>
              <a:rPr lang="en-US" dirty="0"/>
              <a:t>graphical content forwarding from remote to local</a:t>
            </a:r>
          </a:p>
          <a:p>
            <a:pPr lvl="1"/>
            <a:r>
              <a:rPr lang="en-US" dirty="0"/>
              <a:t>allows compressed data motion</a:t>
            </a:r>
          </a:p>
          <a:p>
            <a:pPr lvl="1"/>
            <a:r>
              <a:rPr lang="en-US" dirty="0"/>
              <a:t>lets you mount remote </a:t>
            </a:r>
            <a:r>
              <a:rPr lang="en-US" dirty="0" err="1"/>
              <a:t>dirs</a:t>
            </a:r>
            <a:r>
              <a:rPr lang="en-US" dirty="0"/>
              <a:t> using </a:t>
            </a:r>
            <a:r>
              <a:rPr lang="en-US" dirty="0" err="1"/>
              <a:t>sftp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592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Basic usage of </a:t>
            </a:r>
            <a:r>
              <a:rPr lang="en-US" dirty="0" err="1"/>
              <a:t>ssh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Connect to a remote host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[id@]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remotehost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Run a command on remote host and return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uptime</a:t>
            </a: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Connect with X11 forwarding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-X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#-Y for secure X11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fwd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Copy your identity to remote host for </a:t>
            </a:r>
            <a:r>
              <a:rPr lang="en-US" dirty="0" err="1">
                <a:cs typeface="Courier New" panose="02070309020205020404" pitchFamily="49" charset="0"/>
              </a:rPr>
              <a:t>keybased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err="1">
                <a:cs typeface="Courier New" panose="02070309020205020404" pitchFamily="49" charset="0"/>
              </a:rPr>
              <a:t>auth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-copy-id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id_file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- Connect with verbose output for troubleshooting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-v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646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ssh</a:t>
            </a:r>
            <a:r>
              <a:rPr lang="en-US" dirty="0"/>
              <a:t> config (~/.</a:t>
            </a:r>
            <a:r>
              <a:rPr lang="en-US" dirty="0" err="1"/>
              <a:t>ssh</a:t>
            </a:r>
            <a:r>
              <a:rPr lang="en-US" dirty="0"/>
              <a:t>/config)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Host summit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 Port 22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 hostname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summit.olcf.ornl.gov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 User ketan2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ServerAliveCountMax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=3 #max num of alive messages sent without ack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ServerAliveInterval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=15 #send a null message every 15 sec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Host cades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Port 22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hostname or-condo-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login.ornl.gov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User km0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ServerAliveCountMax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=3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ServerAliveInterval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=15</a:t>
            </a: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br>
              <a:rPr lang="en-US" sz="2000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# now to 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scp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to cades, just need "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ssh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2000" b="1" dirty="0" err="1">
                <a:latin typeface="Courier New" charset="0"/>
                <a:ea typeface="Courier New" charset="0"/>
                <a:cs typeface="Courier New" charset="0"/>
              </a:rPr>
              <a:t>scp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 cades"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41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722D5-7115-904E-9185-3052A490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Benefits of </a:t>
            </a:r>
            <a:r>
              <a:rPr lang="en-US" dirty="0" err="1"/>
              <a:t>ssh</a:t>
            </a:r>
            <a:r>
              <a:rPr lang="en-US" dirty="0"/>
              <a:t> </a:t>
            </a:r>
            <a:r>
              <a:rPr lang="en-US" dirty="0" err="1"/>
              <a:t>config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97D0F8-5495-C64F-BA26-4C008DB58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Makes </a:t>
            </a:r>
            <a:r>
              <a:rPr lang="en-US" dirty="0" err="1"/>
              <a:t>ssh</a:t>
            </a:r>
            <a:r>
              <a:rPr lang="en-US" dirty="0"/>
              <a:t> commands easier to remember in case of multiple hosts</a:t>
            </a:r>
          </a:p>
          <a:p>
            <a:r>
              <a:rPr lang="en-US" dirty="0"/>
              <a:t>Customizes connection to individual hosts</a:t>
            </a:r>
          </a:p>
          <a:p>
            <a:r>
              <a:rPr lang="en-US" dirty="0"/>
              <a:t>For more, see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man 5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ssh_config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For example: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summit</a:t>
            </a:r>
            <a:r>
              <a:rPr lang="en-US" dirty="0"/>
              <a:t> is sufficient to connect to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summit</a:t>
            </a:r>
            <a:r>
              <a:rPr lang="en-US" b="1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.olcf.ornl.gov</a:t>
            </a:r>
            <a:r>
              <a:rPr lang="en-US" dirty="0">
                <a:ea typeface="Courier New" charset="0"/>
                <a:cs typeface="Courier New" charset="0"/>
              </a:rPr>
              <a:t> with all the properties mentioned in the section:</a:t>
            </a:r>
            <a:br>
              <a:rPr lang="en-US" dirty="0">
                <a:ea typeface="Courier New" charset="0"/>
                <a:cs typeface="Courier New" charset="0"/>
              </a:rPr>
            </a:br>
            <a:br>
              <a:rPr lang="en-US" dirty="0">
                <a:ea typeface="Courier New" charset="0"/>
                <a:cs typeface="Courier New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Host summit</a:t>
            </a:r>
            <a:b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 Port 22</a:t>
            </a:r>
            <a:b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 hostname </a:t>
            </a:r>
            <a:r>
              <a:rPr lang="en-US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summit.olcf.ornl.gov</a:t>
            </a:r>
            <a:b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 User ketan2</a:t>
            </a:r>
            <a:b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ServerAliveCountMax</a:t>
            </a: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=3</a:t>
            </a:r>
            <a:b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ServerAliveInterval</a:t>
            </a:r>
            <a:r>
              <a:rPr lang="en-US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=15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80BE9-2E54-6A4F-BF39-3621639E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796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Secure Copy using </a:t>
            </a:r>
            <a:r>
              <a:rPr lang="en-US" dirty="0" err="1"/>
              <a:t>scp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-r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srcdir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:$HOME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#recursively copy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-C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largefile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:~/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#compress and copy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srcfile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:$HOME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#local to remote</a:t>
            </a:r>
          </a:p>
          <a:p>
            <a:pPr marL="0" indent="0">
              <a:buNone/>
            </a:pP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id@remotehost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:/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etc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host.conf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.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#remote to local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9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SSH Tunneling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Why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To access </a:t>
            </a:r>
            <a:r>
              <a:rPr lang="en-US" dirty="0" err="1"/>
              <a:t>firewall'd</a:t>
            </a:r>
            <a:r>
              <a:rPr lang="en-US" dirty="0"/>
              <a:t> ports on a host which is otherwise accessible by </a:t>
            </a:r>
            <a:r>
              <a:rPr lang="en-US" dirty="0" err="1"/>
              <a:t>ssh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Terminology:</a:t>
            </a:r>
          </a:p>
          <a:p>
            <a:pPr marL="0" indent="0">
              <a:buNone/>
            </a:pPr>
            <a:r>
              <a:rPr lang="en-US" dirty="0"/>
              <a:t>Local host: From where a connection goes out, usually runs </a:t>
            </a:r>
            <a:r>
              <a:rPr lang="en-US" dirty="0" err="1"/>
              <a:t>ssh</a:t>
            </a:r>
            <a:r>
              <a:rPr lang="en-US" dirty="0"/>
              <a:t> client</a:t>
            </a:r>
          </a:p>
          <a:p>
            <a:pPr marL="0" indent="0">
              <a:buNone/>
            </a:pPr>
            <a:r>
              <a:rPr lang="en-US" dirty="0"/>
              <a:t>Remote host: One that gets connected to, runs </a:t>
            </a:r>
            <a:r>
              <a:rPr lang="en-US" dirty="0" err="1"/>
              <a:t>ssh</a:t>
            </a:r>
            <a:r>
              <a:rPr lang="en-US" dirty="0"/>
              <a:t> service </a:t>
            </a:r>
          </a:p>
          <a:p>
            <a:pPr marL="0" indent="0">
              <a:buNone/>
            </a:pPr>
            <a:r>
              <a:rPr lang="en-US" dirty="0"/>
              <a:t>Port forwarding: When contents of a port are forwarded to another port on another host</a:t>
            </a:r>
          </a:p>
          <a:p>
            <a:pPr marL="0" indent="0">
              <a:buNone/>
            </a:pPr>
            <a:r>
              <a:rPr lang="en-US" dirty="0"/>
              <a:t> Application: The application that is serving contents on given ports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0514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ABDE1-1DDF-4B4E-8B6E-EDAA92157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SSH Tunneling Operation*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1D171-DF2F-F64D-BD96-612B9EFA2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66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78A271-469A-0444-941D-4AC102CA6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clnthost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$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ssh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-L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lport:host:rport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remotehost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-N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9E2C6C-1373-5F48-A3FE-77F9061D9F6D}"/>
              </a:ext>
            </a:extLst>
          </p:cNvPr>
          <p:cNvCxnSpPr/>
          <p:nvPr/>
        </p:nvCxnSpPr>
        <p:spPr>
          <a:xfrm>
            <a:off x="4349261" y="307189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55F4C26-C0A3-C64D-9FC7-5EE4B2DA6FB3}"/>
              </a:ext>
            </a:extLst>
          </p:cNvPr>
          <p:cNvCxnSpPr/>
          <p:nvPr/>
        </p:nvCxnSpPr>
        <p:spPr>
          <a:xfrm>
            <a:off x="6483999" y="309292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1EFC4A-9C5C-284A-98C3-6E2BACB297F1}"/>
              </a:ext>
            </a:extLst>
          </p:cNvPr>
          <p:cNvCxnSpPr/>
          <p:nvPr/>
        </p:nvCxnSpPr>
        <p:spPr>
          <a:xfrm>
            <a:off x="2013417" y="305613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03CDBC-11DC-A04E-AED2-428498417BDF}"/>
              </a:ext>
            </a:extLst>
          </p:cNvPr>
          <p:cNvCxnSpPr/>
          <p:nvPr/>
        </p:nvCxnSpPr>
        <p:spPr>
          <a:xfrm flipH="1" flipV="1">
            <a:off x="3537899" y="429310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44AA57-3D72-4948-8526-4A6D8C34D0B1}"/>
              </a:ext>
            </a:extLst>
          </p:cNvPr>
          <p:cNvCxnSpPr/>
          <p:nvPr/>
        </p:nvCxnSpPr>
        <p:spPr>
          <a:xfrm flipH="1" flipV="1">
            <a:off x="5417457" y="428785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C3EA01-C464-E442-AF91-730082979297}"/>
              </a:ext>
            </a:extLst>
          </p:cNvPr>
          <p:cNvCxnSpPr/>
          <p:nvPr/>
        </p:nvCxnSpPr>
        <p:spPr>
          <a:xfrm flipH="1" flipV="1">
            <a:off x="7555534" y="428785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A55A85B-4F38-394E-998D-8F0C48DA7B40}"/>
              </a:ext>
            </a:extLst>
          </p:cNvPr>
          <p:cNvCxnSpPr/>
          <p:nvPr/>
        </p:nvCxnSpPr>
        <p:spPr>
          <a:xfrm>
            <a:off x="9432145" y="308241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9B4EEEA-00F3-B248-BEBC-21E5299DBF4D}"/>
              </a:ext>
            </a:extLst>
          </p:cNvPr>
          <p:cNvSpPr txBox="1"/>
          <p:nvPr/>
        </p:nvSpPr>
        <p:spPr>
          <a:xfrm>
            <a:off x="1574446" y="2658563"/>
            <a:ext cx="886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prompt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B3DDEE-3EE2-864A-9D46-8EC3618F284E}"/>
              </a:ext>
            </a:extLst>
          </p:cNvPr>
          <p:cNvSpPr txBox="1"/>
          <p:nvPr/>
        </p:nvSpPr>
        <p:spPr>
          <a:xfrm>
            <a:off x="4051030" y="2710449"/>
            <a:ext cx="618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local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8FF619-67C3-124D-BBF5-49231AB72158}"/>
              </a:ext>
            </a:extLst>
          </p:cNvPr>
          <p:cNvSpPr txBox="1"/>
          <p:nvPr/>
        </p:nvSpPr>
        <p:spPr>
          <a:xfrm>
            <a:off x="2898472" y="4836494"/>
            <a:ext cx="14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ssh</a:t>
            </a:r>
            <a:r>
              <a:rPr lang="en-US" dirty="0"/>
              <a:t> command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33B0C3-D950-8842-B786-03542BCBEC9F}"/>
              </a:ext>
            </a:extLst>
          </p:cNvPr>
          <p:cNvSpPr txBox="1"/>
          <p:nvPr/>
        </p:nvSpPr>
        <p:spPr>
          <a:xfrm>
            <a:off x="4916328" y="4786765"/>
            <a:ext cx="101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localport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570DB2-05A3-6F43-86DA-1528694F15E3}"/>
              </a:ext>
            </a:extLst>
          </p:cNvPr>
          <p:cNvSpPr txBox="1"/>
          <p:nvPr/>
        </p:nvSpPr>
        <p:spPr>
          <a:xfrm>
            <a:off x="5987068" y="2731829"/>
            <a:ext cx="99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desthost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DFAB8B-3AD7-D945-83B2-2B295A8A6A57}"/>
              </a:ext>
            </a:extLst>
          </p:cNvPr>
          <p:cNvSpPr txBox="1"/>
          <p:nvPr/>
        </p:nvSpPr>
        <p:spPr>
          <a:xfrm>
            <a:off x="7162873" y="4746459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remote</a:t>
            </a:r>
          </a:p>
          <a:p>
            <a:pPr algn="ctr"/>
            <a:r>
              <a:rPr lang="en-US" dirty="0"/>
              <a:t>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E85DB6-EC8D-6C4D-9D7D-72A1FD203248}"/>
              </a:ext>
            </a:extLst>
          </p:cNvPr>
          <p:cNvSpPr txBox="1"/>
          <p:nvPr/>
        </p:nvSpPr>
        <p:spPr>
          <a:xfrm>
            <a:off x="8995519" y="2425559"/>
            <a:ext cx="873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remote</a:t>
            </a:r>
          </a:p>
          <a:p>
            <a:pPr algn="ctr"/>
            <a:r>
              <a:rPr lang="en-US" dirty="0"/>
              <a:t>host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6B9F59-EE70-2B4C-92ED-D77DBFCFD7EB}"/>
              </a:ext>
            </a:extLst>
          </p:cNvPr>
          <p:cNvSpPr txBox="1"/>
          <p:nvPr/>
        </p:nvSpPr>
        <p:spPr>
          <a:xfrm>
            <a:off x="10310552" y="4735472"/>
            <a:ext cx="1421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no command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A59FF6-50A0-0540-9B6E-840E25D2BD39}"/>
              </a:ext>
            </a:extLst>
          </p:cNvPr>
          <p:cNvCxnSpPr/>
          <p:nvPr/>
        </p:nvCxnSpPr>
        <p:spPr>
          <a:xfrm flipH="1" flipV="1">
            <a:off x="11006321" y="4204081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BFD785-407D-EA4D-928F-C0B3C018E40D}"/>
              </a:ext>
            </a:extLst>
          </p:cNvPr>
          <p:cNvSpPr txBox="1"/>
          <p:nvPr/>
        </p:nvSpPr>
        <p:spPr>
          <a:xfrm>
            <a:off x="0" y="6338779"/>
            <a:ext cx="163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simplest form</a:t>
            </a:r>
          </a:p>
        </p:txBody>
      </p:sp>
    </p:spTree>
    <p:extLst>
      <p:ext uri="{BB962C8B-B14F-4D97-AF65-F5344CB8AC3E}">
        <p14:creationId xmlns:p14="http://schemas.microsoft.com/office/powerpoint/2010/main" val="3765367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FE448-BF4A-7A48-AABE-DB55DE980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SSH Tunneling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A6A03-1DDB-6A41-87DC-9465692BA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an HTTP server on remote node and browse through local web browser: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step 1.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remote$ python -m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SimpleHTTPServer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25000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step2.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local$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-L 8000:localhost:25000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id@remote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-N</a:t>
            </a:r>
          </a:p>
          <a:p>
            <a:pPr lvl="1"/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cs typeface="Courier New" panose="02070309020205020404" pitchFamily="49" charset="0"/>
              </a:rPr>
              <a:t>Open browser on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</a:t>
            </a:r>
            <a:r>
              <a:rPr lang="en-US" dirty="0">
                <a:cs typeface="Courier New" panose="02070309020205020404" pitchFamily="49" charset="0"/>
              </a:rPr>
              <a:t> and navigate to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localhost:8000</a:t>
            </a:r>
          </a:p>
          <a:p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3634A-65E0-504F-9C4F-842711F9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2223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[5-7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commands discussed in this section</a:t>
            </a:r>
          </a:p>
          <a:p>
            <a:r>
              <a:rPr lang="en-US" dirty="0"/>
              <a:t>Compare the time it takes with and without the -C switch of </a:t>
            </a:r>
            <a:r>
              <a:rPr lang="en-US" dirty="0" err="1"/>
              <a:t>scp</a:t>
            </a:r>
            <a:r>
              <a:rPr lang="en-US" dirty="0"/>
              <a:t> to send data remotely (hint: use the time command)</a:t>
            </a:r>
          </a:p>
          <a:p>
            <a:r>
              <a:rPr lang="en-US" dirty="0"/>
              <a:t>Create a config file in your ~/.</a:t>
            </a:r>
            <a:r>
              <a:rPr lang="en-US" dirty="0" err="1"/>
              <a:t>ssh</a:t>
            </a:r>
            <a:r>
              <a:rPr lang="en-US" dirty="0"/>
              <a:t> directory, add the contents presented in previous slides to it. How will you test if it works?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785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7: Debugging</a:t>
            </a:r>
            <a:r>
              <a:rPr lang="en-US" i="1" dirty="0"/>
              <a:t> [4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69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B840F-1BBB-0049-8EAD-4EF20F287120}"/>
              </a:ext>
            </a:extLst>
          </p:cNvPr>
          <p:cNvSpPr txBox="1"/>
          <p:nvPr/>
        </p:nvSpPr>
        <p:spPr>
          <a:xfrm>
            <a:off x="4072305" y="4120214"/>
            <a:ext cx="4047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Am I (or my guests) firewalled?</a:t>
            </a:r>
          </a:p>
        </p:txBody>
      </p:sp>
    </p:spTree>
    <p:extLst>
      <p:ext uri="{BB962C8B-B14F-4D97-AF65-F5344CB8AC3E}">
        <p14:creationId xmlns:p14="http://schemas.microsoft.com/office/powerpoint/2010/main" val="1537064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2: The Basics </a:t>
            </a:r>
            <a:r>
              <a:rPr lang="en-US" i="1" dirty="0"/>
              <a:t>[12 slides]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3EFE85-4119-F045-A0B1-94355E9BFD49}"/>
              </a:ext>
            </a:extLst>
          </p:cNvPr>
          <p:cNvSpPr txBox="1"/>
          <p:nvPr/>
        </p:nvSpPr>
        <p:spPr>
          <a:xfrm>
            <a:off x="2913077" y="4080298"/>
            <a:ext cx="6365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welcome to the school of command line wizardry!</a:t>
            </a:r>
          </a:p>
        </p:txBody>
      </p:sp>
    </p:spTree>
    <p:extLst>
      <p:ext uri="{BB962C8B-B14F-4D97-AF65-F5344CB8AC3E}">
        <p14:creationId xmlns:p14="http://schemas.microsoft.com/office/powerpoint/2010/main" val="19388948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68B72-9BDD-D446-8B45-CAE98D49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strace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78740-E429-6E46-9103-87C33DE4D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Strace</a:t>
            </a:r>
            <a:r>
              <a:rPr lang="en-US" dirty="0"/>
              <a:t> will print every system call your program uses:</a:t>
            </a:r>
            <a:br>
              <a:rPr lang="en-US" dirty="0"/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strace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&lt;options&gt; &lt;program&gt;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strace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-o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lstrace.txt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Useful options</a:t>
            </a:r>
          </a:p>
          <a:p>
            <a:pPr lvl="1"/>
            <a:r>
              <a:rPr lang="en-US" dirty="0"/>
              <a:t>-f : trace child processes created by current program</a:t>
            </a:r>
          </a:p>
          <a:p>
            <a:pPr lvl="1"/>
            <a:r>
              <a:rPr lang="en-US" dirty="0"/>
              <a:t>-p &lt;</a:t>
            </a:r>
            <a:r>
              <a:rPr lang="en-US" dirty="0" err="1"/>
              <a:t>pid</a:t>
            </a:r>
            <a:r>
              <a:rPr lang="en-US" dirty="0"/>
              <a:t>&gt; : trace a running process by its </a:t>
            </a:r>
            <a:r>
              <a:rPr lang="en-US" dirty="0" err="1"/>
              <a:t>pid</a:t>
            </a:r>
            <a:endParaRPr lang="en-US" dirty="0"/>
          </a:p>
          <a:p>
            <a:pPr lvl="1"/>
            <a:r>
              <a:rPr lang="en-US" dirty="0"/>
              <a:t>-s &lt;</a:t>
            </a:r>
            <a:r>
              <a:rPr lang="en-US" dirty="0" err="1"/>
              <a:t>len</a:t>
            </a:r>
            <a:r>
              <a:rPr lang="en-US" dirty="0"/>
              <a:t>&gt; : limit the string length of the output to </a:t>
            </a:r>
            <a:r>
              <a:rPr lang="en-US" dirty="0" err="1"/>
              <a:t>len</a:t>
            </a:r>
            <a:r>
              <a:rPr lang="en-US" dirty="0"/>
              <a:t> characters</a:t>
            </a:r>
          </a:p>
          <a:p>
            <a:pPr lvl="1"/>
            <a:r>
              <a:rPr lang="en-US" dirty="0"/>
              <a:t>-o &lt;</a:t>
            </a:r>
            <a:r>
              <a:rPr lang="en-US" dirty="0" err="1"/>
              <a:t>outfile</a:t>
            </a:r>
            <a:r>
              <a:rPr lang="en-US" dirty="0"/>
              <a:t>&gt; : save output in a file for later analysis</a:t>
            </a:r>
          </a:p>
          <a:p>
            <a:pPr lvl="1"/>
            <a:r>
              <a:rPr lang="en-US" dirty="0"/>
              <a:t>-e &lt;</a:t>
            </a:r>
            <a:r>
              <a:rPr lang="en-US" dirty="0" err="1"/>
              <a:t>syscall</a:t>
            </a:r>
            <a:r>
              <a:rPr lang="en-US" dirty="0"/>
              <a:t>&gt; : trace only a selected system call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87CF2-8A54-3040-80EC-68A12FE87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391B0F-406F-7343-A2C9-574BEE954005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8276235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A1C83-BCDB-314A-9F2C-4A10F9BC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netcat</a:t>
            </a:r>
            <a:r>
              <a:rPr lang="en-US" dirty="0"/>
              <a:t> : 'cat' over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7FF55-EC4D-E445-8BAE-60937F8F6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Send data over network</a:t>
            </a: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cat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somefile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remote_ip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 &lt;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rport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/>
              <a:t>will send contents of </a:t>
            </a:r>
            <a:r>
              <a:rPr lang="en-US" dirty="0" err="1"/>
              <a:t>somefile</a:t>
            </a:r>
            <a:r>
              <a:rPr lang="en-US" dirty="0"/>
              <a:t> to </a:t>
            </a:r>
            <a:r>
              <a:rPr lang="en-US" dirty="0" err="1"/>
              <a:t>remote_ip</a:t>
            </a:r>
            <a:r>
              <a:rPr lang="en-US" dirty="0"/>
              <a:t> on port </a:t>
            </a:r>
            <a:r>
              <a:rPr lang="en-US" dirty="0" err="1"/>
              <a:t>rport</a:t>
            </a:r>
            <a:endParaRPr lang="en-US" dirty="0"/>
          </a:p>
          <a:p>
            <a:endParaRPr lang="en-US" dirty="0"/>
          </a:p>
          <a:p>
            <a:r>
              <a:rPr lang="en-US" dirty="0"/>
              <a:t>Useful to test if a remote socket (</a:t>
            </a:r>
            <a:r>
              <a:rPr lang="en-US" dirty="0" err="1"/>
              <a:t>ip</a:t>
            </a:r>
            <a:r>
              <a:rPr lang="en-US" dirty="0"/>
              <a:t> + port) is accepting data or even connected!</a:t>
            </a:r>
          </a:p>
          <a:p>
            <a:r>
              <a:rPr lang="en-US" dirty="0"/>
              <a:t>Can be used to test client server connections: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server (</a:t>
            </a:r>
            <a:r>
              <a:rPr lang="en-US" dirty="0" err="1"/>
              <a:t>ip</a:t>
            </a:r>
            <a:r>
              <a:rPr lang="en-US" dirty="0"/>
              <a:t>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172.23.213.81</a:t>
            </a:r>
            <a:r>
              <a:rPr lang="en-US" dirty="0"/>
              <a:t>)                                                    client</a:t>
            </a:r>
            <a:br>
              <a:rPr lang="en-US" dirty="0"/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-l 21000 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incoming.txt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cat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outgoing.txt|nc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172.23.213.81 21000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DD088-5F71-D04E-B33F-BFE3349E4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71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4CF182-B7AD-224C-85BA-754E8569FBC3}"/>
              </a:ext>
            </a:extLst>
          </p:cNvPr>
          <p:cNvCxnSpPr/>
          <p:nvPr/>
        </p:nvCxnSpPr>
        <p:spPr>
          <a:xfrm>
            <a:off x="6660573" y="4842164"/>
            <a:ext cx="0" cy="11222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6377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B99D8-CA02-A141-A014-B72F44AE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netstat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71245-BA90-1A4E-A805-CCCA3FA65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Every network program either sends data to a socket (</a:t>
            </a:r>
            <a:r>
              <a:rPr lang="en-US" dirty="0" err="1"/>
              <a:t>host+port</a:t>
            </a:r>
            <a:r>
              <a:rPr lang="en-US" dirty="0"/>
              <a:t>) or listens for data on a socket (</a:t>
            </a:r>
            <a:r>
              <a:rPr lang="en-US" dirty="0" err="1"/>
              <a:t>host+port</a:t>
            </a:r>
            <a:r>
              <a:rPr lang="en-US" dirty="0"/>
              <a:t>)</a:t>
            </a:r>
          </a:p>
          <a:p>
            <a:r>
              <a:rPr lang="en-US" dirty="0"/>
              <a:t>netstat will give you information about what programs are running currently and listening on what ports:</a:t>
            </a:r>
            <a:br>
              <a:rPr lang="en-US" dirty="0"/>
            </a:br>
            <a:br>
              <a:rPr lang="en-US" dirty="0"/>
            </a:b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netstat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tunapl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#tuna please!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-t: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-u: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udp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-n: do not resolve names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-a: display all sockets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-p: display PID/Program name for sockets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-l: display listening server sockets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94B33-18A1-894C-9F7D-489DA509C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608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[5 mins]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commands discussed in this section</a:t>
            </a:r>
          </a:p>
          <a:p>
            <a:r>
              <a:rPr lang="en-US" dirty="0"/>
              <a:t>Create a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netcat</a:t>
            </a:r>
            <a:r>
              <a:rPr lang="en-US" dirty="0"/>
              <a:t> client and server on the localhost and transfer a file over port 45000</a:t>
            </a:r>
          </a:p>
          <a:p>
            <a:r>
              <a:rPr lang="en-US" dirty="0" err="1"/>
              <a:t>strace</a:t>
            </a:r>
            <a:r>
              <a:rPr lang="en-US" dirty="0"/>
              <a:t>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date</a:t>
            </a:r>
            <a:r>
              <a:rPr lang="en-US" dirty="0"/>
              <a:t> command, what can you say about the command from trace?</a:t>
            </a:r>
          </a:p>
          <a:p>
            <a:r>
              <a:rPr lang="en-US" dirty="0"/>
              <a:t>List only the </a:t>
            </a:r>
            <a:r>
              <a:rPr lang="en-US" dirty="0" err="1"/>
              <a:t>tcp</a:t>
            </a:r>
            <a:r>
              <a:rPr lang="en-US" dirty="0"/>
              <a:t> connections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netstat</a:t>
            </a:r>
          </a:p>
          <a:p>
            <a:r>
              <a:rPr lang="en-US" dirty="0"/>
              <a:t>How will you find port statistics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netstat</a:t>
            </a:r>
            <a:r>
              <a:rPr lang="en-US" dirty="0"/>
              <a:t> (hint: man netstat)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6601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470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8: Scripting and Programming Tools</a:t>
            </a:r>
            <a:br>
              <a:rPr lang="en-US" dirty="0"/>
            </a:br>
            <a:r>
              <a:rPr lang="en-US" i="1" dirty="0"/>
              <a:t>[13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CB0B0B-5898-B642-A603-D758F326FA7F}"/>
              </a:ext>
            </a:extLst>
          </p:cNvPr>
          <p:cNvSpPr txBox="1"/>
          <p:nvPr/>
        </p:nvSpPr>
        <p:spPr>
          <a:xfrm>
            <a:off x="2562835" y="4265177"/>
            <a:ext cx="7228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For when that 'hello world' becomes an NFS/DOE project</a:t>
            </a:r>
          </a:p>
        </p:txBody>
      </p:sp>
    </p:spTree>
    <p:extLst>
      <p:ext uri="{BB962C8B-B14F-4D97-AF65-F5344CB8AC3E}">
        <p14:creationId xmlns:p14="http://schemas.microsoft.com/office/powerpoint/2010/main" val="21007316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19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Shell Scripting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352762"/>
            <a:ext cx="10782300" cy="4824201"/>
          </a:xfrm>
        </p:spPr>
        <p:txBody>
          <a:bodyPr/>
          <a:lstStyle/>
          <a:p>
            <a:r>
              <a:rPr lang="en-US" dirty="0"/>
              <a:t>Set of shell commands in a file that constitute an executable</a:t>
            </a:r>
          </a:p>
          <a:p>
            <a:r>
              <a:rPr lang="en-US" dirty="0"/>
              <a:t>Arithmetic operations may be performed</a:t>
            </a:r>
          </a:p>
          <a:p>
            <a:r>
              <a:rPr lang="en-US" dirty="0"/>
              <a:t>Variables and constants may be defined</a:t>
            </a:r>
          </a:p>
          <a:p>
            <a:r>
              <a:rPr lang="en-US" dirty="0"/>
              <a:t>Conditionals, loops  and functions may be defined</a:t>
            </a:r>
          </a:p>
          <a:p>
            <a:r>
              <a:rPr lang="en-US" dirty="0"/>
              <a:t>Commands and utilities such as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grep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sed</a:t>
            </a:r>
            <a:r>
              <a:rPr lang="en-US" dirty="0"/>
              <a:t>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awk</a:t>
            </a:r>
            <a:r>
              <a:rPr lang="en-US" dirty="0"/>
              <a:t> may be invoked</a:t>
            </a:r>
          </a:p>
          <a:p>
            <a:r>
              <a:rPr lang="en-US" dirty="0"/>
              <a:t>A simple shell script:</a:t>
            </a:r>
          </a:p>
          <a:p>
            <a:endParaRPr lang="en-US" dirty="0"/>
          </a:p>
          <a:p>
            <a:r>
              <a:rPr lang="en-US" dirty="0"/>
              <a:t>Save in a file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my.sh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and run as</a:t>
            </a: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bash -x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my.sh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-x is a handy debugging tool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99798" y="3884142"/>
            <a:ext cx="266611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#!/bin/bash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#prints hello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"Hello World"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DC1B30-6578-A94A-8547-A9FE43494604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1395221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Digression: </a:t>
            </a:r>
            <a:r>
              <a:rPr lang="en-US" dirty="0" err="1"/>
              <a:t>heredoc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Handy when you need to create "</a:t>
            </a:r>
            <a:r>
              <a:rPr lang="en-US" dirty="0" err="1"/>
              <a:t>inplace</a:t>
            </a:r>
            <a:r>
              <a:rPr lang="en-US" dirty="0"/>
              <a:t>" files from within a script</a:t>
            </a:r>
          </a:p>
          <a:p>
            <a:r>
              <a:rPr lang="en-US" dirty="0"/>
              <a:t>example: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&lt;&lt; END</a:t>
            </a:r>
            <a:br>
              <a:rPr lang="en-US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"Hello World"</a:t>
            </a:r>
            <a:br>
              <a:rPr lang="en-US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END </a:t>
            </a:r>
            <a:r>
              <a:rPr lang="en-US" b="1" i="1" dirty="0">
                <a:latin typeface="Courier New" charset="0"/>
                <a:ea typeface="Courier New" charset="0"/>
                <a:cs typeface="Courier New" charset="0"/>
              </a:rPr>
              <a:t>&lt;press enter&gt;</a:t>
            </a:r>
            <a:endParaRPr lang="en-US" dirty="0"/>
          </a:p>
          <a:p>
            <a:r>
              <a:rPr lang="en-US" dirty="0"/>
              <a:t>Uses of </a:t>
            </a:r>
            <a:r>
              <a:rPr lang="en-US" dirty="0" err="1"/>
              <a:t>heredoc</a:t>
            </a:r>
            <a:endParaRPr lang="en-US" dirty="0"/>
          </a:p>
          <a:p>
            <a:pPr lvl="1"/>
            <a:r>
              <a:rPr lang="en-US" dirty="0"/>
              <a:t>Multiline message using cat</a:t>
            </a:r>
          </a:p>
          <a:p>
            <a:pPr lvl="1"/>
            <a:r>
              <a:rPr lang="en-US" dirty="0"/>
              <a:t>Use variables to plug into</a:t>
            </a:r>
            <a:br>
              <a:rPr lang="en-US" dirty="0"/>
            </a:br>
            <a:r>
              <a:rPr lang="en-US" dirty="0"/>
              <a:t>created files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96878" y="2557863"/>
            <a:ext cx="321754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cat &lt;&lt; feed &gt;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afile.txt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message line1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message line2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feed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06408" y="4116147"/>
            <a:ext cx="569899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now=$(date)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cat &lt;&lt;END&gt;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timestamped.txt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The script $0 was last executed at $now.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other stuff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CA0309-04A4-F846-960C-3D505E5841B6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18004428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9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Shell Variable and 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5337"/>
            <a:ext cx="10515600" cy="4811626"/>
          </a:xfrm>
        </p:spPr>
        <p:txBody>
          <a:bodyPr>
            <a:normAutofit/>
          </a:bodyPr>
          <a:lstStyle/>
          <a:p>
            <a:r>
              <a:rPr lang="en-US" dirty="0"/>
              <a:t>Variables are implicitly typed</a:t>
            </a:r>
          </a:p>
          <a:p>
            <a:r>
              <a:rPr lang="en-US" dirty="0"/>
              <a:t>May be a literal value or </a:t>
            </a:r>
            <a:r>
              <a:rPr lang="en-US" b="1" i="1" dirty="0"/>
              <a:t>command substitute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vname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=value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#assign value to variable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vname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vname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#read value of variable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vname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Command substitution: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curdir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=$(PWD)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curdate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=$(date +%F)</a:t>
            </a:r>
          </a:p>
          <a:p>
            <a:pPr lvl="1"/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echo "There are $(ls -1 | </a:t>
            </a:r>
            <a:r>
              <a:rPr lang="en-US" sz="2100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 -l) items in the current </a:t>
            </a:r>
            <a:r>
              <a:rPr lang="en-US" sz="2100" b="1" dirty="0" err="1">
                <a:latin typeface="Courier New" charset="0"/>
                <a:ea typeface="Courier New" charset="0"/>
                <a:cs typeface="Courier New" charset="0"/>
              </a:rPr>
              <a:t>dir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21970" y="3428790"/>
            <a:ext cx="266611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msg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="Hello World" 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$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msg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FC49D8-6590-6643-8E52-E20DA2E3FE20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980139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444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Command line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56809"/>
            <a:ext cx="10515600" cy="4351338"/>
          </a:xfrm>
        </p:spPr>
        <p:txBody>
          <a:bodyPr/>
          <a:lstStyle/>
          <a:p>
            <a:r>
              <a:rPr lang="en-US" dirty="0"/>
              <a:t>Parameters may be provided to a script at command line</a:t>
            </a:r>
          </a:p>
          <a:p>
            <a:r>
              <a:rPr lang="en-US" dirty="0"/>
              <a:t>Accessible as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$1</a:t>
            </a:r>
            <a:r>
              <a:rPr lang="en-US" dirty="0"/>
              <a:t>,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$2</a:t>
            </a:r>
            <a:r>
              <a:rPr lang="en-US" dirty="0"/>
              <a:t>, </a:t>
            </a:r>
            <a:r>
              <a:rPr lang="is-IS" dirty="0"/>
              <a:t>…</a:t>
            </a:r>
          </a:p>
          <a:p>
            <a:r>
              <a:rPr lang="is-IS" dirty="0"/>
              <a:t>Special parameters:</a:t>
            </a:r>
          </a:p>
          <a:p>
            <a:pPr lvl="1"/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$0</a:t>
            </a:r>
            <a:r>
              <a:rPr lang="is-IS" dirty="0"/>
              <a:t>: program name</a:t>
            </a:r>
          </a:p>
          <a:p>
            <a:pPr lvl="1"/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$#</a:t>
            </a:r>
            <a:r>
              <a:rPr lang="is-IS" dirty="0"/>
              <a:t>: number of parameters</a:t>
            </a:r>
          </a:p>
          <a:p>
            <a:pPr lvl="1"/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$*</a:t>
            </a:r>
            <a:r>
              <a:rPr lang="is-IS" dirty="0"/>
              <a:t>: all parameters concatenated</a:t>
            </a:r>
          </a:p>
          <a:p>
            <a:pPr lvl="1"/>
            <a:r>
              <a:rPr lang="is-IS" b="1" dirty="0">
                <a:latin typeface="Courier New" panose="02070309020205020404" pitchFamily="49" charset="0"/>
                <a:cs typeface="Courier New" panose="02070309020205020404" pitchFamily="49" charset="0"/>
              </a:rPr>
              <a:t>"$@"</a:t>
            </a:r>
            <a:r>
              <a:rPr lang="is-IS" dirty="0"/>
              <a:t>: each quoted string treated as a separate argument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45785" y="4869565"/>
            <a:ext cx="707757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"Program: $0"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#$0 contains the program name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"number of parameters specified is $#"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"they are $*"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#all parameters stored in $*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grep "$1" $2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A5C68A-2703-1040-91BF-79A0A17858CE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00660613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Conditionals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4897"/>
            <a:ext cx="10515600" cy="4351338"/>
          </a:xfrm>
        </p:spPr>
        <p:txBody>
          <a:bodyPr/>
          <a:lstStyle/>
          <a:p>
            <a:r>
              <a:rPr lang="en-US" dirty="0"/>
              <a:t>if-then-else construct to branch into a script similar to programming languages</a:t>
            </a:r>
          </a:p>
          <a:p>
            <a:r>
              <a:rPr lang="en-US" dirty="0"/>
              <a:t>Two forms of conditional</a:t>
            </a:r>
            <a:br>
              <a:rPr lang="en-US" dirty="0"/>
            </a:br>
            <a:r>
              <a:rPr lang="en-US" dirty="0"/>
              <a:t>evaluation mechanisms: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test</a:t>
            </a:r>
            <a:r>
              <a:rPr lang="en-US" dirty="0"/>
              <a:t> and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[ </a:t>
            </a: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…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79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3980" y="3843709"/>
            <a:ext cx="307968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if test $USER = 'km0'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then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echo "I know you"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else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echo "who are you"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91267" y="2328594"/>
            <a:ext cx="5836854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#!/</a:t>
            </a:r>
            <a:r>
              <a:rPr lang="uk-UA" b="1" dirty="0" err="1">
                <a:latin typeface="Courier New" charset="0"/>
                <a:ea typeface="Courier New" charset="0"/>
                <a:cs typeface="Courier New" charset="0"/>
              </a:rPr>
              <a:t>bin</a:t>
            </a:r>
            <a:r>
              <a:rPr lang="uk-UA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uk-UA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uk-UA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if [ -f 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etc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yum.conf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]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then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echo "yum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conf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exists"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if [ $(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wc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-l &lt; 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etc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yum.conf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)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10 ]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then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    echo "and is more than 10 lines"</a:t>
            </a:r>
          </a:p>
          <a:p>
            <a:r>
              <a:rPr lang="hu-HU" b="1" dirty="0">
                <a:latin typeface="Courier New" charset="0"/>
                <a:ea typeface="Courier New" charset="0"/>
                <a:cs typeface="Courier New" charset="0"/>
              </a:rPr>
              <a:t>   </a:t>
            </a:r>
            <a:r>
              <a:rPr lang="hu-HU" b="1" dirty="0" err="1">
                <a:latin typeface="Courier New" charset="0"/>
                <a:ea typeface="Courier New" charset="0"/>
                <a:cs typeface="Courier New" charset="0"/>
              </a:rPr>
              <a:t>else</a:t>
            </a:r>
            <a:endParaRPr lang="hu-HU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    echo "and is less than 10 lines"</a:t>
            </a:r>
          </a:p>
          <a:p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   fi</a:t>
            </a:r>
          </a:p>
          <a:p>
            <a:r>
              <a:rPr lang="ro-RO" b="1" dirty="0" err="1">
                <a:latin typeface="Courier New" charset="0"/>
                <a:ea typeface="Courier New" charset="0"/>
                <a:cs typeface="Courier New" charset="0"/>
              </a:rPr>
              <a:t>else</a:t>
            </a:r>
            <a:endParaRPr lang="ro-RO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     </a:t>
            </a:r>
            <a:r>
              <a:rPr lang="ro-RO" b="1" dirty="0" err="1">
                <a:latin typeface="Courier New" charset="0"/>
                <a:ea typeface="Courier New" charset="0"/>
                <a:cs typeface="Courier New" charset="0"/>
              </a:rPr>
              <a:t>echo</a:t>
            </a:r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 "file </a:t>
            </a:r>
            <a:r>
              <a:rPr lang="ro-RO" b="1" dirty="0" err="1">
                <a:latin typeface="Courier New" charset="0"/>
                <a:ea typeface="Courier New" charset="0"/>
                <a:cs typeface="Courier New" charset="0"/>
              </a:rPr>
              <a:t>does</a:t>
            </a:r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ro-RO" b="1" dirty="0" err="1">
                <a:latin typeface="Courier New" charset="0"/>
                <a:ea typeface="Courier New" charset="0"/>
                <a:cs typeface="Courier New" charset="0"/>
              </a:rPr>
              <a:t>not</a:t>
            </a:r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 exist"</a:t>
            </a:r>
          </a:p>
          <a:p>
            <a:r>
              <a:rPr lang="ro-RO" b="1" dirty="0">
                <a:latin typeface="Courier New" charset="0"/>
                <a:ea typeface="Courier New" charset="0"/>
                <a:cs typeface="Courier New" charset="0"/>
              </a:rPr>
              <a:t>fi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59CCF2-3EC1-FE44-A8D7-A9148BCD1657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247723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a Linux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 ls -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lh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/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etc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| grep </a:t>
            </a:r>
            <a:r>
              <a:rPr lang="en-US" dirty="0"/>
              <a:t>'</a:t>
            </a:r>
            <a:r>
              <a:rPr lang="en-US" b="1" dirty="0" err="1">
                <a:latin typeface="Courier" charset="0"/>
              </a:rPr>
              <a:t>conf</a:t>
            </a:r>
            <a:r>
              <a:rPr lang="en-US" dirty="0"/>
              <a:t>'</a:t>
            </a:r>
            <a:endParaRPr lang="en-US" b="1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999449" y="423062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794851" y="2962656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462286" y="4314012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26515" y="2977032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240837" y="2965800"/>
            <a:ext cx="0" cy="7193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429653" y="4827496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98102" y="2578484"/>
            <a:ext cx="109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argument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69046" y="4831929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87033" y="2590805"/>
            <a:ext cx="890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52943" y="2568392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1057EF-B74E-7849-A5EF-9F48F666A66F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0AE12B-6651-6B4B-94C7-727897EB050F}"/>
              </a:ext>
            </a:extLst>
          </p:cNvPr>
          <p:cNvSpPr txBox="1"/>
          <p:nvPr/>
        </p:nvSpPr>
        <p:spPr>
          <a:xfrm>
            <a:off x="3722264" y="5831156"/>
            <a:ext cx="558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append &amp; at the end to run the command in background</a:t>
            </a:r>
          </a:p>
        </p:txBody>
      </p:sp>
    </p:spTree>
    <p:extLst>
      <p:ext uri="{BB962C8B-B14F-4D97-AF65-F5344CB8AC3E}">
        <p14:creationId xmlns:p14="http://schemas.microsoft.com/office/powerpoint/2010/main" val="39553993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92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Conditional test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4896"/>
            <a:ext cx="10515600" cy="488145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string based tests</a:t>
            </a:r>
          </a:p>
          <a:p>
            <a:pPr lvl="1"/>
            <a:r>
              <a:rPr lang="en-US" dirty="0"/>
              <a:t>-z string: length of string 0</a:t>
            </a:r>
          </a:p>
          <a:p>
            <a:pPr lvl="1"/>
            <a:r>
              <a:rPr lang="en-US" dirty="0"/>
              <a:t>-n string: length of string not 0</a:t>
            </a:r>
          </a:p>
          <a:p>
            <a:pPr lvl="1"/>
            <a:r>
              <a:rPr lang="en-US" dirty="0"/>
              <a:t>string1 = string2: strings are identical</a:t>
            </a:r>
          </a:p>
          <a:p>
            <a:r>
              <a:rPr lang="en-US" dirty="0"/>
              <a:t>numeric tests</a:t>
            </a:r>
          </a:p>
          <a:p>
            <a:pPr lvl="1"/>
            <a:r>
              <a:rPr lang="en-US" dirty="0"/>
              <a:t>int1 -</a:t>
            </a:r>
            <a:r>
              <a:rPr lang="en-US" dirty="0" err="1"/>
              <a:t>eq</a:t>
            </a:r>
            <a:r>
              <a:rPr lang="en-US" dirty="0"/>
              <a:t> int2: first </a:t>
            </a:r>
            <a:r>
              <a:rPr lang="en-US" dirty="0" err="1"/>
              <a:t>int</a:t>
            </a:r>
            <a:r>
              <a:rPr lang="en-US" dirty="0"/>
              <a:t> equal to second</a:t>
            </a:r>
          </a:p>
          <a:p>
            <a:pPr lvl="1"/>
            <a:r>
              <a:rPr lang="en-US" dirty="0"/>
              <a:t>-ne, -</a:t>
            </a:r>
            <a:r>
              <a:rPr lang="en-US" dirty="0" err="1"/>
              <a:t>gt</a:t>
            </a:r>
            <a:r>
              <a:rPr lang="en-US" dirty="0"/>
              <a:t>, -</a:t>
            </a:r>
            <a:r>
              <a:rPr lang="en-US" dirty="0" err="1"/>
              <a:t>ge</a:t>
            </a:r>
            <a:r>
              <a:rPr lang="en-US" dirty="0"/>
              <a:t>, -</a:t>
            </a:r>
            <a:r>
              <a:rPr lang="en-US" dirty="0" err="1"/>
              <a:t>lt</a:t>
            </a:r>
            <a:r>
              <a:rPr lang="en-US" dirty="0"/>
              <a:t>, -le: not-equal, greater-than, -greater-or-equal, -less-than</a:t>
            </a:r>
          </a:p>
          <a:p>
            <a:r>
              <a:rPr lang="en-US" dirty="0"/>
              <a:t>file tests</a:t>
            </a:r>
          </a:p>
          <a:p>
            <a:pPr lvl="1"/>
            <a:r>
              <a:rPr lang="en-US" dirty="0"/>
              <a:t>-r file: file exists and is readable</a:t>
            </a:r>
          </a:p>
          <a:p>
            <a:pPr lvl="1"/>
            <a:r>
              <a:rPr lang="en-US" dirty="0"/>
              <a:t>-w file: file exists and is writable</a:t>
            </a:r>
          </a:p>
          <a:p>
            <a:pPr lvl="1"/>
            <a:r>
              <a:rPr lang="en-US" dirty="0"/>
              <a:t>-f, -d, -s: regular file, directory, exists and not empty</a:t>
            </a:r>
          </a:p>
          <a:p>
            <a:r>
              <a:rPr lang="en-US" dirty="0"/>
              <a:t>logic</a:t>
            </a:r>
          </a:p>
          <a:p>
            <a:pPr lvl="1"/>
            <a:r>
              <a:rPr lang="en-US" dirty="0"/>
              <a:t>!, -a, -o: negate, logical and, logical 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1966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18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Loops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9461"/>
            <a:ext cx="10515600" cy="4351338"/>
          </a:xfrm>
        </p:spPr>
        <p:txBody>
          <a:bodyPr/>
          <a:lstStyle/>
          <a:p>
            <a:r>
              <a:rPr lang="en-US" dirty="0"/>
              <a:t>Basic structure: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Typically used with positional </a:t>
            </a:r>
            <a:r>
              <a:rPr lang="en-US" dirty="0" err="1"/>
              <a:t>params</a:t>
            </a:r>
            <a:r>
              <a:rPr lang="en-US" dirty="0"/>
              <a:t> or a list of files: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24862" y="1767069"/>
            <a:ext cx="225254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for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var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in list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</a:t>
            </a:r>
            <a:br>
              <a:rPr lang="en-US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command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5257" y="3920962"/>
            <a:ext cx="3631122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sum=0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for var </a:t>
            </a:r>
            <a:r>
              <a:rPr lang="en-US" b="1">
                <a:latin typeface="Courier New" charset="0"/>
                <a:ea typeface="Courier New" charset="0"/>
                <a:cs typeface="Courier New" charset="0"/>
              </a:rPr>
              <a:t>in "$@"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sum=$(expr $sum + $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var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)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done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echo The sum is $sum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6848" y="6033184"/>
            <a:ext cx="83183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#often used as one-liners on command-line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for file in $(\ls -1 *.txt) ; do echo we have "$file"; done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57349" y="1775085"/>
            <a:ext cx="280397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#!/bin/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sh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for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in $(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seq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0 9)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</a:t>
            </a:r>
            <a:br>
              <a:rPr lang="en-US" b="1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 echo $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done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A1530B4-AB92-2C4F-BA87-44CB3CEE5485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81098032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Should I write a script or a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1726" y="1690688"/>
            <a:ext cx="524901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program</a:t>
            </a:r>
          </a:p>
          <a:p>
            <a:r>
              <a:rPr lang="en-US" dirty="0"/>
              <a:t>(often) Structured and "systemic"</a:t>
            </a:r>
          </a:p>
          <a:p>
            <a:r>
              <a:rPr lang="en-US" dirty="0"/>
              <a:t>Broader functionality</a:t>
            </a:r>
          </a:p>
          <a:p>
            <a:r>
              <a:rPr lang="en-US" dirty="0"/>
              <a:t>Fast</a:t>
            </a:r>
          </a:p>
          <a:p>
            <a:r>
              <a:rPr lang="en-US" dirty="0"/>
              <a:t>Compiled</a:t>
            </a:r>
          </a:p>
          <a:p>
            <a:r>
              <a:rPr lang="en-US" dirty="0"/>
              <a:t>Good fit for algorithms</a:t>
            </a:r>
          </a:p>
          <a:p>
            <a:r>
              <a:rPr lang="en-US" dirty="0"/>
              <a:t>example: C, C++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18974" y="1770200"/>
            <a:ext cx="405032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script</a:t>
            </a:r>
          </a:p>
          <a:p>
            <a:r>
              <a:rPr lang="en-US" dirty="0"/>
              <a:t>(often) Quick and dirty</a:t>
            </a:r>
          </a:p>
          <a:p>
            <a:r>
              <a:rPr lang="en-US" dirty="0"/>
              <a:t>Limited functionality</a:t>
            </a:r>
          </a:p>
          <a:p>
            <a:r>
              <a:rPr lang="en-US" dirty="0"/>
              <a:t>Slow</a:t>
            </a:r>
          </a:p>
          <a:p>
            <a:r>
              <a:rPr lang="en-US" dirty="0"/>
              <a:t>Interpreted</a:t>
            </a:r>
          </a:p>
          <a:p>
            <a:r>
              <a:rPr lang="en-US" dirty="0"/>
              <a:t>Poor fit for algorithms</a:t>
            </a:r>
          </a:p>
          <a:p>
            <a:r>
              <a:rPr lang="en-US" dirty="0"/>
              <a:t>example: bash, R</a:t>
            </a:r>
          </a:p>
        </p:txBody>
      </p:sp>
    </p:spTree>
    <p:extLst>
      <p:ext uri="{BB962C8B-B14F-4D97-AF65-F5344CB8AC3E}">
        <p14:creationId xmlns:p14="http://schemas.microsoft.com/office/powerpoint/2010/main" val="11647860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Elements of program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Four phases: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development (aka program writing)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compile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execution (aka runtime)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debug (optional but almost inevitable)</a:t>
            </a:r>
          </a:p>
          <a:p>
            <a:endParaRPr lang="en-US" dirty="0"/>
          </a:p>
          <a:p>
            <a:r>
              <a:rPr lang="en-US" dirty="0"/>
              <a:t>Tangible elements: </a:t>
            </a:r>
          </a:p>
          <a:p>
            <a:pPr lvl="1"/>
            <a:r>
              <a:rPr lang="en-US" dirty="0"/>
              <a:t>Source code file(s)</a:t>
            </a:r>
          </a:p>
          <a:p>
            <a:pPr lvl="1"/>
            <a:r>
              <a:rPr lang="en-US" dirty="0"/>
              <a:t>Object code file(s)</a:t>
            </a:r>
          </a:p>
          <a:p>
            <a:pPr lvl="1"/>
            <a:r>
              <a:rPr lang="en-US" dirty="0"/>
              <a:t>Config file(s)</a:t>
            </a:r>
          </a:p>
          <a:p>
            <a:pPr lvl="1"/>
            <a:r>
              <a:rPr lang="en-US" dirty="0"/>
              <a:t>Shared and static lib file(s)</a:t>
            </a:r>
          </a:p>
          <a:p>
            <a:pPr lvl="1"/>
            <a:r>
              <a:rPr lang="en-US" dirty="0"/>
              <a:t>Executable file(s)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650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8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Program development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68852"/>
            <a:ext cx="10515600" cy="4954789"/>
          </a:xfrm>
        </p:spPr>
        <p:txBody>
          <a:bodyPr/>
          <a:lstStyle/>
          <a:p>
            <a:r>
              <a:rPr lang="en-US" dirty="0"/>
              <a:t>Most systems have all you need to develop simple programs</a:t>
            </a:r>
          </a:p>
          <a:p>
            <a:pPr lvl="1"/>
            <a:r>
              <a:rPr lang="en-US" dirty="0"/>
              <a:t>Editors: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nano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, vim, emacs</a:t>
            </a:r>
          </a:p>
          <a:p>
            <a:pPr lvl="1"/>
            <a:r>
              <a:rPr lang="en-US" dirty="0"/>
              <a:t>Compilers: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, g++,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gfortran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, etc.</a:t>
            </a:r>
          </a:p>
          <a:p>
            <a:pPr lvl="1"/>
            <a:r>
              <a:rPr lang="en-US" dirty="0"/>
              <a:t>Program library tool: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ar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/>
              <a:t>Build system: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make</a:t>
            </a:r>
            <a:endParaRPr lang="en-US" dirty="0"/>
          </a:p>
          <a:p>
            <a:r>
              <a:rPr lang="en-US" dirty="0"/>
              <a:t>C code</a:t>
            </a:r>
          </a:p>
          <a:p>
            <a:pPr lvl="1"/>
            <a:r>
              <a:rPr lang="en-US" dirty="0"/>
              <a:t>Compile: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-c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-o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/>
              <a:t>Link: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-o example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Build a shared library: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-shared -o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example.so</a:t>
            </a:r>
            <a:endParaRPr lang="en-US" dirty="0"/>
          </a:p>
          <a:p>
            <a:pPr lvl="1"/>
            <a:r>
              <a:rPr lang="en-US" dirty="0"/>
              <a:t>Build a static library: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ar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rv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example.a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To Build using </a:t>
            </a:r>
            <a:r>
              <a:rPr lang="en-US" dirty="0" err="1">
                <a:ea typeface="Courier New" charset="0"/>
                <a:cs typeface="Courier New" charset="0"/>
              </a:rPr>
              <a:t>Makefile</a:t>
            </a:r>
            <a:r>
              <a:rPr lang="en-US" dirty="0">
                <a:ea typeface="Courier New" charset="0"/>
                <a:cs typeface="Courier New" charset="0"/>
              </a:rPr>
              <a:t>: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make -f &lt;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makefile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&gt; </a:t>
            </a:r>
            <a:r>
              <a:rPr lang="en-US" sz="1600" b="1" dirty="0">
                <a:latin typeface="Courier New" charset="0"/>
                <a:ea typeface="Courier New" charset="0"/>
                <a:cs typeface="Courier New" charset="0"/>
              </a:rPr>
              <a:t>#reads </a:t>
            </a:r>
            <a:r>
              <a:rPr lang="en-US" sz="1600" b="1" dirty="0" err="1">
                <a:latin typeface="Courier New" charset="0"/>
                <a:ea typeface="Courier New" charset="0"/>
                <a:cs typeface="Courier New" charset="0"/>
              </a:rPr>
              <a:t>Makefile</a:t>
            </a:r>
            <a:r>
              <a:rPr lang="en-US" sz="1600" b="1" dirty="0">
                <a:latin typeface="Courier New" charset="0"/>
                <a:ea typeface="Courier New" charset="0"/>
                <a:cs typeface="Courier New" charset="0"/>
              </a:rPr>
              <a:t> by default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9756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935FD-D3CD-204D-BC46-D3BC7C1F4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a </a:t>
            </a:r>
            <a:r>
              <a:rPr lang="en-US" dirty="0" err="1"/>
              <a:t>Makefile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7760D-83C5-4B4D-8DE3-2B4BEED2E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# </a:t>
            </a:r>
            <a:r>
              <a:rPr lang="en-US" b="1" dirty="0"/>
              <a:t>action</a:t>
            </a:r>
            <a:r>
              <a:rPr lang="en-US" dirty="0"/>
              <a:t> is taken to achieve </a:t>
            </a:r>
            <a:r>
              <a:rPr lang="en-US" b="1" dirty="0"/>
              <a:t>target; dependencies </a:t>
            </a:r>
            <a:r>
              <a:rPr lang="en-US" dirty="0"/>
              <a:t>are </a:t>
            </a:r>
            <a:r>
              <a:rPr lang="en-US" b="1" dirty="0"/>
              <a:t>targets</a:t>
            </a:r>
            <a:r>
              <a:rPr lang="en-US" dirty="0"/>
              <a:t> that are resolved first</a:t>
            </a:r>
          </a:p>
          <a:p>
            <a:pPr marL="0" indent="0">
              <a:buNone/>
            </a:pPr>
            <a:r>
              <a:rPr lang="en-US" dirty="0"/>
              <a:t>target: dep1 dep2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err="1"/>
              <a:t>gcc</a:t>
            </a:r>
            <a:r>
              <a:rPr lang="en-US" dirty="0"/>
              <a:t> ...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To run:</a:t>
            </a:r>
            <a:br>
              <a:rPr lang="en-US" b="1" dirty="0"/>
            </a:b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$ make target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#optionally -f for a non-default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makefile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# example (use comments to interpret lines):</a:t>
            </a:r>
          </a:p>
          <a:p>
            <a:pPr marL="0" indent="0">
              <a:buNone/>
            </a:pPr>
            <a:r>
              <a:rPr lang="en-US" dirty="0"/>
              <a:t>sum: </a:t>
            </a:r>
            <a:r>
              <a:rPr lang="en-US" dirty="0" err="1"/>
              <a:t>main.o</a:t>
            </a:r>
            <a:r>
              <a:rPr lang="en-US" dirty="0"/>
              <a:t> </a:t>
            </a:r>
            <a:r>
              <a:rPr lang="en-US" dirty="0" err="1"/>
              <a:t>sum.o</a:t>
            </a:r>
            <a:r>
              <a:rPr lang="en-US" dirty="0"/>
              <a:t>                              # </a:t>
            </a:r>
            <a:r>
              <a:rPr lang="en-US" dirty="0" err="1"/>
              <a:t>main.o</a:t>
            </a:r>
            <a:r>
              <a:rPr lang="en-US" dirty="0"/>
              <a:t> and </a:t>
            </a:r>
            <a:r>
              <a:rPr lang="en-US" dirty="0" err="1"/>
              <a:t>sum.o</a:t>
            </a:r>
            <a:r>
              <a:rPr lang="en-US" dirty="0"/>
              <a:t> are needed to produce sum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gcc</a:t>
            </a:r>
            <a:r>
              <a:rPr lang="en-US" dirty="0"/>
              <a:t> -o sum </a:t>
            </a:r>
            <a:r>
              <a:rPr lang="en-US" dirty="0" err="1"/>
              <a:t>main.o</a:t>
            </a:r>
            <a:r>
              <a:rPr lang="en-US" dirty="0"/>
              <a:t> </a:t>
            </a:r>
            <a:r>
              <a:rPr lang="en-US" dirty="0" err="1"/>
              <a:t>sum.o</a:t>
            </a:r>
            <a:r>
              <a:rPr lang="en-US" dirty="0"/>
              <a:t>  # run this when </a:t>
            </a:r>
            <a:r>
              <a:rPr lang="en-US" dirty="0" err="1"/>
              <a:t>main.o</a:t>
            </a:r>
            <a:r>
              <a:rPr lang="en-US" dirty="0"/>
              <a:t> and </a:t>
            </a:r>
            <a:r>
              <a:rPr lang="en-US" dirty="0" err="1"/>
              <a:t>sum.o</a:t>
            </a:r>
            <a:r>
              <a:rPr lang="en-US" dirty="0"/>
              <a:t> are available</a:t>
            </a:r>
          </a:p>
          <a:p>
            <a:pPr marL="0" indent="0">
              <a:buNone/>
            </a:pPr>
            <a:r>
              <a:rPr lang="en-US" dirty="0" err="1"/>
              <a:t>main.o</a:t>
            </a:r>
            <a:r>
              <a:rPr lang="en-US" dirty="0"/>
              <a:t>: </a:t>
            </a:r>
            <a:r>
              <a:rPr lang="en-US" dirty="0" err="1"/>
              <a:t>main.c</a:t>
            </a:r>
            <a:r>
              <a:rPr lang="en-US" dirty="0"/>
              <a:t>                                     # </a:t>
            </a:r>
            <a:r>
              <a:rPr lang="en-US" dirty="0" err="1"/>
              <a:t>main.c</a:t>
            </a:r>
            <a:r>
              <a:rPr lang="en-US" dirty="0"/>
              <a:t> is needed to produce </a:t>
            </a:r>
            <a:r>
              <a:rPr lang="en-US" dirty="0" err="1"/>
              <a:t>main.o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gcc</a:t>
            </a:r>
            <a:r>
              <a:rPr lang="en-US" dirty="0"/>
              <a:t> -c </a:t>
            </a:r>
            <a:r>
              <a:rPr lang="en-US" dirty="0" err="1"/>
              <a:t>main.c</a:t>
            </a:r>
            <a:r>
              <a:rPr lang="en-US" dirty="0"/>
              <a:t>                       # run this to produce </a:t>
            </a:r>
            <a:r>
              <a:rPr lang="en-US" dirty="0" err="1"/>
              <a:t>main.o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sum.o</a:t>
            </a:r>
            <a:r>
              <a:rPr lang="en-US" dirty="0"/>
              <a:t>: </a:t>
            </a:r>
            <a:r>
              <a:rPr lang="en-US" dirty="0" err="1"/>
              <a:t>sum.c</a:t>
            </a:r>
            <a:r>
              <a:rPr lang="en-US" dirty="0"/>
              <a:t>                                        # </a:t>
            </a:r>
            <a:r>
              <a:rPr lang="en-US" dirty="0" err="1"/>
              <a:t>sum.c</a:t>
            </a:r>
            <a:r>
              <a:rPr lang="en-US" dirty="0"/>
              <a:t> is needed to produce </a:t>
            </a:r>
            <a:r>
              <a:rPr lang="en-US" dirty="0" err="1"/>
              <a:t>sum.o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gcc</a:t>
            </a:r>
            <a:r>
              <a:rPr lang="en-US" dirty="0"/>
              <a:t> -c </a:t>
            </a:r>
            <a:r>
              <a:rPr lang="en-US" dirty="0" err="1"/>
              <a:t>sum.c</a:t>
            </a:r>
            <a:r>
              <a:rPr lang="en-US" dirty="0"/>
              <a:t>                         # run this to produce </a:t>
            </a:r>
            <a:r>
              <a:rPr lang="en-US" dirty="0" err="1"/>
              <a:t>sum.o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61A3E-176E-064E-BC9F-160A7D347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85</a:t>
            </a:fld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D87BC0E-3B47-674E-8386-93B298E0AA75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843561" y="2620963"/>
            <a:ext cx="2397514" cy="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8F9593-0B34-E244-BA06-47EBDF3B5A8A}"/>
              </a:ext>
            </a:extLst>
          </p:cNvPr>
          <p:cNvSpPr txBox="1"/>
          <p:nvPr/>
        </p:nvSpPr>
        <p:spPr>
          <a:xfrm>
            <a:off x="5241075" y="2436298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28EAE9-662E-EE48-AB7E-EB52529C5727}"/>
              </a:ext>
            </a:extLst>
          </p:cNvPr>
          <p:cNvCxnSpPr>
            <a:cxnSpLocks/>
          </p:cNvCxnSpPr>
          <p:nvPr/>
        </p:nvCxnSpPr>
        <p:spPr>
          <a:xfrm flipH="1" flipV="1">
            <a:off x="3185534" y="2349194"/>
            <a:ext cx="1918012" cy="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9047D89-7C11-044D-8C3D-5A0119C1E6EA}"/>
              </a:ext>
            </a:extLst>
          </p:cNvPr>
          <p:cNvSpPr txBox="1"/>
          <p:nvPr/>
        </p:nvSpPr>
        <p:spPr>
          <a:xfrm>
            <a:off x="5051508" y="2153377"/>
            <a:ext cx="2123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+ dependency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ECD16C7-5E49-3D4D-A642-E7689AEE2D99}"/>
              </a:ext>
            </a:extLst>
          </p:cNvPr>
          <p:cNvSpPr/>
          <p:nvPr/>
        </p:nvSpPr>
        <p:spPr>
          <a:xfrm>
            <a:off x="7081028" y="2096429"/>
            <a:ext cx="165407" cy="70919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A5B7E5-8185-254B-BB73-35A298F13A6C}"/>
              </a:ext>
            </a:extLst>
          </p:cNvPr>
          <p:cNvSpPr txBox="1"/>
          <p:nvPr/>
        </p:nvSpPr>
        <p:spPr>
          <a:xfrm>
            <a:off x="7203689" y="225324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rule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22E5DF35-FBD6-364E-B975-390DCE19AF1D}"/>
              </a:ext>
            </a:extLst>
          </p:cNvPr>
          <p:cNvSpPr/>
          <p:nvPr/>
        </p:nvSpPr>
        <p:spPr>
          <a:xfrm rot="5400000">
            <a:off x="1324403" y="2277804"/>
            <a:ext cx="165407" cy="709193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0B513FE-1E21-2342-9C8D-9D68A8B58F0D}"/>
              </a:ext>
            </a:extLst>
          </p:cNvPr>
          <p:cNvCxnSpPr>
            <a:cxnSpLocks/>
          </p:cNvCxnSpPr>
          <p:nvPr/>
        </p:nvCxnSpPr>
        <p:spPr>
          <a:xfrm>
            <a:off x="546410" y="2620963"/>
            <a:ext cx="390292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539C906-5A7F-8246-A06D-64AEB099BC66}"/>
              </a:ext>
            </a:extLst>
          </p:cNvPr>
          <p:cNvSpPr txBox="1"/>
          <p:nvPr/>
        </p:nvSpPr>
        <p:spPr>
          <a:xfrm>
            <a:off x="133814" y="2421369"/>
            <a:ext cx="499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tab</a:t>
            </a:r>
          </a:p>
        </p:txBody>
      </p:sp>
    </p:spTree>
    <p:extLst>
      <p:ext uri="{BB962C8B-B14F-4D97-AF65-F5344CB8AC3E}">
        <p14:creationId xmlns:p14="http://schemas.microsoft.com/office/powerpoint/2010/main" val="164626512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56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An Example </a:t>
            </a:r>
            <a:r>
              <a:rPr lang="en-US" dirty="0" err="1"/>
              <a:t>Makefile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1936"/>
            <a:ext cx="10515600" cy="5149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all: exec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exec: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-o exec</a:t>
            </a:r>
          </a:p>
          <a:p>
            <a:pPr marL="0" indent="0">
              <a:buNone/>
            </a:pP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: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main.c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-c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main.c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-o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main.o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: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example.c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gcc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-c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example.c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-o 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example.o</a:t>
            </a:r>
            <a:endParaRPr lang="en-US" sz="2400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clean: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*.o exec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install: exec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b="1" dirty="0" err="1">
                <a:latin typeface="Courier New" charset="0"/>
                <a:ea typeface="Courier New" charset="0"/>
                <a:cs typeface="Courier New" charset="0"/>
              </a:rPr>
              <a:t>cp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exec ${HOME}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959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196C-1D2D-C240-AD57-E3EBC4FA0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Practice and Exercises [homework]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1F7C-8324-CD41-84A0-D9DC3E4E1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commands discussed in this section</a:t>
            </a:r>
          </a:p>
          <a:p>
            <a:r>
              <a:rPr lang="en-US" dirty="0"/>
              <a:t>Add a new target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en-US" dirty="0"/>
              <a:t> to the </a:t>
            </a:r>
            <a:r>
              <a:rPr lang="en-US" dirty="0" err="1"/>
              <a:t>Makefile</a:t>
            </a:r>
            <a:r>
              <a:rPr lang="en-US" dirty="0"/>
              <a:t> to build the archive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example.a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Develop a program in C that prints multiplication table of a number given as argument</a:t>
            </a:r>
          </a:p>
          <a:p>
            <a:r>
              <a:rPr lang="en-US" dirty="0"/>
              <a:t>Develop a program in C that lists all prime numbers up to a given number</a:t>
            </a:r>
          </a:p>
          <a:p>
            <a:r>
              <a:rPr lang="en-US" dirty="0"/>
              <a:t>Write a </a:t>
            </a:r>
            <a:r>
              <a:rPr lang="en-US" dirty="0" err="1"/>
              <a:t>Makefile</a:t>
            </a:r>
            <a:r>
              <a:rPr lang="en-US" dirty="0"/>
              <a:t> to compile the above programs using </a:t>
            </a:r>
            <a:r>
              <a:rPr lang="en-US" dirty="0" err="1"/>
              <a:t>gcc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0BA3-5ECE-E94D-B034-8F400208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90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1253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part 9: </a:t>
            </a:r>
            <a:r>
              <a:rPr lang="en-US"/>
              <a:t>Miscellaneous Utilities</a:t>
            </a:r>
            <a:r>
              <a:rPr lang="en-US" i="1"/>
              <a:t> [12 slides]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137698" y="5987018"/>
            <a:ext cx="1216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back to toc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5E53C-82BE-0248-AB2C-33177DA45D95}"/>
              </a:ext>
            </a:extLst>
          </p:cNvPr>
          <p:cNvSpPr txBox="1"/>
          <p:nvPr/>
        </p:nvSpPr>
        <p:spPr>
          <a:xfrm>
            <a:off x="4279028" y="3949608"/>
            <a:ext cx="3633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/>
              <a:t>handy like a midnight snack</a:t>
            </a:r>
          </a:p>
        </p:txBody>
      </p:sp>
    </p:spTree>
    <p:extLst>
      <p:ext uri="{BB962C8B-B14F-4D97-AF65-F5344CB8AC3E}">
        <p14:creationId xmlns:p14="http://schemas.microsoft.com/office/powerpoint/2010/main" val="80549035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 things done at specific times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</a:t>
            </a:r>
            <a:r>
              <a:rPr lang="en-US" dirty="0">
                <a:cs typeface="Courier New" panose="02070309020205020404" pitchFamily="49" charset="0"/>
              </a:rPr>
              <a:t> will execute the desired command on a specific date and time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schedule a job for one-time execution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 17:00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log_days_activities.sh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#sometimes no at&gt; prompt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[ctrl-d]</a:t>
            </a:r>
          </a:p>
          <a:p>
            <a:pPr lvl="1"/>
            <a:r>
              <a:rPr lang="en-US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at</a:t>
            </a:r>
            <a:r>
              <a:rPr lang="en-US" dirty="0">
                <a:cs typeface="Courier New" panose="02070309020205020404" pitchFamily="49" charset="0"/>
              </a:rPr>
              <a:t> offers keywords such as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now</a:t>
            </a:r>
            <a:r>
              <a:rPr lang="en-US" dirty="0">
                <a:cs typeface="Courier New" panose="02070309020205020404" pitchFamily="49" charset="0"/>
              </a:rPr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noon</a:t>
            </a:r>
            <a:r>
              <a:rPr lang="en-US" dirty="0">
                <a:cs typeface="Courier New" panose="02070309020205020404" pitchFamily="49" charset="0"/>
              </a:rPr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today</a:t>
            </a:r>
            <a:r>
              <a:rPr lang="en-US" dirty="0">
                <a:cs typeface="Courier New" panose="02070309020205020404" pitchFamily="49" charset="0"/>
              </a:rPr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tomorrow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also offers terms such as hours, days, weeks to be used with the + symbol</a:t>
            </a:r>
            <a:br>
              <a:rPr lang="en-US" dirty="0">
                <a:cs typeface="Courier New" panose="02070309020205020404" pitchFamily="49" charset="0"/>
              </a:rPr>
            </a:br>
            <a:br>
              <a:rPr lang="en-US" dirty="0"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 noon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 now + 1 year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 3:08pm + 1 day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at 15:01 December 19,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89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78E73B-0012-654E-B5FB-025ED6D52950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659393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014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Know the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id</a:t>
            </a:r>
            <a:r>
              <a:rPr lang="en-US" dirty="0"/>
              <a:t>: know yourself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w:</a:t>
            </a:r>
            <a:r>
              <a:rPr lang="en-US" b="1" dirty="0"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who is logged in (</a:t>
            </a:r>
            <a:r>
              <a:rPr lang="en-US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-f</a:t>
            </a:r>
            <a:r>
              <a:rPr lang="en-US" dirty="0">
                <a:ea typeface="Courier New" charset="0"/>
                <a:cs typeface="Courier New" charset="0"/>
              </a:rPr>
              <a:t> to find where they are logging in from) </a:t>
            </a:r>
            <a:endParaRPr lang="en-US" b="1" dirty="0">
              <a:ea typeface="Courier New" charset="0"/>
              <a:cs typeface="Courier New" charset="0"/>
            </a:endParaRP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lsblk</a:t>
            </a:r>
            <a:r>
              <a:rPr lang="en-US" dirty="0"/>
              <a:t>: list block storage devices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lscpu</a:t>
            </a:r>
            <a:r>
              <a:rPr lang="en-US" dirty="0"/>
              <a:t>: display information about the </a:t>
            </a:r>
            <a:r>
              <a:rPr lang="en-US" dirty="0" err="1"/>
              <a:t>cpu</a:t>
            </a:r>
            <a:r>
              <a:rPr lang="en-US" dirty="0"/>
              <a:t> architecture</a:t>
            </a: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free</a:t>
            </a:r>
            <a:r>
              <a:rPr lang="en-US" dirty="0"/>
              <a:t>: free and used memory (try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free -g</a:t>
            </a:r>
            <a:r>
              <a:rPr lang="en-US" dirty="0"/>
              <a:t>)</a:t>
            </a:r>
          </a:p>
          <a:p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lsb_release</a:t>
            </a:r>
            <a:r>
              <a:rPr lang="en-US" dirty="0"/>
              <a:t>: distribution information (try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lsb_release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-a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PS0: Use 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ctrl-c</a:t>
            </a:r>
            <a:r>
              <a:rPr lang="en-US" sz="2200" dirty="0"/>
              <a:t> to kill stuck commands or long running ones</a:t>
            </a:r>
          </a:p>
          <a:p>
            <a:pPr marL="0" indent="0">
              <a:buNone/>
            </a:pPr>
            <a:r>
              <a:rPr lang="en-US" sz="2200" dirty="0"/>
              <a:t>PS1: Some commands may not be available on some systems: 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which &lt;</a:t>
            </a:r>
            <a:r>
              <a:rPr lang="en-US" sz="2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cmdname</a:t>
            </a:r>
            <a:r>
              <a:rPr lang="en-US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sz="2200" dirty="0"/>
              <a:t> to verify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950AAD-72AF-0746-8BBA-D17CA523C055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41242041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69CFE-13BE-CB47-AEE9-5EC04BE00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Get things done periodically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cron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F0658-1371-6745-9E3D-4FEB949C9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cron</a:t>
            </a:r>
            <a:r>
              <a:rPr lang="en-US" dirty="0">
                <a:cs typeface="Courier New" panose="02070309020205020404" pitchFamily="49" charset="0"/>
              </a:rPr>
              <a:t> will execute the desired command periodically</a:t>
            </a:r>
          </a:p>
          <a:p>
            <a:r>
              <a:rPr lang="en-US" dirty="0">
                <a:cs typeface="Courier New" panose="02070309020205020404" pitchFamily="49" charset="0"/>
              </a:rPr>
              <a:t>A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crontab</a:t>
            </a:r>
            <a:r>
              <a:rPr lang="en-US" dirty="0">
                <a:cs typeface="Courier New" panose="02070309020205020404" pitchFamily="49" charset="0"/>
              </a:rPr>
              <a:t> file controls and specifies what to execute when</a:t>
            </a:r>
          </a:p>
          <a:p>
            <a:r>
              <a:rPr lang="en-US" dirty="0">
                <a:cs typeface="Courier New" panose="02070309020205020404" pitchFamily="49" charset="0"/>
              </a:rPr>
              <a:t>An entry may be created in any file and added to system with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crontab</a:t>
            </a:r>
            <a:r>
              <a:rPr lang="en-US" dirty="0">
                <a:cs typeface="Courier New" panose="02070309020205020404" pitchFamily="49" charset="0"/>
              </a:rPr>
              <a:t> command like so:</a:t>
            </a:r>
            <a:br>
              <a:rPr lang="en-US" dirty="0"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'15 18 30 6 * find /home -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mtime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+30 -print' &gt; f00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crontab f00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#add above to system crontab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crontab -l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#list crontab entries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crontab -r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#remove crontab entries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Output of the </a:t>
            </a:r>
            <a:r>
              <a:rPr lang="en-US" dirty="0" err="1">
                <a:cs typeface="Courier New" panose="02070309020205020404" pitchFamily="49" charset="0"/>
              </a:rPr>
              <a:t>cron'd</a:t>
            </a:r>
            <a:r>
              <a:rPr lang="en-US" dirty="0">
                <a:cs typeface="Courier New" panose="02070309020205020404" pitchFamily="49" charset="0"/>
              </a:rPr>
              <a:t> command will be in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mail</a:t>
            </a:r>
            <a:r>
              <a:rPr lang="en-US" dirty="0">
                <a:cs typeface="Courier New" panose="02070309020205020404" pitchFamily="49" charset="0"/>
              </a:rPr>
              <a:t> (alternatively it may be redirected to a file with '&gt;')</a:t>
            </a:r>
          </a:p>
          <a:p>
            <a:r>
              <a:rPr lang="en-US" dirty="0">
                <a:cs typeface="Courier New" panose="02070309020205020404" pitchFamily="49" charset="0"/>
              </a:rPr>
              <a:t>What does the entries in a </a:t>
            </a:r>
            <a:r>
              <a:rPr lang="en-US" dirty="0" err="1">
                <a:cs typeface="Courier New" panose="02070309020205020404" pitchFamily="49" charset="0"/>
              </a:rPr>
              <a:t>crontab</a:t>
            </a:r>
            <a:r>
              <a:rPr lang="en-US" dirty="0">
                <a:cs typeface="Courier New" panose="02070309020205020404" pitchFamily="49" charset="0"/>
              </a:rPr>
              <a:t> mean though? (see next slide)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BB5B0-7AA5-9744-B613-0E8423D1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E72E4F-7A67-D044-9EF9-C50760E93018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239459682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a </a:t>
            </a:r>
            <a:r>
              <a:rPr lang="en-US" dirty="0" err="1"/>
              <a:t>crontab</a:t>
            </a:r>
            <a:r>
              <a:rPr lang="en-US" dirty="0"/>
              <a:t> entry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15 18 30 6 * find /home -</a:t>
            </a:r>
            <a:r>
              <a:rPr lang="en-US" b="1" dirty="0" err="1">
                <a:latin typeface="Courier" charset="0"/>
                <a:ea typeface="Courier" charset="0"/>
                <a:cs typeface="Courier" charset="0"/>
              </a:rPr>
              <a:t>mtime</a:t>
            </a:r>
            <a:r>
              <a:rPr lang="en-US" b="1" dirty="0">
                <a:latin typeface="Courier" charset="0"/>
                <a:ea typeface="Courier" charset="0"/>
                <a:cs typeface="Courier" charset="0"/>
              </a:rPr>
              <a:t> +30 -print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91</a:t>
            </a:fld>
            <a:endParaRPr lang="en-US"/>
          </a:p>
        </p:txBody>
      </p:sp>
      <p:sp>
        <p:nvSpPr>
          <p:cNvPr id="5" name="Left Brace 4"/>
          <p:cNvSpPr/>
          <p:nvPr/>
        </p:nvSpPr>
        <p:spPr>
          <a:xfrm rot="5400000">
            <a:off x="7343993" y="367665"/>
            <a:ext cx="261768" cy="5942173"/>
          </a:xfrm>
          <a:prstGeom prst="leftBrac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60605" y="4420236"/>
            <a:ext cx="921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day of</a:t>
            </a:r>
            <a:br>
              <a:rPr lang="en-US" b="1" dirty="0"/>
            </a:br>
            <a:r>
              <a:rPr lang="en-US" b="1" dirty="0"/>
              <a:t>month</a:t>
            </a:r>
            <a:br>
              <a:rPr lang="en-US" b="1" dirty="0"/>
            </a:br>
            <a:r>
              <a:rPr lang="en-US" b="1" dirty="0"/>
              <a:t>(0-max)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966924" y="393778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590654" y="3106693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474877" y="2676283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CC36A0-0DE4-2541-A1F0-D1F92D16C5DE}"/>
              </a:ext>
            </a:extLst>
          </p:cNvPr>
          <p:cNvCxnSpPr/>
          <p:nvPr/>
        </p:nvCxnSpPr>
        <p:spPr>
          <a:xfrm flipH="1">
            <a:off x="3766453" y="3106693"/>
            <a:ext cx="4199" cy="46411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C1C7D9-F855-1B4D-A00D-588D17ED31B0}"/>
              </a:ext>
            </a:extLst>
          </p:cNvPr>
          <p:cNvCxnSpPr/>
          <p:nvPr/>
        </p:nvCxnSpPr>
        <p:spPr>
          <a:xfrm flipH="1" flipV="1">
            <a:off x="3215391" y="3937784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3F0125-F742-8E42-8853-79B1AC86B424}"/>
              </a:ext>
            </a:extLst>
          </p:cNvPr>
          <p:cNvCxnSpPr/>
          <p:nvPr/>
        </p:nvCxnSpPr>
        <p:spPr>
          <a:xfrm flipH="1" flipV="1">
            <a:off x="4191356" y="3878237"/>
            <a:ext cx="0" cy="5486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785545C-C47E-E844-B3D9-85AA5DA7F3D6}"/>
              </a:ext>
            </a:extLst>
          </p:cNvPr>
          <p:cNvSpPr txBox="1"/>
          <p:nvPr/>
        </p:nvSpPr>
        <p:spPr>
          <a:xfrm>
            <a:off x="2215391" y="2538981"/>
            <a:ext cx="750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hours</a:t>
            </a:r>
            <a:br>
              <a:rPr lang="en-US" b="1" dirty="0"/>
            </a:br>
            <a:r>
              <a:rPr lang="en-US" b="1" dirty="0"/>
              <a:t>(0-23)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B8B567-22F2-3649-B288-DF918A664DF5}"/>
              </a:ext>
            </a:extLst>
          </p:cNvPr>
          <p:cNvSpPr txBox="1"/>
          <p:nvPr/>
        </p:nvSpPr>
        <p:spPr>
          <a:xfrm>
            <a:off x="3625664" y="4374344"/>
            <a:ext cx="1340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day of week</a:t>
            </a:r>
            <a:br>
              <a:rPr lang="en-US" b="1" dirty="0"/>
            </a:br>
            <a:r>
              <a:rPr lang="en-US" b="1" dirty="0"/>
              <a:t>(Sun=0)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6AE73A-5D13-6044-B45C-E62F58DB00AC}"/>
              </a:ext>
            </a:extLst>
          </p:cNvPr>
          <p:cNvSpPr txBox="1"/>
          <p:nvPr/>
        </p:nvSpPr>
        <p:spPr>
          <a:xfrm>
            <a:off x="3016728" y="2691323"/>
            <a:ext cx="151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month(Jan=1)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E9933C-7F97-F34E-979B-16C5757F82D0}"/>
              </a:ext>
            </a:extLst>
          </p:cNvPr>
          <p:cNvSpPr txBox="1"/>
          <p:nvPr/>
        </p:nvSpPr>
        <p:spPr>
          <a:xfrm>
            <a:off x="1591661" y="4450302"/>
            <a:ext cx="750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mins</a:t>
            </a:r>
            <a:br>
              <a:rPr lang="en-US" b="1" dirty="0"/>
            </a:br>
            <a:r>
              <a:rPr lang="en-US" b="1" dirty="0"/>
              <a:t>(0-59)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62B123-2278-1047-A31D-7700B2727AA0}"/>
              </a:ext>
            </a:extLst>
          </p:cNvPr>
          <p:cNvSpPr txBox="1"/>
          <p:nvPr/>
        </p:nvSpPr>
        <p:spPr>
          <a:xfrm>
            <a:off x="6174328" y="2308520"/>
            <a:ext cx="2601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command to be executed</a:t>
            </a:r>
          </a:p>
        </p:txBody>
      </p:sp>
    </p:spTree>
    <p:extLst>
      <p:ext uri="{BB962C8B-B14F-4D97-AF65-F5344CB8AC3E}">
        <p14:creationId xmlns:p14="http://schemas.microsoft.com/office/powerpoint/2010/main" val="2622924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3A3B2-358B-7142-B71F-49F9F760E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2DA86-C033-6446-9924-02217825D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Factorize numbers using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factor </a:t>
            </a:r>
            <a:r>
              <a:rPr lang="en-US" dirty="0">
                <a:ea typeface="Courier New" charset="0"/>
                <a:cs typeface="Courier New" charset="0"/>
              </a:rPr>
              <a:t>(may need to install)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factor 300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bc</a:t>
            </a:r>
            <a:r>
              <a:rPr lang="en-US" dirty="0"/>
              <a:t> is a versatile calculator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&lt;&lt;&lt; 48+36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#no space on either side of +</a:t>
            </a:r>
          </a:p>
          <a:p>
            <a:pPr lvl="1"/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'</a:t>
            </a:r>
            <a:r>
              <a:rPr lang="es-E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obase</a:t>
            </a:r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=16; </a:t>
            </a:r>
            <a:r>
              <a:rPr lang="es-E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ibase</a:t>
            </a:r>
            <a:r>
              <a:rPr lang="es-ES" b="1" dirty="0">
                <a:latin typeface="Courier New" panose="02070309020205020404" pitchFamily="49" charset="0"/>
                <a:cs typeface="Courier New" panose="02070309020205020404" pitchFamily="49" charset="0"/>
              </a:rPr>
              <a:t>=10; 56'|bc </a:t>
            </a:r>
            <a:r>
              <a:rPr lang="es-ES" dirty="0">
                <a:latin typeface="Courier New" panose="02070309020205020404" pitchFamily="49" charset="0"/>
                <a:cs typeface="Courier New" panose="02070309020205020404" pitchFamily="49" charset="0"/>
              </a:rPr>
              <a:t>#decimal to </a:t>
            </a:r>
            <a:r>
              <a:rPr lang="es-ES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hex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'scale=6; 60/7.02' |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#arbitrary precision</a:t>
            </a:r>
          </a:p>
          <a:p>
            <a:r>
              <a:rPr lang="en-US" dirty="0"/>
              <a:t>Bash for non-precise calculations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$(( 10/3 ))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echo $(( 3**4 ))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809F3-1AAB-B942-9C41-AF8CB802A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92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40032-74BB-E14F-AEA1-5ED2B9BA5C07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191314454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F41B8-EB5A-4947-B27A-C2B4F9E4C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Python utilities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CC39D-5E48-9046-AB08-3D0B1120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 up a simple web server in under a minute with Python 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-m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SimpleHTTPServer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python3 -m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http.server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Run small programs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-c "import math; print(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math.pi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)[:7])"</a:t>
            </a:r>
          </a:p>
          <a:p>
            <a:r>
              <a:rPr lang="en-US" dirty="0">
                <a:cs typeface="Courier New" panose="02070309020205020404" pitchFamily="49" charset="0"/>
              </a:rPr>
              <a:t>Do arithmetic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-c "print(6*6+20)"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python -c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fctrl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=lambda x:0**x or x*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fctrl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(x-1); print(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fctrl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(6))"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#compute factorial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BCA90-8454-A34B-89EA-1955A4B13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8DC401-EEAB-0847-B6B6-648775FF4DA5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320936526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E847-8ADE-974F-858E-B20DD038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powerful </a:t>
            </a:r>
            <a:r>
              <a:rPr lang="en-US" dirty="0" err="1"/>
              <a:t>dd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CFCB8-6632-0B4A-ACE0-C9186FF3D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dd</a:t>
            </a:r>
            <a:r>
              <a:rPr lang="en-US" dirty="0"/>
              <a:t>, the low-level data dumping utility is a dangerous but also one of the most useful commands when used lucidly.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instance, burning an ISO image to USB stick is just one command away:</a:t>
            </a:r>
          </a:p>
          <a:p>
            <a:pPr marL="0" indent="0">
              <a:buNone/>
            </a:pP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if=ubuntu-18.04.1-desktop-amd64.iso of=/dev/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sdb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=1M</a:t>
            </a:r>
            <a:b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/>
              <a:t>"hard-wipe"</a:t>
            </a:r>
            <a:r>
              <a:rPr lang="en-US" dirty="0"/>
              <a:t> your disk completely </a:t>
            </a:r>
          </a:p>
          <a:p>
            <a:pPr marL="0" indent="0">
              <a:buNone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if=/dev/zero of=/dev/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sda</a:t>
            </a:r>
            <a:r>
              <a:rPr lang="en-US" b="1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 #dangerous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357E4-1EB5-114C-AE83-207E0F9DD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9527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A1CD4-D923-8848-BFA1-1524F75DB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Aliases and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24067-CE9A-EA47-9F15-322F2131E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dirty="0"/>
              <a:t>Aliases are useful to quickly type long command forms</a:t>
            </a:r>
          </a:p>
          <a:p>
            <a:r>
              <a:rPr lang="en-US" dirty="0"/>
              <a:t>Aliases are usually defined in .</a:t>
            </a:r>
            <a:r>
              <a:rPr lang="en-US" dirty="0" err="1"/>
              <a:t>bashrc</a:t>
            </a:r>
            <a:r>
              <a:rPr lang="en-US" dirty="0"/>
              <a:t>/.</a:t>
            </a:r>
            <a:r>
              <a:rPr lang="en-US" dirty="0" err="1"/>
              <a:t>bash_profile</a:t>
            </a:r>
            <a:r>
              <a:rPr lang="en-US" dirty="0"/>
              <a:t> files or a separate .aliases file</a:t>
            </a:r>
          </a:p>
          <a:p>
            <a:r>
              <a:rPr lang="en-US" dirty="0"/>
              <a:t>To temporarily bypass an alias (say we aliased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  <a:r>
              <a:rPr lang="en-US" dirty="0"/>
              <a:t> to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ls -a</a:t>
            </a:r>
            <a:r>
              <a:rPr lang="en-US" dirty="0"/>
              <a:t>), use \: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\ls</a:t>
            </a:r>
          </a:p>
          <a:p>
            <a:r>
              <a:rPr lang="en-US" dirty="0"/>
              <a:t>Functions are usually defined in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bashrc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bash_profile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Functions are useful to accomplish multiple steps in one command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809C87-6EDD-B84A-A805-4F3EEAEC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6094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A9F6D-06D7-2849-91F4-A3F2882C2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Examples of useful aliases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BC565-53E2-5E44-A11D-6293F3500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287"/>
            <a:ext cx="10515600" cy="447223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s=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c=clear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cx='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+x'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ls='ls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thor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more=less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auxf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psg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aux | grep -v grep | grep -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-e USER -e'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..='cd ..'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fjH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-u $USER'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alias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texclean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-f *.toc *.aux *.log'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DFB5E-7FAB-5F40-B934-5949CE075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5985A0-1AC7-BF47-BEDF-5672475B8CCA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31226877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E4D38-DEF3-514A-9238-3EC76C651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Examples of useful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D6996-7508-C64D-BD6B-56DDE8E08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mcd () {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mkdir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-p $1; cd $1 }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cdl() { cd $1; ls}</a:t>
            </a:r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backup() {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"$1"{,.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bak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};}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#test first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gfind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 { find /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$@ 2&gt;/dev/null }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lfind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 { find . -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$@ 2&gt;/dev/null }</a:t>
            </a:r>
          </a:p>
          <a:p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See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/share/doc/bash-*/examples/functions</a:t>
            </a:r>
            <a:r>
              <a:rPr lang="en-US" dirty="0"/>
              <a:t> for more function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61303-2026-5C4E-92B7-47ED03FEC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504B5D-DD7A-4644-989D-E5FFD358CEF2}"/>
              </a:ext>
            </a:extLst>
          </p:cNvPr>
          <p:cNvSpPr/>
          <p:nvPr/>
        </p:nvSpPr>
        <p:spPr>
          <a:xfrm>
            <a:off x="11160352" y="12128"/>
            <a:ext cx="1027548" cy="6177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Try It</a:t>
            </a:r>
          </a:p>
        </p:txBody>
      </p:sp>
    </p:spTree>
    <p:extLst>
      <p:ext uri="{BB962C8B-B14F-4D97-AF65-F5344CB8AC3E}">
        <p14:creationId xmlns:p14="http://schemas.microsoft.com/office/powerpoint/2010/main" val="91454757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Random stuff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Run a command for specified time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timeout: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timeout 2 ping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google.com</a:t>
            </a:r>
            <a:endParaRPr lang="en-US" b="1" dirty="0">
              <a:latin typeface="Courier New" panose="02070309020205020404" pitchFamily="49" charset="0"/>
              <a:ea typeface="Courier New" charset="0"/>
              <a:cs typeface="Courier New" panose="02070309020205020404" pitchFamily="49" charset="0"/>
            </a:endParaRPr>
          </a:p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watch </a:t>
            </a:r>
            <a:r>
              <a:rPr lang="en-US" dirty="0">
                <a:ea typeface="Courier New" charset="0"/>
                <a:cs typeface="Courier New" charset="0"/>
              </a:rPr>
              <a:t>a changing variable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watch -n 5 free -m</a:t>
            </a:r>
          </a:p>
          <a:p>
            <a:r>
              <a:rPr lang="en-US" dirty="0"/>
              <a:t>Say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yes </a:t>
            </a:r>
            <a:r>
              <a:rPr lang="en-US" dirty="0">
                <a:ea typeface="Courier New" charset="0"/>
                <a:cs typeface="Courier New" charset="0"/>
              </a:rPr>
              <a:t>and save time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yes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-r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largedir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#dangerous</a:t>
            </a:r>
            <a:endParaRPr lang="en-US" b="1" dirty="0">
              <a:solidFill>
                <a:srgbClr val="FF000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yes '' |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pdflatex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report.tex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>
                <a:ea typeface="Courier New" charset="0"/>
                <a:cs typeface="Courier New" charset="0"/>
              </a:rPr>
              <a:t>Create pdf from text using </a:t>
            </a:r>
            <a:r>
              <a:rPr lang="en-US" b="1" dirty="0">
                <a:latin typeface="Courier New" panose="02070309020205020404" pitchFamily="49" charset="0"/>
                <a:ea typeface="Courier New" charset="0"/>
                <a:cs typeface="Courier New" panose="02070309020205020404" pitchFamily="49" charset="0"/>
              </a:rPr>
              <a:t>vim</a:t>
            </a:r>
            <a:r>
              <a:rPr lang="en-US" dirty="0">
                <a:ea typeface="Courier New" charset="0"/>
                <a:cs typeface="Courier New" charset="0"/>
              </a:rPr>
              <a:t> : </a:t>
            </a:r>
            <a:br>
              <a:rPr lang="en-US" dirty="0">
                <a:ea typeface="Courier New" charset="0"/>
                <a:cs typeface="Courier New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vim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states.txt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-c "hardcopy 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states.ps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| q" &amp;&amp; ps2pdf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states.ps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#convert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to pdf</a:t>
            </a:r>
            <a:endParaRPr lang="en-US" b="1" dirty="0">
              <a:latin typeface="Courier New" panose="02070309020205020404" pitchFamily="49" charset="0"/>
              <a:ea typeface="Courier New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4098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Random stuff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Run a command as a different group</a:t>
            </a:r>
          </a:p>
          <a:p>
            <a:pPr lvl="1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sg &lt;grp-name&gt; -c 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qsub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myjob.pbs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dirty="0"/>
          </a:p>
          <a:p>
            <a:r>
              <a:rPr lang="en-US" dirty="0"/>
              <a:t>Format numbers with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numfmt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numfmt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--to=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1000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1.0K</a:t>
            </a:r>
          </a:p>
          <a:p>
            <a:pPr lvl="1"/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numfmt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--from=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iec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1K</a:t>
            </a:r>
            <a:b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1024</a:t>
            </a:r>
          </a:p>
          <a:p>
            <a:r>
              <a:rPr lang="en-US" dirty="0"/>
              <a:t>Generate password</a:t>
            </a: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head /dev/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urandom|tr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-dc a-z0-9|head -c8;echo</a:t>
            </a:r>
            <a:endParaRPr lang="en-US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-dc(delete complement)</a:t>
            </a:r>
            <a:r>
              <a:rPr lang="en-US" dirty="0">
                <a:cs typeface="Courier New" panose="02070309020205020404" pitchFamily="49" charset="0"/>
              </a:rPr>
              <a:t>deletes all characters except a-z and 0-9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pwgen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 may not be available by default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dirty="0"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EE2C-3A74-8643-B4A2-442777B583A3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05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39489</TotalTime>
  <Words>6819</Words>
  <Application>Microsoft Macintosh PowerPoint</Application>
  <PresentationFormat>Widescreen</PresentationFormat>
  <Paragraphs>1075</Paragraphs>
  <Slides>104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10" baseType="lpstr">
      <vt:lpstr>Arial</vt:lpstr>
      <vt:lpstr>Calibri</vt:lpstr>
      <vt:lpstr>Calibri Light</vt:lpstr>
      <vt:lpstr>Courier</vt:lpstr>
      <vt:lpstr>Courier New</vt:lpstr>
      <vt:lpstr>Office Theme</vt:lpstr>
      <vt:lpstr>Linux Productivity Tools</vt:lpstr>
      <vt:lpstr>Table of Contents</vt:lpstr>
      <vt:lpstr>Part 1: Overview and Logistics [3 slides]</vt:lpstr>
      <vt:lpstr>Slides and practice data for download</vt:lpstr>
      <vt:lpstr>About You and Me</vt:lpstr>
      <vt:lpstr>Overview</vt:lpstr>
      <vt:lpstr>part 2: The Basics [12 slides]</vt:lpstr>
      <vt:lpstr>Anatomy of a Linux Command</vt:lpstr>
      <vt:lpstr>Know the System</vt:lpstr>
      <vt:lpstr>Wildcards</vt:lpstr>
      <vt:lpstr>Many ways to get help</vt:lpstr>
      <vt:lpstr>Work with Files</vt:lpstr>
      <vt:lpstr>Work with Processes</vt:lpstr>
      <vt:lpstr>Work with Web: curl, wget, links</vt:lpstr>
      <vt:lpstr>Be a command line ninja: Navigation</vt:lpstr>
      <vt:lpstr>Be a command line ninja: Deletion</vt:lpstr>
      <vt:lpstr>Useful Shortcuts</vt:lpstr>
      <vt:lpstr>More Useful Tricks</vt:lpstr>
      <vt:lpstr>Practice and Exercises [5-7 mins]</vt:lpstr>
      <vt:lpstr>Part 3: Streams, pipe and redirection  [11 slides]</vt:lpstr>
      <vt:lpstr>Streams and Redirection</vt:lpstr>
      <vt:lpstr>Anatomy of a redirection using streams</vt:lpstr>
      <vt:lpstr>Redirection Quickref</vt:lpstr>
      <vt:lpstr>The pipe: run second command using output of first!</vt:lpstr>
      <vt:lpstr>tee: send stdout to file and pipe/console</vt:lpstr>
      <vt:lpstr>Exceptions</vt:lpstr>
      <vt:lpstr>xargs: When pipe is not enough!</vt:lpstr>
      <vt:lpstr>GNU Parallel</vt:lpstr>
      <vt:lpstr>GNU Parallel Examples</vt:lpstr>
      <vt:lpstr>Practice and Exercises-1 [5 mins]</vt:lpstr>
      <vt:lpstr>Practice and Exercises-2 [5 mins]</vt:lpstr>
      <vt:lpstr>Part 4: Classic Tools [21 slides]</vt:lpstr>
      <vt:lpstr>The Versatile find</vt:lpstr>
      <vt:lpstr>Anatomy of find</vt:lpstr>
      <vt:lpstr>Features of find</vt:lpstr>
      <vt:lpstr>find Examples</vt:lpstr>
      <vt:lpstr>grep: Search for patterns in text</vt:lpstr>
      <vt:lpstr>Anatomy of grep</vt:lpstr>
      <vt:lpstr>Useful grep Options</vt:lpstr>
      <vt:lpstr>Regular Expressions</vt:lpstr>
      <vt:lpstr>Regular Expressions-contd.</vt:lpstr>
      <vt:lpstr>Who is this?</vt:lpstr>
      <vt:lpstr>grep Examples</vt:lpstr>
      <vt:lpstr>awk: Extract and Manipulate Data</vt:lpstr>
      <vt:lpstr>Anatomy of awk</vt:lpstr>
      <vt:lpstr>awk patterns and actions </vt:lpstr>
      <vt:lpstr>awk Feature Highlights</vt:lpstr>
      <vt:lpstr>Some Useful awk Examples</vt:lpstr>
      <vt:lpstr>sed: parse and transform text</vt:lpstr>
      <vt:lpstr>Anatomy of sed</vt:lpstr>
      <vt:lpstr>sed Options</vt:lpstr>
      <vt:lpstr>Some Useful sed Examples</vt:lpstr>
      <vt:lpstr>Practice and Exercises [7-10 mins]</vt:lpstr>
      <vt:lpstr>Part 5:  Session Management [4 slides]</vt:lpstr>
      <vt:lpstr>Workspace Management with tmux</vt:lpstr>
      <vt:lpstr>A Short tmux Tutorial</vt:lpstr>
      <vt:lpstr>Live collaboration with tmux</vt:lpstr>
      <vt:lpstr>Practice and Exercises [5 mins]</vt:lpstr>
      <vt:lpstr>Part 6: Safe and secure use of facilities [9 slides]</vt:lpstr>
      <vt:lpstr>ssh</vt:lpstr>
      <vt:lpstr>Basic usage of ssh</vt:lpstr>
      <vt:lpstr>ssh config (~/.ssh/config)</vt:lpstr>
      <vt:lpstr>Benefits of ssh config</vt:lpstr>
      <vt:lpstr>Secure Copy using scp</vt:lpstr>
      <vt:lpstr>SSH Tunneling</vt:lpstr>
      <vt:lpstr>Anatomy of SSH Tunneling Operation*</vt:lpstr>
      <vt:lpstr>SSH Tunneling Example</vt:lpstr>
      <vt:lpstr>Practice and Exercises [5-7 mins]</vt:lpstr>
      <vt:lpstr>Part 7: Debugging [4 slides]</vt:lpstr>
      <vt:lpstr>strace</vt:lpstr>
      <vt:lpstr>netcat : 'cat' over network</vt:lpstr>
      <vt:lpstr>netstat</vt:lpstr>
      <vt:lpstr>Practice and Exercises [5 mins]</vt:lpstr>
      <vt:lpstr>part 8: Scripting and Programming Tools [13 slides]</vt:lpstr>
      <vt:lpstr>Shell Scripting Basics</vt:lpstr>
      <vt:lpstr>Digression: heredoc</vt:lpstr>
      <vt:lpstr>Shell Variable and Assignment</vt:lpstr>
      <vt:lpstr>Command line Parameters</vt:lpstr>
      <vt:lpstr>Conditionals</vt:lpstr>
      <vt:lpstr>Conditional test summary</vt:lpstr>
      <vt:lpstr>Loops</vt:lpstr>
      <vt:lpstr>Should I write a script or a program</vt:lpstr>
      <vt:lpstr>Elements of program development</vt:lpstr>
      <vt:lpstr>Program development tools</vt:lpstr>
      <vt:lpstr>Anatomy of a Makefile</vt:lpstr>
      <vt:lpstr>An Example Makefile</vt:lpstr>
      <vt:lpstr>Practice and Exercises [homework]</vt:lpstr>
      <vt:lpstr>part 9: Miscellaneous Utilities [12 slides]</vt:lpstr>
      <vt:lpstr>Get things done at specific times with at</vt:lpstr>
      <vt:lpstr>Get things done periodically with cron</vt:lpstr>
      <vt:lpstr>Anatomy of a crontab entry</vt:lpstr>
      <vt:lpstr>Math</vt:lpstr>
      <vt:lpstr>Python utilities</vt:lpstr>
      <vt:lpstr>The powerful dd</vt:lpstr>
      <vt:lpstr>Aliases and Functions</vt:lpstr>
      <vt:lpstr>Examples of useful aliases</vt:lpstr>
      <vt:lpstr>Examples of useful Functions</vt:lpstr>
      <vt:lpstr>Random stuff - 1</vt:lpstr>
      <vt:lpstr>Random stuff - 2</vt:lpstr>
      <vt:lpstr>Practice and Exercises [5-7 mins]</vt:lpstr>
      <vt:lpstr>Summary</vt:lpstr>
      <vt:lpstr>Credits, references and resources</vt:lpstr>
      <vt:lpstr>Where to go from here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Linux Power Tools</dc:title>
  <dc:creator>Microsoft Office User</dc:creator>
  <cp:lastModifiedBy>Maheshwari, Ketan</cp:lastModifiedBy>
  <cp:revision>1680</cp:revision>
  <cp:lastPrinted>2019-06-04T14:57:37Z</cp:lastPrinted>
  <dcterms:created xsi:type="dcterms:W3CDTF">2016-08-27T04:51:03Z</dcterms:created>
  <dcterms:modified xsi:type="dcterms:W3CDTF">2019-06-10T13:57:28Z</dcterms:modified>
</cp:coreProperties>
</file>