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5" r:id="rId4"/>
  </p:sldMasterIdLst>
  <p:notesMasterIdLst>
    <p:notesMasterId r:id="rId8"/>
  </p:notesMasterIdLst>
  <p:handoutMasterIdLst>
    <p:handoutMasterId r:id="rId9"/>
  </p:handoutMasterIdLst>
  <p:sldIdLst>
    <p:sldId id="256" r:id="rId5"/>
    <p:sldId id="257" r:id="rId6"/>
    <p:sldId id="258" r:id="rId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FF00"/>
    <a:srgbClr val="00D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7" autoAdjust="0"/>
    <p:restoredTop sz="97802" autoAdjust="0"/>
  </p:normalViewPr>
  <p:slideViewPr>
    <p:cSldViewPr snapToGrid="0" showGuides="1">
      <p:cViewPr>
        <p:scale>
          <a:sx n="100" d="100"/>
          <a:sy n="100" d="100"/>
        </p:scale>
        <p:origin x="-58" y="-58"/>
      </p:cViewPr>
      <p:guideLst>
        <p:guide orient="horz" pos="161"/>
        <p:guide pos="12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93523-DB1A-D547-905F-0347D488A36D}" type="datetime1">
              <a:rPr lang="en-US" smtClean="0"/>
              <a:t>5/26/2016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stp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D805C5-9B9F-B04B-A304-ABAC84D44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5254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EE294-7FF3-D942-B3F8-472F3266F931}" type="datetime1">
              <a:rPr lang="en-US" smtClean="0"/>
              <a:t>5/26/2016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stp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3B14C-6BC2-1349-91F0-2C74EE294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7703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5791200" y="0"/>
            <a:ext cx="3365146" cy="6858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32" t="1250" r="2014"/>
          <a:stretch/>
        </p:blipFill>
        <p:spPr>
          <a:xfrm>
            <a:off x="5794218" y="-4386"/>
            <a:ext cx="3360737" cy="67722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024" y="254995"/>
            <a:ext cx="4160172" cy="92648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224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33" y="660860"/>
            <a:ext cx="4626281" cy="4663439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02278" y="629379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 smtClean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 smtClean="0">
                <a:solidFill>
                  <a:schemeClr val="tx2"/>
                </a:solidFill>
              </a:rPr>
            </a:br>
            <a:r>
              <a:rPr lang="en-US" sz="1000" b="0" dirty="0" smtClean="0">
                <a:solidFill>
                  <a:schemeClr val="tx2"/>
                </a:solidFill>
              </a:rPr>
              <a:t>for the US Department of Energy</a:t>
            </a:r>
            <a:endParaRPr lang="en-US" sz="1000" b="0" dirty="0">
              <a:solidFill>
                <a:schemeClr val="tx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72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443385"/>
            <a:ext cx="8642640" cy="419541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20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047" y="1444752"/>
            <a:ext cx="4198258" cy="4275744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7398" y="1444752"/>
            <a:ext cx="4198258" cy="4275744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660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387" y="256032"/>
            <a:ext cx="8628678" cy="4847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948" y="1444752"/>
            <a:ext cx="4192528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948" y="2270334"/>
            <a:ext cx="4192528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4752"/>
            <a:ext cx="4194175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70334"/>
            <a:ext cx="4194175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64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5791200" y="0"/>
            <a:ext cx="3365146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Arrow Connector 6"/>
          <p:cNvCxnSpPr/>
          <p:nvPr userDrawn="1"/>
        </p:nvCxnSpPr>
        <p:spPr>
          <a:xfrm>
            <a:off x="5791200" y="0"/>
            <a:ext cx="0" cy="6858000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54" t="1250" r="1844"/>
          <a:stretch/>
        </p:blipFill>
        <p:spPr>
          <a:xfrm>
            <a:off x="5791201" y="0"/>
            <a:ext cx="3365146" cy="67722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85" y="253529"/>
            <a:ext cx="3911890" cy="1117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109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85" y="253529"/>
            <a:ext cx="8628678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67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3336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49002"/>
            <a:ext cx="82296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3505200" y="6602373"/>
            <a:ext cx="2133600" cy="178813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107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" y="65"/>
            <a:ext cx="9143825" cy="68578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83860" y="244475"/>
            <a:ext cx="8628678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8688" y="1445477"/>
            <a:ext cx="8642640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22695" y="6513051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216123" y="6477000"/>
            <a:ext cx="2895600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r>
              <a:rPr lang="en-US" sz="1000" dirty="0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OUG</a:t>
            </a:r>
            <a:r>
              <a:rPr lang="en-US" sz="1000" baseline="0" dirty="0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 Election </a:t>
            </a:r>
          </a:p>
        </p:txBody>
      </p:sp>
    </p:spTree>
    <p:extLst>
      <p:ext uri="{BB962C8B-B14F-4D97-AF65-F5344CB8AC3E}">
        <p14:creationId xmlns:p14="http://schemas.microsoft.com/office/powerpoint/2010/main" val="208184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Arial Black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lcf.ornl.gov/about-olcf/ou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024" y="254995"/>
            <a:ext cx="4160172" cy="496290"/>
          </a:xfrm>
        </p:spPr>
        <p:txBody>
          <a:bodyPr/>
          <a:lstStyle/>
          <a:p>
            <a:r>
              <a:rPr lang="en-US" dirty="0" smtClean="0"/>
              <a:t>OLCF News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224" y="2294803"/>
            <a:ext cx="3255297" cy="757130"/>
          </a:xfrm>
        </p:spPr>
        <p:txBody>
          <a:bodyPr/>
          <a:lstStyle/>
          <a:p>
            <a:r>
              <a:rPr lang="en-US" dirty="0" smtClean="0">
                <a:solidFill>
                  <a:srgbClr val="404040"/>
                </a:solidFill>
                <a:latin typeface="Arial Narrow" charset="0"/>
              </a:rPr>
              <a:t>Suzanne Parete-Koon</a:t>
            </a:r>
            <a:endParaRPr lang="en-US" dirty="0">
              <a:solidFill>
                <a:srgbClr val="404040"/>
              </a:solidFill>
              <a:latin typeface="Arial Narrow" charset="0"/>
            </a:endParaRPr>
          </a:p>
          <a:p>
            <a:r>
              <a:rPr lang="en-US" sz="1800" dirty="0" smtClean="0"/>
              <a:t>Oak Ridge Leadership Computing Facility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7685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888705"/>
          </a:xfrm>
        </p:spPr>
        <p:txBody>
          <a:bodyPr/>
          <a:lstStyle/>
          <a:p>
            <a:r>
              <a:rPr lang="en-US" dirty="0" smtClean="0"/>
              <a:t>OLCF User Group Executive Board Election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240185"/>
            <a:ext cx="8642640" cy="4195415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The OLCF User Group (OUG) Charter can be found at:</a:t>
            </a:r>
          </a:p>
          <a:p>
            <a:pPr marL="0" indent="0">
              <a:buNone/>
            </a:pPr>
            <a:r>
              <a:rPr lang="en-US" sz="2400" b="1" dirty="0">
                <a:hlinkClick r:id="rId2"/>
              </a:rPr>
              <a:t>https://</a:t>
            </a:r>
            <a:r>
              <a:rPr lang="en-US" sz="2400" b="1" dirty="0" err="1">
                <a:hlinkClick r:id="rId2"/>
              </a:rPr>
              <a:t>www.olcf.ornl.gov</a:t>
            </a:r>
            <a:r>
              <a:rPr lang="en-US" sz="2400" b="1" dirty="0">
                <a:hlinkClick r:id="rId2"/>
              </a:rPr>
              <a:t>/about-</a:t>
            </a:r>
            <a:r>
              <a:rPr lang="en-US" sz="2400" b="1" dirty="0" err="1">
                <a:hlinkClick r:id="rId2"/>
              </a:rPr>
              <a:t>olcf</a:t>
            </a:r>
            <a:r>
              <a:rPr lang="en-US" sz="2400" b="1" dirty="0">
                <a:hlinkClick r:id="rId2"/>
              </a:rPr>
              <a:t>/</a:t>
            </a:r>
            <a:r>
              <a:rPr lang="en-US" sz="2400" b="1" dirty="0" err="1">
                <a:hlinkClick r:id="rId2"/>
              </a:rPr>
              <a:t>oug</a:t>
            </a:r>
            <a:r>
              <a:rPr lang="en-US" sz="2400" b="1" dirty="0">
                <a:hlinkClick r:id="rId2"/>
              </a:rPr>
              <a:t>/</a:t>
            </a:r>
            <a:endParaRPr lang="en-US" sz="2400" b="1" dirty="0"/>
          </a:p>
          <a:p>
            <a:pPr marL="0" indent="0">
              <a:buNone/>
            </a:pPr>
            <a:r>
              <a:rPr lang="en-US" sz="2400" b="1" dirty="0" smtClean="0"/>
              <a:t>Elected for a three year term on the OUG Exec. Board:</a:t>
            </a:r>
          </a:p>
          <a:p>
            <a:r>
              <a:rPr lang="en-US" sz="2400" b="1" dirty="0" err="1"/>
              <a:t>Balint</a:t>
            </a:r>
            <a:r>
              <a:rPr lang="en-US" sz="2400" b="1" dirty="0"/>
              <a:t> </a:t>
            </a:r>
            <a:r>
              <a:rPr lang="en-US" sz="2400" b="1" dirty="0" err="1"/>
              <a:t>Joo</a:t>
            </a:r>
            <a:r>
              <a:rPr lang="en-US" sz="2400" b="1" dirty="0"/>
              <a:t>, </a:t>
            </a:r>
            <a:r>
              <a:rPr lang="en-US" sz="2400" dirty="0"/>
              <a:t>Thomas Jefferson National Accelerator Facility</a:t>
            </a:r>
          </a:p>
          <a:p>
            <a:r>
              <a:rPr lang="en-US" sz="2400" b="1" dirty="0"/>
              <a:t>Joe </a:t>
            </a:r>
            <a:r>
              <a:rPr lang="en-US" sz="2400" b="1" dirty="0" err="1"/>
              <a:t>Oefelein</a:t>
            </a:r>
            <a:r>
              <a:rPr lang="en-US" sz="2400" dirty="0"/>
              <a:t>, Sandia National Laboratories, Combustion Research </a:t>
            </a:r>
            <a:r>
              <a:rPr lang="en-US" sz="2400" dirty="0" smtClean="0"/>
              <a:t>Facility</a:t>
            </a:r>
          </a:p>
          <a:p>
            <a:r>
              <a:rPr lang="en-US" sz="2400" b="1" dirty="0" err="1"/>
              <a:t>Yifeng</a:t>
            </a:r>
            <a:r>
              <a:rPr lang="en-US" sz="2400" b="1" dirty="0"/>
              <a:t> Cui</a:t>
            </a:r>
            <a:r>
              <a:rPr lang="en-US" sz="2400" dirty="0"/>
              <a:t>, San Diego Supercomputer Center 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84 </a:t>
            </a:r>
            <a:r>
              <a:rPr lang="en-US" sz="2400" dirty="0"/>
              <a:t>users voted. Thank you for your engagement</a:t>
            </a:r>
            <a:r>
              <a:rPr lang="en-US" sz="2400" dirty="0" smtClean="0"/>
              <a:t>!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They will join  .  .  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2005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 smtClean="0"/>
              <a:t>Returning OLCF EB 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768" y="1176685"/>
            <a:ext cx="8642640" cy="4195415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2 Years Remaining </a:t>
            </a:r>
          </a:p>
          <a:p>
            <a:r>
              <a:rPr lang="en-US" sz="2400" dirty="0" err="1" smtClean="0"/>
              <a:t>Katrin</a:t>
            </a:r>
            <a:r>
              <a:rPr lang="en-US" sz="2400" dirty="0" smtClean="0"/>
              <a:t> </a:t>
            </a:r>
            <a:r>
              <a:rPr lang="en-US" sz="2400" dirty="0" err="1" smtClean="0"/>
              <a:t>Heitmann</a:t>
            </a:r>
            <a:r>
              <a:rPr lang="en-US" sz="2400" dirty="0" smtClean="0"/>
              <a:t>, Argonne National Laboratory (2016 Chair) </a:t>
            </a:r>
          </a:p>
          <a:p>
            <a:r>
              <a:rPr lang="en-US" sz="2400" dirty="0" err="1" smtClean="0"/>
              <a:t>Hai</a:t>
            </a:r>
            <a:r>
              <a:rPr lang="en-US" sz="2400" dirty="0" smtClean="0"/>
              <a:t> </a:t>
            </a:r>
            <a:r>
              <a:rPr lang="en-US" sz="2400" dirty="0"/>
              <a:t>Ah Nam, Los Alamos National Laboratory</a:t>
            </a:r>
          </a:p>
          <a:p>
            <a:r>
              <a:rPr lang="en-US" sz="2400" dirty="0"/>
              <a:t>Mark Taylor, Sandia National </a:t>
            </a:r>
            <a:r>
              <a:rPr lang="en-US" sz="2400" dirty="0" smtClean="0"/>
              <a:t>Laboratory</a:t>
            </a:r>
          </a:p>
          <a:p>
            <a:r>
              <a:rPr lang="en-US" sz="2400" dirty="0" err="1"/>
              <a:t>Stephane</a:t>
            </a:r>
            <a:r>
              <a:rPr lang="en-US" sz="2400" dirty="0"/>
              <a:t> </a:t>
            </a:r>
            <a:r>
              <a:rPr lang="en-US" sz="2400" dirty="0" err="1"/>
              <a:t>Ethier</a:t>
            </a:r>
            <a:r>
              <a:rPr lang="en-US" sz="2400" dirty="0"/>
              <a:t>, Princeton Plasma Physics </a:t>
            </a:r>
            <a:r>
              <a:rPr lang="en-US" sz="2400" dirty="0" smtClean="0"/>
              <a:t>Laboratory</a:t>
            </a:r>
            <a:endParaRPr lang="en-US" sz="2400" dirty="0"/>
          </a:p>
          <a:p>
            <a:r>
              <a:rPr lang="en-US" sz="2400" dirty="0"/>
              <a:t>Thomas Maier, Oak Ridge National Laboratory </a:t>
            </a: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/>
              <a:t>1</a:t>
            </a:r>
            <a:r>
              <a:rPr lang="en-US" sz="2400" b="1" dirty="0" smtClean="0"/>
              <a:t> Year Remaining </a:t>
            </a:r>
            <a:endParaRPr lang="en-US" sz="2000" dirty="0"/>
          </a:p>
          <a:p>
            <a:r>
              <a:rPr lang="en-US" sz="2400" dirty="0"/>
              <a:t>John Turner,  Oak Ridge National Laboratory</a:t>
            </a:r>
          </a:p>
          <a:p>
            <a:r>
              <a:rPr lang="en-US" sz="2400" dirty="0"/>
              <a:t>Mike </a:t>
            </a:r>
            <a:r>
              <a:rPr lang="en-US" sz="2400" dirty="0" err="1"/>
              <a:t>Zingale</a:t>
            </a:r>
            <a:r>
              <a:rPr lang="en-US" sz="2400" dirty="0"/>
              <a:t>, </a:t>
            </a:r>
            <a:r>
              <a:rPr lang="en-US" sz="2400" dirty="0" smtClean="0"/>
              <a:t>2015 </a:t>
            </a:r>
            <a:r>
              <a:rPr lang="en-US" sz="2400" dirty="0"/>
              <a:t>Chair,  State University of New York Stony Brook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25097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taToolsPresentation">
  <a:themeElements>
    <a:clrScheme name="ORNL Corporate Palette 140501">
      <a:dk1>
        <a:sysClr val="windowText" lastClr="000000"/>
      </a:dk1>
      <a:lt1>
        <a:sysClr val="window" lastClr="FFFFFF"/>
      </a:lt1>
      <a:dk2>
        <a:srgbClr val="1E7640"/>
      </a:dk2>
      <a:lt2>
        <a:srgbClr val="FFFFFF"/>
      </a:lt2>
      <a:accent1>
        <a:srgbClr val="0070B9"/>
      </a:accent1>
      <a:accent2>
        <a:srgbClr val="84B641"/>
      </a:accent2>
      <a:accent3>
        <a:srgbClr val="DE762D"/>
      </a:accent3>
      <a:accent4>
        <a:srgbClr val="00BDDD"/>
      </a:accent4>
      <a:accent5>
        <a:srgbClr val="A03123"/>
      </a:accent5>
      <a:accent6>
        <a:srgbClr val="FFCD00"/>
      </a:accent6>
      <a:hlink>
        <a:srgbClr val="0070B9"/>
      </a:hlink>
      <a:folHlink>
        <a:srgbClr val="1E7640"/>
      </a:folHlink>
    </a:clrScheme>
    <a:fontScheme name="ORNL 201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contourClr>
            <a:schemeClr val="lt1"/>
          </a:contourClr>
        </a:sp3d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86139F4-C6DD-43FB-A6CD-DB36A8DABEE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F63343-7F9D-46A0-9CB9-7E5EB4795DFA}">
  <ds:schemaRefs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A0DC0444-A6A2-4936-812D-537DD4CC86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DataToolsPresentation.potx</Template>
  <TotalTime>19410</TotalTime>
  <Words>84</Words>
  <Application>Microsoft Office PowerPoint</Application>
  <PresentationFormat>On-screen Show (4:3)</PresentationFormat>
  <Paragraphs>24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DataToolsPresentation</vt:lpstr>
      <vt:lpstr>OLCF News</vt:lpstr>
      <vt:lpstr>OLCF User Group Executive Board Election results</vt:lpstr>
      <vt:lpstr>Returning OLCF EB Members</vt:lpstr>
    </vt:vector>
  </TitlesOfParts>
  <Company>OLCF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OLCF Data Transfer Tools</dc:title>
  <dc:creator>Suzanne</dc:creator>
  <cp:lastModifiedBy>Ray, Sherry E.</cp:lastModifiedBy>
  <cp:revision>171</cp:revision>
  <cp:lastPrinted>2014-07-18T17:59:58Z</cp:lastPrinted>
  <dcterms:created xsi:type="dcterms:W3CDTF">2014-05-13T12:38:57Z</dcterms:created>
  <dcterms:modified xsi:type="dcterms:W3CDTF">2016-05-26T14:19:23Z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