
<file path=[Content_Types].xml><?xml version="1.0" encoding="utf-8"?>
<Types xmlns="http://schemas.openxmlformats.org/package/2006/content-types">
  <Default Extension="png" ContentType="image/png"/>
  <Default Extension="mpg" ContentType="video/mpe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avi" ContentType="video/avi"/>
  <Default Extension="tiff" ContentType="image/tiff"/>
  <Default Extension="vml" ContentType="application/vnd.openxmlformats-officedocument.vmlDrawing"/>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93" r:id="rId1"/>
    <p:sldMasterId id="2147484036" r:id="rId2"/>
    <p:sldMasterId id="2147484043" r:id="rId3"/>
    <p:sldMasterId id="2147484091" r:id="rId4"/>
    <p:sldMasterId id="2147484176" r:id="rId5"/>
    <p:sldMasterId id="2147484183" r:id="rId6"/>
    <p:sldMasterId id="2147484190" r:id="rId7"/>
    <p:sldMasterId id="2147484229" r:id="rId8"/>
    <p:sldMasterId id="2147484257" r:id="rId9"/>
    <p:sldMasterId id="2147484264" r:id="rId10"/>
  </p:sldMasterIdLst>
  <p:notesMasterIdLst>
    <p:notesMasterId r:id="rId55"/>
  </p:notesMasterIdLst>
  <p:handoutMasterIdLst>
    <p:handoutMasterId r:id="rId56"/>
  </p:handoutMasterIdLst>
  <p:sldIdLst>
    <p:sldId id="824" r:id="rId11"/>
    <p:sldId id="1015" r:id="rId12"/>
    <p:sldId id="912" r:id="rId13"/>
    <p:sldId id="825" r:id="rId14"/>
    <p:sldId id="909" r:id="rId15"/>
    <p:sldId id="911" r:id="rId16"/>
    <p:sldId id="865" r:id="rId17"/>
    <p:sldId id="916" r:id="rId18"/>
    <p:sldId id="932" r:id="rId19"/>
    <p:sldId id="933" r:id="rId20"/>
    <p:sldId id="934" r:id="rId21"/>
    <p:sldId id="935" r:id="rId22"/>
    <p:sldId id="975" r:id="rId23"/>
    <p:sldId id="976" r:id="rId24"/>
    <p:sldId id="977" r:id="rId25"/>
    <p:sldId id="917" r:id="rId26"/>
    <p:sldId id="854" r:id="rId27"/>
    <p:sldId id="910" r:id="rId28"/>
    <p:sldId id="868" r:id="rId29"/>
    <p:sldId id="1012" r:id="rId30"/>
    <p:sldId id="993" r:id="rId31"/>
    <p:sldId id="1017" r:id="rId32"/>
    <p:sldId id="1016" r:id="rId33"/>
    <p:sldId id="1018" r:id="rId34"/>
    <p:sldId id="1019" r:id="rId35"/>
    <p:sldId id="1020" r:id="rId36"/>
    <p:sldId id="1021" r:id="rId37"/>
    <p:sldId id="1022" r:id="rId38"/>
    <p:sldId id="1024" r:id="rId39"/>
    <p:sldId id="980" r:id="rId40"/>
    <p:sldId id="981" r:id="rId41"/>
    <p:sldId id="982" r:id="rId42"/>
    <p:sldId id="986" r:id="rId43"/>
    <p:sldId id="872" r:id="rId44"/>
    <p:sldId id="1025" r:id="rId45"/>
    <p:sldId id="1023" r:id="rId46"/>
    <p:sldId id="885" r:id="rId47"/>
    <p:sldId id="869" r:id="rId48"/>
    <p:sldId id="925" r:id="rId49"/>
    <p:sldId id="936" r:id="rId50"/>
    <p:sldId id="834" r:id="rId51"/>
    <p:sldId id="924" r:id="rId52"/>
    <p:sldId id="994" r:id="rId53"/>
    <p:sldId id="1026" r:id="rId54"/>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verton, Cathy 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5839"/>
    <a:srgbClr val="C8E2D3"/>
    <a:srgbClr val="006C45"/>
    <a:srgbClr val="00925E"/>
    <a:srgbClr val="000066"/>
    <a:srgbClr val="92D1B7"/>
    <a:srgbClr val="E7F2EC"/>
    <a:srgbClr val="C0C0C0"/>
    <a:srgbClr val="B9D4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92101" autoAdjust="0"/>
  </p:normalViewPr>
  <p:slideViewPr>
    <p:cSldViewPr snapToGrid="0">
      <p:cViewPr>
        <p:scale>
          <a:sx n="90" d="100"/>
          <a:sy n="90" d="100"/>
        </p:scale>
        <p:origin x="-230" y="-58"/>
      </p:cViewPr>
      <p:guideLst>
        <p:guide orient="horz" pos="3889"/>
        <p:guide pos="227"/>
        <p:guide pos="5"/>
        <p:guide pos="5542"/>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3" d="100"/>
          <a:sy n="53" d="100"/>
        </p:scale>
        <p:origin x="-1160" y="-68"/>
      </p:cViewPr>
      <p:guideLst>
        <p:guide orient="horz" pos="292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3" y="1"/>
            <a:ext cx="2971799" cy="464820"/>
          </a:xfrm>
          <a:prstGeom prst="rect">
            <a:avLst/>
          </a:prstGeom>
          <a:noFill/>
          <a:ln w="9525">
            <a:noFill/>
            <a:miter lim="800000"/>
            <a:headEnd/>
            <a:tailEnd/>
          </a:ln>
        </p:spPr>
        <p:txBody>
          <a:bodyPr vert="horz" wrap="square" lIns="91185" tIns="45593" rIns="91185" bIns="45593" numCol="1" anchor="t" anchorCtr="0" compatLnSpc="1">
            <a:prstTxWarp prst="textNoShape">
              <a:avLst/>
            </a:prstTxWarp>
          </a:bodyPr>
          <a:lstStyle>
            <a:lvl1pPr defTabSz="911567">
              <a:defRPr sz="1200"/>
            </a:lvl1pPr>
          </a:lstStyle>
          <a:p>
            <a:pPr>
              <a:defRPr/>
            </a:pPr>
            <a:endParaRPr lang="en-US" dirty="0"/>
          </a:p>
        </p:txBody>
      </p:sp>
      <p:sp>
        <p:nvSpPr>
          <p:cNvPr id="3" name="Date Placeholder 2"/>
          <p:cNvSpPr>
            <a:spLocks noGrp="1"/>
          </p:cNvSpPr>
          <p:nvPr>
            <p:ph type="dt" sz="quarter" idx="1"/>
          </p:nvPr>
        </p:nvSpPr>
        <p:spPr bwMode="auto">
          <a:xfrm>
            <a:off x="3884616" y="1"/>
            <a:ext cx="2971799" cy="464820"/>
          </a:xfrm>
          <a:prstGeom prst="rect">
            <a:avLst/>
          </a:prstGeom>
          <a:noFill/>
          <a:ln w="9525">
            <a:noFill/>
            <a:miter lim="800000"/>
            <a:headEnd/>
            <a:tailEnd/>
          </a:ln>
        </p:spPr>
        <p:txBody>
          <a:bodyPr vert="horz" wrap="square" lIns="91185" tIns="45593" rIns="91185" bIns="45593" numCol="1" anchor="t" anchorCtr="0" compatLnSpc="1">
            <a:prstTxWarp prst="textNoShape">
              <a:avLst/>
            </a:prstTxWarp>
          </a:bodyPr>
          <a:lstStyle>
            <a:lvl1pPr algn="r" defTabSz="911567">
              <a:defRPr sz="1200"/>
            </a:lvl1pPr>
          </a:lstStyle>
          <a:p>
            <a:pPr>
              <a:defRPr/>
            </a:pPr>
            <a:fld id="{E69EDDB3-9436-402C-A6C9-34CA9C505BE9}" type="datetimeFigureOut">
              <a:rPr lang="en-US"/>
              <a:pPr>
                <a:defRPr/>
              </a:pPr>
              <a:t>5/25/2016</a:t>
            </a:fld>
            <a:endParaRPr lang="en-US" dirty="0"/>
          </a:p>
        </p:txBody>
      </p:sp>
      <p:sp>
        <p:nvSpPr>
          <p:cNvPr id="4" name="Footer Placeholder 3"/>
          <p:cNvSpPr>
            <a:spLocks noGrp="1"/>
          </p:cNvSpPr>
          <p:nvPr>
            <p:ph type="ftr" sz="quarter" idx="2"/>
          </p:nvPr>
        </p:nvSpPr>
        <p:spPr bwMode="auto">
          <a:xfrm>
            <a:off x="3" y="8829966"/>
            <a:ext cx="2971799" cy="464820"/>
          </a:xfrm>
          <a:prstGeom prst="rect">
            <a:avLst/>
          </a:prstGeom>
          <a:noFill/>
          <a:ln w="9525">
            <a:noFill/>
            <a:miter lim="800000"/>
            <a:headEnd/>
            <a:tailEnd/>
          </a:ln>
        </p:spPr>
        <p:txBody>
          <a:bodyPr vert="horz" wrap="square" lIns="91185" tIns="45593" rIns="91185" bIns="45593" numCol="1" anchor="b" anchorCtr="0" compatLnSpc="1">
            <a:prstTxWarp prst="textNoShape">
              <a:avLst/>
            </a:prstTxWarp>
          </a:bodyPr>
          <a:lstStyle>
            <a:lvl1pPr defTabSz="911567">
              <a:defRPr sz="1200"/>
            </a:lvl1pPr>
          </a:lstStyle>
          <a:p>
            <a:pPr>
              <a:defRPr/>
            </a:pPr>
            <a:endParaRPr lang="en-US" dirty="0"/>
          </a:p>
        </p:txBody>
      </p:sp>
      <p:sp>
        <p:nvSpPr>
          <p:cNvPr id="5" name="Slide Number Placeholder 4"/>
          <p:cNvSpPr>
            <a:spLocks noGrp="1"/>
          </p:cNvSpPr>
          <p:nvPr>
            <p:ph type="sldNum" sz="quarter" idx="3"/>
          </p:nvPr>
        </p:nvSpPr>
        <p:spPr bwMode="auto">
          <a:xfrm>
            <a:off x="3884616" y="8829966"/>
            <a:ext cx="2971799" cy="464820"/>
          </a:xfrm>
          <a:prstGeom prst="rect">
            <a:avLst/>
          </a:prstGeom>
          <a:noFill/>
          <a:ln w="9525">
            <a:noFill/>
            <a:miter lim="800000"/>
            <a:headEnd/>
            <a:tailEnd/>
          </a:ln>
        </p:spPr>
        <p:txBody>
          <a:bodyPr vert="horz" wrap="square" lIns="91185" tIns="45593" rIns="91185" bIns="45593" numCol="1" anchor="b" anchorCtr="0" compatLnSpc="1">
            <a:prstTxWarp prst="textNoShape">
              <a:avLst/>
            </a:prstTxWarp>
          </a:bodyPr>
          <a:lstStyle>
            <a:lvl1pPr algn="r" defTabSz="911567">
              <a:defRPr sz="1200"/>
            </a:lvl1pPr>
          </a:lstStyle>
          <a:p>
            <a:pPr>
              <a:defRPr/>
            </a:pPr>
            <a:fld id="{BB57F07E-526F-43A8-9499-DCFC71F1F73A}" type="slidenum">
              <a:rPr lang="en-US"/>
              <a:pPr>
                <a:defRPr/>
              </a:pPr>
              <a:t>‹#›</a:t>
            </a:fld>
            <a:endParaRPr lang="en-US" dirty="0"/>
          </a:p>
        </p:txBody>
      </p:sp>
    </p:spTree>
    <p:extLst>
      <p:ext uri="{BB962C8B-B14F-4D97-AF65-F5344CB8AC3E}">
        <p14:creationId xmlns:p14="http://schemas.microsoft.com/office/powerpoint/2010/main" val="3229935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3" y="1"/>
            <a:ext cx="2971799" cy="464820"/>
          </a:xfrm>
          <a:prstGeom prst="rect">
            <a:avLst/>
          </a:prstGeom>
          <a:noFill/>
          <a:ln w="9525">
            <a:noFill/>
            <a:miter lim="800000"/>
            <a:headEnd/>
            <a:tailEnd/>
          </a:ln>
        </p:spPr>
        <p:txBody>
          <a:bodyPr vert="horz" wrap="square" lIns="91185" tIns="45593" rIns="91185" bIns="45593" numCol="1" anchor="t" anchorCtr="0" compatLnSpc="1">
            <a:prstTxWarp prst="textNoShape">
              <a:avLst/>
            </a:prstTxWarp>
          </a:bodyPr>
          <a:lstStyle>
            <a:lvl1pPr defTabSz="911567">
              <a:defRPr sz="1200"/>
            </a:lvl1pPr>
          </a:lstStyle>
          <a:p>
            <a:pPr>
              <a:defRPr/>
            </a:pPr>
            <a:endParaRPr lang="en-US" dirty="0"/>
          </a:p>
        </p:txBody>
      </p:sp>
      <p:sp>
        <p:nvSpPr>
          <p:cNvPr id="3" name="Date Placeholder 2"/>
          <p:cNvSpPr>
            <a:spLocks noGrp="1"/>
          </p:cNvSpPr>
          <p:nvPr>
            <p:ph type="dt" idx="1"/>
          </p:nvPr>
        </p:nvSpPr>
        <p:spPr bwMode="auto">
          <a:xfrm>
            <a:off x="3884616" y="1"/>
            <a:ext cx="2971799" cy="464820"/>
          </a:xfrm>
          <a:prstGeom prst="rect">
            <a:avLst/>
          </a:prstGeom>
          <a:noFill/>
          <a:ln w="9525">
            <a:noFill/>
            <a:miter lim="800000"/>
            <a:headEnd/>
            <a:tailEnd/>
          </a:ln>
        </p:spPr>
        <p:txBody>
          <a:bodyPr vert="horz" wrap="square" lIns="91185" tIns="45593" rIns="91185" bIns="45593" numCol="1" anchor="t" anchorCtr="0" compatLnSpc="1">
            <a:prstTxWarp prst="textNoShape">
              <a:avLst/>
            </a:prstTxWarp>
          </a:bodyPr>
          <a:lstStyle>
            <a:lvl1pPr algn="r" defTabSz="911567">
              <a:defRPr sz="1200"/>
            </a:lvl1pPr>
          </a:lstStyle>
          <a:p>
            <a:pPr>
              <a:defRPr/>
            </a:pPr>
            <a:fld id="{A55CA106-E6D3-4F04-89CD-5C2B16723069}" type="datetimeFigureOut">
              <a:rPr lang="en-US"/>
              <a:pPr>
                <a:defRPr/>
              </a:pPr>
              <a:t>5/25/2016</a:t>
            </a:fld>
            <a:endParaRPr lang="en-US" dirty="0"/>
          </a:p>
        </p:txBody>
      </p:sp>
      <p:sp>
        <p:nvSpPr>
          <p:cNvPr id="4" name="Slide Image Placeholder 3"/>
          <p:cNvSpPr>
            <a:spLocks noGrp="1" noRot="1" noChangeAspect="1"/>
          </p:cNvSpPr>
          <p:nvPr>
            <p:ph type="sldImg" idx="2"/>
          </p:nvPr>
        </p:nvSpPr>
        <p:spPr>
          <a:xfrm>
            <a:off x="1106488" y="698500"/>
            <a:ext cx="4648200" cy="3486150"/>
          </a:xfrm>
          <a:prstGeom prst="rect">
            <a:avLst/>
          </a:prstGeom>
          <a:noFill/>
          <a:ln w="12700">
            <a:solidFill>
              <a:prstClr val="black"/>
            </a:solidFill>
          </a:ln>
        </p:spPr>
        <p:txBody>
          <a:bodyPr vert="horz" lIns="98237" tIns="49120" rIns="98237" bIns="49120" rtlCol="0" anchor="ctr"/>
          <a:lstStyle/>
          <a:p>
            <a:pPr lvl="0"/>
            <a:endParaRPr lang="en-US" noProof="0" dirty="0" smtClean="0"/>
          </a:p>
        </p:txBody>
      </p:sp>
      <p:sp>
        <p:nvSpPr>
          <p:cNvPr id="5" name="Notes Placeholder 4"/>
          <p:cNvSpPr>
            <a:spLocks noGrp="1"/>
          </p:cNvSpPr>
          <p:nvPr>
            <p:ph type="body" sz="quarter" idx="3"/>
          </p:nvPr>
        </p:nvSpPr>
        <p:spPr bwMode="auto">
          <a:xfrm>
            <a:off x="685800" y="4415792"/>
            <a:ext cx="5486400" cy="4183380"/>
          </a:xfrm>
          <a:prstGeom prst="rect">
            <a:avLst/>
          </a:prstGeom>
          <a:noFill/>
          <a:ln w="9525">
            <a:noFill/>
            <a:miter lim="800000"/>
            <a:headEnd/>
            <a:tailEnd/>
          </a:ln>
        </p:spPr>
        <p:txBody>
          <a:bodyPr vert="horz" wrap="square" lIns="91185" tIns="45593" rIns="91185" bIns="4559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3" y="8829966"/>
            <a:ext cx="2971799" cy="464820"/>
          </a:xfrm>
          <a:prstGeom prst="rect">
            <a:avLst/>
          </a:prstGeom>
          <a:noFill/>
          <a:ln w="9525">
            <a:noFill/>
            <a:miter lim="800000"/>
            <a:headEnd/>
            <a:tailEnd/>
          </a:ln>
        </p:spPr>
        <p:txBody>
          <a:bodyPr vert="horz" wrap="square" lIns="91185" tIns="45593" rIns="91185" bIns="45593" numCol="1" anchor="b" anchorCtr="0" compatLnSpc="1">
            <a:prstTxWarp prst="textNoShape">
              <a:avLst/>
            </a:prstTxWarp>
          </a:bodyPr>
          <a:lstStyle>
            <a:lvl1pPr defTabSz="911567">
              <a:defRPr sz="1200"/>
            </a:lvl1pPr>
          </a:lstStyle>
          <a:p>
            <a:pPr>
              <a:defRPr/>
            </a:pPr>
            <a:endParaRPr lang="en-US" dirty="0"/>
          </a:p>
        </p:txBody>
      </p:sp>
      <p:sp>
        <p:nvSpPr>
          <p:cNvPr id="7" name="Slide Number Placeholder 6"/>
          <p:cNvSpPr>
            <a:spLocks noGrp="1"/>
          </p:cNvSpPr>
          <p:nvPr>
            <p:ph type="sldNum" sz="quarter" idx="5"/>
          </p:nvPr>
        </p:nvSpPr>
        <p:spPr bwMode="auto">
          <a:xfrm>
            <a:off x="3884616" y="8829966"/>
            <a:ext cx="2971799" cy="464820"/>
          </a:xfrm>
          <a:prstGeom prst="rect">
            <a:avLst/>
          </a:prstGeom>
          <a:noFill/>
          <a:ln w="9525">
            <a:noFill/>
            <a:miter lim="800000"/>
            <a:headEnd/>
            <a:tailEnd/>
          </a:ln>
        </p:spPr>
        <p:txBody>
          <a:bodyPr vert="horz" wrap="square" lIns="91185" tIns="45593" rIns="91185" bIns="45593" numCol="1" anchor="b" anchorCtr="0" compatLnSpc="1">
            <a:prstTxWarp prst="textNoShape">
              <a:avLst/>
            </a:prstTxWarp>
          </a:bodyPr>
          <a:lstStyle>
            <a:lvl1pPr algn="r" defTabSz="911567">
              <a:defRPr sz="1200"/>
            </a:lvl1pPr>
          </a:lstStyle>
          <a:p>
            <a:pPr>
              <a:defRPr/>
            </a:pPr>
            <a:fld id="{85132AE7-0223-4739-B7D8-0942EB0E063B}" type="slidenum">
              <a:rPr lang="en-US"/>
              <a:pPr>
                <a:defRPr/>
              </a:pPr>
              <a:t>‹#›</a:t>
            </a:fld>
            <a:endParaRPr lang="en-US" dirty="0"/>
          </a:p>
        </p:txBody>
      </p:sp>
    </p:spTree>
    <p:extLst>
      <p:ext uri="{BB962C8B-B14F-4D97-AF65-F5344CB8AC3E}">
        <p14:creationId xmlns:p14="http://schemas.microsoft.com/office/powerpoint/2010/main" val="12705400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Narrow" pitchFamily="34" charset="0"/>
        <a:ea typeface="+mn-ea"/>
        <a:cs typeface="+mn-cs"/>
      </a:defRPr>
    </a:lvl1pPr>
    <a:lvl2pPr marL="338138" indent="-223838" algn="l" rtl="0" eaLnBrk="0" fontAlgn="base" hangingPunct="0">
      <a:spcBef>
        <a:spcPct val="30000"/>
      </a:spcBef>
      <a:spcAft>
        <a:spcPct val="0"/>
      </a:spcAft>
      <a:buFont typeface="Arial Narrow" pitchFamily="34" charset="0"/>
      <a:buChar char="–"/>
      <a:defRPr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C6DE14D8-C817-451E-9BA4-DE18B0858ACA}" type="slidenum">
              <a:rPr lang="en-US" smtClean="0">
                <a:solidFill>
                  <a:prstClr val="black"/>
                </a:solidFill>
              </a:rPr>
              <a:pPr/>
              <a:t>1</a:t>
            </a:fld>
            <a:endParaRPr lang="en-US" dirty="0" smtClean="0">
              <a:solidFill>
                <a:prstClr val="black"/>
              </a:solidFill>
            </a:endParaRPr>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8" name="Rectangle 3"/>
          <p:cNvSpPr>
            <a:spLocks noGrp="1" noChangeArrowheads="1"/>
          </p:cNvSpPr>
          <p:nvPr>
            <p:ph type="body" idx="1"/>
          </p:nvPr>
        </p:nvSpPr>
        <p:spPr>
          <a:noFill/>
          <a:ln/>
        </p:spPr>
        <p:txBody>
          <a:bodyPr/>
          <a:lstStyle/>
          <a:p>
            <a:pPr eaLnBrk="1" hangingPunct="1">
              <a:spcBef>
                <a:spcPct val="0"/>
              </a:spcBef>
            </a:pPr>
            <a:endParaRPr lang="en-US" dirty="0" smtClean="0">
              <a:latin typeface="Arial" charset="0"/>
            </a:endParaRPr>
          </a:p>
        </p:txBody>
      </p:sp>
      <p:sp>
        <p:nvSpPr>
          <p:cNvPr id="5" name="Footer Placeholder 4"/>
          <p:cNvSpPr>
            <a:spLocks noGrp="1"/>
          </p:cNvSpPr>
          <p:nvPr>
            <p:ph type="ftr" sz="quarter" idx="10"/>
          </p:nvPr>
        </p:nvSpPr>
        <p:spPr/>
        <p:txBody>
          <a:bodyPr/>
          <a:lstStyle/>
          <a:p>
            <a:pPr>
              <a:defRPr/>
            </a:pPr>
            <a:r>
              <a:rPr lang="en-US" dirty="0" smtClean="0">
                <a:solidFill>
                  <a:prstClr val="black"/>
                </a:solidFill>
              </a:rPr>
              <a:t>UT-Battelle Business Sensitive</a:t>
            </a:r>
            <a:endParaRPr lang="en-US" dirty="0">
              <a:solidFill>
                <a:prstClr val="black"/>
              </a:solidFill>
            </a:endParaRPr>
          </a:p>
        </p:txBody>
      </p:sp>
      <p:sp>
        <p:nvSpPr>
          <p:cNvPr id="6" name="Header Placeholder 5"/>
          <p:cNvSpPr>
            <a:spLocks noGrp="1"/>
          </p:cNvSpPr>
          <p:nvPr>
            <p:ph type="hdr" sz="quarter" idx="11"/>
          </p:nvPr>
        </p:nvSpPr>
        <p:spPr/>
        <p:txBody>
          <a:bodyPr/>
          <a:lstStyle/>
          <a:p>
            <a:pPr>
              <a:defRPr/>
            </a:pPr>
            <a:r>
              <a:rPr lang="en-US" dirty="0" smtClean="0">
                <a:solidFill>
                  <a:prstClr val="black"/>
                </a:solidFill>
              </a:rPr>
              <a:t>UT-Battelle Business Sensitive</a:t>
            </a:r>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585459-2C01-4BFB-A619-355292CECD2A}" type="slidenum">
              <a:rPr lang="en-US" smtClean="0"/>
              <a:t>21</a:t>
            </a:fld>
            <a:endParaRPr lang="en-US"/>
          </a:p>
        </p:txBody>
      </p:sp>
    </p:spTree>
    <p:extLst>
      <p:ext uri="{BB962C8B-B14F-4D97-AF65-F5344CB8AC3E}">
        <p14:creationId xmlns:p14="http://schemas.microsoft.com/office/powerpoint/2010/main" val="4154473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CD27D5-621F-054F-B290-6D164047ADC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504911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585459-2C01-4BFB-A619-355292CECD2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74187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C4CAA3-043D-46CB-A0DB-FE250079062B}" type="slidenum">
              <a:rPr lang="en-US" smtClean="0"/>
              <a:t>32</a:t>
            </a:fld>
            <a:endParaRPr lang="en-US"/>
          </a:p>
        </p:txBody>
      </p:sp>
    </p:spTree>
    <p:extLst>
      <p:ext uri="{BB962C8B-B14F-4D97-AF65-F5344CB8AC3E}">
        <p14:creationId xmlns:p14="http://schemas.microsoft.com/office/powerpoint/2010/main" val="4064713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5132AE7-0223-4739-B7D8-0942EB0E063B}"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2045116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latin typeface="Helvetica" charset="0"/>
              </a:rPr>
              <a:t>(a) Node map for the mammogram shown in Fig. 2. The asterisks (*) represent the peak positions automatically detected in the node map. The numbers next to the asterisks indicate the peaks in descending order of magnitude. (b) The 30 ROIs, each of size 128×128  pixels (except at the edges), obtained by using the peaks detected in the node map. (c) ROIs after FP reduction by using selected features from the set H1, the ANN classifier, and the leave-one-image-out method. Only the top six ROIs are shown in the image at the associated sensitivity of 80% obtained with 5.5 FP/image. The numbers outside the parentheses correspond to the ranking based on the discriminant values obtained by the ANN classifier, and the numbers within the parentheses represent the earlier ranking obtained by phase portrait analysis.</a:t>
            </a:r>
          </a:p>
          <a:p>
            <a:endParaRPr lang="en-US" sz="1200" dirty="0" smtClean="0">
              <a:latin typeface="Helvetica" charset="0"/>
            </a:endParaRPr>
          </a:p>
          <a:p>
            <a:r>
              <a:rPr lang="en-US" dirty="0" smtClean="0"/>
              <a:t>Examples about machine learning</a:t>
            </a:r>
          </a:p>
          <a:p>
            <a:pPr marL="285750" indent="-285750">
              <a:buFontTx/>
              <a:buChar char="-"/>
            </a:pPr>
            <a:r>
              <a:rPr lang="en-US" dirty="0" err="1" smtClean="0"/>
              <a:t>Tourassi</a:t>
            </a:r>
            <a:endParaRPr lang="en-US" dirty="0" smtClean="0"/>
          </a:p>
          <a:p>
            <a:pPr marL="285750" indent="-285750">
              <a:buFontTx/>
              <a:buChar char="-"/>
            </a:pPr>
            <a:r>
              <a:rPr lang="en-US" dirty="0" smtClean="0"/>
              <a:t>Cancer diagnostics</a:t>
            </a:r>
          </a:p>
          <a:p>
            <a:pPr marL="285750" indent="-285750">
              <a:buFontTx/>
              <a:buChar char="-"/>
            </a:pPr>
            <a:r>
              <a:rPr lang="en-US" dirty="0" smtClean="0"/>
              <a:t>Google Car</a:t>
            </a:r>
          </a:p>
          <a:p>
            <a:pPr marL="285750" indent="-285750">
              <a:buFontTx/>
              <a:buChar char="-"/>
            </a:pPr>
            <a:r>
              <a:rPr lang="en-US" dirty="0" smtClean="0"/>
              <a:t>Cat identification</a:t>
            </a:r>
          </a:p>
          <a:p>
            <a:endParaRPr lang="en-US" dirty="0"/>
          </a:p>
        </p:txBody>
      </p:sp>
      <p:sp>
        <p:nvSpPr>
          <p:cNvPr id="4" name="Slide Number Placeholder 3"/>
          <p:cNvSpPr>
            <a:spLocks noGrp="1"/>
          </p:cNvSpPr>
          <p:nvPr>
            <p:ph type="sldNum" sz="quarter" idx="10"/>
          </p:nvPr>
        </p:nvSpPr>
        <p:spPr/>
        <p:txBody>
          <a:bodyPr/>
          <a:lstStyle/>
          <a:p>
            <a:fld id="{78983DDF-D0CB-4C78-BBFA-1D742156EB1F}" type="slidenum">
              <a:rPr lang="en-US" smtClean="0"/>
              <a:t>40</a:t>
            </a:fld>
            <a:endParaRPr lang="en-US"/>
          </a:p>
        </p:txBody>
      </p:sp>
    </p:spTree>
    <p:extLst>
      <p:ext uri="{BB962C8B-B14F-4D97-AF65-F5344CB8AC3E}">
        <p14:creationId xmlns:p14="http://schemas.microsoft.com/office/powerpoint/2010/main" val="294825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first slide opening – put some pictures of solar cells, cars, </a:t>
            </a:r>
            <a:r>
              <a:rPr lang="en-US" dirty="0" err="1"/>
              <a:t>etc</a:t>
            </a:r>
            <a:r>
              <a:rPr lang="en-US" dirty="0"/>
              <a:t> (Julia Greer style). Space </a:t>
            </a:r>
            <a:r>
              <a:rPr lang="en-US" dirty="0" err="1"/>
              <a:t>elvator</a:t>
            </a:r>
            <a:r>
              <a:rPr lang="en-US" dirty="0"/>
              <a:t> if you want. </a:t>
            </a:r>
            <a:r>
              <a:rPr lang="en-US" dirty="0" err="1"/>
              <a:t>Amd</a:t>
            </a:r>
            <a:r>
              <a:rPr lang="en-US" dirty="0"/>
              <a:t> then put </a:t>
            </a:r>
            <a:r>
              <a:rPr lang="en-US" dirty="0" err="1"/>
              <a:t>Ceder</a:t>
            </a:r>
            <a:r>
              <a:rPr lang="en-US" dirty="0"/>
              <a:t> Nature Mat paper (just cut and paste from pdf)</a:t>
            </a:r>
          </a:p>
          <a:p>
            <a:r>
              <a:rPr lang="en-US" dirty="0"/>
              <a:t>So this slide is opportunity. Next is </a:t>
            </a:r>
            <a:r>
              <a:rPr lang="en-US" dirty="0" err="1"/>
              <a:t>limitaitons</a:t>
            </a:r>
            <a:endParaRPr lang="en-US" dirty="0"/>
          </a:p>
          <a:p>
            <a:r>
              <a:rPr lang="en-US" dirty="0"/>
              <a:t>When you talk, make message very clear. </a:t>
            </a:r>
          </a:p>
          <a:p>
            <a:endParaRPr lang="en-US" dirty="0"/>
          </a:p>
          <a:p>
            <a:r>
              <a:rPr lang="en-US" dirty="0"/>
              <a:t>------</a:t>
            </a:r>
          </a:p>
          <a:p>
            <a:r>
              <a:rPr lang="en-US" dirty="0"/>
              <a:t>Good afternoon</a:t>
            </a:r>
            <a:r>
              <a:rPr lang="en-US" baseline="0" dirty="0"/>
              <a:t> everyone. Materials have driven new technology, and continue to do so at a frantic pace today. They are required to meet the energy challenges of our time, to solve social problems such as traffic and road fatalities, and for consumer goods including better, faster memory devices and transparent and flexible screens for electronics. However, the traditional paradigm for discovering new materials is outdated. Traditionally, people would synthesize new materials based on a combination of serendipity, intuition, and knowledge of the related compounds. However, with increasing complexity of the materials that are </a:t>
            </a:r>
            <a:r>
              <a:rPr lang="en-US" baseline="0" dirty="0" err="1"/>
              <a:t>beign</a:t>
            </a:r>
            <a:r>
              <a:rPr lang="en-US" baseline="0" dirty="0"/>
              <a:t> synthesized, the possible combinations also increase exponentially and this approach is no longer viable. Therefore, we need a new method, which was first introduced about a decade ago – that is, predicting properties by merging data science with first principles calculations. </a:t>
            </a:r>
            <a:endParaRPr lang="en-US" dirty="0"/>
          </a:p>
        </p:txBody>
      </p:sp>
      <p:sp>
        <p:nvSpPr>
          <p:cNvPr id="4" name="Slide Number Placeholder 3"/>
          <p:cNvSpPr>
            <a:spLocks noGrp="1"/>
          </p:cNvSpPr>
          <p:nvPr>
            <p:ph type="sldNum" sz="quarter" idx="10"/>
          </p:nvPr>
        </p:nvSpPr>
        <p:spPr/>
        <p:txBody>
          <a:bodyPr/>
          <a:lstStyle/>
          <a:p>
            <a:pPr>
              <a:defRPr/>
            </a:pPr>
            <a:fld id="{85132AE7-0223-4739-B7D8-0942EB0E063B}"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3158130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concept we propose is a “genome” that has one strand being atomic and </a:t>
            </a:r>
            <a:r>
              <a:rPr lang="en-US" dirty="0" err="1" smtClean="0"/>
              <a:t>mesoscopic</a:t>
            </a:r>
            <a:r>
              <a:rPr lang="en-US" dirty="0" smtClean="0"/>
              <a:t> imaging, and another theory, with big data playing a role of the binding groups. Connections are unsupervised learning, correlative learning, image recognition, supervised learning</a:t>
            </a:r>
          </a:p>
          <a:p>
            <a:endParaRPr lang="en-US" dirty="0"/>
          </a:p>
        </p:txBody>
      </p:sp>
      <p:sp>
        <p:nvSpPr>
          <p:cNvPr id="4" name="Slide Number Placeholder 3"/>
          <p:cNvSpPr>
            <a:spLocks noGrp="1"/>
          </p:cNvSpPr>
          <p:nvPr>
            <p:ph type="sldNum" sz="quarter" idx="10"/>
          </p:nvPr>
        </p:nvSpPr>
        <p:spPr/>
        <p:txBody>
          <a:bodyPr/>
          <a:lstStyle/>
          <a:p>
            <a:fld id="{5381BAAB-F96A-9E49-AF30-3F47BC8B954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4998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concept we propose is a “genome” that has one strand being atomic and </a:t>
            </a:r>
            <a:r>
              <a:rPr lang="en-US" dirty="0" err="1" smtClean="0"/>
              <a:t>mesoscopic</a:t>
            </a:r>
            <a:r>
              <a:rPr lang="en-US" dirty="0" smtClean="0"/>
              <a:t> imaging, and another theory, with big data playing a role of the binding groups. Connections are unsupervised learning, correlative learning, image recognition, supervised learning</a:t>
            </a:r>
          </a:p>
          <a:p>
            <a:endParaRPr lang="en-US" dirty="0"/>
          </a:p>
        </p:txBody>
      </p:sp>
      <p:sp>
        <p:nvSpPr>
          <p:cNvPr id="4" name="Slide Number Placeholder 3"/>
          <p:cNvSpPr>
            <a:spLocks noGrp="1"/>
          </p:cNvSpPr>
          <p:nvPr>
            <p:ph type="sldNum" sz="quarter" idx="10"/>
          </p:nvPr>
        </p:nvSpPr>
        <p:spPr/>
        <p:txBody>
          <a:bodyPr/>
          <a:lstStyle/>
          <a:p>
            <a:fld id="{5381BAAB-F96A-9E49-AF30-3F47BC8B954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149984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new now compared to the past? Why is it opportunity</a:t>
            </a:r>
          </a:p>
          <a:p>
            <a:r>
              <a:rPr lang="en-US" dirty="0" smtClean="0"/>
              <a:t>Imaging becomes a source of quantitative measurements, rather then just pictures</a:t>
            </a:r>
          </a:p>
          <a:p>
            <a:r>
              <a:rPr lang="en-US" dirty="0" smtClean="0"/>
              <a:t>Caveat: we have a lot of data, but relatively</a:t>
            </a:r>
            <a:r>
              <a:rPr lang="en-US" baseline="0" dirty="0" smtClean="0"/>
              <a:t> high noise. </a:t>
            </a:r>
          </a:p>
          <a:p>
            <a:r>
              <a:rPr lang="en-US" baseline="0" dirty="0" smtClean="0"/>
              <a:t>Need to find ways to get use it, complement with functional probing, and link to local and global properties</a:t>
            </a:r>
            <a:endParaRPr lang="en-US" dirty="0"/>
          </a:p>
        </p:txBody>
      </p:sp>
      <p:sp>
        <p:nvSpPr>
          <p:cNvPr id="4" name="Slide Number Placeholder 3"/>
          <p:cNvSpPr>
            <a:spLocks noGrp="1"/>
          </p:cNvSpPr>
          <p:nvPr>
            <p:ph type="sldNum" sz="quarter" idx="10"/>
          </p:nvPr>
        </p:nvSpPr>
        <p:spPr/>
        <p:txBody>
          <a:bodyPr/>
          <a:lstStyle/>
          <a:p>
            <a:pPr>
              <a:defRPr/>
            </a:pPr>
            <a:fld id="{85132AE7-0223-4739-B7D8-0942EB0E063B}"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1650655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Figure 2. Two phase Mo-V-M-O (M = </a:t>
            </a:r>
            <a:r>
              <a:rPr lang="en-US" dirty="0" err="1" smtClean="0"/>
              <a:t>Nb</a:t>
            </a:r>
            <a:r>
              <a:rPr lang="en-US" dirty="0" smtClean="0"/>
              <a:t>, Ta, </a:t>
            </a:r>
            <a:r>
              <a:rPr lang="en-US" dirty="0" err="1" smtClean="0"/>
              <a:t>Te</a:t>
            </a:r>
            <a:r>
              <a:rPr lang="en-US" dirty="0" smtClean="0"/>
              <a:t> and/or </a:t>
            </a:r>
            <a:r>
              <a:rPr lang="en-US" dirty="0" err="1" smtClean="0"/>
              <a:t>Sb</a:t>
            </a:r>
            <a:r>
              <a:rPr lang="en-US" dirty="0" smtClean="0"/>
              <a:t>). (a) M1 and M2 mixed phase STEM image. (b) k-means clustering results for 6 neighbor, sort by distance metric case. (c) k-means clustering results for 6 neighbor, sort by angle metric case. (d) FFT of image in (a). (e) 50 member neighborhood of the image in (a). (f) 6 member neighborhood of the image in (a). (g) </a:t>
            </a:r>
            <a:r>
              <a:rPr lang="en-US" dirty="0" err="1" smtClean="0"/>
              <a:t>Dendrogram</a:t>
            </a:r>
            <a:r>
              <a:rPr lang="en-US" dirty="0" smtClean="0"/>
              <a:t> for the 6 neighbor, sort by distance metric case.</a:t>
            </a:r>
          </a:p>
          <a:p>
            <a:endParaRPr lang="en-US" dirty="0"/>
          </a:p>
        </p:txBody>
      </p:sp>
      <p:sp>
        <p:nvSpPr>
          <p:cNvPr id="4" name="Slide Number Placeholder 3"/>
          <p:cNvSpPr>
            <a:spLocks noGrp="1"/>
          </p:cNvSpPr>
          <p:nvPr>
            <p:ph type="sldNum" sz="quarter" idx="10"/>
          </p:nvPr>
        </p:nvSpPr>
        <p:spPr/>
        <p:txBody>
          <a:bodyPr/>
          <a:lstStyle/>
          <a:p>
            <a:fld id="{D9C53E71-6496-404D-BE2B-F8F26D65B3F5}" type="slidenum">
              <a:rPr lang="en-US" smtClean="0"/>
              <a:t>8</a:t>
            </a:fld>
            <a:endParaRPr lang="en-US"/>
          </a:p>
        </p:txBody>
      </p:sp>
    </p:spTree>
    <p:extLst>
      <p:ext uri="{BB962C8B-B14F-4D97-AF65-F5344CB8AC3E}">
        <p14:creationId xmlns:p14="http://schemas.microsoft.com/office/powerpoint/2010/main" val="143417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64868" name="Slide Number Placeholder 3"/>
          <p:cNvSpPr txBox="1">
            <a:spLocks noGrp="1"/>
          </p:cNvSpPr>
          <p:nvPr/>
        </p:nvSpPr>
        <p:spPr bwMode="auto">
          <a:xfrm>
            <a:off x="3884613" y="8829967"/>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r" eaLnBrk="1" hangingPunct="1"/>
            <a:fld id="{864CEF2B-BDCA-43A8-A0B9-442A2A7FA5AE}" type="slidenum">
              <a:rPr lang="en-US" sz="1200" b="0">
                <a:solidFill>
                  <a:srgbClr val="000000"/>
                </a:solidFill>
                <a:latin typeface="Calibri" pitchFamily="34" charset="0"/>
              </a:rPr>
              <a:pPr algn="r" eaLnBrk="1" hangingPunct="1"/>
              <a:t>13</a:t>
            </a:fld>
            <a:endParaRPr lang="en-US" sz="1200" b="0">
              <a:solidFill>
                <a:srgbClr val="000000"/>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http://ascr-discovery.science.doe.gov/feature/jain2.shtml</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http://commons.wikimedia.org/wiki/File:Perovskite_ABO3.jpg</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http://www.tf.uni-kiel.de/matwis/amat/def_en/kap_2/basics/b2_1_6.html</a:t>
            </a:r>
          </a:p>
          <a:p>
            <a:endParaRPr lang="en-US" dirty="0"/>
          </a:p>
        </p:txBody>
      </p:sp>
      <p:sp>
        <p:nvSpPr>
          <p:cNvPr id="4" name="Slide Number Placeholder 3"/>
          <p:cNvSpPr>
            <a:spLocks noGrp="1"/>
          </p:cNvSpPr>
          <p:nvPr>
            <p:ph type="sldNum" sz="quarter" idx="10"/>
          </p:nvPr>
        </p:nvSpPr>
        <p:spPr/>
        <p:txBody>
          <a:bodyPr/>
          <a:lstStyle/>
          <a:p>
            <a:pPr>
              <a:defRPr/>
            </a:pPr>
            <a:fld id="{85132AE7-0223-4739-B7D8-0942EB0E063B}" type="slidenum">
              <a:rPr lang="en-US" smtClean="0"/>
              <a:pPr>
                <a:defRPr/>
              </a:pPr>
              <a:t>17</a:t>
            </a:fld>
            <a:endParaRPr lang="en-US" dirty="0"/>
          </a:p>
        </p:txBody>
      </p:sp>
    </p:spTree>
    <p:extLst>
      <p:ext uri="{BB962C8B-B14F-4D97-AF65-F5344CB8AC3E}">
        <p14:creationId xmlns:p14="http://schemas.microsoft.com/office/powerpoint/2010/main" val="3638674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http://ascr-discovery.science.doe.gov/feature/images/jain_fig1.gif</a:t>
            </a:r>
            <a:endParaRPr lang="en-US" dirty="0"/>
          </a:p>
        </p:txBody>
      </p:sp>
      <p:sp>
        <p:nvSpPr>
          <p:cNvPr id="4" name="Slide Number Placeholder 3"/>
          <p:cNvSpPr>
            <a:spLocks noGrp="1"/>
          </p:cNvSpPr>
          <p:nvPr>
            <p:ph type="sldNum" sz="quarter" idx="10"/>
          </p:nvPr>
        </p:nvSpPr>
        <p:spPr/>
        <p:txBody>
          <a:bodyPr/>
          <a:lstStyle/>
          <a:p>
            <a:pPr>
              <a:defRPr/>
            </a:pPr>
            <a:fld id="{85132AE7-0223-4739-B7D8-0942EB0E063B}"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1796738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8.xml"/><Relationship Id="rId5" Type="http://schemas.microsoft.com/office/2007/relationships/hdphoto" Target="../media/hdphoto1.wdp"/><Relationship Id="rId4"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5" Type="http://schemas.microsoft.com/office/2007/relationships/hdphoto" Target="../media/hdphoto1.wdp"/><Relationship Id="rId4"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dirty="0">
              <a:solidFill>
                <a:prstClr val="black"/>
              </a:solidFill>
              <a:latin typeface="Arial" pitchFamily="34" charset="0"/>
              <a:cs typeface="Arial" pitchFamily="34" charset="0"/>
            </a:endParaRPr>
          </a:p>
        </p:txBody>
      </p:sp>
      <p:pic>
        <p:nvPicPr>
          <p:cNvPr id="5" name="Picture 8" descr="New_DOE_Logo_Color_042808.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55600" y="6384925"/>
            <a:ext cx="1577975" cy="396875"/>
          </a:xfrm>
          <a:prstGeom prst="rect">
            <a:avLst/>
          </a:prstGeom>
          <a:noFill/>
          <a:ln w="9525">
            <a:noFill/>
            <a:miter lim="800000"/>
            <a:headEnd/>
            <a:tailEnd/>
          </a:ln>
        </p:spPr>
      </p:pic>
      <p:pic>
        <p:nvPicPr>
          <p:cNvPr id="6" name="Picture 10" descr="ORNL_managed by.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794375" y="6266543"/>
            <a:ext cx="3119438" cy="403225"/>
          </a:xfrm>
          <a:prstGeom prst="rect">
            <a:avLst/>
          </a:prstGeom>
          <a:noFill/>
          <a:ln w="9525">
            <a:noFill/>
            <a:miter lim="800000"/>
            <a:headEnd/>
            <a:tailEnd/>
          </a:ln>
        </p:spPr>
      </p:pic>
      <p:sp>
        <p:nvSpPr>
          <p:cNvPr id="2" name="Title 1"/>
          <p:cNvSpPr>
            <a:spLocks noGrp="1"/>
          </p:cNvSpPr>
          <p:nvPr>
            <p:ph type="ctrTitle"/>
          </p:nvPr>
        </p:nvSpPr>
        <p:spPr>
          <a:xfrm>
            <a:off x="251190" y="179737"/>
            <a:ext cx="44546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1190" y="1761403"/>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grpSp>
        <p:nvGrpSpPr>
          <p:cNvPr id="7" name="Group 6"/>
          <p:cNvGrpSpPr/>
          <p:nvPr userDrawn="1"/>
        </p:nvGrpSpPr>
        <p:grpSpPr>
          <a:xfrm>
            <a:off x="4275365" y="1106830"/>
            <a:ext cx="4626281" cy="4663440"/>
            <a:chOff x="4275365" y="1106830"/>
            <a:chExt cx="4626281" cy="4663440"/>
          </a:xfrm>
        </p:grpSpPr>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75365" y="1106830"/>
              <a:ext cx="4626281" cy="4663440"/>
            </a:xfrm>
            <a:prstGeom prst="rect">
              <a:avLst/>
            </a:prstGeom>
          </p:spPr>
        </p:pic>
        <p:pic>
          <p:nvPicPr>
            <p:cNvPr id="10" name="Picture 9"/>
            <p:cNvPicPr>
              <a:picLocks noChangeAspect="1"/>
            </p:cNvPicPr>
            <p:nvPr userDrawn="1"/>
          </p:nvPicPr>
          <p:blipFill>
            <a:blip r:embed="rId5" cstate="print"/>
            <a:srcRect l="5630" r="383"/>
            <a:stretch>
              <a:fillRect/>
            </a:stretch>
          </p:blipFill>
          <p:spPr>
            <a:xfrm>
              <a:off x="6299200" y="1765300"/>
              <a:ext cx="2501900" cy="2463800"/>
            </a:xfrm>
            <a:prstGeom prst="ellipse">
              <a:avLst/>
            </a:prstGeom>
            <a:ln w="19050" cap="rnd" cmpd="sng">
              <a:solidFill>
                <a:srgbClr val="008000"/>
              </a:solidFill>
            </a:ln>
            <a:effectLst>
              <a:outerShdw blurRad="50800" dist="38100" dir="2700000" algn="tl" rotWithShape="0">
                <a:schemeClr val="bg1">
                  <a:lumMod val="50000"/>
                  <a:alpha val="40000"/>
                </a:scheme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3511075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5019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4620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9419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865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7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47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713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06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797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00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2553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355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568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333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53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632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384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80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391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415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086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483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83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494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414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65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76B078-46AB-0847-86F3-1C09C8C561A3}"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4445F1-48E1-FB41-B2C7-9AB537FD3A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4589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58587"/>
          </a:xfrm>
        </p:spPr>
        <p:txBody>
          <a:bodyPr/>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2035983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bwMode="auto">
          <a:xfrm>
            <a:off x="5791200" y="0"/>
            <a:ext cx="3365146"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86" y="64"/>
            <a:ext cx="8839114" cy="662933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2849" y="6272784"/>
            <a:ext cx="1329900" cy="320040"/>
          </a:xfrm>
          <a:prstGeom prst="rect">
            <a:avLst/>
          </a:prstGeom>
        </p:spPr>
      </p:pic>
      <p:sp>
        <p:nvSpPr>
          <p:cNvPr id="2" name="Title 1"/>
          <p:cNvSpPr>
            <a:spLocks noGrp="1"/>
          </p:cNvSpPr>
          <p:nvPr>
            <p:ph type="ctrTitle"/>
          </p:nvPr>
        </p:nvSpPr>
        <p:spPr>
          <a:xfrm>
            <a:off x="182880" y="246888"/>
            <a:ext cx="4160172" cy="926482"/>
          </a:xfrm>
        </p:spPr>
        <p:txBody>
          <a:bodyPr/>
          <a:lstStyle>
            <a:lvl1pPr algn="l">
              <a:defRPr>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3224"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5" name="Picture 1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313033" y="660860"/>
            <a:ext cx="4626280" cy="4663439"/>
          </a:xfrm>
          <a:prstGeom prst="rect">
            <a:avLst/>
          </a:prstGeom>
        </p:spPr>
      </p:pic>
      <p:sp>
        <p:nvSpPr>
          <p:cNvPr id="10" name="TextBox 9"/>
          <p:cNvSpPr txBox="1"/>
          <p:nvPr userDrawn="1"/>
        </p:nvSpPr>
        <p:spPr>
          <a:xfrm>
            <a:off x="202278" y="6293793"/>
            <a:ext cx="2114681" cy="400110"/>
          </a:xfrm>
          <a:prstGeom prst="rect">
            <a:avLst/>
          </a:prstGeom>
          <a:noFill/>
        </p:spPr>
        <p:txBody>
          <a:bodyPr wrap="none" rtlCol="0">
            <a:spAutoFit/>
          </a:bodyPr>
          <a:lstStyle/>
          <a:p>
            <a:r>
              <a:rPr lang="en-US" sz="1000" dirty="0" smtClean="0">
                <a:solidFill>
                  <a:srgbClr val="1E7640"/>
                </a:solidFill>
              </a:rPr>
              <a:t>ORNL is managed by UT-Battelle </a:t>
            </a:r>
            <a:br>
              <a:rPr lang="en-US" sz="1000" dirty="0" smtClean="0">
                <a:solidFill>
                  <a:srgbClr val="1E7640"/>
                </a:solidFill>
              </a:rPr>
            </a:br>
            <a:r>
              <a:rPr lang="en-US" sz="1000" dirty="0" smtClean="0">
                <a:solidFill>
                  <a:srgbClr val="1E7640"/>
                </a:solidFill>
              </a:rPr>
              <a:t>for the US Department of Energy</a:t>
            </a:r>
            <a:endParaRPr lang="en-US" sz="1000" dirty="0">
              <a:solidFill>
                <a:srgbClr val="1E7640"/>
              </a:solidFill>
            </a:endParaRPr>
          </a:p>
        </p:txBody>
      </p:sp>
    </p:spTree>
    <p:extLst>
      <p:ext uri="{BB962C8B-B14F-4D97-AF65-F5344CB8AC3E}">
        <p14:creationId xmlns:p14="http://schemas.microsoft.com/office/powerpoint/2010/main" val="118304977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246888"/>
            <a:ext cx="8631936" cy="48474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01168" y="1443385"/>
            <a:ext cx="8642640" cy="419541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038771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 y="246888"/>
            <a:ext cx="8628678" cy="4847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5948" y="1444752"/>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5948" y="2270334"/>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4752"/>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70334"/>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625577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Rectangle 2"/>
          <p:cNvSpPr/>
          <p:nvPr userDrawn="1"/>
        </p:nvSpPr>
        <p:spPr bwMode="auto">
          <a:xfrm>
            <a:off x="5791200" y="0"/>
            <a:ext cx="3365146" cy="6858000"/>
          </a:xfrm>
          <a:prstGeom prst="rect">
            <a:avLst/>
          </a:prstGeom>
          <a:solidFill>
            <a:schemeClr val="bg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sp>
        <p:nvSpPr>
          <p:cNvPr id="2" name="Title 1"/>
          <p:cNvSpPr>
            <a:spLocks noGrp="1"/>
          </p:cNvSpPr>
          <p:nvPr>
            <p:ph type="title"/>
          </p:nvPr>
        </p:nvSpPr>
        <p:spPr>
          <a:xfrm>
            <a:off x="182880" y="246888"/>
            <a:ext cx="3911890" cy="1117600"/>
          </a:xfrm>
        </p:spPr>
        <p:txBody>
          <a:bodyPr/>
          <a:lstStyle/>
          <a:p>
            <a:r>
              <a:rPr lang="en-US" smtClean="0"/>
              <a:t>Click to edit Master title style</a:t>
            </a:r>
            <a:endParaRPr lang="en-US"/>
          </a:p>
        </p:txBody>
      </p:sp>
      <p:cxnSp>
        <p:nvCxnSpPr>
          <p:cNvPr id="7" name="Straight Arrow Connector 6"/>
          <p:cNvCxnSpPr/>
          <p:nvPr userDrawn="1"/>
        </p:nvCxnSpPr>
        <p:spPr>
          <a:xfrm>
            <a:off x="5791200" y="0"/>
            <a:ext cx="0" cy="685800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86" y="64"/>
            <a:ext cx="8839114" cy="6629335"/>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51903" y="6272784"/>
            <a:ext cx="1329900" cy="320040"/>
          </a:xfrm>
          <a:prstGeom prst="rect">
            <a:avLst/>
          </a:prstGeom>
        </p:spPr>
      </p:pic>
    </p:spTree>
    <p:extLst>
      <p:ext uri="{BB962C8B-B14F-4D97-AF65-F5344CB8AC3E}">
        <p14:creationId xmlns:p14="http://schemas.microsoft.com/office/powerpoint/2010/main" val="74665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4456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880" y="246888"/>
            <a:ext cx="8628678" cy="484748"/>
          </a:xfrm>
        </p:spPr>
        <p:txBody>
          <a:bodyPr/>
          <a:lstStyle/>
          <a:p>
            <a:r>
              <a:rPr lang="en-US" smtClean="0"/>
              <a:t>Click to edit Master title style</a:t>
            </a:r>
            <a:endParaRPr lang="en-US"/>
          </a:p>
        </p:txBody>
      </p:sp>
    </p:spTree>
    <p:extLst>
      <p:ext uri="{BB962C8B-B14F-4D97-AF65-F5344CB8AC3E}">
        <p14:creationId xmlns:p14="http://schemas.microsoft.com/office/powerpoint/2010/main" val="168628105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06169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bwMode="auto">
          <a:xfrm>
            <a:off x="5791200" y="0"/>
            <a:ext cx="3365146"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86" y="64"/>
            <a:ext cx="8839114" cy="662933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2849" y="6272784"/>
            <a:ext cx="1329900" cy="320040"/>
          </a:xfrm>
          <a:prstGeom prst="rect">
            <a:avLst/>
          </a:prstGeom>
        </p:spPr>
      </p:pic>
      <p:sp>
        <p:nvSpPr>
          <p:cNvPr id="2" name="Title 1"/>
          <p:cNvSpPr>
            <a:spLocks noGrp="1"/>
          </p:cNvSpPr>
          <p:nvPr>
            <p:ph type="ctrTitle"/>
          </p:nvPr>
        </p:nvSpPr>
        <p:spPr>
          <a:xfrm>
            <a:off x="182880" y="246888"/>
            <a:ext cx="4160172" cy="926482"/>
          </a:xfrm>
        </p:spPr>
        <p:txBody>
          <a:bodyPr/>
          <a:lstStyle>
            <a:lvl1pPr algn="l">
              <a:defRPr>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3224"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5" name="Picture 1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313033" y="660860"/>
            <a:ext cx="4626280" cy="4663439"/>
          </a:xfrm>
          <a:prstGeom prst="rect">
            <a:avLst/>
          </a:prstGeom>
        </p:spPr>
      </p:pic>
      <p:sp>
        <p:nvSpPr>
          <p:cNvPr id="10" name="TextBox 9"/>
          <p:cNvSpPr txBox="1"/>
          <p:nvPr userDrawn="1"/>
        </p:nvSpPr>
        <p:spPr>
          <a:xfrm>
            <a:off x="202278" y="6293793"/>
            <a:ext cx="2114681" cy="400110"/>
          </a:xfrm>
          <a:prstGeom prst="rect">
            <a:avLst/>
          </a:prstGeom>
          <a:noFill/>
        </p:spPr>
        <p:txBody>
          <a:bodyPr wrap="none" rtlCol="0">
            <a:spAutoFit/>
          </a:bodyPr>
          <a:lstStyle/>
          <a:p>
            <a:r>
              <a:rPr lang="en-US" sz="1000" dirty="0" smtClean="0">
                <a:solidFill>
                  <a:srgbClr val="1E7640"/>
                </a:solidFill>
              </a:rPr>
              <a:t>ORNL is managed by UT-Battelle </a:t>
            </a:r>
            <a:br>
              <a:rPr lang="en-US" sz="1000" dirty="0" smtClean="0">
                <a:solidFill>
                  <a:srgbClr val="1E7640"/>
                </a:solidFill>
              </a:rPr>
            </a:br>
            <a:r>
              <a:rPr lang="en-US" sz="1000" dirty="0" smtClean="0">
                <a:solidFill>
                  <a:srgbClr val="1E7640"/>
                </a:solidFill>
              </a:rPr>
              <a:t>for the US Department of Energy</a:t>
            </a:r>
            <a:endParaRPr lang="en-US" sz="1000" dirty="0">
              <a:solidFill>
                <a:srgbClr val="1E7640"/>
              </a:solidFill>
            </a:endParaRPr>
          </a:p>
        </p:txBody>
      </p:sp>
    </p:spTree>
    <p:extLst>
      <p:ext uri="{BB962C8B-B14F-4D97-AF65-F5344CB8AC3E}">
        <p14:creationId xmlns:p14="http://schemas.microsoft.com/office/powerpoint/2010/main" val="245114298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246888"/>
            <a:ext cx="8631936" cy="48474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01168" y="1443385"/>
            <a:ext cx="8642640" cy="419541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055059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 y="246888"/>
            <a:ext cx="8628678" cy="4847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5948" y="1444752"/>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5948" y="2270334"/>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4752"/>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70334"/>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022000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Rectangle 2"/>
          <p:cNvSpPr/>
          <p:nvPr userDrawn="1"/>
        </p:nvSpPr>
        <p:spPr bwMode="auto">
          <a:xfrm>
            <a:off x="5791200" y="0"/>
            <a:ext cx="3365146" cy="6858000"/>
          </a:xfrm>
          <a:prstGeom prst="rect">
            <a:avLst/>
          </a:prstGeom>
          <a:solidFill>
            <a:schemeClr val="bg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sp>
        <p:nvSpPr>
          <p:cNvPr id="2" name="Title 1"/>
          <p:cNvSpPr>
            <a:spLocks noGrp="1"/>
          </p:cNvSpPr>
          <p:nvPr>
            <p:ph type="title"/>
          </p:nvPr>
        </p:nvSpPr>
        <p:spPr>
          <a:xfrm>
            <a:off x="182880" y="246888"/>
            <a:ext cx="3911890" cy="1117600"/>
          </a:xfrm>
        </p:spPr>
        <p:txBody>
          <a:bodyPr/>
          <a:lstStyle/>
          <a:p>
            <a:r>
              <a:rPr lang="en-US" smtClean="0"/>
              <a:t>Click to edit Master title style</a:t>
            </a:r>
            <a:endParaRPr lang="en-US"/>
          </a:p>
        </p:txBody>
      </p:sp>
      <p:cxnSp>
        <p:nvCxnSpPr>
          <p:cNvPr id="7" name="Straight Arrow Connector 6"/>
          <p:cNvCxnSpPr/>
          <p:nvPr userDrawn="1"/>
        </p:nvCxnSpPr>
        <p:spPr>
          <a:xfrm>
            <a:off x="5791200" y="0"/>
            <a:ext cx="0" cy="685800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86" y="64"/>
            <a:ext cx="8839114" cy="6629335"/>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51903" y="6272784"/>
            <a:ext cx="1329900" cy="320040"/>
          </a:xfrm>
          <a:prstGeom prst="rect">
            <a:avLst/>
          </a:prstGeom>
        </p:spPr>
      </p:pic>
    </p:spTree>
    <p:extLst>
      <p:ext uri="{BB962C8B-B14F-4D97-AF65-F5344CB8AC3E}">
        <p14:creationId xmlns:p14="http://schemas.microsoft.com/office/powerpoint/2010/main" val="34061307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880" y="246888"/>
            <a:ext cx="8628678" cy="484748"/>
          </a:xfrm>
        </p:spPr>
        <p:txBody>
          <a:bodyPr/>
          <a:lstStyle/>
          <a:p>
            <a:r>
              <a:rPr lang="en-US" smtClean="0"/>
              <a:t>Click to edit Master title style</a:t>
            </a:r>
            <a:endParaRPr lang="en-US"/>
          </a:p>
        </p:txBody>
      </p:sp>
    </p:spTree>
    <p:extLst>
      <p:ext uri="{BB962C8B-B14F-4D97-AF65-F5344CB8AC3E}">
        <p14:creationId xmlns:p14="http://schemas.microsoft.com/office/powerpoint/2010/main" val="92124904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12624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bwMode="auto">
          <a:xfrm>
            <a:off x="5791200" y="0"/>
            <a:ext cx="3365146"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86" y="64"/>
            <a:ext cx="8839114" cy="662933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2849" y="6272784"/>
            <a:ext cx="1329900" cy="320040"/>
          </a:xfrm>
          <a:prstGeom prst="rect">
            <a:avLst/>
          </a:prstGeom>
        </p:spPr>
      </p:pic>
      <p:sp>
        <p:nvSpPr>
          <p:cNvPr id="2" name="Title 1"/>
          <p:cNvSpPr>
            <a:spLocks noGrp="1"/>
          </p:cNvSpPr>
          <p:nvPr>
            <p:ph type="ctrTitle"/>
          </p:nvPr>
        </p:nvSpPr>
        <p:spPr>
          <a:xfrm>
            <a:off x="182880" y="246888"/>
            <a:ext cx="4160172" cy="926482"/>
          </a:xfrm>
        </p:spPr>
        <p:txBody>
          <a:bodyPr/>
          <a:lstStyle>
            <a:lvl1pPr algn="l">
              <a:defRPr>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3224"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5" name="Picture 1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313033" y="660860"/>
            <a:ext cx="4626280" cy="4663439"/>
          </a:xfrm>
          <a:prstGeom prst="rect">
            <a:avLst/>
          </a:prstGeom>
        </p:spPr>
      </p:pic>
      <p:sp>
        <p:nvSpPr>
          <p:cNvPr id="10" name="TextBox 9"/>
          <p:cNvSpPr txBox="1"/>
          <p:nvPr userDrawn="1"/>
        </p:nvSpPr>
        <p:spPr>
          <a:xfrm>
            <a:off x="202278" y="6293793"/>
            <a:ext cx="2114681" cy="400110"/>
          </a:xfrm>
          <a:prstGeom prst="rect">
            <a:avLst/>
          </a:prstGeom>
          <a:noFill/>
        </p:spPr>
        <p:txBody>
          <a:bodyPr wrap="none" rtlCol="0">
            <a:spAutoFit/>
          </a:bodyPr>
          <a:lstStyle/>
          <a:p>
            <a:r>
              <a:rPr lang="en-US" sz="1000" dirty="0" smtClean="0">
                <a:solidFill>
                  <a:srgbClr val="1E7640"/>
                </a:solidFill>
              </a:rPr>
              <a:t>ORNL is managed by UT-Battelle </a:t>
            </a:r>
            <a:br>
              <a:rPr lang="en-US" sz="1000" dirty="0" smtClean="0">
                <a:solidFill>
                  <a:srgbClr val="1E7640"/>
                </a:solidFill>
              </a:rPr>
            </a:br>
            <a:r>
              <a:rPr lang="en-US" sz="1000" dirty="0" smtClean="0">
                <a:solidFill>
                  <a:srgbClr val="1E7640"/>
                </a:solidFill>
              </a:rPr>
              <a:t>for the US Department of Energy</a:t>
            </a:r>
            <a:endParaRPr lang="en-US" sz="1000" dirty="0">
              <a:solidFill>
                <a:srgbClr val="1E7640"/>
              </a:solidFill>
            </a:endParaRPr>
          </a:p>
        </p:txBody>
      </p:sp>
    </p:spTree>
    <p:extLst>
      <p:ext uri="{BB962C8B-B14F-4D97-AF65-F5344CB8AC3E}">
        <p14:creationId xmlns:p14="http://schemas.microsoft.com/office/powerpoint/2010/main" val="234195340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246888"/>
            <a:ext cx="8631936" cy="48474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01168" y="1443385"/>
            <a:ext cx="8642640" cy="419541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79322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9263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 y="246888"/>
            <a:ext cx="8628678" cy="4847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5948" y="1444752"/>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5948" y="2270334"/>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4752"/>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70334"/>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013249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Rectangle 2"/>
          <p:cNvSpPr/>
          <p:nvPr userDrawn="1"/>
        </p:nvSpPr>
        <p:spPr bwMode="auto">
          <a:xfrm>
            <a:off x="5791200" y="0"/>
            <a:ext cx="3365146" cy="6858000"/>
          </a:xfrm>
          <a:prstGeom prst="rect">
            <a:avLst/>
          </a:prstGeom>
          <a:solidFill>
            <a:schemeClr val="bg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sp>
        <p:nvSpPr>
          <p:cNvPr id="2" name="Title 1"/>
          <p:cNvSpPr>
            <a:spLocks noGrp="1"/>
          </p:cNvSpPr>
          <p:nvPr>
            <p:ph type="title"/>
          </p:nvPr>
        </p:nvSpPr>
        <p:spPr>
          <a:xfrm>
            <a:off x="182880" y="246888"/>
            <a:ext cx="3911890" cy="1117600"/>
          </a:xfrm>
        </p:spPr>
        <p:txBody>
          <a:bodyPr/>
          <a:lstStyle/>
          <a:p>
            <a:r>
              <a:rPr lang="en-US" smtClean="0"/>
              <a:t>Click to edit Master title style</a:t>
            </a:r>
            <a:endParaRPr lang="en-US"/>
          </a:p>
        </p:txBody>
      </p:sp>
      <p:cxnSp>
        <p:nvCxnSpPr>
          <p:cNvPr id="7" name="Straight Arrow Connector 6"/>
          <p:cNvCxnSpPr/>
          <p:nvPr userDrawn="1"/>
        </p:nvCxnSpPr>
        <p:spPr>
          <a:xfrm>
            <a:off x="5791200" y="0"/>
            <a:ext cx="0" cy="685800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86" y="64"/>
            <a:ext cx="8839114" cy="6629335"/>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51903" y="6272784"/>
            <a:ext cx="1329900" cy="320040"/>
          </a:xfrm>
          <a:prstGeom prst="rect">
            <a:avLst/>
          </a:prstGeom>
        </p:spPr>
      </p:pic>
    </p:spTree>
    <p:extLst>
      <p:ext uri="{BB962C8B-B14F-4D97-AF65-F5344CB8AC3E}">
        <p14:creationId xmlns:p14="http://schemas.microsoft.com/office/powerpoint/2010/main" val="2976224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880" y="246888"/>
            <a:ext cx="8628678" cy="484748"/>
          </a:xfrm>
        </p:spPr>
        <p:txBody>
          <a:bodyPr/>
          <a:lstStyle/>
          <a:p>
            <a:r>
              <a:rPr lang="en-US" smtClean="0"/>
              <a:t>Click to edit Master title style</a:t>
            </a:r>
            <a:endParaRPr lang="en-US"/>
          </a:p>
        </p:txBody>
      </p:sp>
    </p:spTree>
    <p:extLst>
      <p:ext uri="{BB962C8B-B14F-4D97-AF65-F5344CB8AC3E}">
        <p14:creationId xmlns:p14="http://schemas.microsoft.com/office/powerpoint/2010/main" val="56128762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93298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bwMode="auto">
          <a:xfrm>
            <a:off x="5791200" y="0"/>
            <a:ext cx="3365146"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a:cs typeface="Arial"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3580"/>
          <a:stretch/>
        </p:blipFill>
        <p:spPr>
          <a:xfrm>
            <a:off x="5786057" y="-2184"/>
            <a:ext cx="3377288" cy="6696087"/>
          </a:xfrm>
          <a:prstGeom prst="rect">
            <a:avLst/>
          </a:prstGeom>
        </p:spPr>
      </p:pic>
      <p:sp>
        <p:nvSpPr>
          <p:cNvPr id="2" name="Title 1"/>
          <p:cNvSpPr>
            <a:spLocks noGrp="1"/>
          </p:cNvSpPr>
          <p:nvPr>
            <p:ph type="ctrTitle"/>
          </p:nvPr>
        </p:nvSpPr>
        <p:spPr>
          <a:xfrm>
            <a:off x="192024" y="254995"/>
            <a:ext cx="4160172" cy="926482"/>
          </a:xfrm>
        </p:spPr>
        <p:txBody>
          <a:bodyPr/>
          <a:lstStyle>
            <a:lvl1pPr algn="l">
              <a:defRPr>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3224"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3033" y="660860"/>
            <a:ext cx="4626280" cy="4663439"/>
          </a:xfrm>
          <a:prstGeom prst="rect">
            <a:avLst/>
          </a:prstGeom>
        </p:spPr>
      </p:pic>
      <p:sp>
        <p:nvSpPr>
          <p:cNvPr id="10" name="TextBox 9"/>
          <p:cNvSpPr txBox="1"/>
          <p:nvPr userDrawn="1"/>
        </p:nvSpPr>
        <p:spPr>
          <a:xfrm>
            <a:off x="202278" y="6293793"/>
            <a:ext cx="2114681" cy="400110"/>
          </a:xfrm>
          <a:prstGeom prst="rect">
            <a:avLst/>
          </a:prstGeom>
          <a:noFill/>
        </p:spPr>
        <p:txBody>
          <a:bodyPr wrap="none" rtlCol="0">
            <a:spAutoFit/>
          </a:bodyPr>
          <a:lstStyle/>
          <a:p>
            <a:r>
              <a:rPr lang="en-US" sz="1000" dirty="0">
                <a:solidFill>
                  <a:srgbClr val="1E7640"/>
                </a:solidFill>
                <a:latin typeface="Arial"/>
              </a:rPr>
              <a:t>ORNL is managed by UT-Battelle </a:t>
            </a:r>
            <a:br>
              <a:rPr lang="en-US" sz="1000" dirty="0">
                <a:solidFill>
                  <a:srgbClr val="1E7640"/>
                </a:solidFill>
                <a:latin typeface="Arial"/>
              </a:rPr>
            </a:br>
            <a:r>
              <a:rPr lang="en-US" sz="1000" dirty="0">
                <a:solidFill>
                  <a:srgbClr val="1E7640"/>
                </a:solidFill>
                <a:latin typeface="Arial"/>
              </a:rPr>
              <a:t>for the US Department of Energy</a:t>
            </a:r>
          </a:p>
        </p:txBody>
      </p:sp>
      <p:pic>
        <p:nvPicPr>
          <p:cNvPr id="11" name="Picture 10"/>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spTree>
    <p:extLst>
      <p:ext uri="{BB962C8B-B14F-4D97-AF65-F5344CB8AC3E}">
        <p14:creationId xmlns:p14="http://schemas.microsoft.com/office/powerpoint/2010/main" val="225324990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024" y="256032"/>
            <a:ext cx="8636290" cy="48474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01168" y="1443385"/>
            <a:ext cx="8642640" cy="419541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017086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8387" y="256032"/>
            <a:ext cx="8628678" cy="4847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5948" y="1444752"/>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5948" y="2270334"/>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4752"/>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70334"/>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384031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Rectangle 2"/>
          <p:cNvSpPr/>
          <p:nvPr userDrawn="1"/>
        </p:nvSpPr>
        <p:spPr bwMode="auto">
          <a:xfrm>
            <a:off x="5791200" y="0"/>
            <a:ext cx="3365146" cy="6858000"/>
          </a:xfrm>
          <a:prstGeom prst="rect">
            <a:avLst/>
          </a:prstGeom>
          <a:solidFill>
            <a:schemeClr val="bg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a:cs typeface="Arial"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8550" y="6338371"/>
            <a:ext cx="1329900" cy="316766"/>
          </a:xfrm>
          <a:prstGeom prst="rect">
            <a:avLst/>
          </a:prstGeom>
        </p:spPr>
      </p:pic>
      <p:sp>
        <p:nvSpPr>
          <p:cNvPr id="2" name="Title 1"/>
          <p:cNvSpPr>
            <a:spLocks noGrp="1"/>
          </p:cNvSpPr>
          <p:nvPr>
            <p:ph type="title"/>
          </p:nvPr>
        </p:nvSpPr>
        <p:spPr>
          <a:xfrm>
            <a:off x="193385" y="253529"/>
            <a:ext cx="3911890" cy="1117600"/>
          </a:xfrm>
        </p:spPr>
        <p:txBody>
          <a:bodyPr/>
          <a:lstStyle/>
          <a:p>
            <a:r>
              <a:rPr lang="en-US" smtClean="0"/>
              <a:t>Click to edit Master title style</a:t>
            </a: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23580"/>
          <a:stretch/>
        </p:blipFill>
        <p:spPr>
          <a:xfrm>
            <a:off x="5786057" y="-2184"/>
            <a:ext cx="3377288" cy="6696087"/>
          </a:xfrm>
          <a:prstGeom prst="rect">
            <a:avLst/>
          </a:prstGeom>
        </p:spPr>
      </p:pic>
      <p:cxnSp>
        <p:nvCxnSpPr>
          <p:cNvPr id="7" name="Straight Arrow Connector 6"/>
          <p:cNvCxnSpPr/>
          <p:nvPr userDrawn="1"/>
        </p:nvCxnSpPr>
        <p:spPr>
          <a:xfrm>
            <a:off x="5791200" y="0"/>
            <a:ext cx="0" cy="685800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643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3385" y="253529"/>
            <a:ext cx="8628678" cy="484748"/>
          </a:xfrm>
        </p:spPr>
        <p:txBody>
          <a:bodyPr/>
          <a:lstStyle/>
          <a:p>
            <a:r>
              <a:rPr lang="en-US" smtClean="0"/>
              <a:t>Click to edit Master title style</a:t>
            </a:r>
            <a:endParaRPr lang="en-US"/>
          </a:p>
        </p:txBody>
      </p:sp>
    </p:spTree>
    <p:extLst>
      <p:ext uri="{BB962C8B-B14F-4D97-AF65-F5344CB8AC3E}">
        <p14:creationId xmlns:p14="http://schemas.microsoft.com/office/powerpoint/2010/main" val="34510786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1347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6655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userDrawn="1"/>
        </p:nvSpPr>
        <p:spPr bwMode="auto">
          <a:xfrm>
            <a:off x="5791200" y="0"/>
            <a:ext cx="3365146"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3580"/>
          <a:stretch/>
        </p:blipFill>
        <p:spPr>
          <a:xfrm>
            <a:off x="5786057" y="-2184"/>
            <a:ext cx="3377288" cy="6696087"/>
          </a:xfrm>
          <a:prstGeom prst="rect">
            <a:avLst/>
          </a:prstGeom>
        </p:spPr>
      </p:pic>
      <p:sp>
        <p:nvSpPr>
          <p:cNvPr id="2" name="Title 1"/>
          <p:cNvSpPr>
            <a:spLocks noGrp="1"/>
          </p:cNvSpPr>
          <p:nvPr>
            <p:ph type="ctrTitle"/>
          </p:nvPr>
        </p:nvSpPr>
        <p:spPr>
          <a:xfrm>
            <a:off x="192024" y="254995"/>
            <a:ext cx="4160172" cy="926482"/>
          </a:xfrm>
        </p:spPr>
        <p:txBody>
          <a:bodyPr/>
          <a:lstStyle>
            <a:lvl1pPr algn="l">
              <a:defRPr>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3224"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3033" y="660860"/>
            <a:ext cx="4626280" cy="4663439"/>
          </a:xfrm>
          <a:prstGeom prst="rect">
            <a:avLst/>
          </a:prstGeom>
        </p:spPr>
      </p:pic>
      <p:sp>
        <p:nvSpPr>
          <p:cNvPr id="10" name="TextBox 9"/>
          <p:cNvSpPr txBox="1"/>
          <p:nvPr userDrawn="1"/>
        </p:nvSpPr>
        <p:spPr>
          <a:xfrm>
            <a:off x="202278" y="6293793"/>
            <a:ext cx="2114681" cy="400110"/>
          </a:xfrm>
          <a:prstGeom prst="rect">
            <a:avLst/>
          </a:prstGeom>
          <a:noFill/>
        </p:spPr>
        <p:txBody>
          <a:bodyPr wrap="none" rtlCol="0">
            <a:spAutoFit/>
          </a:bodyPr>
          <a:lstStyle/>
          <a:p>
            <a:r>
              <a:rPr lang="en-US" sz="1000" dirty="0" smtClean="0">
                <a:solidFill>
                  <a:srgbClr val="1E7640"/>
                </a:solidFill>
              </a:rPr>
              <a:t>ORNL is managed by UT-Battelle </a:t>
            </a:r>
            <a:br>
              <a:rPr lang="en-US" sz="1000" dirty="0" smtClean="0">
                <a:solidFill>
                  <a:srgbClr val="1E7640"/>
                </a:solidFill>
              </a:rPr>
            </a:br>
            <a:r>
              <a:rPr lang="en-US" sz="1000" dirty="0" smtClean="0">
                <a:solidFill>
                  <a:srgbClr val="1E7640"/>
                </a:solidFill>
              </a:rPr>
              <a:t>for the US Department of Energy</a:t>
            </a:r>
            <a:endParaRPr lang="en-US" sz="1000" dirty="0">
              <a:solidFill>
                <a:srgbClr val="1E7640"/>
              </a:solidFill>
            </a:endParaRPr>
          </a:p>
        </p:txBody>
      </p:sp>
      <p:pic>
        <p:nvPicPr>
          <p:cNvPr id="11" name="Picture 10"/>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spTree>
    <p:extLst>
      <p:ext uri="{BB962C8B-B14F-4D97-AF65-F5344CB8AC3E}">
        <p14:creationId xmlns:p14="http://schemas.microsoft.com/office/powerpoint/2010/main" val="245065422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024" y="256032"/>
            <a:ext cx="8636290" cy="48474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01168" y="1443385"/>
            <a:ext cx="8642640" cy="419541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0952213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8387" y="256032"/>
            <a:ext cx="8628678" cy="4847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5948" y="1444752"/>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5948" y="2270334"/>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4752"/>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70334"/>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556585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3" name="Rectangle 2"/>
          <p:cNvSpPr/>
          <p:nvPr userDrawn="1"/>
        </p:nvSpPr>
        <p:spPr bwMode="auto">
          <a:xfrm>
            <a:off x="5791200" y="0"/>
            <a:ext cx="3365146" cy="6858000"/>
          </a:xfrm>
          <a:prstGeom prst="rect">
            <a:avLst/>
          </a:prstGeom>
          <a:solidFill>
            <a:schemeClr val="bg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8550" y="6338371"/>
            <a:ext cx="1329900" cy="316766"/>
          </a:xfrm>
          <a:prstGeom prst="rect">
            <a:avLst/>
          </a:prstGeom>
        </p:spPr>
      </p:pic>
      <p:sp>
        <p:nvSpPr>
          <p:cNvPr id="2" name="Title 1"/>
          <p:cNvSpPr>
            <a:spLocks noGrp="1"/>
          </p:cNvSpPr>
          <p:nvPr>
            <p:ph type="title"/>
          </p:nvPr>
        </p:nvSpPr>
        <p:spPr>
          <a:xfrm>
            <a:off x="193385" y="253529"/>
            <a:ext cx="3911890" cy="1117600"/>
          </a:xfrm>
        </p:spPr>
        <p:txBody>
          <a:bodyPr/>
          <a:lstStyle/>
          <a:p>
            <a:r>
              <a:rPr lang="en-US" smtClean="0"/>
              <a:t>Click to edit Master title style</a:t>
            </a: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23580"/>
          <a:stretch/>
        </p:blipFill>
        <p:spPr>
          <a:xfrm>
            <a:off x="5786057" y="-2184"/>
            <a:ext cx="3377288" cy="6696087"/>
          </a:xfrm>
          <a:prstGeom prst="rect">
            <a:avLst/>
          </a:prstGeom>
        </p:spPr>
      </p:pic>
      <p:cxnSp>
        <p:nvCxnSpPr>
          <p:cNvPr id="7" name="Straight Arrow Connector 6"/>
          <p:cNvCxnSpPr/>
          <p:nvPr userDrawn="1"/>
        </p:nvCxnSpPr>
        <p:spPr>
          <a:xfrm>
            <a:off x="5791200" y="0"/>
            <a:ext cx="0" cy="685800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346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3385" y="253529"/>
            <a:ext cx="8628678" cy="484748"/>
          </a:xfrm>
        </p:spPr>
        <p:txBody>
          <a:bodyPr/>
          <a:lstStyle/>
          <a:p>
            <a:r>
              <a:rPr lang="en-US" smtClean="0"/>
              <a:t>Click to edit Master title style</a:t>
            </a:r>
            <a:endParaRPr lang="en-US"/>
          </a:p>
        </p:txBody>
      </p:sp>
    </p:spTree>
    <p:extLst>
      <p:ext uri="{BB962C8B-B14F-4D97-AF65-F5344CB8AC3E}">
        <p14:creationId xmlns:p14="http://schemas.microsoft.com/office/powerpoint/2010/main" val="128434362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60416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7CF477-CEE2-4C81-9D32-AD8B1D5DA6BD}"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38904A-45BC-485C-9D71-20C0A9C6CE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9736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7CF477-CEE2-4C81-9D32-AD8B1D5DA6BD}"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38904A-45BC-485C-9D71-20C0A9C6CE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971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7CF477-CEE2-4C81-9D32-AD8B1D5DA6BD}"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38904A-45BC-485C-9D71-20C0A9C6CE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0960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7CF477-CEE2-4C81-9D32-AD8B1D5DA6BD}" type="datetimeFigureOut">
              <a:rPr lang="en-US" smtClean="0">
                <a:solidFill>
                  <a:prstClr val="black">
                    <a:tint val="75000"/>
                  </a:prstClr>
                </a:solidFill>
              </a:rPr>
              <a:pPr/>
              <a:t>5/25/2016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38904A-45BC-485C-9D71-20C0A9C6CE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869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1190" y="179737"/>
            <a:ext cx="44546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1190" y="1761403"/>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TextBox 12"/>
          <p:cNvSpPr txBox="1"/>
          <p:nvPr userDrawn="1"/>
        </p:nvSpPr>
        <p:spPr>
          <a:xfrm>
            <a:off x="202278" y="6293793"/>
            <a:ext cx="2114681" cy="400110"/>
          </a:xfrm>
          <a:prstGeom prst="rect">
            <a:avLst/>
          </a:prstGeom>
          <a:noFill/>
        </p:spPr>
        <p:txBody>
          <a:bodyPr wrap="none" rtlCol="0">
            <a:spAutoFit/>
          </a:bodyPr>
          <a:lstStyle/>
          <a:p>
            <a:r>
              <a:rPr lang="en-US" sz="1000" dirty="0" smtClean="0">
                <a:solidFill>
                  <a:srgbClr val="006C3A"/>
                </a:solidFill>
              </a:rPr>
              <a:t>ORNL is managed by UT-Battelle </a:t>
            </a:r>
            <a:br>
              <a:rPr lang="en-US" sz="1000" dirty="0" smtClean="0">
                <a:solidFill>
                  <a:srgbClr val="006C3A"/>
                </a:solidFill>
              </a:rPr>
            </a:br>
            <a:r>
              <a:rPr lang="en-US" sz="1000" dirty="0" smtClean="0">
                <a:solidFill>
                  <a:srgbClr val="006C3A"/>
                </a:solidFill>
              </a:rPr>
              <a:t>for the US Department of Energy</a:t>
            </a:r>
            <a:endParaRPr lang="en-US" sz="1000" dirty="0">
              <a:solidFill>
                <a:srgbClr val="006C3A"/>
              </a:solidFill>
            </a:endParaRPr>
          </a:p>
        </p:txBody>
      </p:sp>
      <p:sp>
        <p:nvSpPr>
          <p:cNvPr id="17" name="Rectangle 16"/>
          <p:cNvSpPr/>
          <p:nvPr userDrawn="1"/>
        </p:nvSpPr>
        <p:spPr bwMode="auto">
          <a:xfrm>
            <a:off x="5791200" y="0"/>
            <a:ext cx="3365146"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solidFill>
                <a:prstClr val="black"/>
              </a:solidFill>
              <a:latin typeface="Arial" pitchFamily="34" charset="0"/>
              <a:cs typeface="Arial" pitchFamily="34" charset="0"/>
            </a:endParaRPr>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794218" y="-4386"/>
            <a:ext cx="3360737" cy="6772274"/>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313033" y="660860"/>
            <a:ext cx="4626281" cy="4663439"/>
          </a:xfrm>
          <a:prstGeom prst="rect">
            <a:avLst/>
          </a:prstGeom>
        </p:spPr>
      </p:pic>
      <p:pic>
        <p:nvPicPr>
          <p:cNvPr id="20" name="Picture 19"/>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448550" y="6338371"/>
            <a:ext cx="1329900" cy="316766"/>
          </a:xfrm>
          <a:prstGeom prst="rect">
            <a:avLst/>
          </a:prstGeom>
        </p:spPr>
      </p:pic>
    </p:spTree>
    <p:extLst>
      <p:ext uri="{BB962C8B-B14F-4D97-AF65-F5344CB8AC3E}">
        <p14:creationId xmlns:p14="http://schemas.microsoft.com/office/powerpoint/2010/main" val="19869895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7CF477-CEE2-4C81-9D32-AD8B1D5DA6BD}" type="datetimeFigureOut">
              <a:rPr lang="en-US" smtClean="0">
                <a:solidFill>
                  <a:prstClr val="black">
                    <a:tint val="75000"/>
                  </a:prstClr>
                </a:solidFill>
              </a:rPr>
              <a:pPr/>
              <a:t>5/25/2016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E38904A-45BC-485C-9D71-20C0A9C6CE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1991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7CF477-CEE2-4C81-9D32-AD8B1D5DA6BD}" type="datetimeFigureOut">
              <a:rPr lang="en-US" smtClean="0">
                <a:solidFill>
                  <a:prstClr val="black">
                    <a:tint val="75000"/>
                  </a:prstClr>
                </a:solidFill>
              </a:rPr>
              <a:pPr/>
              <a:t>5/25/2016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E38904A-45BC-485C-9D71-20C0A9C6CE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826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CF477-CEE2-4C81-9D32-AD8B1D5DA6BD}" type="datetimeFigureOut">
              <a:rPr lang="en-US" smtClean="0">
                <a:solidFill>
                  <a:prstClr val="black">
                    <a:tint val="75000"/>
                  </a:prstClr>
                </a:solidFill>
              </a:rPr>
              <a:pPr/>
              <a:t>5/25/2016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E38904A-45BC-485C-9D71-20C0A9C6CE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210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7CF477-CEE2-4C81-9D32-AD8B1D5DA6BD}" type="datetimeFigureOut">
              <a:rPr lang="en-US" smtClean="0">
                <a:solidFill>
                  <a:prstClr val="black">
                    <a:tint val="75000"/>
                  </a:prstClr>
                </a:solidFill>
              </a:rPr>
              <a:pPr/>
              <a:t>5/25/2016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38904A-45BC-485C-9D71-20C0A9C6CE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699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7CF477-CEE2-4C81-9D32-AD8B1D5DA6BD}" type="datetimeFigureOut">
              <a:rPr lang="en-US" smtClean="0">
                <a:solidFill>
                  <a:prstClr val="black">
                    <a:tint val="75000"/>
                  </a:prstClr>
                </a:solidFill>
              </a:rPr>
              <a:pPr/>
              <a:t>5/25/2016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38904A-45BC-485C-9D71-20C0A9C6CE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9005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7CF477-CEE2-4C81-9D32-AD8B1D5DA6BD}"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38904A-45BC-485C-9D71-20C0A9C6CE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872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7CF477-CEE2-4C81-9D32-AD8B1D5DA6BD}" type="datetimeFigureOut">
              <a:rPr lang="en-US" smtClean="0">
                <a:solidFill>
                  <a:prstClr val="black">
                    <a:tint val="75000"/>
                  </a:prstClr>
                </a:solidFill>
              </a:rPr>
              <a:pPr/>
              <a:t>5/25/2016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38904A-45BC-485C-9D71-20C0A9C6CE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137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7832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2731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10.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8.xml"/><Relationship Id="rId7"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4.xml"/><Relationship Id="rId7"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0.xml"/><Relationship Id="rId7"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56.xml"/><Relationship Id="rId7"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2.xml"/><Relationship Id="rId7" Type="http://schemas.openxmlformats.org/officeDocument/2006/relationships/theme" Target="../theme/theme9.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44475" y="177800"/>
            <a:ext cx="8229600" cy="877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br>
              <a:rPr lang="en-US" smtClean="0"/>
            </a:br>
            <a:r>
              <a:rPr lang="en-US" smtClean="0"/>
              <a:t>title</a:t>
            </a:r>
          </a:p>
        </p:txBody>
      </p:sp>
      <p:sp>
        <p:nvSpPr>
          <p:cNvPr id="1027" name="Text Placeholder 2"/>
          <p:cNvSpPr>
            <a:spLocks noGrp="1"/>
          </p:cNvSpPr>
          <p:nvPr>
            <p:ph type="body" idx="1"/>
          </p:nvPr>
        </p:nvSpPr>
        <p:spPr bwMode="auto">
          <a:xfrm>
            <a:off x="238125" y="1516063"/>
            <a:ext cx="8229600" cy="195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Rectangle 6"/>
          <p:cNvSpPr>
            <a:spLocks noChangeArrowheads="1"/>
          </p:cNvSpPr>
          <p:nvPr/>
        </p:nvSpPr>
        <p:spPr bwMode="auto">
          <a:xfrm flipH="1">
            <a:off x="111125" y="6515100"/>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B91A595B-B691-4164-8027-D01DD116C482}" type="slidenum">
              <a:rPr lang="en-US" sz="900">
                <a:solidFill>
                  <a:prstClr val="white">
                    <a:lumMod val="75000"/>
                  </a:prstClr>
                </a:solidFill>
                <a:latin typeface="Times New Roman" pitchFamily="18" charset="0"/>
                <a:cs typeface="Times New Roman" pitchFamily="18" charset="0"/>
              </a:rPr>
              <a:pPr defTabSz="173038">
                <a:lnSpc>
                  <a:spcPct val="90000"/>
                </a:lnSpc>
                <a:tabLst>
                  <a:tab pos="230188" algn="l"/>
                </a:tabLst>
                <a:defRPr/>
              </a:pPr>
              <a:t>‹#›</a:t>
            </a:fld>
            <a:r>
              <a:rPr lang="en-US" sz="900" dirty="0">
                <a:solidFill>
                  <a:prstClr val="white">
                    <a:lumMod val="75000"/>
                  </a:prstClr>
                </a:solidFill>
                <a:latin typeface="Times New Roman" pitchFamily="18" charset="0"/>
                <a:cs typeface="Times New Roman" pitchFamily="18" charset="0"/>
              </a:rPr>
              <a:t>	Managed by UT-Battelle</a:t>
            </a:r>
            <a:br>
              <a:rPr lang="en-US" sz="900" dirty="0">
                <a:solidFill>
                  <a:prstClr val="white">
                    <a:lumMod val="75000"/>
                  </a:prstClr>
                </a:solidFill>
                <a:latin typeface="Times New Roman" pitchFamily="18" charset="0"/>
                <a:cs typeface="Times New Roman" pitchFamily="18" charset="0"/>
              </a:rPr>
            </a:br>
            <a:r>
              <a:rPr lang="en-US" sz="900" dirty="0">
                <a:solidFill>
                  <a:prstClr val="white">
                    <a:lumMod val="75000"/>
                  </a:prstClr>
                </a:solidFill>
                <a:latin typeface="Times New Roman" pitchFamily="18" charset="0"/>
                <a:cs typeface="Times New Roman" pitchFamily="18" charset="0"/>
              </a:rPr>
              <a:t>	for the U.S. Department of Energy</a:t>
            </a:r>
          </a:p>
        </p:txBody>
      </p:sp>
      <p:pic>
        <p:nvPicPr>
          <p:cNvPr id="1029" name="Content Placeholder 10" descr="ORNL emboss_2.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78788" y="6372225"/>
            <a:ext cx="776287" cy="398463"/>
          </a:xfrm>
          <a:prstGeom prst="rect">
            <a:avLst/>
          </a:prstGeom>
          <a:noFill/>
          <a:ln w="9525">
            <a:noFill/>
            <a:miter lim="800000"/>
            <a:headEnd/>
            <a:tailEnd/>
          </a:ln>
        </p:spPr>
      </p:pic>
      <p:sp>
        <p:nvSpPr>
          <p:cNvPr id="11" name="Rectangle 256"/>
          <p:cNvSpPr txBox="1">
            <a:spLocks noChangeArrowheads="1"/>
          </p:cNvSpPr>
          <p:nvPr/>
        </p:nvSpPr>
        <p:spPr>
          <a:xfrm>
            <a:off x="3124200" y="6573838"/>
            <a:ext cx="2895600" cy="182562"/>
          </a:xfrm>
          <a:prstGeom prst="rect">
            <a:avLst/>
          </a:prstGeom>
          <a:ln/>
        </p:spPr>
        <p:txBody>
          <a:bodyPr/>
          <a:lstStyle/>
          <a:p>
            <a:pPr algn="ctr"/>
            <a:endParaRPr lang="en-US" sz="900" dirty="0">
              <a:solidFill>
                <a:srgbClr val="BFBFBF"/>
              </a:solidFill>
              <a:latin typeface="Times New Roman" pitchFamily="18" charset="0"/>
              <a:cs typeface="Times New Roman" pitchFamily="18" charset="0"/>
            </a:endParaRPr>
          </a:p>
        </p:txBody>
      </p:sp>
    </p:spTree>
    <p:extLst>
      <p:ext uri="{BB962C8B-B14F-4D97-AF65-F5344CB8AC3E}">
        <p14:creationId xmlns:p14="http://schemas.microsoft.com/office/powerpoint/2010/main" val="3657358558"/>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3000" kern="120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0" fontAlgn="base" hangingPunct="0">
        <a:lnSpc>
          <a:spcPct val="90000"/>
        </a:lnSpc>
        <a:spcBef>
          <a:spcPts val="1400"/>
        </a:spcBef>
        <a:spcAft>
          <a:spcPct val="0"/>
        </a:spcAft>
        <a:buClr>
          <a:srgbClr val="006C3A"/>
        </a:buClr>
        <a:buFont typeface="Arial" charset="0"/>
        <a:buChar char="•"/>
        <a:defRPr sz="2800"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A7CF477-CEE2-4C81-9D32-AD8B1D5DA6BD}" type="datetimeFigureOut">
              <a:rPr lang="en-US" smtClean="0">
                <a:solidFill>
                  <a:prstClr val="black">
                    <a:tint val="75000"/>
                  </a:prstClr>
                </a:solidFill>
                <a:latin typeface="Calibri"/>
              </a:rPr>
              <a:pPr fontAlgn="auto">
                <a:spcBef>
                  <a:spcPts val="0"/>
                </a:spcBef>
                <a:spcAft>
                  <a:spcPts val="0"/>
                </a:spcAft>
              </a:pPr>
              <a:t>5/25/2016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E38904A-45BC-485C-9D71-20C0A9C6CED3}"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9603921"/>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44475" y="177800"/>
            <a:ext cx="8229600" cy="877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br>
              <a:rPr lang="en-US" smtClean="0"/>
            </a:br>
            <a:r>
              <a:rPr lang="en-US" smtClean="0"/>
              <a:t>title</a:t>
            </a:r>
          </a:p>
        </p:txBody>
      </p:sp>
      <p:sp>
        <p:nvSpPr>
          <p:cNvPr id="1027" name="Text Placeholder 2"/>
          <p:cNvSpPr>
            <a:spLocks noGrp="1"/>
          </p:cNvSpPr>
          <p:nvPr>
            <p:ph type="body" idx="1"/>
          </p:nvPr>
        </p:nvSpPr>
        <p:spPr bwMode="auto">
          <a:xfrm>
            <a:off x="238125" y="1516063"/>
            <a:ext cx="8229600" cy="195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Rectangle 256"/>
          <p:cNvSpPr txBox="1">
            <a:spLocks noChangeArrowheads="1"/>
          </p:cNvSpPr>
          <p:nvPr/>
        </p:nvSpPr>
        <p:spPr>
          <a:xfrm>
            <a:off x="3124200" y="6573838"/>
            <a:ext cx="2895600" cy="182562"/>
          </a:xfrm>
          <a:prstGeom prst="rect">
            <a:avLst/>
          </a:prstGeom>
          <a:ln/>
        </p:spPr>
        <p:txBody>
          <a:bodyPr/>
          <a:lstStyle/>
          <a:p>
            <a:pPr algn="ctr"/>
            <a:endParaRPr lang="en-US" sz="900" dirty="0">
              <a:solidFill>
                <a:srgbClr val="BFBFBF"/>
              </a:solidFill>
              <a:latin typeface="Times New Roman" pitchFamily="18" charset="0"/>
              <a:cs typeface="Times New Roman" pitchFamily="18" charset="0"/>
            </a:endParaRPr>
          </a:p>
        </p:txBody>
      </p:sp>
      <p:pic>
        <p:nvPicPr>
          <p:cNvPr id="7" name="Picture 6"/>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7" y="65"/>
            <a:ext cx="9143825" cy="6857868"/>
          </a:xfrm>
          <a:prstGeom prst="rect">
            <a:avLst/>
          </a:prstGeom>
        </p:spPr>
      </p:pic>
      <p:pic>
        <p:nvPicPr>
          <p:cNvPr id="9" name="Picture 8"/>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557881" y="6439634"/>
            <a:ext cx="1329900" cy="316766"/>
          </a:xfrm>
          <a:prstGeom prst="rect">
            <a:avLst/>
          </a:prstGeom>
        </p:spPr>
      </p:pic>
      <p:sp>
        <p:nvSpPr>
          <p:cNvPr id="10"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prstClr val="white">
                    <a:lumMod val="75000"/>
                  </a:prstClr>
                </a:solidFill>
                <a:latin typeface="Arial" pitchFamily="34" charset="0"/>
                <a:cs typeface="Arial" pitchFamily="34" charset="0"/>
              </a:rPr>
              <a:pPr algn="r" defTabSz="173038">
                <a:lnSpc>
                  <a:spcPct val="90000"/>
                </a:lnSpc>
                <a:tabLst>
                  <a:tab pos="230188" algn="l"/>
                </a:tabLst>
                <a:defRPr/>
              </a:pPr>
              <a:t>‹#›</a:t>
            </a:fld>
            <a:endParaRPr lang="en-US" sz="1000" dirty="0">
              <a:solidFill>
                <a:prstClr val="white">
                  <a:lumMod val="75000"/>
                </a:prstClr>
              </a:solidFill>
              <a:latin typeface="Arial" pitchFamily="34" charset="0"/>
              <a:cs typeface="Arial" pitchFamily="34" charset="0"/>
            </a:endParaRPr>
          </a:p>
        </p:txBody>
      </p:sp>
    </p:spTree>
    <p:extLst>
      <p:ext uri="{BB962C8B-B14F-4D97-AF65-F5344CB8AC3E}">
        <p14:creationId xmlns:p14="http://schemas.microsoft.com/office/powerpoint/2010/main" val="2336009241"/>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3000" kern="120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0" fontAlgn="base" hangingPunct="0">
        <a:lnSpc>
          <a:spcPct val="90000"/>
        </a:lnSpc>
        <a:spcBef>
          <a:spcPts val="1400"/>
        </a:spcBef>
        <a:spcAft>
          <a:spcPct val="0"/>
        </a:spcAft>
        <a:buClr>
          <a:srgbClr val="006C3A"/>
        </a:buClr>
        <a:buFont typeface="Arial" charset="0"/>
        <a:buChar char="•"/>
        <a:defRPr sz="2800"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6376B078-46AB-0847-86F3-1C09C8C561A3}" type="datetimeFigureOut">
              <a:rPr lang="en-US" smtClean="0">
                <a:solidFill>
                  <a:prstClr val="black">
                    <a:tint val="75000"/>
                  </a:prstClr>
                </a:solidFill>
                <a:latin typeface="Calibri"/>
              </a:rPr>
              <a:pPr defTabSz="457200" fontAlgn="auto">
                <a:spcBef>
                  <a:spcPts val="0"/>
                </a:spcBef>
                <a:spcAft>
                  <a:spcPts val="0"/>
                </a:spcAft>
              </a:pPr>
              <a:t>5/25/2016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304445F1-48E1-FB41-B2C7-9AB537FD3A57}"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8259854"/>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6376B078-46AB-0847-86F3-1C09C8C561A3}" type="datetimeFigureOut">
              <a:rPr lang="en-US" smtClean="0">
                <a:solidFill>
                  <a:prstClr val="black">
                    <a:tint val="75000"/>
                  </a:prstClr>
                </a:solidFill>
                <a:latin typeface="Calibri"/>
                <a:cs typeface="+mn-cs"/>
              </a:rPr>
              <a:pPr defTabSz="457200" fontAlgn="auto">
                <a:spcBef>
                  <a:spcPts val="0"/>
                </a:spcBef>
                <a:spcAft>
                  <a:spcPts val="0"/>
                </a:spcAft>
              </a:pPr>
              <a:t>5/25/2016</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304445F1-48E1-FB41-B2C7-9AB537FD3A57}" type="slidenum">
              <a:rPr lang="en-US" smtClean="0">
                <a:solidFill>
                  <a:prstClr val="black">
                    <a:tint val="75000"/>
                  </a:prstClr>
                </a:solidFill>
                <a:latin typeface="Calibri"/>
                <a:cs typeface="+mn-cs"/>
              </a:rPr>
              <a:pPr defTabSz="4572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91503141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3860" y="244475"/>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188688" y="1445477"/>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prstClr val="white">
                    <a:lumMod val="75000"/>
                  </a:prstClr>
                </a:solidFill>
                <a:latin typeface="Arial" pitchFamily="34" charset="0"/>
                <a:cs typeface="Arial" pitchFamily="34" charset="0"/>
              </a:rPr>
              <a:pPr algn="r" defTabSz="173038">
                <a:lnSpc>
                  <a:spcPct val="90000"/>
                </a:lnSpc>
                <a:tabLst>
                  <a:tab pos="230188" algn="l"/>
                </a:tabLst>
                <a:defRPr/>
              </a:pPr>
              <a:t>‹#›</a:t>
            </a:fld>
            <a:endParaRPr lang="en-US" sz="1000" dirty="0">
              <a:solidFill>
                <a:prstClr val="white">
                  <a:lumMod val="75000"/>
                </a:prstClr>
              </a:solidFill>
              <a:latin typeface="Arial" pitchFamily="34" charset="0"/>
              <a:cs typeface="Arial" pitchFamily="34" charset="0"/>
            </a:endParaRPr>
          </a:p>
        </p:txBody>
      </p:sp>
      <p:sp>
        <p:nvSpPr>
          <p:cNvPr id="14" name="Rectangle 256"/>
          <p:cNvSpPr txBox="1">
            <a:spLocks noChangeArrowheads="1"/>
          </p:cNvSpPr>
          <p:nvPr/>
        </p:nvSpPr>
        <p:spPr>
          <a:xfrm>
            <a:off x="216123" y="6477000"/>
            <a:ext cx="2895600" cy="182562"/>
          </a:xfrm>
          <a:prstGeom prst="rect">
            <a:avLst/>
          </a:prstGeom>
          <a:ln/>
        </p:spPr>
        <p:txBody>
          <a:bodyPr anchor="ctr"/>
          <a:lstStyle/>
          <a:p>
            <a:r>
              <a:rPr lang="en-US" sz="1000" dirty="0" smtClean="0">
                <a:solidFill>
                  <a:srgbClr val="BFBFBF"/>
                </a:solidFill>
                <a:latin typeface="Arial" pitchFamily="34" charset="0"/>
                <a:cs typeface="Arial" pitchFamily="34" charset="0"/>
              </a:rPr>
              <a:t> </a:t>
            </a:r>
            <a:endParaRPr lang="en-US" sz="1000" dirty="0">
              <a:solidFill>
                <a:srgbClr val="BFBFBF"/>
              </a:solidFill>
              <a:latin typeface="Arial" pitchFamily="34" charset="0"/>
              <a:cs typeface="Arial" pitchFamily="34" charset="0"/>
            </a:endParaRPr>
          </a:p>
        </p:txBody>
      </p:sp>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47067" t="13722"/>
          <a:stretch/>
        </p:blipFill>
        <p:spPr>
          <a:xfrm>
            <a:off x="4067403" y="659263"/>
            <a:ext cx="5076597" cy="6205993"/>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1903" y="6272784"/>
            <a:ext cx="1329900" cy="320040"/>
          </a:xfrm>
          <a:prstGeom prst="rect">
            <a:avLst/>
          </a:prstGeom>
        </p:spPr>
      </p:pic>
    </p:spTree>
    <p:extLst>
      <p:ext uri="{BB962C8B-B14F-4D97-AF65-F5344CB8AC3E}">
        <p14:creationId xmlns:p14="http://schemas.microsoft.com/office/powerpoint/2010/main" val="3370326683"/>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Lst>
  <p:timing>
    <p:tnLst>
      <p:par>
        <p:cTn id="1" dur="indefinite" restart="never" nodeType="tmRoot"/>
      </p:par>
    </p:tnLst>
  </p:timing>
  <p:hf hdr="0" ftr="0" dt="0"/>
  <p:txStyles>
    <p:title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3860" y="244475"/>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188688" y="1445477"/>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prstClr val="white">
                    <a:lumMod val="75000"/>
                  </a:prstClr>
                </a:solidFill>
                <a:latin typeface="Arial" pitchFamily="34" charset="0"/>
                <a:cs typeface="Arial" pitchFamily="34" charset="0"/>
              </a:rPr>
              <a:pPr algn="r" defTabSz="173038">
                <a:lnSpc>
                  <a:spcPct val="90000"/>
                </a:lnSpc>
                <a:tabLst>
                  <a:tab pos="230188" algn="l"/>
                </a:tabLst>
                <a:defRPr/>
              </a:pPr>
              <a:t>‹#›</a:t>
            </a:fld>
            <a:endParaRPr lang="en-US" sz="1000" dirty="0">
              <a:solidFill>
                <a:prstClr val="white">
                  <a:lumMod val="75000"/>
                </a:prstClr>
              </a:solidFill>
              <a:latin typeface="Arial" pitchFamily="34" charset="0"/>
              <a:cs typeface="Arial" pitchFamily="34" charset="0"/>
            </a:endParaRPr>
          </a:p>
        </p:txBody>
      </p:sp>
      <p:sp>
        <p:nvSpPr>
          <p:cNvPr id="14" name="Rectangle 256"/>
          <p:cNvSpPr txBox="1">
            <a:spLocks noChangeArrowheads="1"/>
          </p:cNvSpPr>
          <p:nvPr/>
        </p:nvSpPr>
        <p:spPr>
          <a:xfrm>
            <a:off x="216123" y="6477000"/>
            <a:ext cx="2895600" cy="182562"/>
          </a:xfrm>
          <a:prstGeom prst="rect">
            <a:avLst/>
          </a:prstGeom>
          <a:ln/>
        </p:spPr>
        <p:txBody>
          <a:bodyPr anchor="ctr"/>
          <a:lstStyle/>
          <a:p>
            <a:r>
              <a:rPr lang="en-US" sz="1000" dirty="0" smtClean="0">
                <a:solidFill>
                  <a:srgbClr val="BFBFBF"/>
                </a:solidFill>
                <a:latin typeface="Arial" pitchFamily="34" charset="0"/>
                <a:cs typeface="Arial" pitchFamily="34" charset="0"/>
              </a:rPr>
              <a:t> </a:t>
            </a:r>
            <a:endParaRPr lang="en-US" sz="1000" dirty="0">
              <a:solidFill>
                <a:srgbClr val="BFBFBF"/>
              </a:solidFill>
              <a:latin typeface="Arial" pitchFamily="34" charset="0"/>
              <a:cs typeface="Arial" pitchFamily="34" charset="0"/>
            </a:endParaRPr>
          </a:p>
        </p:txBody>
      </p:sp>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47067" t="13722"/>
          <a:stretch/>
        </p:blipFill>
        <p:spPr>
          <a:xfrm>
            <a:off x="4067403" y="659263"/>
            <a:ext cx="5076597" cy="6205993"/>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1903" y="6272784"/>
            <a:ext cx="1329900" cy="320040"/>
          </a:xfrm>
          <a:prstGeom prst="rect">
            <a:avLst/>
          </a:prstGeom>
        </p:spPr>
      </p:pic>
    </p:spTree>
    <p:extLst>
      <p:ext uri="{BB962C8B-B14F-4D97-AF65-F5344CB8AC3E}">
        <p14:creationId xmlns:p14="http://schemas.microsoft.com/office/powerpoint/2010/main" val="2484973781"/>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Lst>
  <p:timing>
    <p:tnLst>
      <p:par>
        <p:cTn id="1" dur="indefinite" restart="never" nodeType="tmRoot"/>
      </p:par>
    </p:tnLst>
  </p:timing>
  <p:hf hdr="0" ftr="0" dt="0"/>
  <p:txStyles>
    <p:title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3860" y="244475"/>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188688" y="1445477"/>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prstClr val="white">
                    <a:lumMod val="75000"/>
                  </a:prstClr>
                </a:solidFill>
                <a:latin typeface="Arial" pitchFamily="34" charset="0"/>
                <a:cs typeface="Arial" pitchFamily="34" charset="0"/>
              </a:rPr>
              <a:pPr algn="r" defTabSz="173038">
                <a:lnSpc>
                  <a:spcPct val="90000"/>
                </a:lnSpc>
                <a:tabLst>
                  <a:tab pos="230188" algn="l"/>
                </a:tabLst>
                <a:defRPr/>
              </a:pPr>
              <a:t>‹#›</a:t>
            </a:fld>
            <a:endParaRPr lang="en-US" sz="1000" dirty="0">
              <a:solidFill>
                <a:prstClr val="white">
                  <a:lumMod val="75000"/>
                </a:prstClr>
              </a:solidFill>
              <a:latin typeface="Arial" pitchFamily="34" charset="0"/>
              <a:cs typeface="Arial" pitchFamily="34" charset="0"/>
            </a:endParaRPr>
          </a:p>
        </p:txBody>
      </p:sp>
      <p:sp>
        <p:nvSpPr>
          <p:cNvPr id="14" name="Rectangle 256"/>
          <p:cNvSpPr txBox="1">
            <a:spLocks noChangeArrowheads="1"/>
          </p:cNvSpPr>
          <p:nvPr/>
        </p:nvSpPr>
        <p:spPr>
          <a:xfrm>
            <a:off x="216123" y="6477000"/>
            <a:ext cx="2895600" cy="182562"/>
          </a:xfrm>
          <a:prstGeom prst="rect">
            <a:avLst/>
          </a:prstGeom>
          <a:ln/>
        </p:spPr>
        <p:txBody>
          <a:bodyPr anchor="ctr"/>
          <a:lstStyle/>
          <a:p>
            <a:r>
              <a:rPr lang="en-US" sz="1000" dirty="0" smtClean="0">
                <a:solidFill>
                  <a:srgbClr val="BFBFBF"/>
                </a:solidFill>
                <a:latin typeface="Arial" pitchFamily="34" charset="0"/>
                <a:cs typeface="Arial" pitchFamily="34" charset="0"/>
              </a:rPr>
              <a:t> </a:t>
            </a:r>
            <a:endParaRPr lang="en-US" sz="1000" dirty="0">
              <a:solidFill>
                <a:srgbClr val="BFBFBF"/>
              </a:solidFill>
              <a:latin typeface="Arial" pitchFamily="34" charset="0"/>
              <a:cs typeface="Arial" pitchFamily="34" charset="0"/>
            </a:endParaRPr>
          </a:p>
        </p:txBody>
      </p:sp>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47067" t="13722"/>
          <a:stretch/>
        </p:blipFill>
        <p:spPr>
          <a:xfrm>
            <a:off x="4067403" y="659263"/>
            <a:ext cx="5076597" cy="6205993"/>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1903" y="6272784"/>
            <a:ext cx="1329900" cy="320040"/>
          </a:xfrm>
          <a:prstGeom prst="rect">
            <a:avLst/>
          </a:prstGeom>
        </p:spPr>
      </p:pic>
    </p:spTree>
    <p:extLst>
      <p:ext uri="{BB962C8B-B14F-4D97-AF65-F5344CB8AC3E}">
        <p14:creationId xmlns:p14="http://schemas.microsoft.com/office/powerpoint/2010/main" val="545886903"/>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Lst>
  <p:timing>
    <p:tnLst>
      <p:par>
        <p:cTn id="1" dur="indefinite" restart="never" nodeType="tmRoot"/>
      </p:par>
    </p:tnLst>
  </p:timing>
  <p:hf hdr="0" ftr="0" dt="0"/>
  <p:txStyles>
    <p:title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8" cstate="screen">
            <a:extLst>
              <a:ext uri="{28A0092B-C50C-407E-A947-70E740481C1C}">
                <a14:useLocalDpi xmlns:a14="http://schemas.microsoft.com/office/drawing/2010/main"/>
              </a:ext>
            </a:extLst>
          </a:blip>
          <a:srcRect b="-1"/>
          <a:stretch/>
        </p:blipFill>
        <p:spPr>
          <a:xfrm>
            <a:off x="5083728" y="1812022"/>
            <a:ext cx="4060272" cy="5045846"/>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sp>
        <p:nvSpPr>
          <p:cNvPr id="1026" name="Title Placeholder 1"/>
          <p:cNvSpPr>
            <a:spLocks noGrp="1"/>
          </p:cNvSpPr>
          <p:nvPr>
            <p:ph type="title"/>
          </p:nvPr>
        </p:nvSpPr>
        <p:spPr bwMode="auto">
          <a:xfrm>
            <a:off x="183860" y="244475"/>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188688" y="1445477"/>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a:solidFill>
                  <a:prstClr val="white">
                    <a:lumMod val="75000"/>
                  </a:prstClr>
                </a:solidFill>
                <a:latin typeface="Arial"/>
                <a:cs typeface="Arial" pitchFamily="34" charset="0"/>
              </a:rPr>
              <a:pPr algn="r" defTabSz="173038">
                <a:lnSpc>
                  <a:spcPct val="90000"/>
                </a:lnSpc>
                <a:tabLst>
                  <a:tab pos="230188" algn="l"/>
                </a:tabLst>
                <a:defRPr/>
              </a:pPr>
              <a:t>‹#›</a:t>
            </a:fld>
            <a:endParaRPr lang="en-US" sz="1000" dirty="0">
              <a:solidFill>
                <a:prstClr val="white">
                  <a:lumMod val="75000"/>
                </a:prstClr>
              </a:solidFill>
              <a:latin typeface="Arial"/>
              <a:cs typeface="Arial" pitchFamily="34" charset="0"/>
            </a:endParaRPr>
          </a:p>
        </p:txBody>
      </p:sp>
      <p:sp>
        <p:nvSpPr>
          <p:cNvPr id="14" name="Rectangle 256"/>
          <p:cNvSpPr txBox="1">
            <a:spLocks noChangeArrowheads="1"/>
          </p:cNvSpPr>
          <p:nvPr/>
        </p:nvSpPr>
        <p:spPr>
          <a:xfrm>
            <a:off x="216123" y="6477000"/>
            <a:ext cx="2895600" cy="182562"/>
          </a:xfrm>
          <a:prstGeom prst="rect">
            <a:avLst/>
          </a:prstGeom>
          <a:ln/>
        </p:spPr>
        <p:txBody>
          <a:bodyPr anchor="ctr"/>
          <a:lstStyle/>
          <a:p>
            <a:r>
              <a:rPr lang="en-US" sz="1000" dirty="0" err="1">
                <a:solidFill>
                  <a:srgbClr val="BFBFBF"/>
                </a:solidFill>
                <a:latin typeface="Arial"/>
                <a:cs typeface="Arial" pitchFamily="34" charset="0"/>
              </a:rPr>
              <a:t>Presentation_name</a:t>
            </a:r>
            <a:endParaRPr lang="en-US" sz="1000" dirty="0">
              <a:solidFill>
                <a:srgbClr val="BFBFBF"/>
              </a:solidFill>
              <a:latin typeface="Arial"/>
              <a:cs typeface="Arial" pitchFamily="34" charset="0"/>
            </a:endParaRPr>
          </a:p>
        </p:txBody>
      </p:sp>
    </p:spTree>
    <p:extLst>
      <p:ext uri="{BB962C8B-B14F-4D97-AF65-F5344CB8AC3E}">
        <p14:creationId xmlns:p14="http://schemas.microsoft.com/office/powerpoint/2010/main" val="2261433376"/>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Lst>
  <p:timing>
    <p:tnLst>
      <p:par>
        <p:cTn id="1" dur="indefinite" restart="never" nodeType="tmRoot"/>
      </p:par>
    </p:tnLst>
  </p:timing>
  <p:hf hdr="0" ftr="0" dt="0"/>
  <p:txStyles>
    <p:title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8" cstate="screen">
            <a:extLst>
              <a:ext uri="{28A0092B-C50C-407E-A947-70E740481C1C}">
                <a14:useLocalDpi xmlns:a14="http://schemas.microsoft.com/office/drawing/2010/main"/>
              </a:ext>
            </a:extLst>
          </a:blip>
          <a:srcRect b="-1"/>
          <a:stretch/>
        </p:blipFill>
        <p:spPr>
          <a:xfrm>
            <a:off x="5083728" y="1812022"/>
            <a:ext cx="4060272" cy="5045846"/>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sp>
        <p:nvSpPr>
          <p:cNvPr id="1026" name="Title Placeholder 1"/>
          <p:cNvSpPr>
            <a:spLocks noGrp="1"/>
          </p:cNvSpPr>
          <p:nvPr>
            <p:ph type="title"/>
          </p:nvPr>
        </p:nvSpPr>
        <p:spPr bwMode="auto">
          <a:xfrm>
            <a:off x="183860" y="244475"/>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188688" y="1445477"/>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prstClr val="white">
                    <a:lumMod val="75000"/>
                  </a:prstClr>
                </a:solidFill>
                <a:latin typeface="Arial" pitchFamily="34" charset="0"/>
                <a:cs typeface="Arial" pitchFamily="34" charset="0"/>
              </a:rPr>
              <a:pPr algn="r" defTabSz="173038">
                <a:lnSpc>
                  <a:spcPct val="90000"/>
                </a:lnSpc>
                <a:tabLst>
                  <a:tab pos="230188" algn="l"/>
                </a:tabLst>
                <a:defRPr/>
              </a:pPr>
              <a:t>‹#›</a:t>
            </a:fld>
            <a:endParaRPr lang="en-US" sz="1000" dirty="0">
              <a:solidFill>
                <a:prstClr val="white">
                  <a:lumMod val="75000"/>
                </a:prstClr>
              </a:solidFill>
              <a:latin typeface="Arial" pitchFamily="34" charset="0"/>
              <a:cs typeface="Arial" pitchFamily="34" charset="0"/>
            </a:endParaRPr>
          </a:p>
        </p:txBody>
      </p:sp>
      <p:sp>
        <p:nvSpPr>
          <p:cNvPr id="14" name="Rectangle 256"/>
          <p:cNvSpPr txBox="1">
            <a:spLocks noChangeArrowheads="1"/>
          </p:cNvSpPr>
          <p:nvPr/>
        </p:nvSpPr>
        <p:spPr>
          <a:xfrm>
            <a:off x="216123" y="6477000"/>
            <a:ext cx="2895600" cy="182562"/>
          </a:xfrm>
          <a:prstGeom prst="rect">
            <a:avLst/>
          </a:prstGeom>
          <a:ln/>
        </p:spPr>
        <p:txBody>
          <a:bodyPr anchor="ctr"/>
          <a:lstStyle/>
          <a:p>
            <a:r>
              <a:rPr lang="en-US" sz="1000" dirty="0" smtClean="0">
                <a:solidFill>
                  <a:srgbClr val="BFBFBF"/>
                </a:solidFill>
                <a:latin typeface="Arial" pitchFamily="34" charset="0"/>
                <a:cs typeface="Arial" pitchFamily="34" charset="0"/>
              </a:rPr>
              <a:t>ORNL BES-MSED Triennial Review </a:t>
            </a:r>
            <a:br>
              <a:rPr lang="en-US" sz="1000" dirty="0" smtClean="0">
                <a:solidFill>
                  <a:srgbClr val="BFBFBF"/>
                </a:solidFill>
                <a:latin typeface="Arial" pitchFamily="34" charset="0"/>
                <a:cs typeface="Arial" pitchFamily="34" charset="0"/>
              </a:rPr>
            </a:br>
            <a:r>
              <a:rPr lang="en-US" sz="1000" dirty="0" smtClean="0">
                <a:solidFill>
                  <a:srgbClr val="BFBFBF"/>
                </a:solidFill>
                <a:latin typeface="Arial" pitchFamily="34" charset="0"/>
                <a:cs typeface="Arial" pitchFamily="34" charset="0"/>
              </a:rPr>
              <a:t>April 28-30 2015</a:t>
            </a:r>
            <a:endParaRPr lang="en-US" sz="1000" dirty="0">
              <a:solidFill>
                <a:srgbClr val="BFBFBF"/>
              </a:solidFill>
              <a:latin typeface="Arial" pitchFamily="34" charset="0"/>
              <a:cs typeface="Arial" pitchFamily="34" charset="0"/>
            </a:endParaRPr>
          </a:p>
        </p:txBody>
      </p:sp>
    </p:spTree>
    <p:extLst>
      <p:ext uri="{BB962C8B-B14F-4D97-AF65-F5344CB8AC3E}">
        <p14:creationId xmlns:p14="http://schemas.microsoft.com/office/powerpoint/2010/main" val="4081884522"/>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Lst>
  <p:timing>
    <p:tnLst>
      <p:par>
        <p:cTn id="1" dur="indefinite" restart="never" nodeType="tmRoot"/>
      </p:par>
    </p:tnLst>
  </p:timing>
  <p:hf hdr="0" ftr="0" dt="0"/>
  <p:txStyles>
    <p:title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0.tiff"/><Relationship Id="rId13" Type="http://schemas.openxmlformats.org/officeDocument/2006/relationships/image" Target="../media/image55.tiff"/><Relationship Id="rId3" Type="http://schemas.openxmlformats.org/officeDocument/2006/relationships/image" Target="../media/image45.tiff"/><Relationship Id="rId7" Type="http://schemas.openxmlformats.org/officeDocument/2006/relationships/image" Target="../media/image49.tiff"/><Relationship Id="rId12" Type="http://schemas.openxmlformats.org/officeDocument/2006/relationships/image" Target="../media/image54.tiff"/><Relationship Id="rId2" Type="http://schemas.openxmlformats.org/officeDocument/2006/relationships/image" Target="../media/image44.tiff"/><Relationship Id="rId1" Type="http://schemas.openxmlformats.org/officeDocument/2006/relationships/slideLayout" Target="../slideLayouts/slideLayout13.xml"/><Relationship Id="rId6" Type="http://schemas.openxmlformats.org/officeDocument/2006/relationships/image" Target="../media/image48.tiff"/><Relationship Id="rId11" Type="http://schemas.openxmlformats.org/officeDocument/2006/relationships/image" Target="../media/image53.tiff"/><Relationship Id="rId5" Type="http://schemas.openxmlformats.org/officeDocument/2006/relationships/image" Target="../media/image47.tiff"/><Relationship Id="rId10" Type="http://schemas.openxmlformats.org/officeDocument/2006/relationships/image" Target="../media/image52.tiff"/><Relationship Id="rId4" Type="http://schemas.openxmlformats.org/officeDocument/2006/relationships/image" Target="../media/image46.tiff"/><Relationship Id="rId9" Type="http://schemas.openxmlformats.org/officeDocument/2006/relationships/image" Target="../media/image51.tiff"/></Relationships>
</file>

<file path=ppt/slides/_rels/slide11.xml.rels><?xml version="1.0" encoding="UTF-8" standalone="yes"?>
<Relationships xmlns="http://schemas.openxmlformats.org/package/2006/relationships"><Relationship Id="rId8" Type="http://schemas.openxmlformats.org/officeDocument/2006/relationships/image" Target="../media/image62.tiff"/><Relationship Id="rId13" Type="http://schemas.openxmlformats.org/officeDocument/2006/relationships/image" Target="../media/image67.tiff"/><Relationship Id="rId3" Type="http://schemas.openxmlformats.org/officeDocument/2006/relationships/image" Target="../media/image57.tiff"/><Relationship Id="rId7" Type="http://schemas.openxmlformats.org/officeDocument/2006/relationships/image" Target="../media/image61.tiff"/><Relationship Id="rId12" Type="http://schemas.openxmlformats.org/officeDocument/2006/relationships/image" Target="../media/image66.tiff"/><Relationship Id="rId2" Type="http://schemas.openxmlformats.org/officeDocument/2006/relationships/image" Target="../media/image56.tiff"/><Relationship Id="rId1" Type="http://schemas.openxmlformats.org/officeDocument/2006/relationships/slideLayout" Target="../slideLayouts/slideLayout13.xml"/><Relationship Id="rId6" Type="http://schemas.openxmlformats.org/officeDocument/2006/relationships/image" Target="../media/image60.tiff"/><Relationship Id="rId11" Type="http://schemas.openxmlformats.org/officeDocument/2006/relationships/image" Target="../media/image65.tiff"/><Relationship Id="rId5" Type="http://schemas.openxmlformats.org/officeDocument/2006/relationships/image" Target="../media/image59.tiff"/><Relationship Id="rId10" Type="http://schemas.openxmlformats.org/officeDocument/2006/relationships/image" Target="../media/image64.tiff"/><Relationship Id="rId4" Type="http://schemas.openxmlformats.org/officeDocument/2006/relationships/image" Target="../media/image58.tiff"/><Relationship Id="rId9" Type="http://schemas.openxmlformats.org/officeDocument/2006/relationships/image" Target="../media/image63.tiff"/></Relationships>
</file>

<file path=ppt/slides/_rels/slide12.xml.rels><?xml version="1.0" encoding="UTF-8" standalone="yes"?>
<Relationships xmlns="http://schemas.openxmlformats.org/package/2006/relationships"><Relationship Id="rId2" Type="http://schemas.openxmlformats.org/officeDocument/2006/relationships/image" Target="../media/image68.ti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72.emf"/><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71.emf"/><Relationship Id="rId5" Type="http://schemas.openxmlformats.org/officeDocument/2006/relationships/image" Target="../media/image29.emf"/><Relationship Id="rId4" Type="http://schemas.openxmlformats.org/officeDocument/2006/relationships/image" Target="../media/image70.emf"/></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1.xml"/><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1.xml"/><Relationship Id="rId5" Type="http://schemas.openxmlformats.org/officeDocument/2006/relationships/image" Target="../media/image79.png"/><Relationship Id="rId4" Type="http://schemas.openxmlformats.org/officeDocument/2006/relationships/image" Target="../media/image78.jpe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4.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91.png"/><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37.xml"/><Relationship Id="rId5" Type="http://schemas.openxmlformats.org/officeDocument/2006/relationships/image" Target="../media/image94.jpeg"/><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8" Type="http://schemas.openxmlformats.org/officeDocument/2006/relationships/image" Target="../media/image96.tiff"/><Relationship Id="rId3" Type="http://schemas.microsoft.com/office/2007/relationships/media" Target="../media/media2.mpg"/><Relationship Id="rId7" Type="http://schemas.openxmlformats.org/officeDocument/2006/relationships/image" Target="../media/image35.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95.png"/><Relationship Id="rId5" Type="http://schemas.openxmlformats.org/officeDocument/2006/relationships/slideLayout" Target="../slideLayouts/slideLayout19.xml"/><Relationship Id="rId10" Type="http://schemas.microsoft.com/office/2007/relationships/hdphoto" Target="../media/hdphoto6.wdp"/><Relationship Id="rId4" Type="http://schemas.openxmlformats.org/officeDocument/2006/relationships/video" Target="../media/media2.mpg"/><Relationship Id="rId9" Type="http://schemas.openxmlformats.org/officeDocument/2006/relationships/image" Target="../media/image97.png"/></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jpe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99.tiff"/><Relationship Id="rId5" Type="http://schemas.openxmlformats.org/officeDocument/2006/relationships/image" Target="../media/image100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6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11.xml"/><Relationship Id="rId1" Type="http://schemas.openxmlformats.org/officeDocument/2006/relationships/slideLayout" Target="../slideLayouts/slideLayout66.xml"/><Relationship Id="rId6" Type="http://schemas.microsoft.com/office/2007/relationships/hdphoto" Target="../media/hdphoto7.wdp"/><Relationship Id="rId11" Type="http://schemas.openxmlformats.org/officeDocument/2006/relationships/image" Target="../media/image116.png"/><Relationship Id="rId5" Type="http://schemas.openxmlformats.org/officeDocument/2006/relationships/image" Target="../media/image112.png"/><Relationship Id="rId10" Type="http://schemas.openxmlformats.org/officeDocument/2006/relationships/image" Target="../media/image115.png"/><Relationship Id="rId4" Type="http://schemas.openxmlformats.org/officeDocument/2006/relationships/image" Target="../media/image111.png"/><Relationship Id="rId9" Type="http://schemas.openxmlformats.org/officeDocument/2006/relationships/image" Target="../media/image114.jpeg"/></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4.xml"/><Relationship Id="rId5" Type="http://schemas.openxmlformats.org/officeDocument/2006/relationships/image" Target="../media/image121.png"/><Relationship Id="rId4" Type="http://schemas.openxmlformats.org/officeDocument/2006/relationships/image" Target="../media/image120.png"/></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22.gif"/></Relationships>
</file>

<file path=ppt/slides/_rels/slide3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24.png"/></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3.xml"/><Relationship Id="rId5" Type="http://schemas.openxmlformats.org/officeDocument/2006/relationships/image" Target="../media/image121.png"/><Relationship Id="rId4" Type="http://schemas.openxmlformats.org/officeDocument/2006/relationships/image" Target="../media/image120.png"/></Relationships>
</file>

<file path=ppt/slides/_rels/slide3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jpeg"/><Relationship Id="rId3" Type="http://schemas.openxmlformats.org/officeDocument/2006/relationships/slideLayout" Target="../slideLayouts/slideLayout12.xml"/><Relationship Id="rId7" Type="http://schemas.openxmlformats.org/officeDocument/2006/relationships/image" Target="../media/image114.jpeg"/><Relationship Id="rId12" Type="http://schemas.openxmlformats.org/officeDocument/2006/relationships/image" Target="../media/image134.jpe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129.png"/><Relationship Id="rId11" Type="http://schemas.openxmlformats.org/officeDocument/2006/relationships/image" Target="../media/image133.tiff"/><Relationship Id="rId5" Type="http://schemas.openxmlformats.org/officeDocument/2006/relationships/image" Target="../media/image110.png"/><Relationship Id="rId15" Type="http://schemas.openxmlformats.org/officeDocument/2006/relationships/image" Target="../media/image137.png"/><Relationship Id="rId10" Type="http://schemas.openxmlformats.org/officeDocument/2006/relationships/image" Target="../media/image132.png"/><Relationship Id="rId4" Type="http://schemas.openxmlformats.org/officeDocument/2006/relationships/notesSlide" Target="../notesSlides/notesSlide14.xml"/><Relationship Id="rId9" Type="http://schemas.openxmlformats.org/officeDocument/2006/relationships/image" Target="../media/image131.png"/><Relationship Id="rId14" Type="http://schemas.openxmlformats.org/officeDocument/2006/relationships/image" Target="../media/image136.jpeg"/></Relationships>
</file>

<file path=ppt/slides/_rels/slide3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5.xml"/><Relationship Id="rId5" Type="http://schemas.openxmlformats.org/officeDocument/2006/relationships/image" Target="../media/image141.png"/><Relationship Id="rId4" Type="http://schemas.openxmlformats.org/officeDocument/2006/relationships/image" Target="../media/image1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9.xml"/><Relationship Id="rId1" Type="http://schemas.openxmlformats.org/officeDocument/2006/relationships/vmlDrawing" Target="../drawings/vmlDrawing2.vml"/><Relationship Id="rId4" Type="http://schemas.openxmlformats.org/officeDocument/2006/relationships/image" Target="../media/image142.wmf"/></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microsoft.com/office/2007/relationships/hdphoto" Target="../media/hdphoto5.wdp"/><Relationship Id="rId3" Type="http://schemas.microsoft.com/office/2007/relationships/media" Target="../media/media2.mpg"/><Relationship Id="rId21" Type="http://schemas.openxmlformats.org/officeDocument/2006/relationships/image" Target="../media/image36.png"/><Relationship Id="rId7" Type="http://schemas.openxmlformats.org/officeDocument/2006/relationships/image" Target="../media/image26.png"/><Relationship Id="rId12" Type="http://schemas.microsoft.com/office/2007/relationships/hdphoto" Target="../media/hdphoto2.wdp"/><Relationship Id="rId17" Type="http://schemas.openxmlformats.org/officeDocument/2006/relationships/image" Target="../media/image33.png"/><Relationship Id="rId2" Type="http://schemas.openxmlformats.org/officeDocument/2006/relationships/video" Target="../media/media1.avi"/><Relationship Id="rId16" Type="http://schemas.microsoft.com/office/2007/relationships/hdphoto" Target="../media/hdphoto4.wdp"/><Relationship Id="rId20" Type="http://schemas.openxmlformats.org/officeDocument/2006/relationships/image" Target="../media/image35.png"/><Relationship Id="rId1" Type="http://schemas.microsoft.com/office/2007/relationships/media" Target="../media/media1.avi"/><Relationship Id="rId6" Type="http://schemas.openxmlformats.org/officeDocument/2006/relationships/notesSlide" Target="../notesSlides/notesSlide4.xml"/><Relationship Id="rId11" Type="http://schemas.openxmlformats.org/officeDocument/2006/relationships/image" Target="../media/image30.png"/><Relationship Id="rId5" Type="http://schemas.openxmlformats.org/officeDocument/2006/relationships/slideLayout" Target="../slideLayouts/slideLayout12.xml"/><Relationship Id="rId15" Type="http://schemas.openxmlformats.org/officeDocument/2006/relationships/image" Target="../media/image32.png"/><Relationship Id="rId10" Type="http://schemas.openxmlformats.org/officeDocument/2006/relationships/image" Target="../media/image29.emf"/><Relationship Id="rId19" Type="http://schemas.openxmlformats.org/officeDocument/2006/relationships/image" Target="../media/image34.png"/><Relationship Id="rId4" Type="http://schemas.openxmlformats.org/officeDocument/2006/relationships/video" Target="../media/media2.mpg"/><Relationship Id="rId9" Type="http://schemas.openxmlformats.org/officeDocument/2006/relationships/image" Target="../media/image28.png"/><Relationship Id="rId1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45.png"/><Relationship Id="rId4" Type="http://schemas.openxmlformats.org/officeDocument/2006/relationships/image" Target="../media/image14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tiff"/><Relationship Id="rId7" Type="http://schemas.openxmlformats.org/officeDocument/2006/relationships/image" Target="../media/image40.pn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60.png"/><Relationship Id="rId5" Type="http://schemas.openxmlformats.org/officeDocument/2006/relationships/image" Target="../media/image38.wmf"/><Relationship Id="rId10" Type="http://schemas.openxmlformats.org/officeDocument/2006/relationships/image" Target="../media/image43.png"/><Relationship Id="rId4" Type="http://schemas.openxmlformats.org/officeDocument/2006/relationships/oleObject" Target="../embeddings/oleObject1.bin"/><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ctrTitle"/>
          </p:nvPr>
        </p:nvSpPr>
        <p:spPr>
          <a:xfrm>
            <a:off x="-35040" y="611950"/>
            <a:ext cx="6136293" cy="1272784"/>
          </a:xfrm>
        </p:spPr>
        <p:txBody>
          <a:bodyPr/>
          <a:lstStyle/>
          <a:p>
            <a:pPr eaLnBrk="1" hangingPunct="1"/>
            <a:r>
              <a:rPr lang="en-US" dirty="0"/>
              <a:t>Big, Deep, and Smart Data in Imaging – Towards Nanoscience 2.0</a:t>
            </a:r>
            <a:endParaRPr lang="en-US" sz="2800" b="0" dirty="0" smtClean="0"/>
          </a:p>
        </p:txBody>
      </p:sp>
      <p:sp>
        <p:nvSpPr>
          <p:cNvPr id="10" name="TextBox 9"/>
          <p:cNvSpPr txBox="1"/>
          <p:nvPr/>
        </p:nvSpPr>
        <p:spPr>
          <a:xfrm>
            <a:off x="198613" y="5482548"/>
            <a:ext cx="5219548" cy="830997"/>
          </a:xfrm>
          <a:prstGeom prst="rect">
            <a:avLst/>
          </a:prstGeom>
          <a:noFill/>
        </p:spPr>
        <p:txBody>
          <a:bodyPr wrap="square" rtlCol="0">
            <a:spAutoFit/>
          </a:bodyPr>
          <a:lstStyle/>
          <a:p>
            <a:pPr algn="ctr"/>
            <a:r>
              <a:rPr lang="en-US" sz="2400" i="1" dirty="0" smtClean="0">
                <a:solidFill>
                  <a:prstClr val="black"/>
                </a:solidFill>
              </a:rPr>
              <a:t>Guiding the design of materials tailored for functionality</a:t>
            </a:r>
            <a:endParaRPr lang="en-US" sz="2400" i="1" dirty="0">
              <a:solidFill>
                <a:prstClr val="black"/>
              </a:solidFill>
            </a:endParaRPr>
          </a:p>
        </p:txBody>
      </p:sp>
      <p:sp>
        <p:nvSpPr>
          <p:cNvPr id="5" name="TextBox 4"/>
          <p:cNvSpPr txBox="1"/>
          <p:nvPr/>
        </p:nvSpPr>
        <p:spPr>
          <a:xfrm>
            <a:off x="0" y="2797372"/>
            <a:ext cx="4548249" cy="2246769"/>
          </a:xfrm>
          <a:prstGeom prst="rect">
            <a:avLst/>
          </a:prstGeom>
          <a:noFill/>
        </p:spPr>
        <p:txBody>
          <a:bodyPr wrap="square" rtlCol="0">
            <a:spAutoFit/>
          </a:bodyPr>
          <a:lstStyle/>
          <a:p>
            <a:pPr algn="ctr"/>
            <a:r>
              <a:rPr lang="en-US" sz="2000" b="1" dirty="0" smtClean="0">
                <a:solidFill>
                  <a:prstClr val="black"/>
                </a:solidFill>
              </a:rPr>
              <a:t>Sergei V. Kalinin</a:t>
            </a:r>
          </a:p>
          <a:p>
            <a:pPr algn="ctr"/>
            <a:endParaRPr lang="en-US" sz="2000" dirty="0" smtClean="0">
              <a:solidFill>
                <a:prstClr val="black"/>
              </a:solidFill>
            </a:endParaRPr>
          </a:p>
          <a:p>
            <a:pPr algn="ctr"/>
            <a:r>
              <a:rPr lang="en-US" sz="2000" dirty="0" smtClean="0">
                <a:solidFill>
                  <a:prstClr val="black"/>
                </a:solidFill>
              </a:rPr>
              <a:t>Institute for Functional Imaging </a:t>
            </a:r>
          </a:p>
          <a:p>
            <a:pPr algn="ctr"/>
            <a:r>
              <a:rPr lang="en-US" sz="2000" dirty="0" smtClean="0">
                <a:solidFill>
                  <a:prstClr val="black"/>
                </a:solidFill>
              </a:rPr>
              <a:t>of Materials</a:t>
            </a:r>
          </a:p>
          <a:p>
            <a:pPr algn="ctr"/>
            <a:endParaRPr lang="en-US" sz="2000" i="1" dirty="0" smtClean="0">
              <a:solidFill>
                <a:prstClr val="black"/>
              </a:solidFill>
            </a:endParaRPr>
          </a:p>
          <a:p>
            <a:pPr algn="ctr"/>
            <a:endParaRPr lang="en-US" sz="2000" i="1" dirty="0">
              <a:solidFill>
                <a:prstClr val="black"/>
              </a:solidFill>
            </a:endParaRPr>
          </a:p>
          <a:p>
            <a:pPr algn="ctr"/>
            <a:endParaRPr lang="en-US" sz="2000" i="1" dirty="0">
              <a:solidFill>
                <a:prstClr val="black"/>
              </a:solidFill>
            </a:endParaRPr>
          </a:p>
        </p:txBody>
      </p:sp>
    </p:spTree>
    <p:extLst>
      <p:ext uri="{BB962C8B-B14F-4D97-AF65-F5344CB8AC3E}">
        <p14:creationId xmlns:p14="http://schemas.microsoft.com/office/powerpoint/2010/main" val="3999887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E:\Normal_Modes\D1_six_nn_distance.tif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85" t="4811" r="14722" b="8454"/>
          <a:stretch/>
        </p:blipFill>
        <p:spPr bwMode="auto">
          <a:xfrm>
            <a:off x="0" y="601648"/>
            <a:ext cx="3289299" cy="32083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Normal_Modes\D1_six_neighbors.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13" r="17187"/>
          <a:stretch/>
        </p:blipFill>
        <p:spPr bwMode="auto">
          <a:xfrm>
            <a:off x="3145129" y="2121491"/>
            <a:ext cx="1457527" cy="159119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219313" y="658780"/>
            <a:ext cx="1352687" cy="1547044"/>
            <a:chOff x="826008" y="3943350"/>
            <a:chExt cx="1536192" cy="1771650"/>
          </a:xfrm>
        </p:grpSpPr>
        <p:pic>
          <p:nvPicPr>
            <p:cNvPr id="14" name="Picture 7" descr="E:\Normal_Modes\D1_FFT.tif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775" r="16129"/>
            <a:stretch/>
          </p:blipFill>
          <p:spPr bwMode="auto">
            <a:xfrm>
              <a:off x="895350" y="3943350"/>
              <a:ext cx="1466850" cy="17716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26008" y="4038600"/>
              <a:ext cx="1536192" cy="153619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1"/>
          <p:cNvSpPr txBox="1">
            <a:spLocks/>
          </p:cNvSpPr>
          <p:nvPr/>
        </p:nvSpPr>
        <p:spPr bwMode="auto">
          <a:xfrm>
            <a:off x="-9939" y="163571"/>
            <a:ext cx="9144000" cy="484748"/>
          </a:xfrm>
          <a:prstGeom prst="rect">
            <a:avLst/>
          </a:prstGeom>
          <a:noFill/>
          <a:ln>
            <a:noFill/>
          </a:ln>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b="1" kern="0" dirty="0" smtClean="0">
                <a:solidFill>
                  <a:srgbClr val="106636"/>
                </a:solidFill>
                <a:latin typeface="Arial Black" pitchFamily="34" charset="0"/>
                <a:cs typeface="Arial"/>
              </a:rPr>
              <a:t>Local Chemistry: K-means</a:t>
            </a:r>
            <a:endParaRPr lang="en-US" i="1" kern="0" dirty="0">
              <a:solidFill>
                <a:srgbClr val="106636"/>
              </a:solidFill>
              <a:latin typeface="Arial Black" pitchFamily="34" charset="0"/>
              <a:cs typeface="Arial"/>
            </a:endParaRPr>
          </a:p>
        </p:txBody>
      </p:sp>
      <p:grpSp>
        <p:nvGrpSpPr>
          <p:cNvPr id="17" name="Group 16"/>
          <p:cNvGrpSpPr/>
          <p:nvPr/>
        </p:nvGrpSpPr>
        <p:grpSpPr>
          <a:xfrm>
            <a:off x="139768" y="3810000"/>
            <a:ext cx="4279832" cy="2965448"/>
            <a:chOff x="4635571" y="228600"/>
            <a:chExt cx="4374989" cy="2965448"/>
          </a:xfrm>
        </p:grpSpPr>
        <p:pic>
          <p:nvPicPr>
            <p:cNvPr id="18" name="Picture 6" descr="E:\Normal_Modes\D1_cluster_3.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13" t="8135" r="18502" b="11706"/>
            <a:stretch/>
          </p:blipFill>
          <p:spPr bwMode="auto">
            <a:xfrm>
              <a:off x="4666242" y="264174"/>
              <a:ext cx="2873351" cy="290889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635571" y="228600"/>
              <a:ext cx="4374989" cy="2965448"/>
              <a:chOff x="4635571" y="228600"/>
              <a:chExt cx="4374989" cy="2965448"/>
            </a:xfrm>
          </p:grpSpPr>
          <p:grpSp>
            <p:nvGrpSpPr>
              <p:cNvPr id="20" name="Group 19"/>
              <p:cNvGrpSpPr/>
              <p:nvPr/>
            </p:nvGrpSpPr>
            <p:grpSpPr>
              <a:xfrm>
                <a:off x="4635571" y="228600"/>
                <a:ext cx="4354253" cy="2945747"/>
                <a:chOff x="4635571" y="185309"/>
                <a:chExt cx="4354253" cy="2945747"/>
              </a:xfrm>
            </p:grpSpPr>
            <p:grpSp>
              <p:nvGrpSpPr>
                <p:cNvPr id="22" name="Group 21"/>
                <p:cNvGrpSpPr/>
                <p:nvPr/>
              </p:nvGrpSpPr>
              <p:grpSpPr>
                <a:xfrm rot="16200000">
                  <a:off x="7638657" y="225975"/>
                  <a:ext cx="1371905" cy="1330429"/>
                  <a:chOff x="7642973" y="4248145"/>
                  <a:chExt cx="1371905" cy="1330429"/>
                </a:xfrm>
              </p:grpSpPr>
              <p:pic>
                <p:nvPicPr>
                  <p:cNvPr id="24" name="Picture 10" descr="E:\Normal_Modes\D1_cluster_3_FFT.tif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724" t="9228" r="21983" b="9228"/>
                  <a:stretch/>
                </p:blipFill>
                <p:spPr bwMode="auto">
                  <a:xfrm rot="5400000">
                    <a:off x="7772399" y="4261674"/>
                    <a:ext cx="1133475" cy="135148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rot="5400000">
                    <a:off x="7653500" y="4237618"/>
                    <a:ext cx="1330429" cy="135148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4635571" y="185309"/>
                  <a:ext cx="2904022" cy="294574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7" descr="E:\Normal_Modes\D1_cluster_3_spread.t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073" t="6402" r="17073" b="5386"/>
              <a:stretch/>
            </p:blipFill>
            <p:spPr bwMode="auto">
              <a:xfrm>
                <a:off x="7579733" y="1756597"/>
                <a:ext cx="1430827" cy="143745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6" name="Group 25"/>
          <p:cNvGrpSpPr/>
          <p:nvPr/>
        </p:nvGrpSpPr>
        <p:grpSpPr>
          <a:xfrm>
            <a:off x="4632473" y="3810000"/>
            <a:ext cx="4439745" cy="2944465"/>
            <a:chOff x="18047" y="3573085"/>
            <a:chExt cx="4514603" cy="2872035"/>
          </a:xfrm>
        </p:grpSpPr>
        <p:pic>
          <p:nvPicPr>
            <p:cNvPr id="27" name="Picture 12" descr="E:\Normal_Modes\D1_cluster_2.ti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266" t="18825" r="18229" b="20542"/>
            <a:stretch/>
          </p:blipFill>
          <p:spPr bwMode="auto">
            <a:xfrm>
              <a:off x="27720" y="3846639"/>
              <a:ext cx="3055245" cy="2334811"/>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rot="16200000">
              <a:off x="3129468" y="3579099"/>
              <a:ext cx="1338748" cy="1351483"/>
              <a:chOff x="11326028" y="4205962"/>
              <a:chExt cx="1338748" cy="1351483"/>
            </a:xfrm>
          </p:grpSpPr>
          <p:pic>
            <p:nvPicPr>
              <p:cNvPr id="31" name="Picture 13" descr="E:\Normal_Modes\D1_cluster_2_FFT.tif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254" t="9698" r="17603" b="10197"/>
              <a:stretch/>
            </p:blipFill>
            <p:spPr bwMode="auto">
              <a:xfrm rot="5400000">
                <a:off x="11336454" y="4212331"/>
                <a:ext cx="1317897" cy="133874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1326028" y="4205962"/>
                <a:ext cx="1330429" cy="135148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13" descr="E:\Normal_Modes\D1_cluster_2.tif"/>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537" t="6598" r="16145" b="6424"/>
            <a:stretch/>
          </p:blipFill>
          <p:spPr bwMode="auto">
            <a:xfrm>
              <a:off x="3087933" y="5045114"/>
              <a:ext cx="1444717" cy="140000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8047" y="3573085"/>
              <a:ext cx="3064844" cy="287203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4648200" y="762000"/>
            <a:ext cx="4350402" cy="2819399"/>
            <a:chOff x="4608494" y="3567408"/>
            <a:chExt cx="4467024" cy="2872034"/>
          </a:xfrm>
        </p:grpSpPr>
        <p:grpSp>
          <p:nvGrpSpPr>
            <p:cNvPr id="34" name="Group 33"/>
            <p:cNvGrpSpPr/>
            <p:nvPr/>
          </p:nvGrpSpPr>
          <p:grpSpPr>
            <a:xfrm>
              <a:off x="4608494" y="3567408"/>
              <a:ext cx="4467024" cy="2872034"/>
              <a:chOff x="4531630" y="3567408"/>
              <a:chExt cx="4467024" cy="2872034"/>
            </a:xfrm>
          </p:grpSpPr>
          <p:grpSp>
            <p:nvGrpSpPr>
              <p:cNvPr id="37" name="Group 36"/>
              <p:cNvGrpSpPr/>
              <p:nvPr/>
            </p:nvGrpSpPr>
            <p:grpSpPr>
              <a:xfrm rot="16200000">
                <a:off x="7646332" y="3571893"/>
                <a:ext cx="1353161" cy="1351482"/>
                <a:chOff x="5334000" y="4276727"/>
                <a:chExt cx="1535508" cy="1524000"/>
              </a:xfrm>
            </p:grpSpPr>
            <p:pic>
              <p:nvPicPr>
                <p:cNvPr id="39" name="Picture 7" descr="E:\Normal_Modes\D1_cluster_5_FFT.tiff"/>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1592" t="6098" r="21211" b="13613"/>
                <a:stretch/>
              </p:blipFill>
              <p:spPr bwMode="auto">
                <a:xfrm rot="5400000">
                  <a:off x="5392993" y="4250962"/>
                  <a:ext cx="1429269" cy="152376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5334000" y="4276727"/>
                  <a:ext cx="1509713" cy="1524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p:cNvSpPr/>
              <p:nvPr/>
            </p:nvSpPr>
            <p:spPr>
              <a:xfrm>
                <a:off x="4531630" y="3567408"/>
                <a:ext cx="3064844" cy="287203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10" descr="E:\Normal_Modes\D1_cluster_5.tif"/>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647" t="19517" r="18140" b="14939"/>
            <a:stretch/>
          </p:blipFill>
          <p:spPr bwMode="auto">
            <a:xfrm>
              <a:off x="4635571" y="3775939"/>
              <a:ext cx="3033117" cy="247621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1" descr="E:\Normal_Modes\D1_cluster_5_spread.tif"/>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7318" t="6425" r="17187" b="5902"/>
            <a:stretch/>
          </p:blipFill>
          <p:spPr bwMode="auto">
            <a:xfrm>
              <a:off x="7696200" y="5045114"/>
              <a:ext cx="1379318" cy="1384803"/>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40"/>
          <p:cNvSpPr/>
          <p:nvPr/>
        </p:nvSpPr>
        <p:spPr>
          <a:xfrm>
            <a:off x="120649" y="3347625"/>
            <a:ext cx="1524000" cy="365061"/>
          </a:xfrm>
          <a:prstGeom prst="rect">
            <a:avLst/>
          </a:prstGeom>
          <a:solidFill>
            <a:schemeClr val="bg1">
              <a:lumMod val="8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All Clusters</a:t>
            </a:r>
            <a:endParaRPr lang="en-US" sz="2200" dirty="0">
              <a:solidFill>
                <a:schemeClr val="tx1"/>
              </a:solidFill>
            </a:endParaRPr>
          </a:p>
        </p:txBody>
      </p:sp>
      <p:sp>
        <p:nvSpPr>
          <p:cNvPr id="43" name="Rectangle 42"/>
          <p:cNvSpPr/>
          <p:nvPr/>
        </p:nvSpPr>
        <p:spPr>
          <a:xfrm>
            <a:off x="139768" y="6390686"/>
            <a:ext cx="1524000" cy="365061"/>
          </a:xfrm>
          <a:prstGeom prst="rect">
            <a:avLst/>
          </a:prstGeom>
          <a:solidFill>
            <a:schemeClr val="accent6">
              <a:lumMod val="20000"/>
              <a:lumOff val="80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Cluster I</a:t>
            </a:r>
            <a:endParaRPr lang="en-US" sz="2200" dirty="0">
              <a:solidFill>
                <a:schemeClr val="tx1"/>
              </a:solidFill>
            </a:endParaRPr>
          </a:p>
        </p:txBody>
      </p:sp>
      <p:sp>
        <p:nvSpPr>
          <p:cNvPr id="44" name="Rectangle 43"/>
          <p:cNvSpPr/>
          <p:nvPr/>
        </p:nvSpPr>
        <p:spPr>
          <a:xfrm>
            <a:off x="4648200" y="3213138"/>
            <a:ext cx="1524000" cy="365061"/>
          </a:xfrm>
          <a:prstGeom prst="rect">
            <a:avLst/>
          </a:prstGeom>
          <a:solidFill>
            <a:schemeClr val="accent3">
              <a:lumMod val="20000"/>
              <a:lumOff val="80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Cluster II</a:t>
            </a:r>
            <a:endParaRPr lang="en-US" sz="2200" dirty="0">
              <a:solidFill>
                <a:schemeClr val="tx1"/>
              </a:solidFill>
            </a:endParaRPr>
          </a:p>
        </p:txBody>
      </p:sp>
      <p:sp>
        <p:nvSpPr>
          <p:cNvPr id="45" name="Rectangle 44"/>
          <p:cNvSpPr/>
          <p:nvPr/>
        </p:nvSpPr>
        <p:spPr>
          <a:xfrm>
            <a:off x="4632473" y="6389400"/>
            <a:ext cx="1524000" cy="365061"/>
          </a:xfrm>
          <a:prstGeom prst="rect">
            <a:avLst/>
          </a:prstGeom>
          <a:solidFill>
            <a:schemeClr val="accent1">
              <a:lumMod val="20000"/>
              <a:lumOff val="80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Cluster III</a:t>
            </a:r>
            <a:endParaRPr lang="en-US" sz="2200" dirty="0">
              <a:solidFill>
                <a:schemeClr val="tx1"/>
              </a:solidFill>
            </a:endParaRPr>
          </a:p>
        </p:txBody>
      </p:sp>
    </p:spTree>
    <p:extLst>
      <p:ext uri="{BB962C8B-B14F-4D97-AF65-F5344CB8AC3E}">
        <p14:creationId xmlns:p14="http://schemas.microsoft.com/office/powerpoint/2010/main" val="32034095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27734" y="957642"/>
            <a:ext cx="5957400" cy="2928558"/>
            <a:chOff x="76200" y="381379"/>
            <a:chExt cx="5957400" cy="2928558"/>
          </a:xfrm>
        </p:grpSpPr>
        <p:pic>
          <p:nvPicPr>
            <p:cNvPr id="5" name="Picture 2" descr="E:\Normal_Modes\Images for Sergei\B - M2 phase images\Higher occupancy in Hex Channels\B3- 3D Stack10 Linear align Extracted ROI Extracted ROI.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13958"/>
              <a:ext cx="2862641" cy="28626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E:\Normal_Modes\B3_4_clusters_6_nn_distance.tif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00" t="7143" r="17196" b="10582"/>
            <a:stretch/>
          </p:blipFill>
          <p:spPr bwMode="auto">
            <a:xfrm>
              <a:off x="3095625" y="381379"/>
              <a:ext cx="2937975" cy="2928558"/>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3" descr="E:\Normal_Modes\B3_six_nn.tif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32" r="17220"/>
          <a:stretch/>
        </p:blipFill>
        <p:spPr bwMode="auto">
          <a:xfrm>
            <a:off x="6979591" y="2289403"/>
            <a:ext cx="1478609" cy="15967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123734" y="990221"/>
            <a:ext cx="1322451" cy="1311878"/>
            <a:chOff x="-590550" y="3523344"/>
            <a:chExt cx="1943100" cy="1975964"/>
          </a:xfrm>
        </p:grpSpPr>
        <p:pic>
          <p:nvPicPr>
            <p:cNvPr id="14" name="Picture 5" descr="E:\Normal_Modes\B3_FFT.tif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625" t="5834" r="15625" b="7728"/>
            <a:stretch/>
          </p:blipFill>
          <p:spPr bwMode="auto">
            <a:xfrm>
              <a:off x="-590550" y="3523344"/>
              <a:ext cx="1943100" cy="197596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90550" y="3545008"/>
              <a:ext cx="1943100" cy="193262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1" y="3886200"/>
            <a:ext cx="9067799" cy="2669757"/>
            <a:chOff x="1" y="3581400"/>
            <a:chExt cx="9067799" cy="2669757"/>
          </a:xfrm>
        </p:grpSpPr>
        <p:grpSp>
          <p:nvGrpSpPr>
            <p:cNvPr id="34" name="Group 33"/>
            <p:cNvGrpSpPr/>
            <p:nvPr/>
          </p:nvGrpSpPr>
          <p:grpSpPr>
            <a:xfrm>
              <a:off x="1" y="3581400"/>
              <a:ext cx="2271560" cy="2669757"/>
              <a:chOff x="0" y="3581400"/>
              <a:chExt cx="3034533" cy="3352800"/>
            </a:xfrm>
          </p:grpSpPr>
          <p:grpSp>
            <p:nvGrpSpPr>
              <p:cNvPr id="16" name="Group 15"/>
              <p:cNvGrpSpPr/>
              <p:nvPr/>
            </p:nvGrpSpPr>
            <p:grpSpPr>
              <a:xfrm>
                <a:off x="0" y="3581400"/>
                <a:ext cx="2943749" cy="3352800"/>
                <a:chOff x="152399" y="76200"/>
                <a:chExt cx="3038215" cy="3409950"/>
              </a:xfrm>
            </p:grpSpPr>
            <p:pic>
              <p:nvPicPr>
                <p:cNvPr id="17" name="Picture 4" descr="E:\wazzoo\FIT\B3\bubbad1.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453" r="15723"/>
                <a:stretch/>
              </p:blipFill>
              <p:spPr bwMode="auto">
                <a:xfrm>
                  <a:off x="152399" y="76200"/>
                  <a:ext cx="3038215" cy="3409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Normal_Modes\B3_evec1.tif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182" t="27572" r="31636" b="31276"/>
                <a:stretch/>
              </p:blipFill>
              <p:spPr bwMode="auto">
                <a:xfrm>
                  <a:off x="152399" y="381001"/>
                  <a:ext cx="881709" cy="796124"/>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TextBox 27"/>
              <p:cNvSpPr txBox="1"/>
              <p:nvPr/>
            </p:nvSpPr>
            <p:spPr>
              <a:xfrm>
                <a:off x="2682610" y="6504801"/>
                <a:ext cx="341760" cy="276999"/>
              </a:xfrm>
              <a:prstGeom prst="rect">
                <a:avLst/>
              </a:prstGeom>
              <a:noFill/>
            </p:spPr>
            <p:txBody>
              <a:bodyPr wrap="none" rtlCol="0">
                <a:spAutoFit/>
              </a:bodyPr>
              <a:lstStyle/>
              <a:p>
                <a:r>
                  <a:rPr lang="en-US" sz="1200" dirty="0" smtClean="0"/>
                  <a:t>11</a:t>
                </a:r>
                <a:endParaRPr lang="en-US" sz="1200" dirty="0"/>
              </a:p>
            </p:txBody>
          </p:sp>
          <p:sp>
            <p:nvSpPr>
              <p:cNvPr id="29" name="TextBox 28"/>
              <p:cNvSpPr txBox="1"/>
              <p:nvPr/>
            </p:nvSpPr>
            <p:spPr>
              <a:xfrm>
                <a:off x="2692773" y="3609201"/>
                <a:ext cx="341760" cy="276999"/>
              </a:xfrm>
              <a:prstGeom prst="rect">
                <a:avLst/>
              </a:prstGeom>
              <a:noFill/>
            </p:spPr>
            <p:txBody>
              <a:bodyPr wrap="none" rtlCol="0">
                <a:spAutoFit/>
              </a:bodyPr>
              <a:lstStyle/>
              <a:p>
                <a:r>
                  <a:rPr lang="en-US" sz="1200" dirty="0" smtClean="0"/>
                  <a:t>13</a:t>
                </a:r>
                <a:endParaRPr lang="en-US" sz="1200" dirty="0"/>
              </a:p>
            </p:txBody>
          </p:sp>
        </p:grpSp>
        <p:grpSp>
          <p:nvGrpSpPr>
            <p:cNvPr id="35" name="Group 34"/>
            <p:cNvGrpSpPr/>
            <p:nvPr/>
          </p:nvGrpSpPr>
          <p:grpSpPr>
            <a:xfrm>
              <a:off x="2253462" y="3581400"/>
              <a:ext cx="2242338" cy="2669757"/>
              <a:chOff x="3034533" y="3581400"/>
              <a:chExt cx="2995496" cy="3352800"/>
            </a:xfrm>
          </p:grpSpPr>
          <p:grpSp>
            <p:nvGrpSpPr>
              <p:cNvPr id="19" name="Group 18"/>
              <p:cNvGrpSpPr/>
              <p:nvPr/>
            </p:nvGrpSpPr>
            <p:grpSpPr>
              <a:xfrm>
                <a:off x="3034533" y="3581400"/>
                <a:ext cx="2957216" cy="3352800"/>
                <a:chOff x="3648664" y="76200"/>
                <a:chExt cx="3052115" cy="3409950"/>
              </a:xfrm>
            </p:grpSpPr>
            <p:pic>
              <p:nvPicPr>
                <p:cNvPr id="20" name="Picture 19" descr="E:\wazzoo\FIT\B3\bubbad2.ti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284" r="15586"/>
                <a:stretch/>
              </p:blipFill>
              <p:spPr bwMode="auto">
                <a:xfrm>
                  <a:off x="3648664" y="76200"/>
                  <a:ext cx="3052115" cy="3409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E:\Normal_Modes\B3_evec2.tif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846" t="27572" r="31327" b="31276"/>
                <a:stretch/>
              </p:blipFill>
              <p:spPr bwMode="auto">
                <a:xfrm>
                  <a:off x="3657600" y="380999"/>
                  <a:ext cx="1259601" cy="887043"/>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p:cNvSpPr txBox="1"/>
              <p:nvPr/>
            </p:nvSpPr>
            <p:spPr>
              <a:xfrm>
                <a:off x="5764843" y="3604092"/>
                <a:ext cx="263214" cy="276999"/>
              </a:xfrm>
              <a:prstGeom prst="rect">
                <a:avLst/>
              </a:prstGeom>
              <a:noFill/>
            </p:spPr>
            <p:txBody>
              <a:bodyPr wrap="none" rtlCol="0">
                <a:spAutoFit/>
              </a:bodyPr>
              <a:lstStyle/>
              <a:p>
                <a:r>
                  <a:rPr lang="en-US" sz="1200" dirty="0" smtClean="0"/>
                  <a:t>3</a:t>
                </a:r>
                <a:endParaRPr lang="en-US" sz="1200" dirty="0"/>
              </a:p>
            </p:txBody>
          </p:sp>
          <p:sp>
            <p:nvSpPr>
              <p:cNvPr id="31" name="TextBox 30"/>
              <p:cNvSpPr txBox="1"/>
              <p:nvPr/>
            </p:nvSpPr>
            <p:spPr>
              <a:xfrm>
                <a:off x="5720329" y="6504801"/>
                <a:ext cx="309700" cy="276999"/>
              </a:xfrm>
              <a:prstGeom prst="rect">
                <a:avLst/>
              </a:prstGeom>
              <a:noFill/>
            </p:spPr>
            <p:txBody>
              <a:bodyPr wrap="none" rtlCol="0">
                <a:spAutoFit/>
              </a:bodyPr>
              <a:lstStyle/>
              <a:p>
                <a:r>
                  <a:rPr lang="en-US" sz="1200" dirty="0"/>
                  <a:t>-</a:t>
                </a:r>
                <a:r>
                  <a:rPr lang="en-US" sz="1200" dirty="0" smtClean="0"/>
                  <a:t>3</a:t>
                </a:r>
                <a:endParaRPr lang="en-US" sz="1200" dirty="0"/>
              </a:p>
            </p:txBody>
          </p:sp>
        </p:grpSp>
        <p:grpSp>
          <p:nvGrpSpPr>
            <p:cNvPr id="36" name="Group 35"/>
            <p:cNvGrpSpPr/>
            <p:nvPr/>
          </p:nvGrpSpPr>
          <p:grpSpPr>
            <a:xfrm>
              <a:off x="4495800" y="3581400"/>
              <a:ext cx="2250510" cy="2669757"/>
              <a:chOff x="6067950" y="3581400"/>
              <a:chExt cx="3006413" cy="3352800"/>
            </a:xfrm>
          </p:grpSpPr>
          <p:grpSp>
            <p:nvGrpSpPr>
              <p:cNvPr id="22" name="Group 21"/>
              <p:cNvGrpSpPr/>
              <p:nvPr/>
            </p:nvGrpSpPr>
            <p:grpSpPr>
              <a:xfrm>
                <a:off x="6067950" y="3581400"/>
                <a:ext cx="2971800" cy="3352800"/>
                <a:chOff x="6400800" y="76200"/>
                <a:chExt cx="3067167" cy="3409950"/>
              </a:xfrm>
            </p:grpSpPr>
            <p:pic>
              <p:nvPicPr>
                <p:cNvPr id="23" name="Picture 6" descr="E:\wazzoo\FIT\B3\bubbad3.tif"/>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284" r="15586"/>
                <a:stretch/>
              </p:blipFill>
              <p:spPr bwMode="auto">
                <a:xfrm>
                  <a:off x="6415851" y="76200"/>
                  <a:ext cx="3052116" cy="3409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E:\Normal_Modes\B3_evec3.tiff"/>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3951" t="23868" r="30247" b="25515"/>
                <a:stretch/>
              </p:blipFill>
              <p:spPr bwMode="auto">
                <a:xfrm>
                  <a:off x="6400800" y="304800"/>
                  <a:ext cx="976143" cy="1035048"/>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p:cNvSpPr txBox="1"/>
              <p:nvPr/>
            </p:nvSpPr>
            <p:spPr>
              <a:xfrm>
                <a:off x="8811149" y="3604094"/>
                <a:ext cx="263214" cy="276999"/>
              </a:xfrm>
              <a:prstGeom prst="rect">
                <a:avLst/>
              </a:prstGeom>
              <a:noFill/>
            </p:spPr>
            <p:txBody>
              <a:bodyPr wrap="none" rtlCol="0">
                <a:spAutoFit/>
              </a:bodyPr>
              <a:lstStyle/>
              <a:p>
                <a:r>
                  <a:rPr lang="en-US" sz="1200" dirty="0"/>
                  <a:t>2</a:t>
                </a:r>
              </a:p>
            </p:txBody>
          </p:sp>
          <p:sp>
            <p:nvSpPr>
              <p:cNvPr id="33" name="TextBox 32"/>
              <p:cNvSpPr txBox="1"/>
              <p:nvPr/>
            </p:nvSpPr>
            <p:spPr>
              <a:xfrm>
                <a:off x="8753890" y="6504801"/>
                <a:ext cx="309700" cy="276999"/>
              </a:xfrm>
              <a:prstGeom prst="rect">
                <a:avLst/>
              </a:prstGeom>
              <a:noFill/>
            </p:spPr>
            <p:txBody>
              <a:bodyPr wrap="none" rtlCol="0">
                <a:spAutoFit/>
              </a:bodyPr>
              <a:lstStyle/>
              <a:p>
                <a:r>
                  <a:rPr lang="en-US" sz="1200" dirty="0" smtClean="0"/>
                  <a:t>-2</a:t>
                </a:r>
                <a:endParaRPr lang="en-US" sz="1200" dirty="0"/>
              </a:p>
            </p:txBody>
          </p:sp>
        </p:grpSp>
        <p:grpSp>
          <p:nvGrpSpPr>
            <p:cNvPr id="43" name="Group 42"/>
            <p:cNvGrpSpPr/>
            <p:nvPr/>
          </p:nvGrpSpPr>
          <p:grpSpPr>
            <a:xfrm>
              <a:off x="6781800" y="3581400"/>
              <a:ext cx="2286000" cy="2669757"/>
              <a:chOff x="16962" y="3533001"/>
              <a:chExt cx="3006349" cy="3234964"/>
            </a:xfrm>
          </p:grpSpPr>
          <p:grpSp>
            <p:nvGrpSpPr>
              <p:cNvPr id="37" name="Group 36"/>
              <p:cNvGrpSpPr/>
              <p:nvPr/>
            </p:nvGrpSpPr>
            <p:grpSpPr>
              <a:xfrm>
                <a:off x="16962" y="3551426"/>
                <a:ext cx="2954838" cy="3216539"/>
                <a:chOff x="65894" y="3810000"/>
                <a:chExt cx="2746600" cy="3070333"/>
              </a:xfrm>
            </p:grpSpPr>
            <p:pic>
              <p:nvPicPr>
                <p:cNvPr id="38" name="Picture 7" descr="E:\wazzoo\FIT\B3\bubbad4.tif"/>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7361" r="15798"/>
                <a:stretch/>
              </p:blipFill>
              <p:spPr bwMode="auto">
                <a:xfrm>
                  <a:off x="76201" y="3810000"/>
                  <a:ext cx="2736293" cy="30703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E:\Normal_Modes\B3_evec4.tiff"/>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2408" t="27984" r="25000" b="31275"/>
                <a:stretch/>
              </p:blipFill>
              <p:spPr bwMode="auto">
                <a:xfrm>
                  <a:off x="65894" y="4075108"/>
                  <a:ext cx="1117512" cy="801692"/>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p:cNvSpPr txBox="1"/>
              <p:nvPr/>
            </p:nvSpPr>
            <p:spPr>
              <a:xfrm>
                <a:off x="2760097" y="3533001"/>
                <a:ext cx="263214" cy="276999"/>
              </a:xfrm>
              <a:prstGeom prst="rect">
                <a:avLst/>
              </a:prstGeom>
              <a:noFill/>
            </p:spPr>
            <p:txBody>
              <a:bodyPr wrap="none" rtlCol="0">
                <a:spAutoFit/>
              </a:bodyPr>
              <a:lstStyle/>
              <a:p>
                <a:r>
                  <a:rPr lang="en-US" sz="1200" dirty="0"/>
                  <a:t>2</a:t>
                </a:r>
              </a:p>
            </p:txBody>
          </p:sp>
          <p:sp>
            <p:nvSpPr>
              <p:cNvPr id="42" name="TextBox 41"/>
              <p:cNvSpPr txBox="1"/>
              <p:nvPr/>
            </p:nvSpPr>
            <p:spPr>
              <a:xfrm>
                <a:off x="2705085" y="6352401"/>
                <a:ext cx="309700" cy="276999"/>
              </a:xfrm>
              <a:prstGeom prst="rect">
                <a:avLst/>
              </a:prstGeom>
              <a:noFill/>
            </p:spPr>
            <p:txBody>
              <a:bodyPr wrap="none" rtlCol="0">
                <a:spAutoFit/>
              </a:bodyPr>
              <a:lstStyle/>
              <a:p>
                <a:r>
                  <a:rPr lang="en-US" sz="1200" dirty="0" smtClean="0"/>
                  <a:t>-2</a:t>
                </a:r>
                <a:endParaRPr lang="en-US" sz="1200" dirty="0"/>
              </a:p>
            </p:txBody>
          </p:sp>
        </p:grpSp>
      </p:grpSp>
      <p:sp>
        <p:nvSpPr>
          <p:cNvPr id="45" name="Title 1"/>
          <p:cNvSpPr txBox="1">
            <a:spLocks/>
          </p:cNvSpPr>
          <p:nvPr/>
        </p:nvSpPr>
        <p:spPr bwMode="auto">
          <a:xfrm>
            <a:off x="-9939" y="163571"/>
            <a:ext cx="9144000" cy="484748"/>
          </a:xfrm>
          <a:prstGeom prst="rect">
            <a:avLst/>
          </a:prstGeom>
          <a:solidFill>
            <a:schemeClr val="bg1"/>
          </a:solidFill>
          <a:ln>
            <a:noFill/>
          </a:ln>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b="1" kern="0" dirty="0" smtClean="0">
                <a:solidFill>
                  <a:srgbClr val="106636"/>
                </a:solidFill>
                <a:latin typeface="Arial Black" pitchFamily="34" charset="0"/>
                <a:cs typeface="Arial"/>
              </a:rPr>
              <a:t>Local Physics: PCA</a:t>
            </a:r>
            <a:endParaRPr lang="en-US" i="1" kern="0" dirty="0">
              <a:solidFill>
                <a:srgbClr val="106636"/>
              </a:solidFill>
              <a:latin typeface="Arial Black" pitchFamily="34" charset="0"/>
              <a:cs typeface="Arial"/>
            </a:endParaRPr>
          </a:p>
        </p:txBody>
      </p:sp>
      <p:sp>
        <p:nvSpPr>
          <p:cNvPr id="46" name="Rectangle 45"/>
          <p:cNvSpPr/>
          <p:nvPr/>
        </p:nvSpPr>
        <p:spPr>
          <a:xfrm>
            <a:off x="1697054" y="822073"/>
            <a:ext cx="1524000" cy="365061"/>
          </a:xfrm>
          <a:prstGeom prst="rect">
            <a:avLst/>
          </a:prstGeom>
          <a:solidFill>
            <a:schemeClr val="bg1">
              <a:lumMod val="8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Raw Data</a:t>
            </a:r>
            <a:endParaRPr lang="en-US" sz="2200" dirty="0">
              <a:solidFill>
                <a:schemeClr val="tx1"/>
              </a:solidFill>
            </a:endParaRPr>
          </a:p>
        </p:txBody>
      </p:sp>
      <p:sp>
        <p:nvSpPr>
          <p:cNvPr id="47" name="Rectangle 46"/>
          <p:cNvSpPr/>
          <p:nvPr/>
        </p:nvSpPr>
        <p:spPr>
          <a:xfrm>
            <a:off x="4754146" y="822072"/>
            <a:ext cx="1524000" cy="365061"/>
          </a:xfrm>
          <a:prstGeom prst="rect">
            <a:avLst/>
          </a:prstGeom>
          <a:solidFill>
            <a:schemeClr val="accent5">
              <a:lumMod val="40000"/>
              <a:lumOff val="60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Clustering</a:t>
            </a:r>
            <a:endParaRPr lang="en-US" sz="2200" dirty="0">
              <a:solidFill>
                <a:schemeClr val="tx1"/>
              </a:solidFill>
            </a:endParaRPr>
          </a:p>
        </p:txBody>
      </p:sp>
      <p:sp>
        <p:nvSpPr>
          <p:cNvPr id="48" name="Rectangle 47"/>
          <p:cNvSpPr/>
          <p:nvPr/>
        </p:nvSpPr>
        <p:spPr>
          <a:xfrm>
            <a:off x="547384" y="6340539"/>
            <a:ext cx="960700" cy="365061"/>
          </a:xfrm>
          <a:prstGeom prst="rect">
            <a:avLst/>
          </a:prstGeom>
          <a:solidFill>
            <a:srgbClr val="FF7C80"/>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PC I</a:t>
            </a:r>
            <a:endParaRPr lang="en-US" sz="2200" dirty="0">
              <a:solidFill>
                <a:schemeClr val="tx1"/>
              </a:solidFill>
            </a:endParaRPr>
          </a:p>
        </p:txBody>
      </p:sp>
      <p:sp>
        <p:nvSpPr>
          <p:cNvPr id="50" name="Rectangle 49"/>
          <p:cNvSpPr/>
          <p:nvPr/>
        </p:nvSpPr>
        <p:spPr>
          <a:xfrm>
            <a:off x="2879953" y="6327301"/>
            <a:ext cx="960700" cy="365061"/>
          </a:xfrm>
          <a:prstGeom prst="rect">
            <a:avLst/>
          </a:prstGeom>
          <a:solidFill>
            <a:srgbClr val="FFCC66"/>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PC II</a:t>
            </a:r>
            <a:endParaRPr lang="en-US" sz="2200" dirty="0">
              <a:solidFill>
                <a:schemeClr val="tx1"/>
              </a:solidFill>
            </a:endParaRPr>
          </a:p>
        </p:txBody>
      </p:sp>
      <p:sp>
        <p:nvSpPr>
          <p:cNvPr id="51" name="Rectangle 50"/>
          <p:cNvSpPr/>
          <p:nvPr/>
        </p:nvSpPr>
        <p:spPr>
          <a:xfrm>
            <a:off x="5132084" y="6327839"/>
            <a:ext cx="960700" cy="365061"/>
          </a:xfrm>
          <a:prstGeom prst="rect">
            <a:avLst/>
          </a:prstGeom>
          <a:solidFill>
            <a:srgbClr val="FFFF66"/>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PC III</a:t>
            </a:r>
            <a:endParaRPr lang="en-US" sz="2200" dirty="0">
              <a:solidFill>
                <a:schemeClr val="tx1"/>
              </a:solidFill>
            </a:endParaRPr>
          </a:p>
        </p:txBody>
      </p:sp>
      <p:sp>
        <p:nvSpPr>
          <p:cNvPr id="52" name="Rectangle 51"/>
          <p:cNvSpPr/>
          <p:nvPr/>
        </p:nvSpPr>
        <p:spPr>
          <a:xfrm>
            <a:off x="7429082" y="6340538"/>
            <a:ext cx="960700" cy="365061"/>
          </a:xfrm>
          <a:prstGeom prst="rect">
            <a:avLst/>
          </a:prstGeom>
          <a:solidFill>
            <a:srgbClr val="CCFF33"/>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PC IV</a:t>
            </a:r>
            <a:endParaRPr lang="en-US" sz="2200" dirty="0">
              <a:solidFill>
                <a:schemeClr val="tx1"/>
              </a:solidFill>
            </a:endParaRPr>
          </a:p>
        </p:txBody>
      </p:sp>
    </p:spTree>
    <p:extLst>
      <p:ext uri="{BB962C8B-B14F-4D97-AF65-F5344CB8AC3E}">
        <p14:creationId xmlns:p14="http://schemas.microsoft.com/office/powerpoint/2010/main" val="3169840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545339" y="805173"/>
            <a:ext cx="7718767" cy="3680878"/>
          </a:xfrm>
          <a:prstGeom prst="rect">
            <a:avLst/>
          </a:prstGeom>
        </p:spPr>
      </p:pic>
      <p:sp>
        <p:nvSpPr>
          <p:cNvPr id="5" name="Title 1"/>
          <p:cNvSpPr txBox="1">
            <a:spLocks/>
          </p:cNvSpPr>
          <p:nvPr/>
        </p:nvSpPr>
        <p:spPr bwMode="auto">
          <a:xfrm>
            <a:off x="-30103" y="7450"/>
            <a:ext cx="9144000" cy="48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b="1" kern="0" dirty="0" smtClean="0">
                <a:solidFill>
                  <a:srgbClr val="106636"/>
                </a:solidFill>
                <a:latin typeface="Arial Black" pitchFamily="34" charset="0"/>
                <a:cs typeface="Arial"/>
              </a:rPr>
              <a:t>Image Analytics: Enabling the Discovery</a:t>
            </a:r>
            <a:endParaRPr lang="en-US" i="1" kern="0" dirty="0">
              <a:solidFill>
                <a:srgbClr val="106636"/>
              </a:solidFill>
              <a:latin typeface="Arial Black" pitchFamily="34" charset="0"/>
              <a:cs typeface="Arial"/>
            </a:endParaRPr>
          </a:p>
        </p:txBody>
      </p:sp>
      <p:sp>
        <p:nvSpPr>
          <p:cNvPr id="42" name="TextBox 41"/>
          <p:cNvSpPr txBox="1"/>
          <p:nvPr/>
        </p:nvSpPr>
        <p:spPr>
          <a:xfrm>
            <a:off x="152400" y="4571388"/>
            <a:ext cx="8850897"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Image based analysis for quantitative improvement of Molybdenum–Vanadium based complex oxide catalysts for propane </a:t>
            </a:r>
            <a:r>
              <a:rPr lang="en-US" dirty="0" err="1" smtClean="0"/>
              <a:t>ammoxidation</a:t>
            </a:r>
            <a:endParaRPr lang="en-US" dirty="0" smtClean="0"/>
          </a:p>
          <a:p>
            <a:pPr marL="285750" indent="-285750">
              <a:buFont typeface="Arial" panose="020B0604020202020204" pitchFamily="34" charset="0"/>
              <a:buChar char="•"/>
            </a:pPr>
            <a:r>
              <a:rPr lang="en-US" dirty="0" smtClean="0"/>
              <a:t>Identification of new phases undetectable by visual inspection</a:t>
            </a:r>
          </a:p>
          <a:p>
            <a:pPr marL="285750" indent="-285750">
              <a:buFont typeface="Arial" panose="020B0604020202020204" pitchFamily="34" charset="0"/>
              <a:buChar char="•"/>
            </a:pPr>
            <a:r>
              <a:rPr lang="en-US" dirty="0" smtClean="0"/>
              <a:t>Link to catalytic properties?</a:t>
            </a:r>
            <a:endParaRPr lang="en-US" baseline="30000" dirty="0" smtClean="0"/>
          </a:p>
        </p:txBody>
      </p:sp>
      <p:sp>
        <p:nvSpPr>
          <p:cNvPr id="2" name="TextBox 1"/>
          <p:cNvSpPr txBox="1"/>
          <p:nvPr/>
        </p:nvSpPr>
        <p:spPr>
          <a:xfrm>
            <a:off x="0" y="6553200"/>
            <a:ext cx="8710783" cy="307777"/>
          </a:xfrm>
          <a:prstGeom prst="rect">
            <a:avLst/>
          </a:prstGeom>
          <a:noFill/>
        </p:spPr>
        <p:txBody>
          <a:bodyPr wrap="none" rtlCol="0">
            <a:spAutoFit/>
          </a:bodyPr>
          <a:lstStyle/>
          <a:p>
            <a:r>
              <a:rPr lang="en-US" sz="1400" dirty="0" smtClean="0"/>
              <a:t>Q </a:t>
            </a:r>
            <a:r>
              <a:rPr lang="en-US" sz="1400" dirty="0"/>
              <a:t>He, J Woo, A </a:t>
            </a:r>
            <a:r>
              <a:rPr lang="en-US" sz="1400" dirty="0" err="1"/>
              <a:t>Belianinov</a:t>
            </a:r>
            <a:r>
              <a:rPr lang="en-US" sz="1400" dirty="0"/>
              <a:t>, VV Guliants, A </a:t>
            </a:r>
            <a:r>
              <a:rPr lang="en-US" sz="1400" dirty="0" err="1" smtClean="0"/>
              <a:t>Borisevich</a:t>
            </a:r>
            <a:r>
              <a:rPr lang="en-US" sz="1400" dirty="0" smtClean="0"/>
              <a:t>; ACS </a:t>
            </a:r>
            <a:r>
              <a:rPr lang="en-US" sz="1400" dirty="0" err="1"/>
              <a:t>nano</a:t>
            </a:r>
            <a:r>
              <a:rPr lang="en-US" sz="1400" dirty="0"/>
              <a:t>, </a:t>
            </a:r>
            <a:r>
              <a:rPr lang="en-US" sz="1400" b="1" dirty="0"/>
              <a:t>DOI: </a:t>
            </a:r>
            <a:r>
              <a:rPr lang="en-US" sz="1400" dirty="0" smtClean="0"/>
              <a:t>10.1021/acsnano.5b00271, (2015)</a:t>
            </a:r>
            <a:endParaRPr lang="en-US" sz="1400" dirty="0"/>
          </a:p>
        </p:txBody>
      </p:sp>
    </p:spTree>
    <p:extLst>
      <p:ext uri="{BB962C8B-B14F-4D97-AF65-F5344CB8AC3E}">
        <p14:creationId xmlns:p14="http://schemas.microsoft.com/office/powerpoint/2010/main" val="40940961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6"/>
          <p:cNvPicPr>
            <a:picLocks noChangeAspect="1" noChangeArrowheads="1"/>
          </p:cNvPicPr>
          <p:nvPr/>
        </p:nvPicPr>
        <p:blipFill>
          <a:blip r:embed="rId3">
            <a:extLst>
              <a:ext uri="{28A0092B-C50C-407E-A947-70E740481C1C}">
                <a14:useLocalDpi xmlns:a14="http://schemas.microsoft.com/office/drawing/2010/main" val="0"/>
              </a:ext>
            </a:extLst>
          </a:blip>
          <a:srcRect l="2812" r="14742"/>
          <a:stretch>
            <a:fillRect/>
          </a:stretch>
        </p:blipFill>
        <p:spPr bwMode="auto">
          <a:xfrm>
            <a:off x="4471988" y="4322933"/>
            <a:ext cx="38401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085" name="Group 7"/>
          <p:cNvGrpSpPr>
            <a:grpSpLocks/>
          </p:cNvGrpSpPr>
          <p:nvPr/>
        </p:nvGrpSpPr>
        <p:grpSpPr bwMode="auto">
          <a:xfrm>
            <a:off x="282575" y="4270546"/>
            <a:ext cx="3990975" cy="1604962"/>
            <a:chOff x="4516439" y="1648504"/>
            <a:chExt cx="3991645" cy="1603711"/>
          </a:xfrm>
        </p:grpSpPr>
        <p:grpSp>
          <p:nvGrpSpPr>
            <p:cNvPr id="131109" name="Group 8"/>
            <p:cNvGrpSpPr>
              <a:grpSpLocks/>
            </p:cNvGrpSpPr>
            <p:nvPr/>
          </p:nvGrpSpPr>
          <p:grpSpPr bwMode="auto">
            <a:xfrm>
              <a:off x="4516439" y="1648504"/>
              <a:ext cx="3923341" cy="1603711"/>
              <a:chOff x="4516439" y="1648504"/>
              <a:chExt cx="3923341" cy="1603711"/>
            </a:xfrm>
          </p:grpSpPr>
          <p:pic>
            <p:nvPicPr>
              <p:cNvPr id="131126"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6439" y="1685753"/>
                <a:ext cx="3923341" cy="156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127" name="TextBox 16"/>
              <p:cNvSpPr txBox="1">
                <a:spLocks noChangeArrowheads="1"/>
              </p:cNvSpPr>
              <p:nvPr/>
            </p:nvSpPr>
            <p:spPr bwMode="auto">
              <a:xfrm>
                <a:off x="4595932" y="1648504"/>
                <a:ext cx="38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endParaRPr lang="en-US" altLang="en-US" sz="3600">
                  <a:solidFill>
                    <a:srgbClr val="000000"/>
                  </a:solidFill>
                  <a:latin typeface="Calibri" pitchFamily="34" charset="0"/>
                  <a:cs typeface="Arial" pitchFamily="34" charset="0"/>
                </a:endParaRPr>
              </a:p>
            </p:txBody>
          </p:sp>
        </p:grpSp>
        <p:grpSp>
          <p:nvGrpSpPr>
            <p:cNvPr id="131110" name="Group 9"/>
            <p:cNvGrpSpPr>
              <a:grpSpLocks/>
            </p:cNvGrpSpPr>
            <p:nvPr/>
          </p:nvGrpSpPr>
          <p:grpSpPr bwMode="auto">
            <a:xfrm>
              <a:off x="8016538" y="2260999"/>
              <a:ext cx="428693" cy="475034"/>
              <a:chOff x="8382000" y="1184389"/>
              <a:chExt cx="428693" cy="475034"/>
            </a:xfrm>
          </p:grpSpPr>
          <p:cxnSp>
            <p:nvCxnSpPr>
              <p:cNvPr id="22" name="Straight Connector 21"/>
              <p:cNvCxnSpPr>
                <a:cxnSpLocks noChangeAspect="1"/>
              </p:cNvCxnSpPr>
              <p:nvPr/>
            </p:nvCxnSpPr>
            <p:spPr>
              <a:xfrm rot="21258556">
                <a:off x="8532176" y="1382473"/>
                <a:ext cx="236577" cy="277596"/>
              </a:xfrm>
              <a:prstGeom prst="line">
                <a:avLst/>
              </a:prstGeom>
              <a:ln w="1905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58556">
                <a:off x="8581396" y="1301574"/>
                <a:ext cx="228638" cy="326770"/>
              </a:xfrm>
              <a:prstGeom prst="line">
                <a:avLst/>
              </a:prstGeom>
              <a:ln w="1905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rot="19168050">
                <a:off x="8582985" y="1423716"/>
                <a:ext cx="111144" cy="36485"/>
              </a:xfrm>
              <a:prstGeom prst="arc">
                <a:avLst>
                  <a:gd name="adj1" fmla="val 10550226"/>
                  <a:gd name="adj2" fmla="val 0"/>
                </a:avLst>
              </a:prstGeom>
              <a:ln w="1905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b="0">
                  <a:solidFill>
                    <a:srgbClr val="000000"/>
                  </a:solidFill>
                </a:endParaRPr>
              </a:p>
            </p:txBody>
          </p:sp>
          <p:sp>
            <p:nvSpPr>
              <p:cNvPr id="131125" name="TextBox 2048"/>
              <p:cNvSpPr txBox="1">
                <a:spLocks noChangeArrowheads="1"/>
              </p:cNvSpPr>
              <p:nvPr/>
            </p:nvSpPr>
            <p:spPr bwMode="auto">
              <a:xfrm>
                <a:off x="8382000" y="1184389"/>
                <a:ext cx="2436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1400">
                    <a:solidFill>
                      <a:srgbClr val="FF0000"/>
                    </a:solidFill>
                    <a:latin typeface="Calibri" pitchFamily="34" charset="0"/>
                    <a:cs typeface="Arial" pitchFamily="34" charset="0"/>
                  </a:rPr>
                  <a:t>15°</a:t>
                </a:r>
              </a:p>
            </p:txBody>
          </p:sp>
        </p:grpSp>
        <p:cxnSp>
          <p:nvCxnSpPr>
            <p:cNvPr id="11" name="Straight Connector 10"/>
            <p:cNvCxnSpPr/>
            <p:nvPr/>
          </p:nvCxnSpPr>
          <p:spPr>
            <a:xfrm flipH="1">
              <a:off x="6642459" y="3000000"/>
              <a:ext cx="1865625" cy="34898"/>
            </a:xfrm>
            <a:prstGeom prst="line">
              <a:avLst/>
            </a:prstGeom>
            <a:ln w="127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595827" y="3096761"/>
              <a:ext cx="2186355" cy="36485"/>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95827" y="2963515"/>
              <a:ext cx="2186355" cy="3807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629757" y="3115796"/>
              <a:ext cx="1865625" cy="36485"/>
            </a:xfrm>
            <a:prstGeom prst="line">
              <a:avLst/>
            </a:prstGeom>
            <a:ln w="12700">
              <a:solidFill>
                <a:srgbClr val="0000FF"/>
              </a:solidFill>
              <a:prstDash val="sysDash"/>
            </a:ln>
          </p:spPr>
          <p:style>
            <a:lnRef idx="1">
              <a:schemeClr val="accent1"/>
            </a:lnRef>
            <a:fillRef idx="0">
              <a:schemeClr val="accent1"/>
            </a:fillRef>
            <a:effectRef idx="0">
              <a:schemeClr val="accent1"/>
            </a:effectRef>
            <a:fontRef idx="minor">
              <a:schemeClr val="tx1"/>
            </a:fontRef>
          </p:style>
        </p:cxnSp>
        <p:grpSp>
          <p:nvGrpSpPr>
            <p:cNvPr id="131115" name="Group 14"/>
            <p:cNvGrpSpPr>
              <a:grpSpLocks/>
            </p:cNvGrpSpPr>
            <p:nvPr/>
          </p:nvGrpSpPr>
          <p:grpSpPr bwMode="auto">
            <a:xfrm>
              <a:off x="7935289" y="1699800"/>
              <a:ext cx="556878" cy="442638"/>
              <a:chOff x="7935289" y="821300"/>
              <a:chExt cx="556878" cy="442638"/>
            </a:xfrm>
          </p:grpSpPr>
          <p:grpSp>
            <p:nvGrpSpPr>
              <p:cNvPr id="131117" name="Group 16"/>
              <p:cNvGrpSpPr>
                <a:grpSpLocks/>
              </p:cNvGrpSpPr>
              <p:nvPr/>
            </p:nvGrpSpPr>
            <p:grpSpPr bwMode="auto">
              <a:xfrm>
                <a:off x="7935289" y="821300"/>
                <a:ext cx="556878" cy="328199"/>
                <a:chOff x="5171942" y="2127981"/>
                <a:chExt cx="556878" cy="328199"/>
              </a:xfrm>
            </p:grpSpPr>
            <p:sp>
              <p:nvSpPr>
                <p:cNvPr id="131120" name="TextBox 8"/>
                <p:cNvSpPr txBox="1">
                  <a:spLocks noChangeArrowheads="1"/>
                </p:cNvSpPr>
                <p:nvPr/>
              </p:nvSpPr>
              <p:spPr bwMode="auto">
                <a:xfrm>
                  <a:off x="5171942" y="2148403"/>
                  <a:ext cx="1266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a:solidFill>
                        <a:srgbClr val="FF0000"/>
                      </a:solidFill>
                      <a:latin typeface="Calibri" pitchFamily="34" charset="0"/>
                      <a:cs typeface="Arial" pitchFamily="34" charset="0"/>
                    </a:rPr>
                    <a:t>a</a:t>
                  </a:r>
                </a:p>
              </p:txBody>
            </p:sp>
            <p:sp>
              <p:nvSpPr>
                <p:cNvPr id="131121" name="TextBox 44"/>
                <p:cNvSpPr txBox="1">
                  <a:spLocks noChangeArrowheads="1"/>
                </p:cNvSpPr>
                <p:nvPr/>
              </p:nvSpPr>
              <p:spPr bwMode="auto">
                <a:xfrm>
                  <a:off x="5577176" y="2127981"/>
                  <a:ext cx="151644" cy="25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a:solidFill>
                        <a:srgbClr val="FF0000"/>
                      </a:solidFill>
                      <a:latin typeface="Calibri" pitchFamily="34" charset="0"/>
                      <a:cs typeface="Arial" pitchFamily="34" charset="0"/>
                    </a:rPr>
                    <a:t>b</a:t>
                  </a:r>
                </a:p>
              </p:txBody>
            </p:sp>
          </p:grpSp>
          <p:cxnSp>
            <p:nvCxnSpPr>
              <p:cNvPr id="18" name="Straight Arrow Connector 17"/>
              <p:cNvCxnSpPr/>
              <p:nvPr/>
            </p:nvCxnSpPr>
            <p:spPr>
              <a:xfrm rot="13082674" flipV="1">
                <a:off x="8039089" y="1148705"/>
                <a:ext cx="219462" cy="3211"/>
              </a:xfrm>
              <a:prstGeom prst="straightConnector1">
                <a:avLst/>
              </a:prstGeom>
              <a:ln w="28575">
                <a:solidFill>
                  <a:srgbClr val="FF0000"/>
                </a:solidFill>
                <a:headEnd type="none" w="med" len="med"/>
                <a:tailEnd type="triangle" w="med" len="med"/>
              </a:ln>
              <a:scene3d>
                <a:camera prst="orthographicFront">
                  <a:rot lat="0" lon="0" rev="2118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8482674" flipV="1">
                <a:off x="8191489" y="1152601"/>
                <a:ext cx="219462" cy="3211"/>
              </a:xfrm>
              <a:prstGeom prst="straightConnector1">
                <a:avLst/>
              </a:prstGeom>
              <a:ln w="28575">
                <a:solidFill>
                  <a:srgbClr val="FF0000"/>
                </a:solidFill>
                <a:headEnd type="none" w="med" len="med"/>
                <a:tailEnd type="triangle" w="med" len="med"/>
              </a:ln>
              <a:scene3d>
                <a:camera prst="orthographicFront">
                  <a:rot lat="0" lon="0" rev="21180000"/>
                </a:camera>
                <a:lightRig rig="threePt" dir="t"/>
              </a:scene3d>
            </p:spPr>
            <p:style>
              <a:lnRef idx="1">
                <a:schemeClr val="accent1"/>
              </a:lnRef>
              <a:fillRef idx="0">
                <a:schemeClr val="accent1"/>
              </a:fillRef>
              <a:effectRef idx="0">
                <a:schemeClr val="accent1"/>
              </a:effectRef>
              <a:fontRef idx="minor">
                <a:schemeClr val="tx1"/>
              </a:fontRef>
            </p:style>
          </p:cxnSp>
        </p:grpSp>
        <p:sp>
          <p:nvSpPr>
            <p:cNvPr id="131116" name="TextBox 55"/>
            <p:cNvSpPr txBox="1">
              <a:spLocks noChangeArrowheads="1"/>
            </p:cNvSpPr>
            <p:nvPr/>
          </p:nvSpPr>
          <p:spPr bwMode="auto">
            <a:xfrm>
              <a:off x="8011728" y="2399523"/>
              <a:ext cx="1266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a:solidFill>
                    <a:srgbClr val="FF0000"/>
                  </a:solidFill>
                  <a:latin typeface="Calibri" pitchFamily="34" charset="0"/>
                  <a:cs typeface="Arial" pitchFamily="34" charset="0"/>
                </a:rPr>
                <a:t>a</a:t>
              </a:r>
            </a:p>
          </p:txBody>
        </p:sp>
      </p:grpSp>
      <p:grpSp>
        <p:nvGrpSpPr>
          <p:cNvPr id="131078" name="组合 3"/>
          <p:cNvGrpSpPr>
            <a:grpSpLocks noChangeAspect="1"/>
          </p:cNvGrpSpPr>
          <p:nvPr/>
        </p:nvGrpSpPr>
        <p:grpSpPr bwMode="auto">
          <a:xfrm>
            <a:off x="3291821" y="1128713"/>
            <a:ext cx="3219450" cy="2466975"/>
            <a:chOff x="4057596" y="332773"/>
            <a:chExt cx="3576338" cy="3045738"/>
          </a:xfrm>
        </p:grpSpPr>
        <p:pic>
          <p:nvPicPr>
            <p:cNvPr id="131096" name="Picture 28"/>
            <p:cNvPicPr>
              <a:picLocks noChangeAspect="1" noChangeArrowheads="1"/>
            </p:cNvPicPr>
            <p:nvPr/>
          </p:nvPicPr>
          <p:blipFill>
            <a:blip r:embed="rId5" cstate="print">
              <a:extLst>
                <a:ext uri="{28A0092B-C50C-407E-A947-70E740481C1C}">
                  <a14:useLocalDpi xmlns:a14="http://schemas.microsoft.com/office/drawing/2010/main" val="0"/>
                </a:ext>
              </a:extLst>
            </a:blip>
            <a:srcRect l="19696" t="32222" r="38005" b="16347"/>
            <a:stretch>
              <a:fillRect/>
            </a:stretch>
          </p:blipFill>
          <p:spPr bwMode="auto">
            <a:xfrm rot="10800000" flipH="1">
              <a:off x="4057596" y="332773"/>
              <a:ext cx="2982405" cy="301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97" name="Picture 29"/>
            <p:cNvPicPr>
              <a:picLocks noChangeAspect="1" noChangeArrowheads="1"/>
            </p:cNvPicPr>
            <p:nvPr/>
          </p:nvPicPr>
          <p:blipFill>
            <a:blip r:embed="rId5" cstate="print">
              <a:extLst>
                <a:ext uri="{28A0092B-C50C-407E-A947-70E740481C1C}">
                  <a14:useLocalDpi xmlns:a14="http://schemas.microsoft.com/office/drawing/2010/main" val="0"/>
                </a:ext>
              </a:extLst>
            </a:blip>
            <a:srcRect l="78040" t="15726" r="17722" b="16348"/>
            <a:stretch>
              <a:fillRect/>
            </a:stretch>
          </p:blipFill>
          <p:spPr bwMode="auto">
            <a:xfrm>
              <a:off x="7101583" y="403663"/>
              <a:ext cx="213617" cy="297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 name="直接连接符 18"/>
            <p:cNvCxnSpPr/>
            <p:nvPr/>
          </p:nvCxnSpPr>
          <p:spPr>
            <a:xfrm>
              <a:off x="7633934" y="1500894"/>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1099" name="组合 19"/>
            <p:cNvGrpSpPr>
              <a:grpSpLocks/>
            </p:cNvGrpSpPr>
            <p:nvPr/>
          </p:nvGrpSpPr>
          <p:grpSpPr bwMode="auto">
            <a:xfrm>
              <a:off x="7315200" y="1295400"/>
              <a:ext cx="265828" cy="184666"/>
              <a:chOff x="6077712" y="4315968"/>
              <a:chExt cx="265828" cy="184666"/>
            </a:xfrm>
          </p:grpSpPr>
          <p:cxnSp>
            <p:nvCxnSpPr>
              <p:cNvPr id="40" name="直接连接符 20"/>
              <p:cNvCxnSpPr/>
              <p:nvPr/>
            </p:nvCxnSpPr>
            <p:spPr>
              <a:xfrm flipH="1">
                <a:off x="6077257" y="4407786"/>
                <a:ext cx="1992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1108" name="TextBox 21"/>
              <p:cNvSpPr txBox="1">
                <a:spLocks noChangeArrowheads="1"/>
              </p:cNvSpPr>
              <p:nvPr/>
            </p:nvSpPr>
            <p:spPr bwMode="auto">
              <a:xfrm>
                <a:off x="6144768" y="4315968"/>
                <a:ext cx="198772" cy="18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1200">
                    <a:solidFill>
                      <a:srgbClr val="000000"/>
                    </a:solidFill>
                    <a:latin typeface="Calibri" pitchFamily="34" charset="0"/>
                    <a:cs typeface="Arial" pitchFamily="34" charset="0"/>
                  </a:rPr>
                  <a:t>1.5</a:t>
                </a:r>
              </a:p>
            </p:txBody>
          </p:sp>
        </p:grpSp>
        <p:grpSp>
          <p:nvGrpSpPr>
            <p:cNvPr id="131100" name="组合 22"/>
            <p:cNvGrpSpPr>
              <a:grpSpLocks/>
            </p:cNvGrpSpPr>
            <p:nvPr/>
          </p:nvGrpSpPr>
          <p:grpSpPr bwMode="auto">
            <a:xfrm>
              <a:off x="7315200" y="359664"/>
              <a:ext cx="265828" cy="184666"/>
              <a:chOff x="6077712" y="4315968"/>
              <a:chExt cx="265828" cy="184666"/>
            </a:xfrm>
          </p:grpSpPr>
          <p:cxnSp>
            <p:nvCxnSpPr>
              <p:cNvPr id="38" name="直接连接符 23"/>
              <p:cNvCxnSpPr/>
              <p:nvPr/>
            </p:nvCxnSpPr>
            <p:spPr>
              <a:xfrm flipH="1">
                <a:off x="6077257" y="4408632"/>
                <a:ext cx="1992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1106" name="TextBox 24"/>
              <p:cNvSpPr txBox="1">
                <a:spLocks noChangeArrowheads="1"/>
              </p:cNvSpPr>
              <p:nvPr/>
            </p:nvSpPr>
            <p:spPr bwMode="auto">
              <a:xfrm>
                <a:off x="6144768" y="4315968"/>
                <a:ext cx="198772" cy="18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1200">
                    <a:solidFill>
                      <a:srgbClr val="000000"/>
                    </a:solidFill>
                    <a:latin typeface="Calibri" pitchFamily="34" charset="0"/>
                    <a:cs typeface="Arial" pitchFamily="34" charset="0"/>
                  </a:rPr>
                  <a:t>2.3</a:t>
                </a:r>
              </a:p>
            </p:txBody>
          </p:sp>
        </p:grpSp>
        <p:grpSp>
          <p:nvGrpSpPr>
            <p:cNvPr id="131101" name="组合 25"/>
            <p:cNvGrpSpPr>
              <a:grpSpLocks/>
            </p:cNvGrpSpPr>
            <p:nvPr/>
          </p:nvGrpSpPr>
          <p:grpSpPr bwMode="auto">
            <a:xfrm>
              <a:off x="7315200" y="3140702"/>
              <a:ext cx="198772" cy="184666"/>
              <a:chOff x="6077712" y="4315968"/>
              <a:chExt cx="198772" cy="184666"/>
            </a:xfrm>
          </p:grpSpPr>
          <p:cxnSp>
            <p:nvCxnSpPr>
              <p:cNvPr id="36" name="直接连接符 26"/>
              <p:cNvCxnSpPr/>
              <p:nvPr/>
            </p:nvCxnSpPr>
            <p:spPr>
              <a:xfrm flipH="1">
                <a:off x="6077257" y="4408742"/>
                <a:ext cx="19927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1104" name="TextBox 27"/>
              <p:cNvSpPr txBox="1">
                <a:spLocks noChangeArrowheads="1"/>
              </p:cNvSpPr>
              <p:nvPr/>
            </p:nvSpPr>
            <p:spPr bwMode="auto">
              <a:xfrm>
                <a:off x="6197667" y="4315968"/>
                <a:ext cx="78548" cy="18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1200">
                    <a:solidFill>
                      <a:srgbClr val="000000"/>
                    </a:solidFill>
                    <a:latin typeface="Calibri" pitchFamily="34" charset="0"/>
                    <a:cs typeface="Arial" pitchFamily="34" charset="0"/>
                  </a:rPr>
                  <a:t>0</a:t>
                </a:r>
              </a:p>
            </p:txBody>
          </p:sp>
        </p:grpSp>
        <p:cxnSp>
          <p:nvCxnSpPr>
            <p:cNvPr id="35" name="直接连接符 12"/>
            <p:cNvCxnSpPr/>
            <p:nvPr/>
          </p:nvCxnSpPr>
          <p:spPr>
            <a:xfrm flipV="1">
              <a:off x="4764752" y="1152026"/>
              <a:ext cx="1645327" cy="1546388"/>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079" name="Group 41"/>
          <p:cNvGrpSpPr>
            <a:grpSpLocks noChangeAspect="1"/>
          </p:cNvGrpSpPr>
          <p:nvPr/>
        </p:nvGrpSpPr>
        <p:grpSpPr bwMode="auto">
          <a:xfrm>
            <a:off x="346075" y="1106488"/>
            <a:ext cx="2543175" cy="2541587"/>
            <a:chOff x="1295400" y="770590"/>
            <a:chExt cx="3193421" cy="3191810"/>
          </a:xfrm>
        </p:grpSpPr>
        <p:grpSp>
          <p:nvGrpSpPr>
            <p:cNvPr id="131086" name="Group 42"/>
            <p:cNvGrpSpPr>
              <a:grpSpLocks/>
            </p:cNvGrpSpPr>
            <p:nvPr/>
          </p:nvGrpSpPr>
          <p:grpSpPr bwMode="auto">
            <a:xfrm>
              <a:off x="1295400" y="770590"/>
              <a:ext cx="3193421" cy="3191810"/>
              <a:chOff x="1361440" y="757338"/>
              <a:chExt cx="3193421" cy="3191810"/>
            </a:xfrm>
          </p:grpSpPr>
          <p:pic>
            <p:nvPicPr>
              <p:cNvPr id="131092" name="Picture 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1440" y="757338"/>
                <a:ext cx="3191810" cy="319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矩形 1"/>
              <p:cNvSpPr>
                <a:spLocks noChangeAspect="1"/>
              </p:cNvSpPr>
              <p:nvPr/>
            </p:nvSpPr>
            <p:spPr>
              <a:xfrm rot="20572987">
                <a:off x="2019261" y="1943551"/>
                <a:ext cx="2336261" cy="93501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0">
                  <a:solidFill>
                    <a:srgbClr val="FFFFFF"/>
                  </a:solidFill>
                </a:endParaRPr>
              </a:p>
            </p:txBody>
          </p:sp>
          <p:sp>
            <p:nvSpPr>
              <p:cNvPr id="131094" name="TextBox 64"/>
              <p:cNvSpPr txBox="1">
                <a:spLocks noChangeArrowheads="1"/>
              </p:cNvSpPr>
              <p:nvPr/>
            </p:nvSpPr>
            <p:spPr bwMode="auto">
              <a:xfrm rot="-2543645">
                <a:off x="1403829" y="1066121"/>
                <a:ext cx="660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b="0">
                    <a:solidFill>
                      <a:srgbClr val="000000"/>
                    </a:solidFill>
                    <a:latin typeface="Calibri" pitchFamily="34" charset="0"/>
                    <a:cs typeface="Arial" pitchFamily="34" charset="0"/>
                  </a:rPr>
                  <a:t>3 nm</a:t>
                </a:r>
              </a:p>
            </p:txBody>
          </p:sp>
          <p:cxnSp>
            <p:nvCxnSpPr>
              <p:cNvPr id="52" name="Straight Connector 51"/>
              <p:cNvCxnSpPr/>
              <p:nvPr/>
            </p:nvCxnSpPr>
            <p:spPr>
              <a:xfrm flipV="1">
                <a:off x="1373400" y="1744187"/>
                <a:ext cx="3181461" cy="972894"/>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31087" name="TextBox 43"/>
            <p:cNvSpPr txBox="1">
              <a:spLocks noChangeArrowheads="1"/>
            </p:cNvSpPr>
            <p:nvPr/>
          </p:nvSpPr>
          <p:spPr bwMode="auto">
            <a:xfrm>
              <a:off x="1311131" y="3471446"/>
              <a:ext cx="8224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1200">
                  <a:solidFill>
                    <a:srgbClr val="FFFF00"/>
                  </a:solidFill>
                  <a:latin typeface="Times New Roman" pitchFamily="18" charset="0"/>
                  <a:cs typeface="Times New Roman" pitchFamily="18" charset="0"/>
                </a:rPr>
                <a:t> </a:t>
              </a:r>
              <a:r>
                <a:rPr lang="en-US" altLang="en-US" sz="1600">
                  <a:solidFill>
                    <a:srgbClr val="FFFF00"/>
                  </a:solidFill>
                  <a:latin typeface="Times New Roman" pitchFamily="18" charset="0"/>
                  <a:cs typeface="Times New Roman" pitchFamily="18" charset="0"/>
                </a:rPr>
                <a:t>3 nm</a:t>
              </a:r>
            </a:p>
          </p:txBody>
        </p:sp>
        <p:grpSp>
          <p:nvGrpSpPr>
            <p:cNvPr id="131088" name="Group 44"/>
            <p:cNvGrpSpPr>
              <a:grpSpLocks/>
            </p:cNvGrpSpPr>
            <p:nvPr/>
          </p:nvGrpSpPr>
          <p:grpSpPr bwMode="auto">
            <a:xfrm>
              <a:off x="1402992" y="3754046"/>
              <a:ext cx="530352" cy="154858"/>
              <a:chOff x="5410200" y="378542"/>
              <a:chExt cx="530352" cy="154858"/>
            </a:xfrm>
          </p:grpSpPr>
          <p:cxnSp>
            <p:nvCxnSpPr>
              <p:cNvPr id="46" name="Straight Connector 45"/>
              <p:cNvCxnSpPr/>
              <p:nvPr/>
            </p:nvCxnSpPr>
            <p:spPr>
              <a:xfrm>
                <a:off x="5410251" y="455316"/>
                <a:ext cx="530244"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410251" y="381552"/>
                <a:ext cx="0" cy="151516"/>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938503" y="377565"/>
                <a:ext cx="0" cy="151516"/>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grpSp>
      <p:pic>
        <p:nvPicPr>
          <p:cNvPr id="131080" name="Picture 5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8725" y="341313"/>
            <a:ext cx="2551113" cy="384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81" name="Text Box 33"/>
          <p:cNvSpPr txBox="1">
            <a:spLocks noChangeArrowheads="1"/>
          </p:cNvSpPr>
          <p:nvPr/>
        </p:nvSpPr>
        <p:spPr bwMode="auto">
          <a:xfrm>
            <a:off x="209550" y="604838"/>
            <a:ext cx="31829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dirty="0">
                <a:solidFill>
                  <a:srgbClr val="3535F5"/>
                </a:solidFill>
                <a:latin typeface="Arial Narrow" pitchFamily="34" charset="0"/>
                <a:cs typeface="Arial" pitchFamily="34" charset="0"/>
              </a:rPr>
              <a:t>STM image of </a:t>
            </a:r>
            <a:r>
              <a:rPr lang="en-US" altLang="en-US" sz="2000" dirty="0" err="1" smtClean="0">
                <a:solidFill>
                  <a:srgbClr val="3535F5"/>
                </a:solidFill>
                <a:latin typeface="Arial Narrow" pitchFamily="34" charset="0"/>
                <a:cs typeface="Arial" pitchFamily="34" charset="0"/>
              </a:rPr>
              <a:t>FeSeTe</a:t>
            </a:r>
            <a:r>
              <a:rPr lang="en-US" altLang="en-US" sz="2000" dirty="0" smtClean="0">
                <a:solidFill>
                  <a:srgbClr val="3535F5"/>
                </a:solidFill>
                <a:latin typeface="Arial Narrow" pitchFamily="34" charset="0"/>
                <a:cs typeface="Arial" pitchFamily="34" charset="0"/>
              </a:rPr>
              <a:t> </a:t>
            </a:r>
            <a:r>
              <a:rPr lang="en-US" altLang="en-US" sz="2000" dirty="0">
                <a:solidFill>
                  <a:srgbClr val="3535F5"/>
                </a:solidFill>
                <a:latin typeface="Arial Narrow" pitchFamily="34" charset="0"/>
                <a:cs typeface="Arial" pitchFamily="34" charset="0"/>
              </a:rPr>
              <a:t>at L-He</a:t>
            </a:r>
          </a:p>
        </p:txBody>
      </p:sp>
      <p:sp>
        <p:nvSpPr>
          <p:cNvPr id="131082" name="Text Box 33"/>
          <p:cNvSpPr txBox="1">
            <a:spLocks noChangeArrowheads="1"/>
          </p:cNvSpPr>
          <p:nvPr/>
        </p:nvSpPr>
        <p:spPr bwMode="auto">
          <a:xfrm>
            <a:off x="3313937" y="606425"/>
            <a:ext cx="28114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dirty="0">
                <a:solidFill>
                  <a:srgbClr val="3535F5"/>
                </a:solidFill>
                <a:latin typeface="Arial Narrow" pitchFamily="34" charset="0"/>
                <a:cs typeface="Arial" pitchFamily="34" charset="0"/>
              </a:rPr>
              <a:t>Superconductive gap map</a:t>
            </a:r>
          </a:p>
        </p:txBody>
      </p:sp>
      <p:sp>
        <p:nvSpPr>
          <p:cNvPr id="46091" name="Text Box 33"/>
          <p:cNvSpPr txBox="1">
            <a:spLocks noChangeArrowheads="1"/>
          </p:cNvSpPr>
          <p:nvPr/>
        </p:nvSpPr>
        <p:spPr bwMode="auto">
          <a:xfrm>
            <a:off x="1033463" y="3862558"/>
            <a:ext cx="21097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a:solidFill>
                  <a:srgbClr val="3535F5"/>
                </a:solidFill>
                <a:latin typeface="Arial Narrow" pitchFamily="34" charset="0"/>
                <a:cs typeface="Arial" pitchFamily="34" charset="0"/>
              </a:rPr>
              <a:t>Filtered STM Image</a:t>
            </a:r>
          </a:p>
        </p:txBody>
      </p:sp>
      <p:sp>
        <p:nvSpPr>
          <p:cNvPr id="46092" name="Text Box 33"/>
          <p:cNvSpPr txBox="1">
            <a:spLocks noChangeArrowheads="1"/>
          </p:cNvSpPr>
          <p:nvPr/>
        </p:nvSpPr>
        <p:spPr bwMode="auto">
          <a:xfrm>
            <a:off x="5337175" y="3908596"/>
            <a:ext cx="23759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altLang="en-US" sz="2000" dirty="0">
                <a:solidFill>
                  <a:srgbClr val="3535F5"/>
                </a:solidFill>
                <a:latin typeface="Arial Narrow" pitchFamily="34" charset="0"/>
                <a:cs typeface="Arial" pitchFamily="34" charset="0"/>
              </a:rPr>
              <a:t>Local </a:t>
            </a:r>
            <a:r>
              <a:rPr lang="en-US" altLang="en-US" sz="2000" dirty="0" smtClean="0">
                <a:solidFill>
                  <a:srgbClr val="3535F5"/>
                </a:solidFill>
                <a:latin typeface="Arial Narrow" pitchFamily="34" charset="0"/>
                <a:cs typeface="Arial" pitchFamily="34" charset="0"/>
              </a:rPr>
              <a:t>unit cell volume</a:t>
            </a:r>
            <a:endParaRPr lang="en-US" altLang="en-US" sz="2000" dirty="0">
              <a:solidFill>
                <a:srgbClr val="3535F5"/>
              </a:solidFill>
              <a:latin typeface="Arial Narrow" pitchFamily="34" charset="0"/>
              <a:cs typeface="Arial" pitchFamily="34" charset="0"/>
            </a:endParaRPr>
          </a:p>
        </p:txBody>
      </p:sp>
      <p:sp>
        <p:nvSpPr>
          <p:cNvPr id="46093" name="TextBox 3"/>
          <p:cNvSpPr txBox="1">
            <a:spLocks noChangeArrowheads="1"/>
          </p:cNvSpPr>
          <p:nvPr/>
        </p:nvSpPr>
        <p:spPr bwMode="auto">
          <a:xfrm>
            <a:off x="187325" y="6002508"/>
            <a:ext cx="8956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altLang="en-US">
                <a:solidFill>
                  <a:srgbClr val="000000"/>
                </a:solidFill>
                <a:latin typeface="Arial Narrow" pitchFamily="34" charset="0"/>
                <a:cs typeface="Arial" pitchFamily="34" charset="0"/>
              </a:rPr>
              <a:t>The defect preserves lattice continuity, but is associated with change in molar volume and lattice parameter -  Guinier-Preston zone. Superconductivity is suppressed at the defect.</a:t>
            </a:r>
          </a:p>
        </p:txBody>
      </p:sp>
      <p:sp>
        <p:nvSpPr>
          <p:cNvPr id="59" name="Title 1"/>
          <p:cNvSpPr txBox="1">
            <a:spLocks/>
          </p:cNvSpPr>
          <p:nvPr/>
        </p:nvSpPr>
        <p:spPr bwMode="auto">
          <a:xfrm>
            <a:off x="-30103" y="7450"/>
            <a:ext cx="9144000"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b="1" kern="0" dirty="0" smtClean="0">
                <a:solidFill>
                  <a:srgbClr val="106636"/>
                </a:solidFill>
                <a:latin typeface="Arial Black" pitchFamily="34" charset="0"/>
                <a:cs typeface="Arial"/>
              </a:rPr>
              <a:t>Local property mapping</a:t>
            </a:r>
            <a:endParaRPr lang="en-US" i="1" kern="0" dirty="0">
              <a:solidFill>
                <a:srgbClr val="106636"/>
              </a:solidFill>
              <a:latin typeface="Arial Black" pitchFamily="34" charset="0"/>
              <a:cs typeface="Arial"/>
            </a:endParaRPr>
          </a:p>
        </p:txBody>
      </p:sp>
    </p:spTree>
    <p:extLst>
      <p:ext uri="{BB962C8B-B14F-4D97-AF65-F5344CB8AC3E}">
        <p14:creationId xmlns:p14="http://schemas.microsoft.com/office/powerpoint/2010/main" val="1378021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0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0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0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1" grpId="0"/>
      <p:bldP spid="46092" grpId="0"/>
      <p:bldP spid="4609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1" y="32149"/>
            <a:ext cx="8636290" cy="484748"/>
          </a:xfrm>
        </p:spPr>
        <p:txBody>
          <a:bodyPr/>
          <a:lstStyle/>
          <a:p>
            <a:r>
              <a:rPr lang="en-US" dirty="0" smtClean="0"/>
              <a:t>Materials </a:t>
            </a:r>
            <a:r>
              <a:rPr lang="en-US" dirty="0" err="1" smtClean="0"/>
              <a:t>Carthography</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7" y="521825"/>
            <a:ext cx="5323884" cy="313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141" y="2590800"/>
            <a:ext cx="506786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41" y="4329371"/>
            <a:ext cx="3657600" cy="192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27093" y="572947"/>
            <a:ext cx="3688307" cy="1754326"/>
          </a:xfrm>
          <a:prstGeom prst="rect">
            <a:avLst/>
          </a:prstGeom>
          <a:noFill/>
        </p:spPr>
        <p:txBody>
          <a:bodyPr wrap="square" rtlCol="0">
            <a:spAutoFit/>
          </a:bodyPr>
          <a:lstStyle/>
          <a:p>
            <a:r>
              <a:rPr lang="en-US" b="1" dirty="0" err="1" smtClean="0">
                <a:solidFill>
                  <a:prstClr val="black"/>
                </a:solidFill>
              </a:rPr>
              <a:t>Curtarolo</a:t>
            </a:r>
            <a:r>
              <a:rPr lang="en-US" b="1" dirty="0" smtClean="0">
                <a:solidFill>
                  <a:prstClr val="black"/>
                </a:solidFill>
              </a:rPr>
              <a:t>:</a:t>
            </a:r>
          </a:p>
          <a:p>
            <a:pPr marL="285750" indent="-285750">
              <a:buFont typeface="Arial" panose="020B0604020202020204" pitchFamily="34" charset="0"/>
              <a:buChar char="•"/>
            </a:pPr>
            <a:r>
              <a:rPr lang="en-US" dirty="0" smtClean="0">
                <a:solidFill>
                  <a:prstClr val="black"/>
                </a:solidFill>
              </a:rPr>
              <a:t>Electronic structure fingerprints</a:t>
            </a:r>
          </a:p>
          <a:p>
            <a:pPr marL="285750" indent="-285750">
              <a:buFont typeface="Arial" panose="020B0604020202020204" pitchFamily="34" charset="0"/>
              <a:buChar char="•"/>
            </a:pPr>
            <a:r>
              <a:rPr lang="en-US" dirty="0" smtClean="0">
                <a:solidFill>
                  <a:prstClr val="black"/>
                </a:solidFill>
              </a:rPr>
              <a:t>Structural elements favorable for superconductivity</a:t>
            </a:r>
          </a:p>
          <a:p>
            <a:pPr marL="285750" indent="-285750">
              <a:buFont typeface="Arial" panose="020B0604020202020204" pitchFamily="34" charset="0"/>
              <a:buChar char="•"/>
            </a:pPr>
            <a:r>
              <a:rPr lang="en-US" dirty="0" smtClean="0">
                <a:solidFill>
                  <a:prstClr val="black"/>
                </a:solidFill>
              </a:rPr>
              <a:t>Key to rational materials design</a:t>
            </a:r>
          </a:p>
          <a:p>
            <a:pPr marL="285750" indent="-285750">
              <a:buFont typeface="Arial" panose="020B0604020202020204" pitchFamily="34" charset="0"/>
              <a:buChar char="•"/>
            </a:pPr>
            <a:endParaRPr lang="en-US" dirty="0" smtClean="0">
              <a:solidFill>
                <a:prstClr val="black"/>
              </a:solidFill>
            </a:endParaRPr>
          </a:p>
        </p:txBody>
      </p:sp>
    </p:spTree>
    <p:extLst>
      <p:ext uri="{BB962C8B-B14F-4D97-AF65-F5344CB8AC3E}">
        <p14:creationId xmlns:p14="http://schemas.microsoft.com/office/powerpoint/2010/main" val="3851488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1" y="32149"/>
            <a:ext cx="8636290" cy="484748"/>
          </a:xfrm>
        </p:spPr>
        <p:txBody>
          <a:bodyPr/>
          <a:lstStyle/>
          <a:p>
            <a:r>
              <a:rPr lang="en-US" dirty="0" smtClean="0"/>
              <a:t>Local structure-property coupling</a:t>
            </a:r>
            <a:endParaRPr lang="en-US" dirty="0"/>
          </a:p>
        </p:txBody>
      </p:sp>
      <p:pic>
        <p:nvPicPr>
          <p:cNvPr id="7" name="Picture 6"/>
          <p:cNvPicPr>
            <a:picLocks noChangeAspect="1"/>
          </p:cNvPicPr>
          <p:nvPr/>
        </p:nvPicPr>
        <p:blipFill rotWithShape="1">
          <a:blip r:embed="rId2"/>
          <a:srcRect l="10521" t="2364" r="48394" b="51118"/>
          <a:stretch/>
        </p:blipFill>
        <p:spPr>
          <a:xfrm>
            <a:off x="278024" y="877568"/>
            <a:ext cx="2590800" cy="2568917"/>
          </a:xfrm>
          <a:prstGeom prst="rect">
            <a:avLst/>
          </a:prstGeom>
        </p:spPr>
      </p:pic>
      <p:pic>
        <p:nvPicPr>
          <p:cNvPr id="8" name="Picture 7" descr="Screen Shot 2014-11-30 at 22.56.5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352800" y="864975"/>
            <a:ext cx="2564024" cy="256402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0989" r="17760" b="6228"/>
          <a:stretch/>
        </p:blipFill>
        <p:spPr>
          <a:xfrm>
            <a:off x="5257800" y="3657600"/>
            <a:ext cx="2463900" cy="2281977"/>
          </a:xfrm>
          <a:prstGeom prst="rect">
            <a:avLst/>
          </a:prstGeom>
        </p:spPr>
      </p:pic>
      <p:pic>
        <p:nvPicPr>
          <p:cNvPr id="11" name="Picture 10"/>
          <p:cNvPicPr>
            <a:picLocks noChangeAspect="1"/>
          </p:cNvPicPr>
          <p:nvPr/>
        </p:nvPicPr>
        <p:blipFill rotWithShape="1">
          <a:blip r:embed="rId2"/>
          <a:srcRect l="63417" t="29044" r="4747" b="1676"/>
          <a:stretch/>
        </p:blipFill>
        <p:spPr>
          <a:xfrm>
            <a:off x="5943600" y="889214"/>
            <a:ext cx="1326097" cy="2527193"/>
          </a:xfrm>
          <a:prstGeom prst="rect">
            <a:avLst/>
          </a:prstGeom>
        </p:spPr>
      </p:pic>
      <p:pic>
        <p:nvPicPr>
          <p:cNvPr id="819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486" t="7888" r="18007" b="11507"/>
          <a:stretch/>
        </p:blipFill>
        <p:spPr bwMode="auto">
          <a:xfrm>
            <a:off x="278024" y="907470"/>
            <a:ext cx="2667000" cy="266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0585" y="535937"/>
            <a:ext cx="2698239" cy="341632"/>
          </a:xfrm>
          <a:prstGeom prst="rect">
            <a:avLst/>
          </a:prstGeom>
          <a:noFill/>
        </p:spPr>
        <p:txBody>
          <a:bodyPr wrap="none" rtlCol="0">
            <a:spAutoFit/>
          </a:bodyPr>
          <a:lstStyle/>
          <a:p>
            <a:pPr algn="ctr">
              <a:lnSpc>
                <a:spcPct val="90000"/>
              </a:lnSpc>
            </a:pPr>
            <a:r>
              <a:rPr lang="en-US" dirty="0" smtClean="0">
                <a:solidFill>
                  <a:srgbClr val="0000FF"/>
                </a:solidFill>
              </a:rPr>
              <a:t>Surface atomic structure</a:t>
            </a:r>
          </a:p>
        </p:txBody>
      </p:sp>
      <p:sp>
        <p:nvSpPr>
          <p:cNvPr id="21" name="TextBox 20"/>
          <p:cNvSpPr txBox="1"/>
          <p:nvPr/>
        </p:nvSpPr>
        <p:spPr>
          <a:xfrm>
            <a:off x="3239320" y="523344"/>
            <a:ext cx="2753704" cy="341632"/>
          </a:xfrm>
          <a:prstGeom prst="rect">
            <a:avLst/>
          </a:prstGeom>
          <a:noFill/>
        </p:spPr>
        <p:txBody>
          <a:bodyPr wrap="none" rtlCol="0">
            <a:spAutoFit/>
          </a:bodyPr>
          <a:lstStyle/>
          <a:p>
            <a:pPr algn="ctr">
              <a:lnSpc>
                <a:spcPct val="90000"/>
              </a:lnSpc>
            </a:pPr>
            <a:r>
              <a:rPr lang="en-US" dirty="0" smtClean="0">
                <a:solidFill>
                  <a:srgbClr val="0000FF"/>
                </a:solidFill>
              </a:rPr>
              <a:t>Tunneling spectral image</a:t>
            </a:r>
          </a:p>
        </p:txBody>
      </p:sp>
      <p:sp>
        <p:nvSpPr>
          <p:cNvPr id="4" name="TextBox 3"/>
          <p:cNvSpPr txBox="1"/>
          <p:nvPr/>
        </p:nvSpPr>
        <p:spPr>
          <a:xfrm>
            <a:off x="287194" y="3600271"/>
            <a:ext cx="2608406" cy="1200329"/>
          </a:xfrm>
          <a:prstGeom prst="rect">
            <a:avLst/>
          </a:prstGeom>
          <a:noFill/>
        </p:spPr>
        <p:txBody>
          <a:bodyPr wrap="none" rtlCol="0">
            <a:spAutoFit/>
          </a:bodyPr>
          <a:lstStyle/>
          <a:p>
            <a:r>
              <a:rPr lang="en-US" b="1" dirty="0" smtClean="0">
                <a:solidFill>
                  <a:prstClr val="black"/>
                </a:solidFill>
              </a:rPr>
              <a:t>Structure descriptors:</a:t>
            </a:r>
          </a:p>
          <a:p>
            <a:pPr marL="342900" indent="-342900">
              <a:buFontTx/>
              <a:buAutoNum type="arabicPeriod"/>
            </a:pPr>
            <a:r>
              <a:rPr lang="en-US" dirty="0" smtClean="0">
                <a:solidFill>
                  <a:prstClr val="black"/>
                </a:solidFill>
              </a:rPr>
              <a:t>Atom height</a:t>
            </a:r>
          </a:p>
          <a:p>
            <a:pPr marL="342900" indent="-342900">
              <a:buFontTx/>
              <a:buAutoNum type="arabicPeriod"/>
            </a:pPr>
            <a:r>
              <a:rPr lang="en-US" dirty="0" smtClean="0">
                <a:solidFill>
                  <a:prstClr val="black"/>
                </a:solidFill>
              </a:rPr>
              <a:t>Molar volume</a:t>
            </a:r>
          </a:p>
          <a:p>
            <a:pPr marL="342900" indent="-342900">
              <a:buFontTx/>
              <a:buAutoNum type="arabicPeriod"/>
            </a:pPr>
            <a:r>
              <a:rPr lang="en-US" dirty="0" smtClean="0">
                <a:solidFill>
                  <a:prstClr val="black"/>
                </a:solidFill>
              </a:rPr>
              <a:t>….</a:t>
            </a:r>
          </a:p>
        </p:txBody>
      </p:sp>
      <p:sp>
        <p:nvSpPr>
          <p:cNvPr id="23" name="TextBox 22"/>
          <p:cNvSpPr txBox="1"/>
          <p:nvPr/>
        </p:nvSpPr>
        <p:spPr>
          <a:xfrm>
            <a:off x="304800" y="4819471"/>
            <a:ext cx="3698448" cy="1200329"/>
          </a:xfrm>
          <a:prstGeom prst="rect">
            <a:avLst/>
          </a:prstGeom>
          <a:noFill/>
        </p:spPr>
        <p:txBody>
          <a:bodyPr wrap="none" rtlCol="0">
            <a:spAutoFit/>
          </a:bodyPr>
          <a:lstStyle/>
          <a:p>
            <a:r>
              <a:rPr lang="en-US" b="1" dirty="0" smtClean="0">
                <a:solidFill>
                  <a:prstClr val="black"/>
                </a:solidFill>
              </a:rPr>
              <a:t>Electronic property descriptors:</a:t>
            </a:r>
          </a:p>
          <a:p>
            <a:pPr marL="342900" indent="-342900">
              <a:buFontTx/>
              <a:buAutoNum type="arabicPeriod"/>
            </a:pPr>
            <a:r>
              <a:rPr lang="en-US" dirty="0" smtClean="0">
                <a:solidFill>
                  <a:prstClr val="black"/>
                </a:solidFill>
              </a:rPr>
              <a:t>PCA components of spectra</a:t>
            </a:r>
          </a:p>
          <a:p>
            <a:pPr marL="342900" indent="-342900">
              <a:buFontTx/>
              <a:buAutoNum type="arabicPeriod"/>
            </a:pPr>
            <a:r>
              <a:rPr lang="en-US" dirty="0" smtClean="0">
                <a:solidFill>
                  <a:prstClr val="black"/>
                </a:solidFill>
              </a:rPr>
              <a:t>Superconductive gap</a:t>
            </a:r>
          </a:p>
          <a:p>
            <a:pPr marL="342900" indent="-342900">
              <a:buFontTx/>
              <a:buAutoNum type="arabicPeriod"/>
            </a:pPr>
            <a:r>
              <a:rPr lang="en-US" dirty="0" smtClean="0">
                <a:solidFill>
                  <a:prstClr val="black"/>
                </a:solidFill>
              </a:rPr>
              <a:t>….</a:t>
            </a:r>
          </a:p>
        </p:txBody>
      </p:sp>
      <p:grpSp>
        <p:nvGrpSpPr>
          <p:cNvPr id="27" name="Group 26"/>
          <p:cNvGrpSpPr/>
          <p:nvPr/>
        </p:nvGrpSpPr>
        <p:grpSpPr>
          <a:xfrm>
            <a:off x="3733800" y="4214582"/>
            <a:ext cx="1384988" cy="1576618"/>
            <a:chOff x="3949012" y="3962400"/>
            <a:chExt cx="1384988" cy="1576618"/>
          </a:xfrm>
        </p:grpSpPr>
        <p:cxnSp>
          <p:nvCxnSpPr>
            <p:cNvPr id="25" name="Elbow Connector 24"/>
            <p:cNvCxnSpPr/>
            <p:nvPr/>
          </p:nvCxnSpPr>
          <p:spPr>
            <a:xfrm>
              <a:off x="3949012" y="3962400"/>
              <a:ext cx="1370468" cy="714003"/>
            </a:xfrm>
            <a:prstGeom prst="bentConnector3">
              <a:avLst/>
            </a:prstGeom>
            <a:ln w="412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flipV="1">
              <a:off x="3962400" y="4676403"/>
              <a:ext cx="1371600" cy="862615"/>
            </a:xfrm>
            <a:prstGeom prst="bentConnector3">
              <a:avLst/>
            </a:prstGeom>
            <a:ln w="4127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7315200" y="919045"/>
            <a:ext cx="2057400" cy="978729"/>
          </a:xfrm>
          <a:prstGeom prst="rect">
            <a:avLst/>
          </a:prstGeom>
          <a:noFill/>
        </p:spPr>
        <p:txBody>
          <a:bodyPr wrap="square" rtlCol="0">
            <a:spAutoFit/>
          </a:bodyPr>
          <a:lstStyle/>
          <a:p>
            <a:pPr>
              <a:lnSpc>
                <a:spcPct val="90000"/>
              </a:lnSpc>
            </a:pPr>
            <a:r>
              <a:rPr lang="en-US" sz="1600" dirty="0" smtClean="0">
                <a:solidFill>
                  <a:prstClr val="black"/>
                </a:solidFill>
              </a:rPr>
              <a:t>T. </a:t>
            </a:r>
            <a:r>
              <a:rPr lang="en-US" sz="1600" dirty="0" err="1" smtClean="0">
                <a:solidFill>
                  <a:prstClr val="black"/>
                </a:solidFill>
              </a:rPr>
              <a:t>Gianfrancesco</a:t>
            </a:r>
            <a:r>
              <a:rPr lang="en-US" sz="1600" dirty="0" smtClean="0">
                <a:solidFill>
                  <a:prstClr val="black"/>
                </a:solidFill>
              </a:rPr>
              <a:t>, CIRE student (supported by this proposal)</a:t>
            </a:r>
          </a:p>
        </p:txBody>
      </p:sp>
    </p:spTree>
    <p:extLst>
      <p:ext uri="{BB962C8B-B14F-4D97-AF65-F5344CB8AC3E}">
        <p14:creationId xmlns:p14="http://schemas.microsoft.com/office/powerpoint/2010/main" val="404230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8208" y="2676720"/>
            <a:ext cx="4569642" cy="1460696"/>
          </a:xfrm>
          <a:prstGeom prst="roundRect">
            <a:avLst/>
          </a:prstGeom>
          <a:gradFill flip="none" rotWithShape="1">
            <a:gsLst>
              <a:gs pos="100000">
                <a:srgbClr val="99CCFF"/>
              </a:gs>
              <a:gs pos="0">
                <a:srgbClr val="C9E4FF"/>
              </a:gs>
            </a:gsLst>
            <a:path path="rect">
              <a:fillToRect l="50000" t="50000" r="50000" b="50000"/>
            </a:path>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38208" y="582262"/>
            <a:ext cx="6471856" cy="1808527"/>
          </a:xfrm>
          <a:prstGeom prst="roundRect">
            <a:avLst/>
          </a:prstGeom>
          <a:gradFill flip="none" rotWithShape="1">
            <a:gsLst>
              <a:gs pos="100000">
                <a:srgbClr val="99CCFF"/>
              </a:gs>
              <a:gs pos="0">
                <a:srgbClr val="C9E4FF"/>
              </a:gs>
            </a:gsLst>
            <a:path path="rect">
              <a:fillToRect l="50000" t="50000" r="50000" b="50000"/>
            </a:path>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Users\ba8\Documents\MATLAB\Normal_Modes\LSAT_input_atom_ident_class.tif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88860" y="1015249"/>
            <a:ext cx="1152840" cy="115214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descr="C:\Users\ba8\Documents\MATLAB\Normal_Modes\LSAT_input.tif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7094" y="1019577"/>
            <a:ext cx="1147895" cy="114858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210618" y="962082"/>
            <a:ext cx="1555948" cy="1216144"/>
            <a:chOff x="4951938" y="1545065"/>
            <a:chExt cx="1555948" cy="1216144"/>
          </a:xfrm>
        </p:grpSpPr>
        <p:sp>
          <p:nvSpPr>
            <p:cNvPr id="9" name="Freeform 8"/>
            <p:cNvSpPr/>
            <p:nvPr/>
          </p:nvSpPr>
          <p:spPr>
            <a:xfrm>
              <a:off x="5032235" y="1564943"/>
              <a:ext cx="580644" cy="1193632"/>
            </a:xfrm>
            <a:custGeom>
              <a:avLst/>
              <a:gdLst>
                <a:gd name="connsiteX0" fmla="*/ 0 w 2025282"/>
                <a:gd name="connsiteY0" fmla="*/ 853944 h 853944"/>
                <a:gd name="connsiteX1" fmla="*/ 544106 w 2025282"/>
                <a:gd name="connsiteY1" fmla="*/ 0 h 853944"/>
                <a:gd name="connsiteX2" fmla="*/ 740588 w 2025282"/>
                <a:gd name="connsiteY2" fmla="*/ 113355 h 853944"/>
                <a:gd name="connsiteX3" fmla="*/ 997527 w 2025282"/>
                <a:gd name="connsiteY3" fmla="*/ 204040 h 853944"/>
                <a:gd name="connsiteX4" fmla="*/ 1246909 w 2025282"/>
                <a:gd name="connsiteY4" fmla="*/ 256939 h 853944"/>
                <a:gd name="connsiteX5" fmla="*/ 1518962 w 2025282"/>
                <a:gd name="connsiteY5" fmla="*/ 136027 h 853944"/>
                <a:gd name="connsiteX6" fmla="*/ 1692773 w 2025282"/>
                <a:gd name="connsiteY6" fmla="*/ 37785 h 853944"/>
                <a:gd name="connsiteX7" fmla="*/ 1775901 w 2025282"/>
                <a:gd name="connsiteY7" fmla="*/ 22671 h 853944"/>
                <a:gd name="connsiteX8" fmla="*/ 1859028 w 2025282"/>
                <a:gd name="connsiteY8" fmla="*/ 45342 h 853944"/>
                <a:gd name="connsiteX9" fmla="*/ 1934598 w 2025282"/>
                <a:gd name="connsiteY9" fmla="*/ 151141 h 853944"/>
                <a:gd name="connsiteX10" fmla="*/ 2025282 w 2025282"/>
                <a:gd name="connsiteY10" fmla="*/ 377851 h 853944"/>
                <a:gd name="connsiteX11" fmla="*/ 2025282 w 2025282"/>
                <a:gd name="connsiteY11" fmla="*/ 619676 h 853944"/>
                <a:gd name="connsiteX12" fmla="*/ 1927041 w 2025282"/>
                <a:gd name="connsiteY12" fmla="*/ 770817 h 853944"/>
                <a:gd name="connsiteX13" fmla="*/ 1813686 w 2025282"/>
                <a:gd name="connsiteY13" fmla="*/ 853944 h 853944"/>
                <a:gd name="connsiteX14" fmla="*/ 0 w 2025282"/>
                <a:gd name="connsiteY14" fmla="*/ 853944 h 853944"/>
                <a:gd name="connsiteX0" fmla="*/ 0 w 2025282"/>
                <a:gd name="connsiteY0" fmla="*/ 853944 h 853944"/>
                <a:gd name="connsiteX1" fmla="*/ 544106 w 2025282"/>
                <a:gd name="connsiteY1" fmla="*/ 0 h 853944"/>
                <a:gd name="connsiteX2" fmla="*/ 740588 w 2025282"/>
                <a:gd name="connsiteY2" fmla="*/ 113355 h 853944"/>
                <a:gd name="connsiteX3" fmla="*/ 997527 w 2025282"/>
                <a:gd name="connsiteY3" fmla="*/ 204040 h 853944"/>
                <a:gd name="connsiteX4" fmla="*/ 1246909 w 2025282"/>
                <a:gd name="connsiteY4" fmla="*/ 256939 h 853944"/>
                <a:gd name="connsiteX5" fmla="*/ 1518962 w 2025282"/>
                <a:gd name="connsiteY5" fmla="*/ 136027 h 853944"/>
                <a:gd name="connsiteX6" fmla="*/ 1692773 w 2025282"/>
                <a:gd name="connsiteY6" fmla="*/ 37785 h 853944"/>
                <a:gd name="connsiteX7" fmla="*/ 1775901 w 2025282"/>
                <a:gd name="connsiteY7" fmla="*/ 22671 h 853944"/>
                <a:gd name="connsiteX8" fmla="*/ 1859028 w 2025282"/>
                <a:gd name="connsiteY8" fmla="*/ 45342 h 853944"/>
                <a:gd name="connsiteX9" fmla="*/ 1934598 w 2025282"/>
                <a:gd name="connsiteY9" fmla="*/ 151141 h 853944"/>
                <a:gd name="connsiteX10" fmla="*/ 2025282 w 2025282"/>
                <a:gd name="connsiteY10" fmla="*/ 377851 h 853944"/>
                <a:gd name="connsiteX11" fmla="*/ 2025282 w 2025282"/>
                <a:gd name="connsiteY11" fmla="*/ 619676 h 853944"/>
                <a:gd name="connsiteX12" fmla="*/ 1927041 w 2025282"/>
                <a:gd name="connsiteY12" fmla="*/ 770817 h 853944"/>
                <a:gd name="connsiteX13" fmla="*/ 1813686 w 2025282"/>
                <a:gd name="connsiteY13" fmla="*/ 853944 h 853944"/>
                <a:gd name="connsiteX14" fmla="*/ 0 w 2025282"/>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93364 h 893364"/>
                <a:gd name="connsiteX1" fmla="*/ 544106 w 2037094"/>
                <a:gd name="connsiteY1" fmla="*/ 39420 h 893364"/>
                <a:gd name="connsiteX2" fmla="*/ 740588 w 2037094"/>
                <a:gd name="connsiteY2" fmla="*/ 152775 h 893364"/>
                <a:gd name="connsiteX3" fmla="*/ 997527 w 2037094"/>
                <a:gd name="connsiteY3" fmla="*/ 243460 h 893364"/>
                <a:gd name="connsiteX4" fmla="*/ 1246909 w 2037094"/>
                <a:gd name="connsiteY4" fmla="*/ 296359 h 893364"/>
                <a:gd name="connsiteX5" fmla="*/ 1518962 w 2037094"/>
                <a:gd name="connsiteY5" fmla="*/ 175447 h 893364"/>
                <a:gd name="connsiteX6" fmla="*/ 1692773 w 2037094"/>
                <a:gd name="connsiteY6" fmla="*/ 77205 h 893364"/>
                <a:gd name="connsiteX7" fmla="*/ 1775901 w 2037094"/>
                <a:gd name="connsiteY7" fmla="*/ 62091 h 893364"/>
                <a:gd name="connsiteX8" fmla="*/ 1859028 w 2037094"/>
                <a:gd name="connsiteY8" fmla="*/ 84762 h 893364"/>
                <a:gd name="connsiteX9" fmla="*/ 1934598 w 2037094"/>
                <a:gd name="connsiteY9" fmla="*/ 190561 h 893364"/>
                <a:gd name="connsiteX10" fmla="*/ 2025282 w 2037094"/>
                <a:gd name="connsiteY10" fmla="*/ 417271 h 893364"/>
                <a:gd name="connsiteX11" fmla="*/ 2025282 w 2037094"/>
                <a:gd name="connsiteY11" fmla="*/ 659096 h 893364"/>
                <a:gd name="connsiteX12" fmla="*/ 1927041 w 2037094"/>
                <a:gd name="connsiteY12" fmla="*/ 810237 h 893364"/>
                <a:gd name="connsiteX13" fmla="*/ 1813686 w 2037094"/>
                <a:gd name="connsiteY13" fmla="*/ 893364 h 893364"/>
                <a:gd name="connsiteX14" fmla="*/ 0 w 2037094"/>
                <a:gd name="connsiteY14" fmla="*/ 893364 h 89336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2144703 h 2144703"/>
                <a:gd name="connsiteX1" fmla="*/ 1228 w 2037094"/>
                <a:gd name="connsiteY1" fmla="*/ 0 h 2144703"/>
                <a:gd name="connsiteX2" fmla="*/ 740588 w 2037094"/>
                <a:gd name="connsiteY2" fmla="*/ 1404114 h 2144703"/>
                <a:gd name="connsiteX3" fmla="*/ 997527 w 2037094"/>
                <a:gd name="connsiteY3" fmla="*/ 1494799 h 2144703"/>
                <a:gd name="connsiteX4" fmla="*/ 1246909 w 2037094"/>
                <a:gd name="connsiteY4" fmla="*/ 1547698 h 2144703"/>
                <a:gd name="connsiteX5" fmla="*/ 1518962 w 2037094"/>
                <a:gd name="connsiteY5" fmla="*/ 1426786 h 2144703"/>
                <a:gd name="connsiteX6" fmla="*/ 1692773 w 2037094"/>
                <a:gd name="connsiteY6" fmla="*/ 1328544 h 2144703"/>
                <a:gd name="connsiteX7" fmla="*/ 1775901 w 2037094"/>
                <a:gd name="connsiteY7" fmla="*/ 1313430 h 2144703"/>
                <a:gd name="connsiteX8" fmla="*/ 1859028 w 2037094"/>
                <a:gd name="connsiteY8" fmla="*/ 1336101 h 2144703"/>
                <a:gd name="connsiteX9" fmla="*/ 1934598 w 2037094"/>
                <a:gd name="connsiteY9" fmla="*/ 1441900 h 2144703"/>
                <a:gd name="connsiteX10" fmla="*/ 2025282 w 2037094"/>
                <a:gd name="connsiteY10" fmla="*/ 1668610 h 2144703"/>
                <a:gd name="connsiteX11" fmla="*/ 2025282 w 2037094"/>
                <a:gd name="connsiteY11" fmla="*/ 1910435 h 2144703"/>
                <a:gd name="connsiteX12" fmla="*/ 1927041 w 2037094"/>
                <a:gd name="connsiteY12" fmla="*/ 2061576 h 2144703"/>
                <a:gd name="connsiteX13" fmla="*/ 1813686 w 2037094"/>
                <a:gd name="connsiteY13" fmla="*/ 2144703 h 2144703"/>
                <a:gd name="connsiteX14" fmla="*/ 0 w 2037094"/>
                <a:gd name="connsiteY14" fmla="*/ 2144703 h 2144703"/>
                <a:gd name="connsiteX0" fmla="*/ 0 w 2037094"/>
                <a:gd name="connsiteY0" fmla="*/ 2125721 h 2125721"/>
                <a:gd name="connsiteX1" fmla="*/ 16413 w 2037094"/>
                <a:gd name="connsiteY1" fmla="*/ 0 h 2125721"/>
                <a:gd name="connsiteX2" fmla="*/ 740588 w 2037094"/>
                <a:gd name="connsiteY2" fmla="*/ 1385132 h 2125721"/>
                <a:gd name="connsiteX3" fmla="*/ 997527 w 2037094"/>
                <a:gd name="connsiteY3" fmla="*/ 1475817 h 2125721"/>
                <a:gd name="connsiteX4" fmla="*/ 1246909 w 2037094"/>
                <a:gd name="connsiteY4" fmla="*/ 1528716 h 2125721"/>
                <a:gd name="connsiteX5" fmla="*/ 1518962 w 2037094"/>
                <a:gd name="connsiteY5" fmla="*/ 1407804 h 2125721"/>
                <a:gd name="connsiteX6" fmla="*/ 1692773 w 2037094"/>
                <a:gd name="connsiteY6" fmla="*/ 1309562 h 2125721"/>
                <a:gd name="connsiteX7" fmla="*/ 1775901 w 2037094"/>
                <a:gd name="connsiteY7" fmla="*/ 1294448 h 2125721"/>
                <a:gd name="connsiteX8" fmla="*/ 1859028 w 2037094"/>
                <a:gd name="connsiteY8" fmla="*/ 1317119 h 2125721"/>
                <a:gd name="connsiteX9" fmla="*/ 1934598 w 2037094"/>
                <a:gd name="connsiteY9" fmla="*/ 1422918 h 2125721"/>
                <a:gd name="connsiteX10" fmla="*/ 2025282 w 2037094"/>
                <a:gd name="connsiteY10" fmla="*/ 1649628 h 2125721"/>
                <a:gd name="connsiteX11" fmla="*/ 2025282 w 2037094"/>
                <a:gd name="connsiteY11" fmla="*/ 1891453 h 2125721"/>
                <a:gd name="connsiteX12" fmla="*/ 1927041 w 2037094"/>
                <a:gd name="connsiteY12" fmla="*/ 2042594 h 2125721"/>
                <a:gd name="connsiteX13" fmla="*/ 1813686 w 2037094"/>
                <a:gd name="connsiteY13" fmla="*/ 2125721 h 2125721"/>
                <a:gd name="connsiteX14" fmla="*/ 0 w 2037094"/>
                <a:gd name="connsiteY14" fmla="*/ 2125721 h 2125721"/>
                <a:gd name="connsiteX0" fmla="*/ 0 w 2037094"/>
                <a:gd name="connsiteY0" fmla="*/ 2125721 h 2125721"/>
                <a:gd name="connsiteX1" fmla="*/ 16413 w 2037094"/>
                <a:gd name="connsiteY1" fmla="*/ 0 h 2125721"/>
                <a:gd name="connsiteX2" fmla="*/ 740588 w 2037094"/>
                <a:gd name="connsiteY2" fmla="*/ 1385132 h 2125721"/>
                <a:gd name="connsiteX3" fmla="*/ 997527 w 2037094"/>
                <a:gd name="connsiteY3" fmla="*/ 1475817 h 2125721"/>
                <a:gd name="connsiteX4" fmla="*/ 1518962 w 2037094"/>
                <a:gd name="connsiteY4" fmla="*/ 1407804 h 2125721"/>
                <a:gd name="connsiteX5" fmla="*/ 1692773 w 2037094"/>
                <a:gd name="connsiteY5" fmla="*/ 1309562 h 2125721"/>
                <a:gd name="connsiteX6" fmla="*/ 1775901 w 2037094"/>
                <a:gd name="connsiteY6" fmla="*/ 1294448 h 2125721"/>
                <a:gd name="connsiteX7" fmla="*/ 1859028 w 2037094"/>
                <a:gd name="connsiteY7" fmla="*/ 1317119 h 2125721"/>
                <a:gd name="connsiteX8" fmla="*/ 1934598 w 2037094"/>
                <a:gd name="connsiteY8" fmla="*/ 1422918 h 2125721"/>
                <a:gd name="connsiteX9" fmla="*/ 2025282 w 2037094"/>
                <a:gd name="connsiteY9" fmla="*/ 1649628 h 2125721"/>
                <a:gd name="connsiteX10" fmla="*/ 2025282 w 2037094"/>
                <a:gd name="connsiteY10" fmla="*/ 1891453 h 2125721"/>
                <a:gd name="connsiteX11" fmla="*/ 1927041 w 2037094"/>
                <a:gd name="connsiteY11" fmla="*/ 2042594 h 2125721"/>
                <a:gd name="connsiteX12" fmla="*/ 1813686 w 2037094"/>
                <a:gd name="connsiteY12" fmla="*/ 2125721 h 2125721"/>
                <a:gd name="connsiteX13" fmla="*/ 0 w 2037094"/>
                <a:gd name="connsiteY13" fmla="*/ 2125721 h 2125721"/>
                <a:gd name="connsiteX0" fmla="*/ 0 w 2037094"/>
                <a:gd name="connsiteY0" fmla="*/ 2125721 h 2125721"/>
                <a:gd name="connsiteX1" fmla="*/ 16413 w 2037094"/>
                <a:gd name="connsiteY1" fmla="*/ 0 h 2125721"/>
                <a:gd name="connsiteX2" fmla="*/ 740588 w 2037094"/>
                <a:gd name="connsiteY2" fmla="*/ 1385132 h 2125721"/>
                <a:gd name="connsiteX3" fmla="*/ 1518962 w 2037094"/>
                <a:gd name="connsiteY3" fmla="*/ 1407804 h 2125721"/>
                <a:gd name="connsiteX4" fmla="*/ 1692773 w 2037094"/>
                <a:gd name="connsiteY4" fmla="*/ 1309562 h 2125721"/>
                <a:gd name="connsiteX5" fmla="*/ 1775901 w 2037094"/>
                <a:gd name="connsiteY5" fmla="*/ 1294448 h 2125721"/>
                <a:gd name="connsiteX6" fmla="*/ 1859028 w 2037094"/>
                <a:gd name="connsiteY6" fmla="*/ 1317119 h 2125721"/>
                <a:gd name="connsiteX7" fmla="*/ 1934598 w 2037094"/>
                <a:gd name="connsiteY7" fmla="*/ 1422918 h 2125721"/>
                <a:gd name="connsiteX8" fmla="*/ 2025282 w 2037094"/>
                <a:gd name="connsiteY8" fmla="*/ 1649628 h 2125721"/>
                <a:gd name="connsiteX9" fmla="*/ 2025282 w 2037094"/>
                <a:gd name="connsiteY9" fmla="*/ 1891453 h 2125721"/>
                <a:gd name="connsiteX10" fmla="*/ 1927041 w 2037094"/>
                <a:gd name="connsiteY10" fmla="*/ 2042594 h 2125721"/>
                <a:gd name="connsiteX11" fmla="*/ 1813686 w 2037094"/>
                <a:gd name="connsiteY11" fmla="*/ 2125721 h 2125721"/>
                <a:gd name="connsiteX12" fmla="*/ 0 w 2037094"/>
                <a:gd name="connsiteY12" fmla="*/ 2125721 h 2125721"/>
                <a:gd name="connsiteX0" fmla="*/ 0 w 2037094"/>
                <a:gd name="connsiteY0" fmla="*/ 2133431 h 2133431"/>
                <a:gd name="connsiteX1" fmla="*/ 16413 w 2037094"/>
                <a:gd name="connsiteY1" fmla="*/ 7710 h 2133431"/>
                <a:gd name="connsiteX2" fmla="*/ 1518962 w 2037094"/>
                <a:gd name="connsiteY2" fmla="*/ 1415514 h 2133431"/>
                <a:gd name="connsiteX3" fmla="*/ 1692773 w 2037094"/>
                <a:gd name="connsiteY3" fmla="*/ 1317272 h 2133431"/>
                <a:gd name="connsiteX4" fmla="*/ 1775901 w 2037094"/>
                <a:gd name="connsiteY4" fmla="*/ 1302158 h 2133431"/>
                <a:gd name="connsiteX5" fmla="*/ 1859028 w 2037094"/>
                <a:gd name="connsiteY5" fmla="*/ 1324829 h 2133431"/>
                <a:gd name="connsiteX6" fmla="*/ 1934598 w 2037094"/>
                <a:gd name="connsiteY6" fmla="*/ 1430628 h 2133431"/>
                <a:gd name="connsiteX7" fmla="*/ 2025282 w 2037094"/>
                <a:gd name="connsiteY7" fmla="*/ 1657338 h 2133431"/>
                <a:gd name="connsiteX8" fmla="*/ 2025282 w 2037094"/>
                <a:gd name="connsiteY8" fmla="*/ 1899163 h 2133431"/>
                <a:gd name="connsiteX9" fmla="*/ 1927041 w 2037094"/>
                <a:gd name="connsiteY9" fmla="*/ 2050304 h 2133431"/>
                <a:gd name="connsiteX10" fmla="*/ 1813686 w 2037094"/>
                <a:gd name="connsiteY10" fmla="*/ 2133431 h 2133431"/>
                <a:gd name="connsiteX11" fmla="*/ 0 w 2037094"/>
                <a:gd name="connsiteY11" fmla="*/ 2133431 h 2133431"/>
                <a:gd name="connsiteX0" fmla="*/ 0 w 2037094"/>
                <a:gd name="connsiteY0" fmla="*/ 2136195 h 2136195"/>
                <a:gd name="connsiteX1" fmla="*/ 16413 w 2037094"/>
                <a:gd name="connsiteY1" fmla="*/ 10474 h 2136195"/>
                <a:gd name="connsiteX2" fmla="*/ 1692773 w 2037094"/>
                <a:gd name="connsiteY2" fmla="*/ 1320036 h 2136195"/>
                <a:gd name="connsiteX3" fmla="*/ 1775901 w 2037094"/>
                <a:gd name="connsiteY3" fmla="*/ 1304922 h 2136195"/>
                <a:gd name="connsiteX4" fmla="*/ 1859028 w 2037094"/>
                <a:gd name="connsiteY4" fmla="*/ 1327593 h 2136195"/>
                <a:gd name="connsiteX5" fmla="*/ 1934598 w 2037094"/>
                <a:gd name="connsiteY5" fmla="*/ 1433392 h 2136195"/>
                <a:gd name="connsiteX6" fmla="*/ 2025282 w 2037094"/>
                <a:gd name="connsiteY6" fmla="*/ 1660102 h 2136195"/>
                <a:gd name="connsiteX7" fmla="*/ 2025282 w 2037094"/>
                <a:gd name="connsiteY7" fmla="*/ 1901927 h 2136195"/>
                <a:gd name="connsiteX8" fmla="*/ 1927041 w 2037094"/>
                <a:gd name="connsiteY8" fmla="*/ 2053068 h 2136195"/>
                <a:gd name="connsiteX9" fmla="*/ 1813686 w 2037094"/>
                <a:gd name="connsiteY9" fmla="*/ 2136195 h 2136195"/>
                <a:gd name="connsiteX10" fmla="*/ 0 w 2037094"/>
                <a:gd name="connsiteY10" fmla="*/ 2136195 h 2136195"/>
                <a:gd name="connsiteX0" fmla="*/ 0 w 2037094"/>
                <a:gd name="connsiteY0" fmla="*/ 2136706 h 2136706"/>
                <a:gd name="connsiteX1" fmla="*/ 16413 w 2037094"/>
                <a:gd name="connsiteY1" fmla="*/ 10985 h 2136706"/>
                <a:gd name="connsiteX2" fmla="*/ 1775901 w 2037094"/>
                <a:gd name="connsiteY2" fmla="*/ 1305433 h 2136706"/>
                <a:gd name="connsiteX3" fmla="*/ 1859028 w 2037094"/>
                <a:gd name="connsiteY3" fmla="*/ 1328104 h 2136706"/>
                <a:gd name="connsiteX4" fmla="*/ 1934598 w 2037094"/>
                <a:gd name="connsiteY4" fmla="*/ 1433903 h 2136706"/>
                <a:gd name="connsiteX5" fmla="*/ 2025282 w 2037094"/>
                <a:gd name="connsiteY5" fmla="*/ 1660613 h 2136706"/>
                <a:gd name="connsiteX6" fmla="*/ 2025282 w 2037094"/>
                <a:gd name="connsiteY6" fmla="*/ 1902438 h 2136706"/>
                <a:gd name="connsiteX7" fmla="*/ 1927041 w 2037094"/>
                <a:gd name="connsiteY7" fmla="*/ 2053579 h 2136706"/>
                <a:gd name="connsiteX8" fmla="*/ 1813686 w 2037094"/>
                <a:gd name="connsiteY8" fmla="*/ 2136706 h 2136706"/>
                <a:gd name="connsiteX9" fmla="*/ 0 w 2037094"/>
                <a:gd name="connsiteY9" fmla="*/ 2136706 h 2136706"/>
                <a:gd name="connsiteX0" fmla="*/ 0 w 2037094"/>
                <a:gd name="connsiteY0" fmla="*/ 2136707 h 2136707"/>
                <a:gd name="connsiteX1" fmla="*/ 16413 w 2037094"/>
                <a:gd name="connsiteY1" fmla="*/ 10986 h 2136707"/>
                <a:gd name="connsiteX2" fmla="*/ 1775901 w 2037094"/>
                <a:gd name="connsiteY2" fmla="*/ 1305434 h 2136707"/>
                <a:gd name="connsiteX3" fmla="*/ 1773670 w 2037094"/>
                <a:gd name="connsiteY3" fmla="*/ 1306174 h 2136707"/>
                <a:gd name="connsiteX4" fmla="*/ 1859028 w 2037094"/>
                <a:gd name="connsiteY4" fmla="*/ 1328105 h 2136707"/>
                <a:gd name="connsiteX5" fmla="*/ 1934598 w 2037094"/>
                <a:gd name="connsiteY5" fmla="*/ 1433904 h 2136707"/>
                <a:gd name="connsiteX6" fmla="*/ 2025282 w 2037094"/>
                <a:gd name="connsiteY6" fmla="*/ 1660614 h 2136707"/>
                <a:gd name="connsiteX7" fmla="*/ 2025282 w 2037094"/>
                <a:gd name="connsiteY7" fmla="*/ 1902439 h 2136707"/>
                <a:gd name="connsiteX8" fmla="*/ 1927041 w 2037094"/>
                <a:gd name="connsiteY8" fmla="*/ 2053580 h 2136707"/>
                <a:gd name="connsiteX9" fmla="*/ 1813686 w 2037094"/>
                <a:gd name="connsiteY9" fmla="*/ 2136707 h 2136707"/>
                <a:gd name="connsiteX10" fmla="*/ 0 w 2037094"/>
                <a:gd name="connsiteY10" fmla="*/ 2136707 h 2136707"/>
                <a:gd name="connsiteX0" fmla="*/ 0 w 2037094"/>
                <a:gd name="connsiteY0" fmla="*/ 2270780 h 2270780"/>
                <a:gd name="connsiteX1" fmla="*/ 16413 w 2037094"/>
                <a:gd name="connsiteY1" fmla="*/ 145059 h 2270780"/>
                <a:gd name="connsiteX2" fmla="*/ 925518 w 2037094"/>
                <a:gd name="connsiteY2" fmla="*/ 129767 h 2270780"/>
                <a:gd name="connsiteX3" fmla="*/ 1773670 w 2037094"/>
                <a:gd name="connsiteY3" fmla="*/ 1440247 h 2270780"/>
                <a:gd name="connsiteX4" fmla="*/ 1859028 w 2037094"/>
                <a:gd name="connsiteY4" fmla="*/ 1462178 h 2270780"/>
                <a:gd name="connsiteX5" fmla="*/ 1934598 w 2037094"/>
                <a:gd name="connsiteY5" fmla="*/ 1567977 h 2270780"/>
                <a:gd name="connsiteX6" fmla="*/ 2025282 w 2037094"/>
                <a:gd name="connsiteY6" fmla="*/ 1794687 h 2270780"/>
                <a:gd name="connsiteX7" fmla="*/ 2025282 w 2037094"/>
                <a:gd name="connsiteY7" fmla="*/ 2036512 h 2270780"/>
                <a:gd name="connsiteX8" fmla="*/ 1927041 w 2037094"/>
                <a:gd name="connsiteY8" fmla="*/ 2187653 h 2270780"/>
                <a:gd name="connsiteX9" fmla="*/ 1813686 w 2037094"/>
                <a:gd name="connsiteY9" fmla="*/ 2270780 h 2270780"/>
                <a:gd name="connsiteX10" fmla="*/ 0 w 2037094"/>
                <a:gd name="connsiteY10" fmla="*/ 2270780 h 2270780"/>
                <a:gd name="connsiteX0" fmla="*/ 0 w 2037094"/>
                <a:gd name="connsiteY0" fmla="*/ 2141013 h 2141013"/>
                <a:gd name="connsiteX1" fmla="*/ 16413 w 2037094"/>
                <a:gd name="connsiteY1" fmla="*/ 15292 h 2141013"/>
                <a:gd name="connsiteX2" fmla="*/ 925518 w 2037094"/>
                <a:gd name="connsiteY2" fmla="*/ 0 h 2141013"/>
                <a:gd name="connsiteX3" fmla="*/ 1773670 w 2037094"/>
                <a:gd name="connsiteY3" fmla="*/ 1310480 h 2141013"/>
                <a:gd name="connsiteX4" fmla="*/ 1859028 w 2037094"/>
                <a:gd name="connsiteY4" fmla="*/ 1332411 h 2141013"/>
                <a:gd name="connsiteX5" fmla="*/ 1934598 w 2037094"/>
                <a:gd name="connsiteY5" fmla="*/ 1438210 h 2141013"/>
                <a:gd name="connsiteX6" fmla="*/ 2025282 w 2037094"/>
                <a:gd name="connsiteY6" fmla="*/ 1664920 h 2141013"/>
                <a:gd name="connsiteX7" fmla="*/ 2025282 w 2037094"/>
                <a:gd name="connsiteY7" fmla="*/ 1906745 h 2141013"/>
                <a:gd name="connsiteX8" fmla="*/ 1927041 w 2037094"/>
                <a:gd name="connsiteY8" fmla="*/ 2057886 h 2141013"/>
                <a:gd name="connsiteX9" fmla="*/ 1813686 w 2037094"/>
                <a:gd name="connsiteY9" fmla="*/ 2141013 h 2141013"/>
                <a:gd name="connsiteX10" fmla="*/ 0 w 2037094"/>
                <a:gd name="connsiteY10" fmla="*/ 2141013 h 2141013"/>
                <a:gd name="connsiteX0" fmla="*/ 0 w 2025301"/>
                <a:gd name="connsiteY0" fmla="*/ 2141013 h 2141013"/>
                <a:gd name="connsiteX1" fmla="*/ 16413 w 2025301"/>
                <a:gd name="connsiteY1" fmla="*/ 15292 h 2141013"/>
                <a:gd name="connsiteX2" fmla="*/ 925518 w 2025301"/>
                <a:gd name="connsiteY2" fmla="*/ 0 h 2141013"/>
                <a:gd name="connsiteX3" fmla="*/ 1773670 w 2025301"/>
                <a:gd name="connsiteY3" fmla="*/ 1310480 h 2141013"/>
                <a:gd name="connsiteX4" fmla="*/ 1859028 w 2025301"/>
                <a:gd name="connsiteY4" fmla="*/ 1332411 h 2141013"/>
                <a:gd name="connsiteX5" fmla="*/ 1934598 w 2025301"/>
                <a:gd name="connsiteY5" fmla="*/ 1438210 h 2141013"/>
                <a:gd name="connsiteX6" fmla="*/ 2025282 w 2025301"/>
                <a:gd name="connsiteY6" fmla="*/ 1906745 h 2141013"/>
                <a:gd name="connsiteX7" fmla="*/ 1927041 w 2025301"/>
                <a:gd name="connsiteY7" fmla="*/ 2057886 h 2141013"/>
                <a:gd name="connsiteX8" fmla="*/ 1813686 w 2025301"/>
                <a:gd name="connsiteY8" fmla="*/ 2141013 h 2141013"/>
                <a:gd name="connsiteX9" fmla="*/ 0 w 2025301"/>
                <a:gd name="connsiteY9" fmla="*/ 2141013 h 2141013"/>
                <a:gd name="connsiteX0" fmla="*/ 0 w 2025282"/>
                <a:gd name="connsiteY0" fmla="*/ 2141013 h 2141013"/>
                <a:gd name="connsiteX1" fmla="*/ 16413 w 2025282"/>
                <a:gd name="connsiteY1" fmla="*/ 15292 h 2141013"/>
                <a:gd name="connsiteX2" fmla="*/ 925518 w 2025282"/>
                <a:gd name="connsiteY2" fmla="*/ 0 h 2141013"/>
                <a:gd name="connsiteX3" fmla="*/ 1773670 w 2025282"/>
                <a:gd name="connsiteY3" fmla="*/ 1310480 h 2141013"/>
                <a:gd name="connsiteX4" fmla="*/ 1859028 w 2025282"/>
                <a:gd name="connsiteY4" fmla="*/ 1332411 h 2141013"/>
                <a:gd name="connsiteX5" fmla="*/ 2025282 w 2025282"/>
                <a:gd name="connsiteY5" fmla="*/ 1906745 h 2141013"/>
                <a:gd name="connsiteX6" fmla="*/ 1927041 w 2025282"/>
                <a:gd name="connsiteY6" fmla="*/ 2057886 h 2141013"/>
                <a:gd name="connsiteX7" fmla="*/ 1813686 w 2025282"/>
                <a:gd name="connsiteY7" fmla="*/ 2141013 h 2141013"/>
                <a:gd name="connsiteX8" fmla="*/ 0 w 2025282"/>
                <a:gd name="connsiteY8" fmla="*/ 2141013 h 2141013"/>
                <a:gd name="connsiteX0" fmla="*/ 0 w 2025282"/>
                <a:gd name="connsiteY0" fmla="*/ 2141013 h 2141013"/>
                <a:gd name="connsiteX1" fmla="*/ 16413 w 2025282"/>
                <a:gd name="connsiteY1" fmla="*/ 15292 h 2141013"/>
                <a:gd name="connsiteX2" fmla="*/ 925518 w 2025282"/>
                <a:gd name="connsiteY2" fmla="*/ 0 h 2141013"/>
                <a:gd name="connsiteX3" fmla="*/ 1773670 w 2025282"/>
                <a:gd name="connsiteY3" fmla="*/ 1310480 h 2141013"/>
                <a:gd name="connsiteX4" fmla="*/ 2025282 w 2025282"/>
                <a:gd name="connsiteY4" fmla="*/ 1906745 h 2141013"/>
                <a:gd name="connsiteX5" fmla="*/ 1927041 w 2025282"/>
                <a:gd name="connsiteY5" fmla="*/ 2057886 h 2141013"/>
                <a:gd name="connsiteX6" fmla="*/ 1813686 w 2025282"/>
                <a:gd name="connsiteY6" fmla="*/ 2141013 h 2141013"/>
                <a:gd name="connsiteX7" fmla="*/ 0 w 2025282"/>
                <a:gd name="connsiteY7" fmla="*/ 2141013 h 2141013"/>
                <a:gd name="connsiteX0" fmla="*/ 0 w 2025282"/>
                <a:gd name="connsiteY0" fmla="*/ 2141013 h 2141013"/>
                <a:gd name="connsiteX1" fmla="*/ 16413 w 2025282"/>
                <a:gd name="connsiteY1" fmla="*/ 15292 h 2141013"/>
                <a:gd name="connsiteX2" fmla="*/ 925518 w 2025282"/>
                <a:gd name="connsiteY2" fmla="*/ 0 h 2141013"/>
                <a:gd name="connsiteX3" fmla="*/ 2025282 w 2025282"/>
                <a:gd name="connsiteY3" fmla="*/ 1906745 h 2141013"/>
                <a:gd name="connsiteX4" fmla="*/ 1927041 w 2025282"/>
                <a:gd name="connsiteY4" fmla="*/ 2057886 h 2141013"/>
                <a:gd name="connsiteX5" fmla="*/ 1813686 w 2025282"/>
                <a:gd name="connsiteY5" fmla="*/ 2141013 h 2141013"/>
                <a:gd name="connsiteX6" fmla="*/ 0 w 2025282"/>
                <a:gd name="connsiteY6" fmla="*/ 2141013 h 2141013"/>
                <a:gd name="connsiteX0" fmla="*/ 0 w 1927041"/>
                <a:gd name="connsiteY0" fmla="*/ 2141013 h 2141013"/>
                <a:gd name="connsiteX1" fmla="*/ 16413 w 1927041"/>
                <a:gd name="connsiteY1" fmla="*/ 15292 h 2141013"/>
                <a:gd name="connsiteX2" fmla="*/ 925518 w 1927041"/>
                <a:gd name="connsiteY2" fmla="*/ 0 h 2141013"/>
                <a:gd name="connsiteX3" fmla="*/ 1927041 w 1927041"/>
                <a:gd name="connsiteY3" fmla="*/ 2057886 h 2141013"/>
                <a:gd name="connsiteX4" fmla="*/ 1813686 w 1927041"/>
                <a:gd name="connsiteY4" fmla="*/ 2141013 h 2141013"/>
                <a:gd name="connsiteX5" fmla="*/ 0 w 1927041"/>
                <a:gd name="connsiteY5" fmla="*/ 2141013 h 2141013"/>
                <a:gd name="connsiteX0" fmla="*/ 0 w 1813686"/>
                <a:gd name="connsiteY0" fmla="*/ 2243164 h 2243164"/>
                <a:gd name="connsiteX1" fmla="*/ 16413 w 1813686"/>
                <a:gd name="connsiteY1" fmla="*/ 117443 h 2243164"/>
                <a:gd name="connsiteX2" fmla="*/ 925518 w 1813686"/>
                <a:gd name="connsiteY2" fmla="*/ 102151 h 2243164"/>
                <a:gd name="connsiteX3" fmla="*/ 1107028 w 1813686"/>
                <a:gd name="connsiteY3" fmla="*/ 1533639 h 2243164"/>
                <a:gd name="connsiteX4" fmla="*/ 1813686 w 1813686"/>
                <a:gd name="connsiteY4" fmla="*/ 2243164 h 2243164"/>
                <a:gd name="connsiteX5" fmla="*/ 0 w 1813686"/>
                <a:gd name="connsiteY5" fmla="*/ 2243164 h 2243164"/>
                <a:gd name="connsiteX0" fmla="*/ 0 w 1107028"/>
                <a:gd name="connsiteY0" fmla="*/ 2243164 h 2243164"/>
                <a:gd name="connsiteX1" fmla="*/ 16413 w 1107028"/>
                <a:gd name="connsiteY1" fmla="*/ 117443 h 2243164"/>
                <a:gd name="connsiteX2" fmla="*/ 925518 w 1107028"/>
                <a:gd name="connsiteY2" fmla="*/ 102151 h 2243164"/>
                <a:gd name="connsiteX3" fmla="*/ 1107028 w 1107028"/>
                <a:gd name="connsiteY3" fmla="*/ 1533639 h 2243164"/>
                <a:gd name="connsiteX4" fmla="*/ 1099971 w 1107028"/>
                <a:gd name="connsiteY4" fmla="*/ 2243164 h 2243164"/>
                <a:gd name="connsiteX5" fmla="*/ 0 w 1107028"/>
                <a:gd name="connsiteY5" fmla="*/ 2243164 h 2243164"/>
                <a:gd name="connsiteX0" fmla="*/ 0 w 1107028"/>
                <a:gd name="connsiteY0" fmla="*/ 2141013 h 2141013"/>
                <a:gd name="connsiteX1" fmla="*/ 16413 w 1107028"/>
                <a:gd name="connsiteY1" fmla="*/ 15292 h 2141013"/>
                <a:gd name="connsiteX2" fmla="*/ 925518 w 1107028"/>
                <a:gd name="connsiteY2" fmla="*/ 0 h 2141013"/>
                <a:gd name="connsiteX3" fmla="*/ 1107028 w 1107028"/>
                <a:gd name="connsiteY3" fmla="*/ 1431488 h 2141013"/>
                <a:gd name="connsiteX4" fmla="*/ 1099971 w 1107028"/>
                <a:gd name="connsiteY4" fmla="*/ 2141013 h 2141013"/>
                <a:gd name="connsiteX5" fmla="*/ 0 w 1107028"/>
                <a:gd name="connsiteY5" fmla="*/ 2141013 h 2141013"/>
                <a:gd name="connsiteX0" fmla="*/ 0 w 1107028"/>
                <a:gd name="connsiteY0" fmla="*/ 2141013 h 2141013"/>
                <a:gd name="connsiteX1" fmla="*/ 16413 w 1107028"/>
                <a:gd name="connsiteY1" fmla="*/ 15292 h 2141013"/>
                <a:gd name="connsiteX2" fmla="*/ 925518 w 1107028"/>
                <a:gd name="connsiteY2" fmla="*/ 0 h 2141013"/>
                <a:gd name="connsiteX3" fmla="*/ 1107028 w 1107028"/>
                <a:gd name="connsiteY3" fmla="*/ 1431488 h 2141013"/>
                <a:gd name="connsiteX4" fmla="*/ 1099971 w 1107028"/>
                <a:gd name="connsiteY4" fmla="*/ 2141013 h 2141013"/>
                <a:gd name="connsiteX5" fmla="*/ 0 w 1107028"/>
                <a:gd name="connsiteY5" fmla="*/ 2141013 h 2141013"/>
                <a:gd name="connsiteX0" fmla="*/ 0 w 1099971"/>
                <a:gd name="connsiteY0" fmla="*/ 2141013 h 2141013"/>
                <a:gd name="connsiteX1" fmla="*/ 16413 w 1099971"/>
                <a:gd name="connsiteY1" fmla="*/ 15292 h 2141013"/>
                <a:gd name="connsiteX2" fmla="*/ 925518 w 1099971"/>
                <a:gd name="connsiteY2" fmla="*/ 0 h 2141013"/>
                <a:gd name="connsiteX3" fmla="*/ 1099971 w 1099971"/>
                <a:gd name="connsiteY3" fmla="*/ 2141013 h 2141013"/>
                <a:gd name="connsiteX4" fmla="*/ 0 w 1099971"/>
                <a:gd name="connsiteY4" fmla="*/ 2141013 h 2141013"/>
                <a:gd name="connsiteX0" fmla="*/ 0 w 1016343"/>
                <a:gd name="connsiteY0" fmla="*/ 2296820 h 2312005"/>
                <a:gd name="connsiteX1" fmla="*/ 16413 w 1016343"/>
                <a:gd name="connsiteY1" fmla="*/ 171099 h 2312005"/>
                <a:gd name="connsiteX2" fmla="*/ 925518 w 1016343"/>
                <a:gd name="connsiteY2" fmla="*/ 155807 h 2312005"/>
                <a:gd name="connsiteX3" fmla="*/ 1001266 w 1016343"/>
                <a:gd name="connsiteY3" fmla="*/ 2312006 h 2312005"/>
                <a:gd name="connsiteX4" fmla="*/ 0 w 1016343"/>
                <a:gd name="connsiteY4" fmla="*/ 2296820 h 2312005"/>
                <a:gd name="connsiteX0" fmla="*/ 0 w 1016343"/>
                <a:gd name="connsiteY0" fmla="*/ 2141013 h 2156199"/>
                <a:gd name="connsiteX1" fmla="*/ 16413 w 1016343"/>
                <a:gd name="connsiteY1" fmla="*/ 15292 h 2156199"/>
                <a:gd name="connsiteX2" fmla="*/ 925518 w 1016343"/>
                <a:gd name="connsiteY2" fmla="*/ 0 h 2156199"/>
                <a:gd name="connsiteX3" fmla="*/ 1001266 w 1016343"/>
                <a:gd name="connsiteY3" fmla="*/ 2156199 h 2156199"/>
                <a:gd name="connsiteX4" fmla="*/ 0 w 1016343"/>
                <a:gd name="connsiteY4" fmla="*/ 2141013 h 2156199"/>
                <a:gd name="connsiteX0" fmla="*/ 0 w 1001266"/>
                <a:gd name="connsiteY0" fmla="*/ 2141013 h 2156199"/>
                <a:gd name="connsiteX1" fmla="*/ 16413 w 1001266"/>
                <a:gd name="connsiteY1" fmla="*/ 15292 h 2156199"/>
                <a:gd name="connsiteX2" fmla="*/ 925518 w 1001266"/>
                <a:gd name="connsiteY2" fmla="*/ 0 h 2156199"/>
                <a:gd name="connsiteX3" fmla="*/ 1001266 w 1001266"/>
                <a:gd name="connsiteY3" fmla="*/ 2156199 h 2156199"/>
                <a:gd name="connsiteX4" fmla="*/ 0 w 1001266"/>
                <a:gd name="connsiteY4" fmla="*/ 2141013 h 2156199"/>
                <a:gd name="connsiteX0" fmla="*/ 0 w 1005242"/>
                <a:gd name="connsiteY0" fmla="*/ 2137216 h 2152402"/>
                <a:gd name="connsiteX1" fmla="*/ 16413 w 1005242"/>
                <a:gd name="connsiteY1" fmla="*/ 11495 h 2152402"/>
                <a:gd name="connsiteX2" fmla="*/ 1005242 w 1005242"/>
                <a:gd name="connsiteY2" fmla="*/ 0 h 2152402"/>
                <a:gd name="connsiteX3" fmla="*/ 1001266 w 1005242"/>
                <a:gd name="connsiteY3" fmla="*/ 2152402 h 2152402"/>
                <a:gd name="connsiteX4" fmla="*/ 0 w 1005242"/>
                <a:gd name="connsiteY4" fmla="*/ 2137216 h 2152402"/>
                <a:gd name="connsiteX0" fmla="*/ 0 w 1078309"/>
                <a:gd name="connsiteY0" fmla="*/ 2293703 h 2308889"/>
                <a:gd name="connsiteX1" fmla="*/ 5024 w 1078309"/>
                <a:gd name="connsiteY1" fmla="*/ 167982 h 2308889"/>
                <a:gd name="connsiteX2" fmla="*/ 1005242 w 1078309"/>
                <a:gd name="connsiteY2" fmla="*/ 156487 h 2308889"/>
                <a:gd name="connsiteX3" fmla="*/ 1001266 w 1078309"/>
                <a:gd name="connsiteY3" fmla="*/ 2308889 h 2308889"/>
                <a:gd name="connsiteX4" fmla="*/ 0 w 1078309"/>
                <a:gd name="connsiteY4" fmla="*/ 2293703 h 2308889"/>
                <a:gd name="connsiteX0" fmla="*/ 0 w 1078309"/>
                <a:gd name="connsiteY0" fmla="*/ 2137216 h 2152402"/>
                <a:gd name="connsiteX1" fmla="*/ 5024 w 1078309"/>
                <a:gd name="connsiteY1" fmla="*/ 11495 h 2152402"/>
                <a:gd name="connsiteX2" fmla="*/ 1005242 w 1078309"/>
                <a:gd name="connsiteY2" fmla="*/ 0 h 2152402"/>
                <a:gd name="connsiteX3" fmla="*/ 1001266 w 1078309"/>
                <a:gd name="connsiteY3" fmla="*/ 2152402 h 2152402"/>
                <a:gd name="connsiteX4" fmla="*/ 0 w 1078309"/>
                <a:gd name="connsiteY4" fmla="*/ 2137216 h 2152402"/>
                <a:gd name="connsiteX0" fmla="*/ 0 w 1005242"/>
                <a:gd name="connsiteY0" fmla="*/ 2137216 h 2152402"/>
                <a:gd name="connsiteX1" fmla="*/ 5024 w 1005242"/>
                <a:gd name="connsiteY1" fmla="*/ 11495 h 2152402"/>
                <a:gd name="connsiteX2" fmla="*/ 1005242 w 1005242"/>
                <a:gd name="connsiteY2" fmla="*/ 0 h 2152402"/>
                <a:gd name="connsiteX3" fmla="*/ 1001266 w 1005242"/>
                <a:gd name="connsiteY3" fmla="*/ 2152402 h 2152402"/>
                <a:gd name="connsiteX4" fmla="*/ 0 w 1005242"/>
                <a:gd name="connsiteY4" fmla="*/ 2137216 h 2152402"/>
                <a:gd name="connsiteX0" fmla="*/ 0 w 1077076"/>
                <a:gd name="connsiteY0" fmla="*/ 2292860 h 2296657"/>
                <a:gd name="connsiteX1" fmla="*/ 5024 w 1077076"/>
                <a:gd name="connsiteY1" fmla="*/ 167139 h 2296657"/>
                <a:gd name="connsiteX2" fmla="*/ 1005242 w 1077076"/>
                <a:gd name="connsiteY2" fmla="*/ 155644 h 2296657"/>
                <a:gd name="connsiteX3" fmla="*/ 997470 w 1077076"/>
                <a:gd name="connsiteY3" fmla="*/ 2296657 h 2296657"/>
                <a:gd name="connsiteX4" fmla="*/ 0 w 1077076"/>
                <a:gd name="connsiteY4" fmla="*/ 2292860 h 2296657"/>
                <a:gd name="connsiteX0" fmla="*/ 0 w 1077076"/>
                <a:gd name="connsiteY0" fmla="*/ 2137216 h 2141013"/>
                <a:gd name="connsiteX1" fmla="*/ 5024 w 1077076"/>
                <a:gd name="connsiteY1" fmla="*/ 11495 h 2141013"/>
                <a:gd name="connsiteX2" fmla="*/ 1005242 w 1077076"/>
                <a:gd name="connsiteY2" fmla="*/ 0 h 2141013"/>
                <a:gd name="connsiteX3" fmla="*/ 997470 w 1077076"/>
                <a:gd name="connsiteY3" fmla="*/ 2141013 h 2141013"/>
                <a:gd name="connsiteX4" fmla="*/ 0 w 1077076"/>
                <a:gd name="connsiteY4" fmla="*/ 2137216 h 2141013"/>
                <a:gd name="connsiteX0" fmla="*/ 0 w 1005242"/>
                <a:gd name="connsiteY0" fmla="*/ 2137216 h 2141013"/>
                <a:gd name="connsiteX1" fmla="*/ 5024 w 1005242"/>
                <a:gd name="connsiteY1" fmla="*/ 11495 h 2141013"/>
                <a:gd name="connsiteX2" fmla="*/ 1005242 w 1005242"/>
                <a:gd name="connsiteY2" fmla="*/ 0 h 2141013"/>
                <a:gd name="connsiteX3" fmla="*/ 997470 w 1005242"/>
                <a:gd name="connsiteY3" fmla="*/ 2141013 h 2141013"/>
                <a:gd name="connsiteX4" fmla="*/ 0 w 1005242"/>
                <a:gd name="connsiteY4" fmla="*/ 2137216 h 2141013"/>
                <a:gd name="connsiteX0" fmla="*/ 0 w 997527"/>
                <a:gd name="connsiteY0" fmla="*/ 2137216 h 2141013"/>
                <a:gd name="connsiteX1" fmla="*/ 5024 w 997527"/>
                <a:gd name="connsiteY1" fmla="*/ 11495 h 2141013"/>
                <a:gd name="connsiteX2" fmla="*/ 915593 w 997527"/>
                <a:gd name="connsiteY2" fmla="*/ 0 h 2141013"/>
                <a:gd name="connsiteX3" fmla="*/ 997470 w 997527"/>
                <a:gd name="connsiteY3" fmla="*/ 2141013 h 2141013"/>
                <a:gd name="connsiteX4" fmla="*/ 0 w 997527"/>
                <a:gd name="connsiteY4" fmla="*/ 2137216 h 2141013"/>
                <a:gd name="connsiteX0" fmla="*/ 0 w 960900"/>
                <a:gd name="connsiteY0" fmla="*/ 2292622 h 2293216"/>
                <a:gd name="connsiteX1" fmla="*/ 5024 w 960900"/>
                <a:gd name="connsiteY1" fmla="*/ 166901 h 2293216"/>
                <a:gd name="connsiteX2" fmla="*/ 915593 w 960900"/>
                <a:gd name="connsiteY2" fmla="*/ 155406 h 2293216"/>
                <a:gd name="connsiteX3" fmla="*/ 830979 w 960900"/>
                <a:gd name="connsiteY3" fmla="*/ 2293216 h 2293216"/>
                <a:gd name="connsiteX4" fmla="*/ 0 w 960900"/>
                <a:gd name="connsiteY4" fmla="*/ 2292622 h 2293216"/>
                <a:gd name="connsiteX0" fmla="*/ 0 w 915593"/>
                <a:gd name="connsiteY0" fmla="*/ 2292622 h 2293216"/>
                <a:gd name="connsiteX1" fmla="*/ 5024 w 915593"/>
                <a:gd name="connsiteY1" fmla="*/ 166901 h 2293216"/>
                <a:gd name="connsiteX2" fmla="*/ 915593 w 915593"/>
                <a:gd name="connsiteY2" fmla="*/ 155406 h 2293216"/>
                <a:gd name="connsiteX3" fmla="*/ 830979 w 915593"/>
                <a:gd name="connsiteY3" fmla="*/ 2293216 h 2293216"/>
                <a:gd name="connsiteX4" fmla="*/ 0 w 915593"/>
                <a:gd name="connsiteY4" fmla="*/ 2292622 h 2293216"/>
                <a:gd name="connsiteX0" fmla="*/ 0 w 915593"/>
                <a:gd name="connsiteY0" fmla="*/ 2137216 h 2137810"/>
                <a:gd name="connsiteX1" fmla="*/ 5024 w 915593"/>
                <a:gd name="connsiteY1" fmla="*/ 11495 h 2137810"/>
                <a:gd name="connsiteX2" fmla="*/ 915593 w 915593"/>
                <a:gd name="connsiteY2" fmla="*/ 0 h 2137810"/>
                <a:gd name="connsiteX3" fmla="*/ 830979 w 915593"/>
                <a:gd name="connsiteY3" fmla="*/ 2137810 h 2137810"/>
                <a:gd name="connsiteX4" fmla="*/ 0 w 915593"/>
                <a:gd name="connsiteY4" fmla="*/ 2137216 h 2137810"/>
                <a:gd name="connsiteX0" fmla="*/ 0 w 966648"/>
                <a:gd name="connsiteY0" fmla="*/ 2292050 h 2292050"/>
                <a:gd name="connsiteX1" fmla="*/ 5024 w 966648"/>
                <a:gd name="connsiteY1" fmla="*/ 166329 h 2292050"/>
                <a:gd name="connsiteX2" fmla="*/ 915593 w 966648"/>
                <a:gd name="connsiteY2" fmla="*/ 154834 h 2292050"/>
                <a:gd name="connsiteX3" fmla="*/ 842575 w 966648"/>
                <a:gd name="connsiteY3" fmla="*/ 2284913 h 2292050"/>
                <a:gd name="connsiteX4" fmla="*/ 0 w 966648"/>
                <a:gd name="connsiteY4" fmla="*/ 2292050 h 2292050"/>
                <a:gd name="connsiteX0" fmla="*/ 0 w 915593"/>
                <a:gd name="connsiteY0" fmla="*/ 2292050 h 2292050"/>
                <a:gd name="connsiteX1" fmla="*/ 5024 w 915593"/>
                <a:gd name="connsiteY1" fmla="*/ 166329 h 2292050"/>
                <a:gd name="connsiteX2" fmla="*/ 915593 w 915593"/>
                <a:gd name="connsiteY2" fmla="*/ 154834 h 2292050"/>
                <a:gd name="connsiteX3" fmla="*/ 842575 w 915593"/>
                <a:gd name="connsiteY3" fmla="*/ 2284913 h 2292050"/>
                <a:gd name="connsiteX4" fmla="*/ 0 w 915593"/>
                <a:gd name="connsiteY4" fmla="*/ 2292050 h 2292050"/>
                <a:gd name="connsiteX0" fmla="*/ 0 w 915593"/>
                <a:gd name="connsiteY0" fmla="*/ 2137216 h 2137216"/>
                <a:gd name="connsiteX1" fmla="*/ 5024 w 915593"/>
                <a:gd name="connsiteY1" fmla="*/ 11495 h 2137216"/>
                <a:gd name="connsiteX2" fmla="*/ 915593 w 915593"/>
                <a:gd name="connsiteY2" fmla="*/ 0 h 2137216"/>
                <a:gd name="connsiteX3" fmla="*/ 842575 w 915593"/>
                <a:gd name="connsiteY3" fmla="*/ 2130079 h 2137216"/>
                <a:gd name="connsiteX4" fmla="*/ 0 w 915593"/>
                <a:gd name="connsiteY4" fmla="*/ 2137216 h 213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93" h="2137216">
                  <a:moveTo>
                    <a:pt x="0" y="2137216"/>
                  </a:moveTo>
                  <a:cubicBezTo>
                    <a:pt x="409" y="1422315"/>
                    <a:pt x="4615" y="726396"/>
                    <a:pt x="5024" y="11495"/>
                  </a:cubicBezTo>
                  <a:lnTo>
                    <a:pt x="915593" y="0"/>
                  </a:lnTo>
                  <a:lnTo>
                    <a:pt x="842575" y="2130079"/>
                  </a:lnTo>
                  <a:lnTo>
                    <a:pt x="0" y="2137216"/>
                  </a:lnTo>
                  <a:close/>
                </a:path>
              </a:pathLst>
            </a:custGeom>
            <a:solidFill>
              <a:srgbClr val="00B0F0">
                <a:alpha val="50000"/>
              </a:srgbClr>
            </a:solidFill>
            <a:ln>
              <a:solidFill>
                <a:schemeClr val="tx1"/>
              </a:solidFill>
            </a:ln>
            <a:scene3d>
              <a:camera prst="orthographicFront"/>
              <a:lightRig rig="soft" dir="t"/>
            </a:scene3d>
            <a:sp3d>
              <a:bevelT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2000">
                <a:solidFill>
                  <a:prstClr val="white"/>
                </a:solidFill>
                <a:latin typeface="Arial" panose="020B0604020202020204" pitchFamily="34" charset="0"/>
                <a:cs typeface="Arial" panose="020B0604020202020204" pitchFamily="34" charset="0"/>
              </a:endParaRPr>
            </a:p>
          </p:txBody>
        </p:sp>
        <p:sp>
          <p:nvSpPr>
            <p:cNvPr id="10" name="Freeform 9"/>
            <p:cNvSpPr/>
            <p:nvPr/>
          </p:nvSpPr>
          <p:spPr>
            <a:xfrm>
              <a:off x="5562408" y="1562049"/>
              <a:ext cx="853791" cy="1199160"/>
            </a:xfrm>
            <a:custGeom>
              <a:avLst/>
              <a:gdLst>
                <a:gd name="connsiteX0" fmla="*/ 0 w 2025282"/>
                <a:gd name="connsiteY0" fmla="*/ 853944 h 853944"/>
                <a:gd name="connsiteX1" fmla="*/ 544106 w 2025282"/>
                <a:gd name="connsiteY1" fmla="*/ 0 h 853944"/>
                <a:gd name="connsiteX2" fmla="*/ 740588 w 2025282"/>
                <a:gd name="connsiteY2" fmla="*/ 113355 h 853944"/>
                <a:gd name="connsiteX3" fmla="*/ 997527 w 2025282"/>
                <a:gd name="connsiteY3" fmla="*/ 204040 h 853944"/>
                <a:gd name="connsiteX4" fmla="*/ 1246909 w 2025282"/>
                <a:gd name="connsiteY4" fmla="*/ 256939 h 853944"/>
                <a:gd name="connsiteX5" fmla="*/ 1518962 w 2025282"/>
                <a:gd name="connsiteY5" fmla="*/ 136027 h 853944"/>
                <a:gd name="connsiteX6" fmla="*/ 1692773 w 2025282"/>
                <a:gd name="connsiteY6" fmla="*/ 37785 h 853944"/>
                <a:gd name="connsiteX7" fmla="*/ 1775901 w 2025282"/>
                <a:gd name="connsiteY7" fmla="*/ 22671 h 853944"/>
                <a:gd name="connsiteX8" fmla="*/ 1859028 w 2025282"/>
                <a:gd name="connsiteY8" fmla="*/ 45342 h 853944"/>
                <a:gd name="connsiteX9" fmla="*/ 1934598 w 2025282"/>
                <a:gd name="connsiteY9" fmla="*/ 151141 h 853944"/>
                <a:gd name="connsiteX10" fmla="*/ 2025282 w 2025282"/>
                <a:gd name="connsiteY10" fmla="*/ 377851 h 853944"/>
                <a:gd name="connsiteX11" fmla="*/ 2025282 w 2025282"/>
                <a:gd name="connsiteY11" fmla="*/ 619676 h 853944"/>
                <a:gd name="connsiteX12" fmla="*/ 1927041 w 2025282"/>
                <a:gd name="connsiteY12" fmla="*/ 770817 h 853944"/>
                <a:gd name="connsiteX13" fmla="*/ 1813686 w 2025282"/>
                <a:gd name="connsiteY13" fmla="*/ 853944 h 853944"/>
                <a:gd name="connsiteX14" fmla="*/ 0 w 2025282"/>
                <a:gd name="connsiteY14" fmla="*/ 853944 h 853944"/>
                <a:gd name="connsiteX0" fmla="*/ 0 w 2025282"/>
                <a:gd name="connsiteY0" fmla="*/ 853944 h 853944"/>
                <a:gd name="connsiteX1" fmla="*/ 544106 w 2025282"/>
                <a:gd name="connsiteY1" fmla="*/ 0 h 853944"/>
                <a:gd name="connsiteX2" fmla="*/ 740588 w 2025282"/>
                <a:gd name="connsiteY2" fmla="*/ 113355 h 853944"/>
                <a:gd name="connsiteX3" fmla="*/ 997527 w 2025282"/>
                <a:gd name="connsiteY3" fmla="*/ 204040 h 853944"/>
                <a:gd name="connsiteX4" fmla="*/ 1246909 w 2025282"/>
                <a:gd name="connsiteY4" fmla="*/ 256939 h 853944"/>
                <a:gd name="connsiteX5" fmla="*/ 1518962 w 2025282"/>
                <a:gd name="connsiteY5" fmla="*/ 136027 h 853944"/>
                <a:gd name="connsiteX6" fmla="*/ 1692773 w 2025282"/>
                <a:gd name="connsiteY6" fmla="*/ 37785 h 853944"/>
                <a:gd name="connsiteX7" fmla="*/ 1775901 w 2025282"/>
                <a:gd name="connsiteY7" fmla="*/ 22671 h 853944"/>
                <a:gd name="connsiteX8" fmla="*/ 1859028 w 2025282"/>
                <a:gd name="connsiteY8" fmla="*/ 45342 h 853944"/>
                <a:gd name="connsiteX9" fmla="*/ 1934598 w 2025282"/>
                <a:gd name="connsiteY9" fmla="*/ 151141 h 853944"/>
                <a:gd name="connsiteX10" fmla="*/ 2025282 w 2025282"/>
                <a:gd name="connsiteY10" fmla="*/ 377851 h 853944"/>
                <a:gd name="connsiteX11" fmla="*/ 2025282 w 2025282"/>
                <a:gd name="connsiteY11" fmla="*/ 619676 h 853944"/>
                <a:gd name="connsiteX12" fmla="*/ 1927041 w 2025282"/>
                <a:gd name="connsiteY12" fmla="*/ 770817 h 853944"/>
                <a:gd name="connsiteX13" fmla="*/ 1813686 w 2025282"/>
                <a:gd name="connsiteY13" fmla="*/ 853944 h 853944"/>
                <a:gd name="connsiteX14" fmla="*/ 0 w 2025282"/>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93364 h 893364"/>
                <a:gd name="connsiteX1" fmla="*/ 544106 w 2037094"/>
                <a:gd name="connsiteY1" fmla="*/ 39420 h 893364"/>
                <a:gd name="connsiteX2" fmla="*/ 740588 w 2037094"/>
                <a:gd name="connsiteY2" fmla="*/ 152775 h 893364"/>
                <a:gd name="connsiteX3" fmla="*/ 997527 w 2037094"/>
                <a:gd name="connsiteY3" fmla="*/ 243460 h 893364"/>
                <a:gd name="connsiteX4" fmla="*/ 1246909 w 2037094"/>
                <a:gd name="connsiteY4" fmla="*/ 296359 h 893364"/>
                <a:gd name="connsiteX5" fmla="*/ 1518962 w 2037094"/>
                <a:gd name="connsiteY5" fmla="*/ 175447 h 893364"/>
                <a:gd name="connsiteX6" fmla="*/ 1692773 w 2037094"/>
                <a:gd name="connsiteY6" fmla="*/ 77205 h 893364"/>
                <a:gd name="connsiteX7" fmla="*/ 1775901 w 2037094"/>
                <a:gd name="connsiteY7" fmla="*/ 62091 h 893364"/>
                <a:gd name="connsiteX8" fmla="*/ 1859028 w 2037094"/>
                <a:gd name="connsiteY8" fmla="*/ 84762 h 893364"/>
                <a:gd name="connsiteX9" fmla="*/ 1934598 w 2037094"/>
                <a:gd name="connsiteY9" fmla="*/ 190561 h 893364"/>
                <a:gd name="connsiteX10" fmla="*/ 2025282 w 2037094"/>
                <a:gd name="connsiteY10" fmla="*/ 417271 h 893364"/>
                <a:gd name="connsiteX11" fmla="*/ 2025282 w 2037094"/>
                <a:gd name="connsiteY11" fmla="*/ 659096 h 893364"/>
                <a:gd name="connsiteX12" fmla="*/ 1927041 w 2037094"/>
                <a:gd name="connsiteY12" fmla="*/ 810237 h 893364"/>
                <a:gd name="connsiteX13" fmla="*/ 1813686 w 2037094"/>
                <a:gd name="connsiteY13" fmla="*/ 893364 h 893364"/>
                <a:gd name="connsiteX14" fmla="*/ 0 w 2037094"/>
                <a:gd name="connsiteY14" fmla="*/ 893364 h 89336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53944 h 853944"/>
                <a:gd name="connsiteX1" fmla="*/ 544106 w 2037094"/>
                <a:gd name="connsiteY1" fmla="*/ 0 h 853944"/>
                <a:gd name="connsiteX2" fmla="*/ 740588 w 2037094"/>
                <a:gd name="connsiteY2" fmla="*/ 113355 h 853944"/>
                <a:gd name="connsiteX3" fmla="*/ 997527 w 2037094"/>
                <a:gd name="connsiteY3" fmla="*/ 204040 h 853944"/>
                <a:gd name="connsiteX4" fmla="*/ 1246909 w 2037094"/>
                <a:gd name="connsiteY4" fmla="*/ 256939 h 853944"/>
                <a:gd name="connsiteX5" fmla="*/ 1518962 w 2037094"/>
                <a:gd name="connsiteY5" fmla="*/ 136027 h 853944"/>
                <a:gd name="connsiteX6" fmla="*/ 1692773 w 2037094"/>
                <a:gd name="connsiteY6" fmla="*/ 37785 h 853944"/>
                <a:gd name="connsiteX7" fmla="*/ 1775901 w 2037094"/>
                <a:gd name="connsiteY7" fmla="*/ 22671 h 853944"/>
                <a:gd name="connsiteX8" fmla="*/ 1859028 w 2037094"/>
                <a:gd name="connsiteY8" fmla="*/ 45342 h 853944"/>
                <a:gd name="connsiteX9" fmla="*/ 1934598 w 2037094"/>
                <a:gd name="connsiteY9" fmla="*/ 151141 h 853944"/>
                <a:gd name="connsiteX10" fmla="*/ 2025282 w 2037094"/>
                <a:gd name="connsiteY10" fmla="*/ 377851 h 853944"/>
                <a:gd name="connsiteX11" fmla="*/ 2025282 w 2037094"/>
                <a:gd name="connsiteY11" fmla="*/ 619676 h 853944"/>
                <a:gd name="connsiteX12" fmla="*/ 1927041 w 2037094"/>
                <a:gd name="connsiteY12" fmla="*/ 770817 h 853944"/>
                <a:gd name="connsiteX13" fmla="*/ 1813686 w 2037094"/>
                <a:gd name="connsiteY13" fmla="*/ 853944 h 853944"/>
                <a:gd name="connsiteX14" fmla="*/ 0 w 2037094"/>
                <a:gd name="connsiteY14" fmla="*/ 853944 h 853944"/>
                <a:gd name="connsiteX0" fmla="*/ 0 w 2037094"/>
                <a:gd name="connsiteY0" fmla="*/ 832135 h 832135"/>
                <a:gd name="connsiteX1" fmla="*/ 385409 w 2037094"/>
                <a:gd name="connsiteY1" fmla="*/ 235130 h 832135"/>
                <a:gd name="connsiteX2" fmla="*/ 740588 w 2037094"/>
                <a:gd name="connsiteY2" fmla="*/ 91546 h 832135"/>
                <a:gd name="connsiteX3" fmla="*/ 997527 w 2037094"/>
                <a:gd name="connsiteY3" fmla="*/ 182231 h 832135"/>
                <a:gd name="connsiteX4" fmla="*/ 1246909 w 2037094"/>
                <a:gd name="connsiteY4" fmla="*/ 235130 h 832135"/>
                <a:gd name="connsiteX5" fmla="*/ 1518962 w 2037094"/>
                <a:gd name="connsiteY5" fmla="*/ 114218 h 832135"/>
                <a:gd name="connsiteX6" fmla="*/ 1692773 w 2037094"/>
                <a:gd name="connsiteY6" fmla="*/ 15976 h 832135"/>
                <a:gd name="connsiteX7" fmla="*/ 1775901 w 2037094"/>
                <a:gd name="connsiteY7" fmla="*/ 862 h 832135"/>
                <a:gd name="connsiteX8" fmla="*/ 1859028 w 2037094"/>
                <a:gd name="connsiteY8" fmla="*/ 23533 h 832135"/>
                <a:gd name="connsiteX9" fmla="*/ 1934598 w 2037094"/>
                <a:gd name="connsiteY9" fmla="*/ 129332 h 832135"/>
                <a:gd name="connsiteX10" fmla="*/ 2025282 w 2037094"/>
                <a:gd name="connsiteY10" fmla="*/ 356042 h 832135"/>
                <a:gd name="connsiteX11" fmla="*/ 2025282 w 2037094"/>
                <a:gd name="connsiteY11" fmla="*/ 597867 h 832135"/>
                <a:gd name="connsiteX12" fmla="*/ 1927041 w 2037094"/>
                <a:gd name="connsiteY12" fmla="*/ 749008 h 832135"/>
                <a:gd name="connsiteX13" fmla="*/ 1813686 w 2037094"/>
                <a:gd name="connsiteY13" fmla="*/ 832135 h 832135"/>
                <a:gd name="connsiteX14" fmla="*/ 0 w 2037094"/>
                <a:gd name="connsiteY14" fmla="*/ 832135 h 832135"/>
                <a:gd name="connsiteX0" fmla="*/ 0 w 2037094"/>
                <a:gd name="connsiteY0" fmla="*/ 832135 h 832135"/>
                <a:gd name="connsiteX1" fmla="*/ 385409 w 2037094"/>
                <a:gd name="connsiteY1" fmla="*/ 235130 h 832135"/>
                <a:gd name="connsiteX2" fmla="*/ 997527 w 2037094"/>
                <a:gd name="connsiteY2" fmla="*/ 182231 h 832135"/>
                <a:gd name="connsiteX3" fmla="*/ 1246909 w 2037094"/>
                <a:gd name="connsiteY3" fmla="*/ 235130 h 832135"/>
                <a:gd name="connsiteX4" fmla="*/ 1518962 w 2037094"/>
                <a:gd name="connsiteY4" fmla="*/ 114218 h 832135"/>
                <a:gd name="connsiteX5" fmla="*/ 1692773 w 2037094"/>
                <a:gd name="connsiteY5" fmla="*/ 15976 h 832135"/>
                <a:gd name="connsiteX6" fmla="*/ 1775901 w 2037094"/>
                <a:gd name="connsiteY6" fmla="*/ 862 h 832135"/>
                <a:gd name="connsiteX7" fmla="*/ 1859028 w 2037094"/>
                <a:gd name="connsiteY7" fmla="*/ 23533 h 832135"/>
                <a:gd name="connsiteX8" fmla="*/ 1934598 w 2037094"/>
                <a:gd name="connsiteY8" fmla="*/ 129332 h 832135"/>
                <a:gd name="connsiteX9" fmla="*/ 2025282 w 2037094"/>
                <a:gd name="connsiteY9" fmla="*/ 356042 h 832135"/>
                <a:gd name="connsiteX10" fmla="*/ 2025282 w 2037094"/>
                <a:gd name="connsiteY10" fmla="*/ 597867 h 832135"/>
                <a:gd name="connsiteX11" fmla="*/ 1927041 w 2037094"/>
                <a:gd name="connsiteY11" fmla="*/ 749008 h 832135"/>
                <a:gd name="connsiteX12" fmla="*/ 1813686 w 2037094"/>
                <a:gd name="connsiteY12" fmla="*/ 832135 h 832135"/>
                <a:gd name="connsiteX13" fmla="*/ 0 w 2037094"/>
                <a:gd name="connsiteY13" fmla="*/ 832135 h 832135"/>
                <a:gd name="connsiteX0" fmla="*/ 0 w 2037094"/>
                <a:gd name="connsiteY0" fmla="*/ 832135 h 832135"/>
                <a:gd name="connsiteX1" fmla="*/ 385409 w 2037094"/>
                <a:gd name="connsiteY1" fmla="*/ 235130 h 832135"/>
                <a:gd name="connsiteX2" fmla="*/ 1246909 w 2037094"/>
                <a:gd name="connsiteY2" fmla="*/ 235130 h 832135"/>
                <a:gd name="connsiteX3" fmla="*/ 1518962 w 2037094"/>
                <a:gd name="connsiteY3" fmla="*/ 114218 h 832135"/>
                <a:gd name="connsiteX4" fmla="*/ 1692773 w 2037094"/>
                <a:gd name="connsiteY4" fmla="*/ 15976 h 832135"/>
                <a:gd name="connsiteX5" fmla="*/ 1775901 w 2037094"/>
                <a:gd name="connsiteY5" fmla="*/ 862 h 832135"/>
                <a:gd name="connsiteX6" fmla="*/ 1859028 w 2037094"/>
                <a:gd name="connsiteY6" fmla="*/ 23533 h 832135"/>
                <a:gd name="connsiteX7" fmla="*/ 1934598 w 2037094"/>
                <a:gd name="connsiteY7" fmla="*/ 129332 h 832135"/>
                <a:gd name="connsiteX8" fmla="*/ 2025282 w 2037094"/>
                <a:gd name="connsiteY8" fmla="*/ 356042 h 832135"/>
                <a:gd name="connsiteX9" fmla="*/ 2025282 w 2037094"/>
                <a:gd name="connsiteY9" fmla="*/ 597867 h 832135"/>
                <a:gd name="connsiteX10" fmla="*/ 1927041 w 2037094"/>
                <a:gd name="connsiteY10" fmla="*/ 749008 h 832135"/>
                <a:gd name="connsiteX11" fmla="*/ 1813686 w 2037094"/>
                <a:gd name="connsiteY11" fmla="*/ 832135 h 832135"/>
                <a:gd name="connsiteX12" fmla="*/ 0 w 2037094"/>
                <a:gd name="connsiteY12" fmla="*/ 832135 h 832135"/>
                <a:gd name="connsiteX0" fmla="*/ 0 w 2037094"/>
                <a:gd name="connsiteY0" fmla="*/ 838955 h 838955"/>
                <a:gd name="connsiteX1" fmla="*/ 385409 w 2037094"/>
                <a:gd name="connsiteY1" fmla="*/ 241950 h 838955"/>
                <a:gd name="connsiteX2" fmla="*/ 1246909 w 2037094"/>
                <a:gd name="connsiteY2" fmla="*/ 241950 h 838955"/>
                <a:gd name="connsiteX3" fmla="*/ 1692773 w 2037094"/>
                <a:gd name="connsiteY3" fmla="*/ 22796 h 838955"/>
                <a:gd name="connsiteX4" fmla="*/ 1775901 w 2037094"/>
                <a:gd name="connsiteY4" fmla="*/ 7682 h 838955"/>
                <a:gd name="connsiteX5" fmla="*/ 1859028 w 2037094"/>
                <a:gd name="connsiteY5" fmla="*/ 30353 h 838955"/>
                <a:gd name="connsiteX6" fmla="*/ 1934598 w 2037094"/>
                <a:gd name="connsiteY6" fmla="*/ 136152 h 838955"/>
                <a:gd name="connsiteX7" fmla="*/ 2025282 w 2037094"/>
                <a:gd name="connsiteY7" fmla="*/ 362862 h 838955"/>
                <a:gd name="connsiteX8" fmla="*/ 2025282 w 2037094"/>
                <a:gd name="connsiteY8" fmla="*/ 604687 h 838955"/>
                <a:gd name="connsiteX9" fmla="*/ 1927041 w 2037094"/>
                <a:gd name="connsiteY9" fmla="*/ 755828 h 838955"/>
                <a:gd name="connsiteX10" fmla="*/ 1813686 w 2037094"/>
                <a:gd name="connsiteY10" fmla="*/ 838955 h 838955"/>
                <a:gd name="connsiteX11" fmla="*/ 0 w 2037094"/>
                <a:gd name="connsiteY11" fmla="*/ 838955 h 838955"/>
                <a:gd name="connsiteX0" fmla="*/ 0 w 2037094"/>
                <a:gd name="connsiteY0" fmla="*/ 845975 h 845975"/>
                <a:gd name="connsiteX1" fmla="*/ 385409 w 2037094"/>
                <a:gd name="connsiteY1" fmla="*/ 248970 h 845975"/>
                <a:gd name="connsiteX2" fmla="*/ 1246909 w 2037094"/>
                <a:gd name="connsiteY2" fmla="*/ 248970 h 845975"/>
                <a:gd name="connsiteX3" fmla="*/ 1775901 w 2037094"/>
                <a:gd name="connsiteY3" fmla="*/ 14702 h 845975"/>
                <a:gd name="connsiteX4" fmla="*/ 1859028 w 2037094"/>
                <a:gd name="connsiteY4" fmla="*/ 37373 h 845975"/>
                <a:gd name="connsiteX5" fmla="*/ 1934598 w 2037094"/>
                <a:gd name="connsiteY5" fmla="*/ 143172 h 845975"/>
                <a:gd name="connsiteX6" fmla="*/ 2025282 w 2037094"/>
                <a:gd name="connsiteY6" fmla="*/ 369882 h 845975"/>
                <a:gd name="connsiteX7" fmla="*/ 2025282 w 2037094"/>
                <a:gd name="connsiteY7" fmla="*/ 611707 h 845975"/>
                <a:gd name="connsiteX8" fmla="*/ 1927041 w 2037094"/>
                <a:gd name="connsiteY8" fmla="*/ 762848 h 845975"/>
                <a:gd name="connsiteX9" fmla="*/ 1813686 w 2037094"/>
                <a:gd name="connsiteY9" fmla="*/ 845975 h 845975"/>
                <a:gd name="connsiteX10" fmla="*/ 0 w 2037094"/>
                <a:gd name="connsiteY10" fmla="*/ 845975 h 845975"/>
                <a:gd name="connsiteX0" fmla="*/ 0 w 2037094"/>
                <a:gd name="connsiteY0" fmla="*/ 845975 h 845975"/>
                <a:gd name="connsiteX1" fmla="*/ 385409 w 2037094"/>
                <a:gd name="connsiteY1" fmla="*/ 248970 h 845975"/>
                <a:gd name="connsiteX2" fmla="*/ 1246909 w 2037094"/>
                <a:gd name="connsiteY2" fmla="*/ 248970 h 845975"/>
                <a:gd name="connsiteX3" fmla="*/ 1775901 w 2037094"/>
                <a:gd name="connsiteY3" fmla="*/ 14702 h 845975"/>
                <a:gd name="connsiteX4" fmla="*/ 1859028 w 2037094"/>
                <a:gd name="connsiteY4" fmla="*/ 37373 h 845975"/>
                <a:gd name="connsiteX5" fmla="*/ 1934598 w 2037094"/>
                <a:gd name="connsiteY5" fmla="*/ 143172 h 845975"/>
                <a:gd name="connsiteX6" fmla="*/ 2025282 w 2037094"/>
                <a:gd name="connsiteY6" fmla="*/ 369882 h 845975"/>
                <a:gd name="connsiteX7" fmla="*/ 2025282 w 2037094"/>
                <a:gd name="connsiteY7" fmla="*/ 611707 h 845975"/>
                <a:gd name="connsiteX8" fmla="*/ 1927041 w 2037094"/>
                <a:gd name="connsiteY8" fmla="*/ 762848 h 845975"/>
                <a:gd name="connsiteX9" fmla="*/ 0 w 2037094"/>
                <a:gd name="connsiteY9" fmla="*/ 845975 h 845975"/>
                <a:gd name="connsiteX0" fmla="*/ 0 w 2037094"/>
                <a:gd name="connsiteY0" fmla="*/ 845975 h 1027344"/>
                <a:gd name="connsiteX1" fmla="*/ 385409 w 2037094"/>
                <a:gd name="connsiteY1" fmla="*/ 248970 h 1027344"/>
                <a:gd name="connsiteX2" fmla="*/ 1246909 w 2037094"/>
                <a:gd name="connsiteY2" fmla="*/ 248970 h 1027344"/>
                <a:gd name="connsiteX3" fmla="*/ 1775901 w 2037094"/>
                <a:gd name="connsiteY3" fmla="*/ 14702 h 1027344"/>
                <a:gd name="connsiteX4" fmla="*/ 1859028 w 2037094"/>
                <a:gd name="connsiteY4" fmla="*/ 37373 h 1027344"/>
                <a:gd name="connsiteX5" fmla="*/ 1934598 w 2037094"/>
                <a:gd name="connsiteY5" fmla="*/ 143172 h 1027344"/>
                <a:gd name="connsiteX6" fmla="*/ 2025282 w 2037094"/>
                <a:gd name="connsiteY6" fmla="*/ 369882 h 1027344"/>
                <a:gd name="connsiteX7" fmla="*/ 2025282 w 2037094"/>
                <a:gd name="connsiteY7" fmla="*/ 611707 h 1027344"/>
                <a:gd name="connsiteX8" fmla="*/ 544105 w 2037094"/>
                <a:gd name="connsiteY8" fmla="*/ 1027344 h 1027344"/>
                <a:gd name="connsiteX9" fmla="*/ 0 w 2037094"/>
                <a:gd name="connsiteY9" fmla="*/ 845975 h 1027344"/>
                <a:gd name="connsiteX0" fmla="*/ 0 w 2037094"/>
                <a:gd name="connsiteY0" fmla="*/ 845975 h 966887"/>
                <a:gd name="connsiteX1" fmla="*/ 385409 w 2037094"/>
                <a:gd name="connsiteY1" fmla="*/ 248970 h 966887"/>
                <a:gd name="connsiteX2" fmla="*/ 1246909 w 2037094"/>
                <a:gd name="connsiteY2" fmla="*/ 248970 h 966887"/>
                <a:gd name="connsiteX3" fmla="*/ 1775901 w 2037094"/>
                <a:gd name="connsiteY3" fmla="*/ 14702 h 966887"/>
                <a:gd name="connsiteX4" fmla="*/ 1859028 w 2037094"/>
                <a:gd name="connsiteY4" fmla="*/ 37373 h 966887"/>
                <a:gd name="connsiteX5" fmla="*/ 1934598 w 2037094"/>
                <a:gd name="connsiteY5" fmla="*/ 143172 h 966887"/>
                <a:gd name="connsiteX6" fmla="*/ 2025282 w 2037094"/>
                <a:gd name="connsiteY6" fmla="*/ 369882 h 966887"/>
                <a:gd name="connsiteX7" fmla="*/ 2025282 w 2037094"/>
                <a:gd name="connsiteY7" fmla="*/ 611707 h 966887"/>
                <a:gd name="connsiteX8" fmla="*/ 166254 w 2037094"/>
                <a:gd name="connsiteY8" fmla="*/ 966887 h 966887"/>
                <a:gd name="connsiteX9" fmla="*/ 0 w 2037094"/>
                <a:gd name="connsiteY9" fmla="*/ 845975 h 966887"/>
                <a:gd name="connsiteX0" fmla="*/ 0 w 2025392"/>
                <a:gd name="connsiteY0" fmla="*/ 845975 h 1071126"/>
                <a:gd name="connsiteX1" fmla="*/ 385409 w 2025392"/>
                <a:gd name="connsiteY1" fmla="*/ 248970 h 1071126"/>
                <a:gd name="connsiteX2" fmla="*/ 1246909 w 2025392"/>
                <a:gd name="connsiteY2" fmla="*/ 248970 h 1071126"/>
                <a:gd name="connsiteX3" fmla="*/ 1775901 w 2025392"/>
                <a:gd name="connsiteY3" fmla="*/ 14702 h 1071126"/>
                <a:gd name="connsiteX4" fmla="*/ 1859028 w 2025392"/>
                <a:gd name="connsiteY4" fmla="*/ 37373 h 1071126"/>
                <a:gd name="connsiteX5" fmla="*/ 1934598 w 2025392"/>
                <a:gd name="connsiteY5" fmla="*/ 143172 h 1071126"/>
                <a:gd name="connsiteX6" fmla="*/ 2025282 w 2025392"/>
                <a:gd name="connsiteY6" fmla="*/ 369882 h 1071126"/>
                <a:gd name="connsiteX7" fmla="*/ 483649 w 2025392"/>
                <a:gd name="connsiteY7" fmla="*/ 1057572 h 1071126"/>
                <a:gd name="connsiteX8" fmla="*/ 166254 w 2025392"/>
                <a:gd name="connsiteY8" fmla="*/ 966887 h 1071126"/>
                <a:gd name="connsiteX9" fmla="*/ 0 w 2025392"/>
                <a:gd name="connsiteY9" fmla="*/ 845975 h 1071126"/>
                <a:gd name="connsiteX0" fmla="*/ 0 w 1935030"/>
                <a:gd name="connsiteY0" fmla="*/ 845975 h 1136117"/>
                <a:gd name="connsiteX1" fmla="*/ 385409 w 1935030"/>
                <a:gd name="connsiteY1" fmla="*/ 248970 h 1136117"/>
                <a:gd name="connsiteX2" fmla="*/ 1246909 w 1935030"/>
                <a:gd name="connsiteY2" fmla="*/ 248970 h 1136117"/>
                <a:gd name="connsiteX3" fmla="*/ 1775901 w 1935030"/>
                <a:gd name="connsiteY3" fmla="*/ 14702 h 1136117"/>
                <a:gd name="connsiteX4" fmla="*/ 1859028 w 1935030"/>
                <a:gd name="connsiteY4" fmla="*/ 37373 h 1136117"/>
                <a:gd name="connsiteX5" fmla="*/ 1934598 w 1935030"/>
                <a:gd name="connsiteY5" fmla="*/ 143172 h 1136117"/>
                <a:gd name="connsiteX6" fmla="*/ 665018 w 1935030"/>
                <a:gd name="connsiteY6" fmla="*/ 1118028 h 1136117"/>
                <a:gd name="connsiteX7" fmla="*/ 483649 w 1935030"/>
                <a:gd name="connsiteY7" fmla="*/ 1057572 h 1136117"/>
                <a:gd name="connsiteX8" fmla="*/ 166254 w 1935030"/>
                <a:gd name="connsiteY8" fmla="*/ 966887 h 1136117"/>
                <a:gd name="connsiteX9" fmla="*/ 0 w 1935030"/>
                <a:gd name="connsiteY9" fmla="*/ 845975 h 1136117"/>
                <a:gd name="connsiteX0" fmla="*/ 0 w 1935030"/>
                <a:gd name="connsiteY0" fmla="*/ 845975 h 1152819"/>
                <a:gd name="connsiteX1" fmla="*/ 385409 w 1935030"/>
                <a:gd name="connsiteY1" fmla="*/ 248970 h 1152819"/>
                <a:gd name="connsiteX2" fmla="*/ 1246909 w 1935030"/>
                <a:gd name="connsiteY2" fmla="*/ 248970 h 1152819"/>
                <a:gd name="connsiteX3" fmla="*/ 1775901 w 1935030"/>
                <a:gd name="connsiteY3" fmla="*/ 14702 h 1152819"/>
                <a:gd name="connsiteX4" fmla="*/ 1859028 w 1935030"/>
                <a:gd name="connsiteY4" fmla="*/ 37373 h 1152819"/>
                <a:gd name="connsiteX5" fmla="*/ 1934598 w 1935030"/>
                <a:gd name="connsiteY5" fmla="*/ 143172 h 1152819"/>
                <a:gd name="connsiteX6" fmla="*/ 665018 w 1935030"/>
                <a:gd name="connsiteY6" fmla="*/ 1118028 h 1152819"/>
                <a:gd name="connsiteX7" fmla="*/ 483649 w 1935030"/>
                <a:gd name="connsiteY7" fmla="*/ 1057572 h 1152819"/>
                <a:gd name="connsiteX8" fmla="*/ 166254 w 1935030"/>
                <a:gd name="connsiteY8" fmla="*/ 966887 h 1152819"/>
                <a:gd name="connsiteX9" fmla="*/ 0 w 1935030"/>
                <a:gd name="connsiteY9" fmla="*/ 845975 h 1152819"/>
                <a:gd name="connsiteX0" fmla="*/ 0 w 1859568"/>
                <a:gd name="connsiteY0" fmla="*/ 845975 h 1152819"/>
                <a:gd name="connsiteX1" fmla="*/ 385409 w 1859568"/>
                <a:gd name="connsiteY1" fmla="*/ 248970 h 1152819"/>
                <a:gd name="connsiteX2" fmla="*/ 1246909 w 1859568"/>
                <a:gd name="connsiteY2" fmla="*/ 248970 h 1152819"/>
                <a:gd name="connsiteX3" fmla="*/ 1775901 w 1859568"/>
                <a:gd name="connsiteY3" fmla="*/ 14702 h 1152819"/>
                <a:gd name="connsiteX4" fmla="*/ 1859028 w 1859568"/>
                <a:gd name="connsiteY4" fmla="*/ 37373 h 1152819"/>
                <a:gd name="connsiteX5" fmla="*/ 959742 w 1859568"/>
                <a:gd name="connsiteY5" fmla="*/ 1012229 h 1152819"/>
                <a:gd name="connsiteX6" fmla="*/ 665018 w 1859568"/>
                <a:gd name="connsiteY6" fmla="*/ 1118028 h 1152819"/>
                <a:gd name="connsiteX7" fmla="*/ 483649 w 1859568"/>
                <a:gd name="connsiteY7" fmla="*/ 1057572 h 1152819"/>
                <a:gd name="connsiteX8" fmla="*/ 166254 w 1859568"/>
                <a:gd name="connsiteY8" fmla="*/ 966887 h 1152819"/>
                <a:gd name="connsiteX9" fmla="*/ 0 w 1859568"/>
                <a:gd name="connsiteY9" fmla="*/ 845975 h 1152819"/>
                <a:gd name="connsiteX0" fmla="*/ 0 w 1786131"/>
                <a:gd name="connsiteY0" fmla="*/ 832329 h 1139173"/>
                <a:gd name="connsiteX1" fmla="*/ 385409 w 1786131"/>
                <a:gd name="connsiteY1" fmla="*/ 235324 h 1139173"/>
                <a:gd name="connsiteX2" fmla="*/ 1246909 w 1786131"/>
                <a:gd name="connsiteY2" fmla="*/ 235324 h 1139173"/>
                <a:gd name="connsiteX3" fmla="*/ 1775901 w 1786131"/>
                <a:gd name="connsiteY3" fmla="*/ 1056 h 1139173"/>
                <a:gd name="connsiteX4" fmla="*/ 1209124 w 1786131"/>
                <a:gd name="connsiteY4" fmla="*/ 847443 h 1139173"/>
                <a:gd name="connsiteX5" fmla="*/ 959742 w 1786131"/>
                <a:gd name="connsiteY5" fmla="*/ 998583 h 1139173"/>
                <a:gd name="connsiteX6" fmla="*/ 665018 w 1786131"/>
                <a:gd name="connsiteY6" fmla="*/ 1104382 h 1139173"/>
                <a:gd name="connsiteX7" fmla="*/ 483649 w 1786131"/>
                <a:gd name="connsiteY7" fmla="*/ 1043926 h 1139173"/>
                <a:gd name="connsiteX8" fmla="*/ 166254 w 1786131"/>
                <a:gd name="connsiteY8" fmla="*/ 953241 h 1139173"/>
                <a:gd name="connsiteX9" fmla="*/ 0 w 1786131"/>
                <a:gd name="connsiteY9" fmla="*/ 832329 h 1139173"/>
                <a:gd name="connsiteX0" fmla="*/ 0 w 1674562"/>
                <a:gd name="connsiteY0" fmla="*/ 599017 h 905861"/>
                <a:gd name="connsiteX1" fmla="*/ 385409 w 1674562"/>
                <a:gd name="connsiteY1" fmla="*/ 2012 h 905861"/>
                <a:gd name="connsiteX2" fmla="*/ 1246909 w 1674562"/>
                <a:gd name="connsiteY2" fmla="*/ 2012 h 905861"/>
                <a:gd name="connsiteX3" fmla="*/ 1662546 w 1674562"/>
                <a:gd name="connsiteY3" fmla="*/ 470548 h 905861"/>
                <a:gd name="connsiteX4" fmla="*/ 1209124 w 1674562"/>
                <a:gd name="connsiteY4" fmla="*/ 614131 h 905861"/>
                <a:gd name="connsiteX5" fmla="*/ 959742 w 1674562"/>
                <a:gd name="connsiteY5" fmla="*/ 765271 h 905861"/>
                <a:gd name="connsiteX6" fmla="*/ 665018 w 1674562"/>
                <a:gd name="connsiteY6" fmla="*/ 871070 h 905861"/>
                <a:gd name="connsiteX7" fmla="*/ 483649 w 1674562"/>
                <a:gd name="connsiteY7" fmla="*/ 810614 h 905861"/>
                <a:gd name="connsiteX8" fmla="*/ 166254 w 1674562"/>
                <a:gd name="connsiteY8" fmla="*/ 719929 h 905861"/>
                <a:gd name="connsiteX9" fmla="*/ 0 w 1674562"/>
                <a:gd name="connsiteY9" fmla="*/ 599017 h 905861"/>
                <a:gd name="connsiteX0" fmla="*/ 0 w 2195000"/>
                <a:gd name="connsiteY0" fmla="*/ 599017 h 905861"/>
                <a:gd name="connsiteX1" fmla="*/ 385409 w 2195000"/>
                <a:gd name="connsiteY1" fmla="*/ 2012 h 905861"/>
                <a:gd name="connsiteX2" fmla="*/ 2153752 w 2195000"/>
                <a:gd name="connsiteY2" fmla="*/ 2012 h 905861"/>
                <a:gd name="connsiteX3" fmla="*/ 1662546 w 2195000"/>
                <a:gd name="connsiteY3" fmla="*/ 470548 h 905861"/>
                <a:gd name="connsiteX4" fmla="*/ 1209124 w 2195000"/>
                <a:gd name="connsiteY4" fmla="*/ 614131 h 905861"/>
                <a:gd name="connsiteX5" fmla="*/ 959742 w 2195000"/>
                <a:gd name="connsiteY5" fmla="*/ 765271 h 905861"/>
                <a:gd name="connsiteX6" fmla="*/ 665018 w 2195000"/>
                <a:gd name="connsiteY6" fmla="*/ 871070 h 905861"/>
                <a:gd name="connsiteX7" fmla="*/ 483649 w 2195000"/>
                <a:gd name="connsiteY7" fmla="*/ 810614 h 905861"/>
                <a:gd name="connsiteX8" fmla="*/ 166254 w 2195000"/>
                <a:gd name="connsiteY8" fmla="*/ 719929 h 905861"/>
                <a:gd name="connsiteX9" fmla="*/ 0 w 2195000"/>
                <a:gd name="connsiteY9" fmla="*/ 599017 h 905861"/>
                <a:gd name="connsiteX0" fmla="*/ 0 w 2153752"/>
                <a:gd name="connsiteY0" fmla="*/ 597005 h 903849"/>
                <a:gd name="connsiteX1" fmla="*/ 385409 w 2153752"/>
                <a:gd name="connsiteY1" fmla="*/ 0 h 903849"/>
                <a:gd name="connsiteX2" fmla="*/ 2153752 w 2153752"/>
                <a:gd name="connsiteY2" fmla="*/ 0 h 903849"/>
                <a:gd name="connsiteX3" fmla="*/ 1662546 w 2153752"/>
                <a:gd name="connsiteY3" fmla="*/ 468536 h 903849"/>
                <a:gd name="connsiteX4" fmla="*/ 1209124 w 2153752"/>
                <a:gd name="connsiteY4" fmla="*/ 612119 h 903849"/>
                <a:gd name="connsiteX5" fmla="*/ 959742 w 2153752"/>
                <a:gd name="connsiteY5" fmla="*/ 763259 h 903849"/>
                <a:gd name="connsiteX6" fmla="*/ 665018 w 2153752"/>
                <a:gd name="connsiteY6" fmla="*/ 869058 h 903849"/>
                <a:gd name="connsiteX7" fmla="*/ 483649 w 2153752"/>
                <a:gd name="connsiteY7" fmla="*/ 808602 h 903849"/>
                <a:gd name="connsiteX8" fmla="*/ 166254 w 2153752"/>
                <a:gd name="connsiteY8" fmla="*/ 717917 h 903849"/>
                <a:gd name="connsiteX9" fmla="*/ 0 w 2153752"/>
                <a:gd name="connsiteY9" fmla="*/ 597005 h 903849"/>
                <a:gd name="connsiteX0" fmla="*/ 0 w 2153752"/>
                <a:gd name="connsiteY0" fmla="*/ 597005 h 903849"/>
                <a:gd name="connsiteX1" fmla="*/ 385409 w 2153752"/>
                <a:gd name="connsiteY1" fmla="*/ 0 h 903849"/>
                <a:gd name="connsiteX2" fmla="*/ 2153752 w 2153752"/>
                <a:gd name="connsiteY2" fmla="*/ 0 h 903849"/>
                <a:gd name="connsiteX3" fmla="*/ 1662546 w 2153752"/>
                <a:gd name="connsiteY3" fmla="*/ 468536 h 903849"/>
                <a:gd name="connsiteX4" fmla="*/ 1209124 w 2153752"/>
                <a:gd name="connsiteY4" fmla="*/ 612119 h 903849"/>
                <a:gd name="connsiteX5" fmla="*/ 959742 w 2153752"/>
                <a:gd name="connsiteY5" fmla="*/ 763259 h 903849"/>
                <a:gd name="connsiteX6" fmla="*/ 665018 w 2153752"/>
                <a:gd name="connsiteY6" fmla="*/ 869058 h 903849"/>
                <a:gd name="connsiteX7" fmla="*/ 483649 w 2153752"/>
                <a:gd name="connsiteY7" fmla="*/ 808602 h 903849"/>
                <a:gd name="connsiteX8" fmla="*/ 166254 w 2153752"/>
                <a:gd name="connsiteY8" fmla="*/ 717917 h 903849"/>
                <a:gd name="connsiteX9" fmla="*/ 0 w 2153752"/>
                <a:gd name="connsiteY9" fmla="*/ 597005 h 903849"/>
                <a:gd name="connsiteX0" fmla="*/ 0 w 2153752"/>
                <a:gd name="connsiteY0" fmla="*/ 597005 h 903849"/>
                <a:gd name="connsiteX1" fmla="*/ 385409 w 2153752"/>
                <a:gd name="connsiteY1" fmla="*/ 0 h 903849"/>
                <a:gd name="connsiteX2" fmla="*/ 2153752 w 2153752"/>
                <a:gd name="connsiteY2" fmla="*/ 0 h 903849"/>
                <a:gd name="connsiteX3" fmla="*/ 1662546 w 2153752"/>
                <a:gd name="connsiteY3" fmla="*/ 468536 h 903849"/>
                <a:gd name="connsiteX4" fmla="*/ 1209124 w 2153752"/>
                <a:gd name="connsiteY4" fmla="*/ 612119 h 903849"/>
                <a:gd name="connsiteX5" fmla="*/ 959742 w 2153752"/>
                <a:gd name="connsiteY5" fmla="*/ 763259 h 903849"/>
                <a:gd name="connsiteX6" fmla="*/ 665018 w 2153752"/>
                <a:gd name="connsiteY6" fmla="*/ 869058 h 903849"/>
                <a:gd name="connsiteX7" fmla="*/ 483649 w 2153752"/>
                <a:gd name="connsiteY7" fmla="*/ 808602 h 903849"/>
                <a:gd name="connsiteX8" fmla="*/ 166254 w 2153752"/>
                <a:gd name="connsiteY8" fmla="*/ 717917 h 903849"/>
                <a:gd name="connsiteX9" fmla="*/ 0 w 2153752"/>
                <a:gd name="connsiteY9" fmla="*/ 597005 h 903849"/>
                <a:gd name="connsiteX0" fmla="*/ 0 w 2153752"/>
                <a:gd name="connsiteY0" fmla="*/ 597005 h 903849"/>
                <a:gd name="connsiteX1" fmla="*/ 385409 w 2153752"/>
                <a:gd name="connsiteY1" fmla="*/ 0 h 903849"/>
                <a:gd name="connsiteX2" fmla="*/ 2153752 w 2153752"/>
                <a:gd name="connsiteY2" fmla="*/ 0 h 903849"/>
                <a:gd name="connsiteX3" fmla="*/ 1662546 w 2153752"/>
                <a:gd name="connsiteY3" fmla="*/ 468536 h 903849"/>
                <a:gd name="connsiteX4" fmla="*/ 1209124 w 2153752"/>
                <a:gd name="connsiteY4" fmla="*/ 612119 h 903849"/>
                <a:gd name="connsiteX5" fmla="*/ 959742 w 2153752"/>
                <a:gd name="connsiteY5" fmla="*/ 763259 h 903849"/>
                <a:gd name="connsiteX6" fmla="*/ 665018 w 2153752"/>
                <a:gd name="connsiteY6" fmla="*/ 869058 h 903849"/>
                <a:gd name="connsiteX7" fmla="*/ 483649 w 2153752"/>
                <a:gd name="connsiteY7" fmla="*/ 808602 h 903849"/>
                <a:gd name="connsiteX8" fmla="*/ 166254 w 2153752"/>
                <a:gd name="connsiteY8" fmla="*/ 717917 h 903849"/>
                <a:gd name="connsiteX9" fmla="*/ 0 w 2153752"/>
                <a:gd name="connsiteY9" fmla="*/ 597005 h 903849"/>
                <a:gd name="connsiteX0" fmla="*/ 0 w 2153752"/>
                <a:gd name="connsiteY0" fmla="*/ 597005 h 903849"/>
                <a:gd name="connsiteX1" fmla="*/ 385409 w 2153752"/>
                <a:gd name="connsiteY1" fmla="*/ 0 h 903849"/>
                <a:gd name="connsiteX2" fmla="*/ 2153752 w 2153752"/>
                <a:gd name="connsiteY2" fmla="*/ 0 h 903849"/>
                <a:gd name="connsiteX3" fmla="*/ 1662546 w 2153752"/>
                <a:gd name="connsiteY3" fmla="*/ 468536 h 903849"/>
                <a:gd name="connsiteX4" fmla="*/ 1209124 w 2153752"/>
                <a:gd name="connsiteY4" fmla="*/ 612119 h 903849"/>
                <a:gd name="connsiteX5" fmla="*/ 959742 w 2153752"/>
                <a:gd name="connsiteY5" fmla="*/ 763259 h 903849"/>
                <a:gd name="connsiteX6" fmla="*/ 665018 w 2153752"/>
                <a:gd name="connsiteY6" fmla="*/ 869058 h 903849"/>
                <a:gd name="connsiteX7" fmla="*/ 483649 w 2153752"/>
                <a:gd name="connsiteY7" fmla="*/ 808602 h 903849"/>
                <a:gd name="connsiteX8" fmla="*/ 166254 w 2153752"/>
                <a:gd name="connsiteY8" fmla="*/ 717917 h 903849"/>
                <a:gd name="connsiteX9" fmla="*/ 0 w 2153752"/>
                <a:gd name="connsiteY9" fmla="*/ 597005 h 903849"/>
                <a:gd name="connsiteX0" fmla="*/ 0 w 2153752"/>
                <a:gd name="connsiteY0" fmla="*/ 597005 h 903849"/>
                <a:gd name="connsiteX1" fmla="*/ 385409 w 2153752"/>
                <a:gd name="connsiteY1" fmla="*/ 0 h 903849"/>
                <a:gd name="connsiteX2" fmla="*/ 2153752 w 2153752"/>
                <a:gd name="connsiteY2" fmla="*/ 0 h 903849"/>
                <a:gd name="connsiteX3" fmla="*/ 1662546 w 2153752"/>
                <a:gd name="connsiteY3" fmla="*/ 468536 h 903849"/>
                <a:gd name="connsiteX4" fmla="*/ 1209124 w 2153752"/>
                <a:gd name="connsiteY4" fmla="*/ 612119 h 903849"/>
                <a:gd name="connsiteX5" fmla="*/ 959742 w 2153752"/>
                <a:gd name="connsiteY5" fmla="*/ 763259 h 903849"/>
                <a:gd name="connsiteX6" fmla="*/ 665018 w 2153752"/>
                <a:gd name="connsiteY6" fmla="*/ 869058 h 903849"/>
                <a:gd name="connsiteX7" fmla="*/ 483649 w 2153752"/>
                <a:gd name="connsiteY7" fmla="*/ 808602 h 903849"/>
                <a:gd name="connsiteX8" fmla="*/ 166254 w 2153752"/>
                <a:gd name="connsiteY8" fmla="*/ 717917 h 903849"/>
                <a:gd name="connsiteX9" fmla="*/ 0 w 2153752"/>
                <a:gd name="connsiteY9" fmla="*/ 597005 h 903849"/>
                <a:gd name="connsiteX0" fmla="*/ 0 w 2153752"/>
                <a:gd name="connsiteY0" fmla="*/ 597005 h 903849"/>
                <a:gd name="connsiteX1" fmla="*/ 385409 w 2153752"/>
                <a:gd name="connsiteY1" fmla="*/ 0 h 903849"/>
                <a:gd name="connsiteX2" fmla="*/ 2153752 w 2153752"/>
                <a:gd name="connsiteY2" fmla="*/ 0 h 903849"/>
                <a:gd name="connsiteX3" fmla="*/ 1662546 w 2153752"/>
                <a:gd name="connsiteY3" fmla="*/ 468536 h 903849"/>
                <a:gd name="connsiteX4" fmla="*/ 1209124 w 2153752"/>
                <a:gd name="connsiteY4" fmla="*/ 612119 h 903849"/>
                <a:gd name="connsiteX5" fmla="*/ 959742 w 2153752"/>
                <a:gd name="connsiteY5" fmla="*/ 763259 h 903849"/>
                <a:gd name="connsiteX6" fmla="*/ 665018 w 2153752"/>
                <a:gd name="connsiteY6" fmla="*/ 869058 h 903849"/>
                <a:gd name="connsiteX7" fmla="*/ 483649 w 2153752"/>
                <a:gd name="connsiteY7" fmla="*/ 808602 h 903849"/>
                <a:gd name="connsiteX8" fmla="*/ 166254 w 2153752"/>
                <a:gd name="connsiteY8" fmla="*/ 717917 h 903849"/>
                <a:gd name="connsiteX9" fmla="*/ 0 w 2153752"/>
                <a:gd name="connsiteY9" fmla="*/ 597005 h 903849"/>
                <a:gd name="connsiteX0" fmla="*/ 0 w 2153752"/>
                <a:gd name="connsiteY0" fmla="*/ 597005 h 903849"/>
                <a:gd name="connsiteX1" fmla="*/ 385409 w 2153752"/>
                <a:gd name="connsiteY1" fmla="*/ 0 h 903849"/>
                <a:gd name="connsiteX2" fmla="*/ 2153752 w 2153752"/>
                <a:gd name="connsiteY2" fmla="*/ 0 h 903849"/>
                <a:gd name="connsiteX3" fmla="*/ 1662546 w 2153752"/>
                <a:gd name="connsiteY3" fmla="*/ 468536 h 903849"/>
                <a:gd name="connsiteX4" fmla="*/ 1209124 w 2153752"/>
                <a:gd name="connsiteY4" fmla="*/ 612119 h 903849"/>
                <a:gd name="connsiteX5" fmla="*/ 959742 w 2153752"/>
                <a:gd name="connsiteY5" fmla="*/ 763259 h 903849"/>
                <a:gd name="connsiteX6" fmla="*/ 665018 w 2153752"/>
                <a:gd name="connsiteY6" fmla="*/ 869058 h 903849"/>
                <a:gd name="connsiteX7" fmla="*/ 483649 w 2153752"/>
                <a:gd name="connsiteY7" fmla="*/ 808602 h 903849"/>
                <a:gd name="connsiteX8" fmla="*/ 166254 w 2153752"/>
                <a:gd name="connsiteY8" fmla="*/ 717917 h 903849"/>
                <a:gd name="connsiteX9" fmla="*/ 0 w 2153752"/>
                <a:gd name="connsiteY9" fmla="*/ 597005 h 903849"/>
                <a:gd name="connsiteX0" fmla="*/ 0 w 2153752"/>
                <a:gd name="connsiteY0" fmla="*/ 597005 h 903849"/>
                <a:gd name="connsiteX1" fmla="*/ 385409 w 2153752"/>
                <a:gd name="connsiteY1" fmla="*/ 0 h 903849"/>
                <a:gd name="connsiteX2" fmla="*/ 2153752 w 2153752"/>
                <a:gd name="connsiteY2" fmla="*/ 0 h 903849"/>
                <a:gd name="connsiteX3" fmla="*/ 1662546 w 2153752"/>
                <a:gd name="connsiteY3" fmla="*/ 468536 h 903849"/>
                <a:gd name="connsiteX4" fmla="*/ 1209124 w 2153752"/>
                <a:gd name="connsiteY4" fmla="*/ 612119 h 903849"/>
                <a:gd name="connsiteX5" fmla="*/ 959742 w 2153752"/>
                <a:gd name="connsiteY5" fmla="*/ 763259 h 903849"/>
                <a:gd name="connsiteX6" fmla="*/ 665018 w 2153752"/>
                <a:gd name="connsiteY6" fmla="*/ 869058 h 903849"/>
                <a:gd name="connsiteX7" fmla="*/ 483649 w 2153752"/>
                <a:gd name="connsiteY7" fmla="*/ 808602 h 903849"/>
                <a:gd name="connsiteX8" fmla="*/ 166254 w 2153752"/>
                <a:gd name="connsiteY8" fmla="*/ 717917 h 903849"/>
                <a:gd name="connsiteX9" fmla="*/ 0 w 2153752"/>
                <a:gd name="connsiteY9" fmla="*/ 597005 h 903849"/>
                <a:gd name="connsiteX0" fmla="*/ 0 w 2153752"/>
                <a:gd name="connsiteY0" fmla="*/ 597005 h 869058"/>
                <a:gd name="connsiteX1" fmla="*/ 385409 w 2153752"/>
                <a:gd name="connsiteY1" fmla="*/ 0 h 869058"/>
                <a:gd name="connsiteX2" fmla="*/ 2153752 w 2153752"/>
                <a:gd name="connsiteY2" fmla="*/ 0 h 869058"/>
                <a:gd name="connsiteX3" fmla="*/ 1662546 w 2153752"/>
                <a:gd name="connsiteY3" fmla="*/ 468536 h 869058"/>
                <a:gd name="connsiteX4" fmla="*/ 1209124 w 2153752"/>
                <a:gd name="connsiteY4" fmla="*/ 612119 h 869058"/>
                <a:gd name="connsiteX5" fmla="*/ 959742 w 2153752"/>
                <a:gd name="connsiteY5" fmla="*/ 763259 h 869058"/>
                <a:gd name="connsiteX6" fmla="*/ 665018 w 2153752"/>
                <a:gd name="connsiteY6" fmla="*/ 869058 h 869058"/>
                <a:gd name="connsiteX7" fmla="*/ 483649 w 2153752"/>
                <a:gd name="connsiteY7" fmla="*/ 808602 h 869058"/>
                <a:gd name="connsiteX8" fmla="*/ 166254 w 2153752"/>
                <a:gd name="connsiteY8" fmla="*/ 717917 h 869058"/>
                <a:gd name="connsiteX9" fmla="*/ 0 w 2153752"/>
                <a:gd name="connsiteY9" fmla="*/ 597005 h 869058"/>
                <a:gd name="connsiteX0" fmla="*/ 0 w 2153752"/>
                <a:gd name="connsiteY0" fmla="*/ 597005 h 869058"/>
                <a:gd name="connsiteX1" fmla="*/ 385409 w 2153752"/>
                <a:gd name="connsiteY1" fmla="*/ 0 h 869058"/>
                <a:gd name="connsiteX2" fmla="*/ 2153752 w 2153752"/>
                <a:gd name="connsiteY2" fmla="*/ 0 h 869058"/>
                <a:gd name="connsiteX3" fmla="*/ 1662546 w 2153752"/>
                <a:gd name="connsiteY3" fmla="*/ 468536 h 869058"/>
                <a:gd name="connsiteX4" fmla="*/ 1209124 w 2153752"/>
                <a:gd name="connsiteY4" fmla="*/ 612119 h 869058"/>
                <a:gd name="connsiteX5" fmla="*/ 959742 w 2153752"/>
                <a:gd name="connsiteY5" fmla="*/ 763259 h 869058"/>
                <a:gd name="connsiteX6" fmla="*/ 665018 w 2153752"/>
                <a:gd name="connsiteY6" fmla="*/ 869058 h 869058"/>
                <a:gd name="connsiteX7" fmla="*/ 385408 w 2153752"/>
                <a:gd name="connsiteY7" fmla="*/ 778374 h 869058"/>
                <a:gd name="connsiteX8" fmla="*/ 166254 w 2153752"/>
                <a:gd name="connsiteY8" fmla="*/ 717917 h 869058"/>
                <a:gd name="connsiteX9" fmla="*/ 0 w 2153752"/>
                <a:gd name="connsiteY9" fmla="*/ 597005 h 869058"/>
                <a:gd name="connsiteX0" fmla="*/ 0 w 2153752"/>
                <a:gd name="connsiteY0" fmla="*/ 597005 h 869058"/>
                <a:gd name="connsiteX1" fmla="*/ 385409 w 2153752"/>
                <a:gd name="connsiteY1" fmla="*/ 0 h 869058"/>
                <a:gd name="connsiteX2" fmla="*/ 2153752 w 2153752"/>
                <a:gd name="connsiteY2" fmla="*/ 0 h 869058"/>
                <a:gd name="connsiteX3" fmla="*/ 1662546 w 2153752"/>
                <a:gd name="connsiteY3" fmla="*/ 468536 h 869058"/>
                <a:gd name="connsiteX4" fmla="*/ 1209124 w 2153752"/>
                <a:gd name="connsiteY4" fmla="*/ 612119 h 869058"/>
                <a:gd name="connsiteX5" fmla="*/ 959742 w 2153752"/>
                <a:gd name="connsiteY5" fmla="*/ 763259 h 869058"/>
                <a:gd name="connsiteX6" fmla="*/ 665018 w 2153752"/>
                <a:gd name="connsiteY6" fmla="*/ 869058 h 869058"/>
                <a:gd name="connsiteX7" fmla="*/ 385408 w 2153752"/>
                <a:gd name="connsiteY7" fmla="*/ 778374 h 869058"/>
                <a:gd name="connsiteX8" fmla="*/ 166254 w 2153752"/>
                <a:gd name="connsiteY8" fmla="*/ 717917 h 869058"/>
                <a:gd name="connsiteX9" fmla="*/ 0 w 2153752"/>
                <a:gd name="connsiteY9" fmla="*/ 597005 h 869058"/>
                <a:gd name="connsiteX0" fmla="*/ 0 w 2153752"/>
                <a:gd name="connsiteY0" fmla="*/ 597005 h 869058"/>
                <a:gd name="connsiteX1" fmla="*/ 385409 w 2153752"/>
                <a:gd name="connsiteY1" fmla="*/ 0 h 869058"/>
                <a:gd name="connsiteX2" fmla="*/ 2153752 w 2153752"/>
                <a:gd name="connsiteY2" fmla="*/ 0 h 869058"/>
                <a:gd name="connsiteX3" fmla="*/ 1662546 w 2153752"/>
                <a:gd name="connsiteY3" fmla="*/ 468536 h 869058"/>
                <a:gd name="connsiteX4" fmla="*/ 1209124 w 2153752"/>
                <a:gd name="connsiteY4" fmla="*/ 612119 h 869058"/>
                <a:gd name="connsiteX5" fmla="*/ 959742 w 2153752"/>
                <a:gd name="connsiteY5" fmla="*/ 763259 h 869058"/>
                <a:gd name="connsiteX6" fmla="*/ 665018 w 2153752"/>
                <a:gd name="connsiteY6" fmla="*/ 869058 h 869058"/>
                <a:gd name="connsiteX7" fmla="*/ 385408 w 2153752"/>
                <a:gd name="connsiteY7" fmla="*/ 778374 h 869058"/>
                <a:gd name="connsiteX8" fmla="*/ 166254 w 2153752"/>
                <a:gd name="connsiteY8" fmla="*/ 717917 h 869058"/>
                <a:gd name="connsiteX9" fmla="*/ 0 w 2153752"/>
                <a:gd name="connsiteY9" fmla="*/ 597005 h 869058"/>
                <a:gd name="connsiteX0" fmla="*/ 0 w 2153752"/>
                <a:gd name="connsiteY0" fmla="*/ 597005 h 869058"/>
                <a:gd name="connsiteX1" fmla="*/ 385409 w 2153752"/>
                <a:gd name="connsiteY1" fmla="*/ 0 h 869058"/>
                <a:gd name="connsiteX2" fmla="*/ 2153752 w 2153752"/>
                <a:gd name="connsiteY2" fmla="*/ 0 h 869058"/>
                <a:gd name="connsiteX3" fmla="*/ 1662546 w 2153752"/>
                <a:gd name="connsiteY3" fmla="*/ 468536 h 869058"/>
                <a:gd name="connsiteX4" fmla="*/ 1209124 w 2153752"/>
                <a:gd name="connsiteY4" fmla="*/ 612119 h 869058"/>
                <a:gd name="connsiteX5" fmla="*/ 959742 w 2153752"/>
                <a:gd name="connsiteY5" fmla="*/ 763259 h 869058"/>
                <a:gd name="connsiteX6" fmla="*/ 665018 w 2153752"/>
                <a:gd name="connsiteY6" fmla="*/ 869058 h 869058"/>
                <a:gd name="connsiteX7" fmla="*/ 385408 w 2153752"/>
                <a:gd name="connsiteY7" fmla="*/ 778374 h 869058"/>
                <a:gd name="connsiteX8" fmla="*/ 105798 w 2153752"/>
                <a:gd name="connsiteY8" fmla="*/ 680132 h 869058"/>
                <a:gd name="connsiteX9" fmla="*/ 0 w 2153752"/>
                <a:gd name="connsiteY9" fmla="*/ 597005 h 869058"/>
                <a:gd name="connsiteX0" fmla="*/ 0 w 2153752"/>
                <a:gd name="connsiteY0" fmla="*/ 597005 h 869058"/>
                <a:gd name="connsiteX1" fmla="*/ 385409 w 2153752"/>
                <a:gd name="connsiteY1" fmla="*/ 0 h 869058"/>
                <a:gd name="connsiteX2" fmla="*/ 2153752 w 2153752"/>
                <a:gd name="connsiteY2" fmla="*/ 0 h 869058"/>
                <a:gd name="connsiteX3" fmla="*/ 1662546 w 2153752"/>
                <a:gd name="connsiteY3" fmla="*/ 468536 h 869058"/>
                <a:gd name="connsiteX4" fmla="*/ 1209124 w 2153752"/>
                <a:gd name="connsiteY4" fmla="*/ 612119 h 869058"/>
                <a:gd name="connsiteX5" fmla="*/ 959742 w 2153752"/>
                <a:gd name="connsiteY5" fmla="*/ 763259 h 869058"/>
                <a:gd name="connsiteX6" fmla="*/ 665018 w 2153752"/>
                <a:gd name="connsiteY6" fmla="*/ 869058 h 869058"/>
                <a:gd name="connsiteX7" fmla="*/ 385408 w 2153752"/>
                <a:gd name="connsiteY7" fmla="*/ 778374 h 869058"/>
                <a:gd name="connsiteX8" fmla="*/ 105798 w 2153752"/>
                <a:gd name="connsiteY8" fmla="*/ 680132 h 869058"/>
                <a:gd name="connsiteX9" fmla="*/ 0 w 2153752"/>
                <a:gd name="connsiteY9" fmla="*/ 597005 h 869058"/>
                <a:gd name="connsiteX0" fmla="*/ 0 w 2153752"/>
                <a:gd name="connsiteY0" fmla="*/ 597005 h 869058"/>
                <a:gd name="connsiteX1" fmla="*/ 385409 w 2153752"/>
                <a:gd name="connsiteY1" fmla="*/ 0 h 869058"/>
                <a:gd name="connsiteX2" fmla="*/ 2153752 w 2153752"/>
                <a:gd name="connsiteY2" fmla="*/ 0 h 869058"/>
                <a:gd name="connsiteX3" fmla="*/ 1662546 w 2153752"/>
                <a:gd name="connsiteY3" fmla="*/ 468536 h 869058"/>
                <a:gd name="connsiteX4" fmla="*/ 1209124 w 2153752"/>
                <a:gd name="connsiteY4" fmla="*/ 612119 h 869058"/>
                <a:gd name="connsiteX5" fmla="*/ 959742 w 2153752"/>
                <a:gd name="connsiteY5" fmla="*/ 763259 h 869058"/>
                <a:gd name="connsiteX6" fmla="*/ 665018 w 2153752"/>
                <a:gd name="connsiteY6" fmla="*/ 869058 h 869058"/>
                <a:gd name="connsiteX7" fmla="*/ 373571 w 2153752"/>
                <a:gd name="connsiteY7" fmla="*/ 793170 h 869058"/>
                <a:gd name="connsiteX8" fmla="*/ 105798 w 2153752"/>
                <a:gd name="connsiteY8" fmla="*/ 680132 h 869058"/>
                <a:gd name="connsiteX9" fmla="*/ 0 w 2153752"/>
                <a:gd name="connsiteY9" fmla="*/ 597005 h 869058"/>
                <a:gd name="connsiteX0" fmla="*/ 0 w 2153752"/>
                <a:gd name="connsiteY0" fmla="*/ 597005 h 869058"/>
                <a:gd name="connsiteX1" fmla="*/ 385409 w 2153752"/>
                <a:gd name="connsiteY1" fmla="*/ 0 h 869058"/>
                <a:gd name="connsiteX2" fmla="*/ 2153752 w 2153752"/>
                <a:gd name="connsiteY2" fmla="*/ 0 h 869058"/>
                <a:gd name="connsiteX3" fmla="*/ 1662546 w 2153752"/>
                <a:gd name="connsiteY3" fmla="*/ 468536 h 869058"/>
                <a:gd name="connsiteX4" fmla="*/ 1209124 w 2153752"/>
                <a:gd name="connsiteY4" fmla="*/ 612119 h 869058"/>
                <a:gd name="connsiteX5" fmla="*/ 959742 w 2153752"/>
                <a:gd name="connsiteY5" fmla="*/ 763259 h 869058"/>
                <a:gd name="connsiteX6" fmla="*/ 665018 w 2153752"/>
                <a:gd name="connsiteY6" fmla="*/ 869058 h 869058"/>
                <a:gd name="connsiteX7" fmla="*/ 373571 w 2153752"/>
                <a:gd name="connsiteY7" fmla="*/ 793170 h 869058"/>
                <a:gd name="connsiteX8" fmla="*/ 105798 w 2153752"/>
                <a:gd name="connsiteY8" fmla="*/ 680132 h 869058"/>
                <a:gd name="connsiteX9" fmla="*/ 0 w 2153752"/>
                <a:gd name="connsiteY9" fmla="*/ 597005 h 869058"/>
                <a:gd name="connsiteX0" fmla="*/ 0 w 2153752"/>
                <a:gd name="connsiteY0" fmla="*/ 597005 h 869058"/>
                <a:gd name="connsiteX1" fmla="*/ 385409 w 2153752"/>
                <a:gd name="connsiteY1" fmla="*/ 0 h 869058"/>
                <a:gd name="connsiteX2" fmla="*/ 2153752 w 2153752"/>
                <a:gd name="connsiteY2" fmla="*/ 0 h 869058"/>
                <a:gd name="connsiteX3" fmla="*/ 1662546 w 2153752"/>
                <a:gd name="connsiteY3" fmla="*/ 468536 h 869058"/>
                <a:gd name="connsiteX4" fmla="*/ 1209124 w 2153752"/>
                <a:gd name="connsiteY4" fmla="*/ 612119 h 869058"/>
                <a:gd name="connsiteX5" fmla="*/ 959742 w 2153752"/>
                <a:gd name="connsiteY5" fmla="*/ 763259 h 869058"/>
                <a:gd name="connsiteX6" fmla="*/ 665018 w 2153752"/>
                <a:gd name="connsiteY6" fmla="*/ 869058 h 869058"/>
                <a:gd name="connsiteX7" fmla="*/ 373571 w 2153752"/>
                <a:gd name="connsiteY7" fmla="*/ 793170 h 869058"/>
                <a:gd name="connsiteX8" fmla="*/ 105798 w 2153752"/>
                <a:gd name="connsiteY8" fmla="*/ 680132 h 869058"/>
                <a:gd name="connsiteX9" fmla="*/ 0 w 2153752"/>
                <a:gd name="connsiteY9" fmla="*/ 597005 h 869058"/>
                <a:gd name="connsiteX0" fmla="*/ 0 w 2153752"/>
                <a:gd name="connsiteY0" fmla="*/ 597005 h 869058"/>
                <a:gd name="connsiteX1" fmla="*/ 385409 w 2153752"/>
                <a:gd name="connsiteY1" fmla="*/ 0 h 869058"/>
                <a:gd name="connsiteX2" fmla="*/ 2153752 w 2153752"/>
                <a:gd name="connsiteY2" fmla="*/ 0 h 869058"/>
                <a:gd name="connsiteX3" fmla="*/ 1662546 w 2153752"/>
                <a:gd name="connsiteY3" fmla="*/ 468536 h 869058"/>
                <a:gd name="connsiteX4" fmla="*/ 1209124 w 2153752"/>
                <a:gd name="connsiteY4" fmla="*/ 612119 h 869058"/>
                <a:gd name="connsiteX5" fmla="*/ 959742 w 2153752"/>
                <a:gd name="connsiteY5" fmla="*/ 763259 h 869058"/>
                <a:gd name="connsiteX6" fmla="*/ 665018 w 2153752"/>
                <a:gd name="connsiteY6" fmla="*/ 869058 h 869058"/>
                <a:gd name="connsiteX7" fmla="*/ 373571 w 2153752"/>
                <a:gd name="connsiteY7" fmla="*/ 793170 h 869058"/>
                <a:gd name="connsiteX8" fmla="*/ 105798 w 2153752"/>
                <a:gd name="connsiteY8" fmla="*/ 680132 h 869058"/>
                <a:gd name="connsiteX9" fmla="*/ 0 w 2153752"/>
                <a:gd name="connsiteY9" fmla="*/ 597005 h 869058"/>
                <a:gd name="connsiteX0" fmla="*/ 0 w 2153752"/>
                <a:gd name="connsiteY0" fmla="*/ 597005 h 869393"/>
                <a:gd name="connsiteX1" fmla="*/ 385409 w 2153752"/>
                <a:gd name="connsiteY1" fmla="*/ 0 h 869393"/>
                <a:gd name="connsiteX2" fmla="*/ 2153752 w 2153752"/>
                <a:gd name="connsiteY2" fmla="*/ 0 h 869393"/>
                <a:gd name="connsiteX3" fmla="*/ 1662546 w 2153752"/>
                <a:gd name="connsiteY3" fmla="*/ 468536 h 869393"/>
                <a:gd name="connsiteX4" fmla="*/ 1209124 w 2153752"/>
                <a:gd name="connsiteY4" fmla="*/ 612119 h 869393"/>
                <a:gd name="connsiteX5" fmla="*/ 959742 w 2153752"/>
                <a:gd name="connsiteY5" fmla="*/ 763259 h 869393"/>
                <a:gd name="connsiteX6" fmla="*/ 665018 w 2153752"/>
                <a:gd name="connsiteY6" fmla="*/ 869058 h 869393"/>
                <a:gd name="connsiteX7" fmla="*/ 373571 w 2153752"/>
                <a:gd name="connsiteY7" fmla="*/ 793170 h 869393"/>
                <a:gd name="connsiteX8" fmla="*/ 105798 w 2153752"/>
                <a:gd name="connsiteY8" fmla="*/ 680132 h 869393"/>
                <a:gd name="connsiteX9" fmla="*/ 0 w 2153752"/>
                <a:gd name="connsiteY9" fmla="*/ 597005 h 869393"/>
                <a:gd name="connsiteX0" fmla="*/ 0 w 2149418"/>
                <a:gd name="connsiteY0" fmla="*/ 597005 h 869393"/>
                <a:gd name="connsiteX1" fmla="*/ 385409 w 2149418"/>
                <a:gd name="connsiteY1" fmla="*/ 0 h 869393"/>
                <a:gd name="connsiteX2" fmla="*/ 2149418 w 2149418"/>
                <a:gd name="connsiteY2" fmla="*/ 13001 h 869393"/>
                <a:gd name="connsiteX3" fmla="*/ 1662546 w 2149418"/>
                <a:gd name="connsiteY3" fmla="*/ 468536 h 869393"/>
                <a:gd name="connsiteX4" fmla="*/ 1209124 w 2149418"/>
                <a:gd name="connsiteY4" fmla="*/ 612119 h 869393"/>
                <a:gd name="connsiteX5" fmla="*/ 959742 w 2149418"/>
                <a:gd name="connsiteY5" fmla="*/ 763259 h 869393"/>
                <a:gd name="connsiteX6" fmla="*/ 665018 w 2149418"/>
                <a:gd name="connsiteY6" fmla="*/ 869058 h 869393"/>
                <a:gd name="connsiteX7" fmla="*/ 373571 w 2149418"/>
                <a:gd name="connsiteY7" fmla="*/ 793170 h 869393"/>
                <a:gd name="connsiteX8" fmla="*/ 105798 w 2149418"/>
                <a:gd name="connsiteY8" fmla="*/ 680132 h 869393"/>
                <a:gd name="connsiteX9" fmla="*/ 0 w 2149418"/>
                <a:gd name="connsiteY9" fmla="*/ 597005 h 869393"/>
                <a:gd name="connsiteX0" fmla="*/ 0 w 2149418"/>
                <a:gd name="connsiteY0" fmla="*/ 912102 h 1184490"/>
                <a:gd name="connsiteX1" fmla="*/ 233555 w 2149418"/>
                <a:gd name="connsiteY1" fmla="*/ 0 h 1184490"/>
                <a:gd name="connsiteX2" fmla="*/ 2149418 w 2149418"/>
                <a:gd name="connsiteY2" fmla="*/ 328098 h 1184490"/>
                <a:gd name="connsiteX3" fmla="*/ 1662546 w 2149418"/>
                <a:gd name="connsiteY3" fmla="*/ 783633 h 1184490"/>
                <a:gd name="connsiteX4" fmla="*/ 1209124 w 2149418"/>
                <a:gd name="connsiteY4" fmla="*/ 927216 h 1184490"/>
                <a:gd name="connsiteX5" fmla="*/ 959742 w 2149418"/>
                <a:gd name="connsiteY5" fmla="*/ 1078356 h 1184490"/>
                <a:gd name="connsiteX6" fmla="*/ 665018 w 2149418"/>
                <a:gd name="connsiteY6" fmla="*/ 1184155 h 1184490"/>
                <a:gd name="connsiteX7" fmla="*/ 373571 w 2149418"/>
                <a:gd name="connsiteY7" fmla="*/ 1108267 h 1184490"/>
                <a:gd name="connsiteX8" fmla="*/ 105798 w 2149418"/>
                <a:gd name="connsiteY8" fmla="*/ 995229 h 1184490"/>
                <a:gd name="connsiteX9" fmla="*/ 0 w 2149418"/>
                <a:gd name="connsiteY9" fmla="*/ 912102 h 1184490"/>
                <a:gd name="connsiteX0" fmla="*/ 0 w 1690477"/>
                <a:gd name="connsiteY0" fmla="*/ 912102 h 1184490"/>
                <a:gd name="connsiteX1" fmla="*/ 233555 w 1690477"/>
                <a:gd name="connsiteY1" fmla="*/ 0 h 1184490"/>
                <a:gd name="connsiteX2" fmla="*/ 1401536 w 1690477"/>
                <a:gd name="connsiteY2" fmla="*/ 5409 h 1184490"/>
                <a:gd name="connsiteX3" fmla="*/ 1662546 w 1690477"/>
                <a:gd name="connsiteY3" fmla="*/ 783633 h 1184490"/>
                <a:gd name="connsiteX4" fmla="*/ 1209124 w 1690477"/>
                <a:gd name="connsiteY4" fmla="*/ 927216 h 1184490"/>
                <a:gd name="connsiteX5" fmla="*/ 959742 w 1690477"/>
                <a:gd name="connsiteY5" fmla="*/ 1078356 h 1184490"/>
                <a:gd name="connsiteX6" fmla="*/ 665018 w 1690477"/>
                <a:gd name="connsiteY6" fmla="*/ 1184155 h 1184490"/>
                <a:gd name="connsiteX7" fmla="*/ 373571 w 1690477"/>
                <a:gd name="connsiteY7" fmla="*/ 1108267 h 1184490"/>
                <a:gd name="connsiteX8" fmla="*/ 105798 w 1690477"/>
                <a:gd name="connsiteY8" fmla="*/ 995229 h 1184490"/>
                <a:gd name="connsiteX9" fmla="*/ 0 w 1690477"/>
                <a:gd name="connsiteY9" fmla="*/ 912102 h 1184490"/>
                <a:gd name="connsiteX0" fmla="*/ 0 w 1690477"/>
                <a:gd name="connsiteY0" fmla="*/ 912102 h 1184490"/>
                <a:gd name="connsiteX1" fmla="*/ 233555 w 1690477"/>
                <a:gd name="connsiteY1" fmla="*/ 0 h 1184490"/>
                <a:gd name="connsiteX2" fmla="*/ 1401536 w 1690477"/>
                <a:gd name="connsiteY2" fmla="*/ 5409 h 1184490"/>
                <a:gd name="connsiteX3" fmla="*/ 1662546 w 1690477"/>
                <a:gd name="connsiteY3" fmla="*/ 783633 h 1184490"/>
                <a:gd name="connsiteX4" fmla="*/ 959742 w 1690477"/>
                <a:gd name="connsiteY4" fmla="*/ 1078356 h 1184490"/>
                <a:gd name="connsiteX5" fmla="*/ 665018 w 1690477"/>
                <a:gd name="connsiteY5" fmla="*/ 1184155 h 1184490"/>
                <a:gd name="connsiteX6" fmla="*/ 373571 w 1690477"/>
                <a:gd name="connsiteY6" fmla="*/ 1108267 h 1184490"/>
                <a:gd name="connsiteX7" fmla="*/ 105798 w 1690477"/>
                <a:gd name="connsiteY7" fmla="*/ 995229 h 1184490"/>
                <a:gd name="connsiteX8" fmla="*/ 0 w 1690477"/>
                <a:gd name="connsiteY8" fmla="*/ 912102 h 1184490"/>
                <a:gd name="connsiteX0" fmla="*/ 0 w 1690477"/>
                <a:gd name="connsiteY0" fmla="*/ 912102 h 1184155"/>
                <a:gd name="connsiteX1" fmla="*/ 233555 w 1690477"/>
                <a:gd name="connsiteY1" fmla="*/ 0 h 1184155"/>
                <a:gd name="connsiteX2" fmla="*/ 1401536 w 1690477"/>
                <a:gd name="connsiteY2" fmla="*/ 5409 h 1184155"/>
                <a:gd name="connsiteX3" fmla="*/ 1662546 w 1690477"/>
                <a:gd name="connsiteY3" fmla="*/ 783633 h 1184155"/>
                <a:gd name="connsiteX4" fmla="*/ 665018 w 1690477"/>
                <a:gd name="connsiteY4" fmla="*/ 1184155 h 1184155"/>
                <a:gd name="connsiteX5" fmla="*/ 373571 w 1690477"/>
                <a:gd name="connsiteY5" fmla="*/ 1108267 h 1184155"/>
                <a:gd name="connsiteX6" fmla="*/ 105798 w 1690477"/>
                <a:gd name="connsiteY6" fmla="*/ 995229 h 1184155"/>
                <a:gd name="connsiteX7" fmla="*/ 0 w 1690477"/>
                <a:gd name="connsiteY7" fmla="*/ 912102 h 1184155"/>
                <a:gd name="connsiteX0" fmla="*/ 0 w 1690477"/>
                <a:gd name="connsiteY0" fmla="*/ 912102 h 1108267"/>
                <a:gd name="connsiteX1" fmla="*/ 233555 w 1690477"/>
                <a:gd name="connsiteY1" fmla="*/ 0 h 1108267"/>
                <a:gd name="connsiteX2" fmla="*/ 1401536 w 1690477"/>
                <a:gd name="connsiteY2" fmla="*/ 5409 h 1108267"/>
                <a:gd name="connsiteX3" fmla="*/ 1662546 w 1690477"/>
                <a:gd name="connsiteY3" fmla="*/ 783633 h 1108267"/>
                <a:gd name="connsiteX4" fmla="*/ 373571 w 1690477"/>
                <a:gd name="connsiteY4" fmla="*/ 1108267 h 1108267"/>
                <a:gd name="connsiteX5" fmla="*/ 105798 w 1690477"/>
                <a:gd name="connsiteY5" fmla="*/ 995229 h 1108267"/>
                <a:gd name="connsiteX6" fmla="*/ 0 w 1690477"/>
                <a:gd name="connsiteY6" fmla="*/ 912102 h 1108267"/>
                <a:gd name="connsiteX0" fmla="*/ 0 w 1690477"/>
                <a:gd name="connsiteY0" fmla="*/ 912102 h 995229"/>
                <a:gd name="connsiteX1" fmla="*/ 233555 w 1690477"/>
                <a:gd name="connsiteY1" fmla="*/ 0 h 995229"/>
                <a:gd name="connsiteX2" fmla="*/ 1401536 w 1690477"/>
                <a:gd name="connsiteY2" fmla="*/ 5409 h 995229"/>
                <a:gd name="connsiteX3" fmla="*/ 1662546 w 1690477"/>
                <a:gd name="connsiteY3" fmla="*/ 783633 h 995229"/>
                <a:gd name="connsiteX4" fmla="*/ 105798 w 1690477"/>
                <a:gd name="connsiteY4" fmla="*/ 995229 h 995229"/>
                <a:gd name="connsiteX5" fmla="*/ 0 w 1690477"/>
                <a:gd name="connsiteY5" fmla="*/ 912102 h 995229"/>
                <a:gd name="connsiteX0" fmla="*/ 0 w 1690477"/>
                <a:gd name="connsiteY0" fmla="*/ 912102 h 970617"/>
                <a:gd name="connsiteX1" fmla="*/ 233555 w 1690477"/>
                <a:gd name="connsiteY1" fmla="*/ 0 h 970617"/>
                <a:gd name="connsiteX2" fmla="*/ 1401536 w 1690477"/>
                <a:gd name="connsiteY2" fmla="*/ 5409 h 970617"/>
                <a:gd name="connsiteX3" fmla="*/ 1662546 w 1690477"/>
                <a:gd name="connsiteY3" fmla="*/ 783633 h 970617"/>
                <a:gd name="connsiteX4" fmla="*/ 0 w 1690477"/>
                <a:gd name="connsiteY4" fmla="*/ 912102 h 970617"/>
                <a:gd name="connsiteX0" fmla="*/ 0 w 1462696"/>
                <a:gd name="connsiteY0" fmla="*/ 2138325 h 2147308"/>
                <a:gd name="connsiteX1" fmla="*/ 5774 w 1462696"/>
                <a:gd name="connsiteY1" fmla="*/ 0 h 2147308"/>
                <a:gd name="connsiteX2" fmla="*/ 1173755 w 1462696"/>
                <a:gd name="connsiteY2" fmla="*/ 5409 h 2147308"/>
                <a:gd name="connsiteX3" fmla="*/ 1434765 w 1462696"/>
                <a:gd name="connsiteY3" fmla="*/ 783633 h 2147308"/>
                <a:gd name="connsiteX4" fmla="*/ 0 w 1462696"/>
                <a:gd name="connsiteY4" fmla="*/ 2138325 h 2147308"/>
                <a:gd name="connsiteX0" fmla="*/ 0 w 1221052"/>
                <a:gd name="connsiteY0" fmla="*/ 2138325 h 2250621"/>
                <a:gd name="connsiteX1" fmla="*/ 5774 w 1221052"/>
                <a:gd name="connsiteY1" fmla="*/ 0 h 2250621"/>
                <a:gd name="connsiteX2" fmla="*/ 1173755 w 1221052"/>
                <a:gd name="connsiteY2" fmla="*/ 5409 h 2250621"/>
                <a:gd name="connsiteX3" fmla="*/ 1176612 w 1221052"/>
                <a:gd name="connsiteY3" fmla="*/ 2150320 h 2250621"/>
                <a:gd name="connsiteX4" fmla="*/ 0 w 1221052"/>
                <a:gd name="connsiteY4" fmla="*/ 2138325 h 2250621"/>
                <a:gd name="connsiteX0" fmla="*/ 0 w 1176612"/>
                <a:gd name="connsiteY0" fmla="*/ 2138325 h 2250621"/>
                <a:gd name="connsiteX1" fmla="*/ 5774 w 1176612"/>
                <a:gd name="connsiteY1" fmla="*/ 0 h 2250621"/>
                <a:gd name="connsiteX2" fmla="*/ 1173755 w 1176612"/>
                <a:gd name="connsiteY2" fmla="*/ 5409 h 2250621"/>
                <a:gd name="connsiteX3" fmla="*/ 1176612 w 1176612"/>
                <a:gd name="connsiteY3" fmla="*/ 2150320 h 2250621"/>
                <a:gd name="connsiteX4" fmla="*/ 0 w 1176612"/>
                <a:gd name="connsiteY4" fmla="*/ 2138325 h 2250621"/>
                <a:gd name="connsiteX0" fmla="*/ 0 w 1176612"/>
                <a:gd name="connsiteY0" fmla="*/ 2138325 h 2150320"/>
                <a:gd name="connsiteX1" fmla="*/ 5774 w 1176612"/>
                <a:gd name="connsiteY1" fmla="*/ 0 h 2150320"/>
                <a:gd name="connsiteX2" fmla="*/ 1173755 w 1176612"/>
                <a:gd name="connsiteY2" fmla="*/ 5409 h 2150320"/>
                <a:gd name="connsiteX3" fmla="*/ 1176612 w 1176612"/>
                <a:gd name="connsiteY3" fmla="*/ 2150320 h 2150320"/>
                <a:gd name="connsiteX4" fmla="*/ 0 w 1176612"/>
                <a:gd name="connsiteY4" fmla="*/ 2138325 h 2150320"/>
                <a:gd name="connsiteX0" fmla="*/ 87106 w 1263718"/>
                <a:gd name="connsiteY0" fmla="*/ 2135124 h 2147119"/>
                <a:gd name="connsiteX1" fmla="*/ 30 w 1263718"/>
                <a:gd name="connsiteY1" fmla="*/ 0 h 2147119"/>
                <a:gd name="connsiteX2" fmla="*/ 1260861 w 1263718"/>
                <a:gd name="connsiteY2" fmla="*/ 2208 h 2147119"/>
                <a:gd name="connsiteX3" fmla="*/ 1263718 w 1263718"/>
                <a:gd name="connsiteY3" fmla="*/ 2147119 h 2147119"/>
                <a:gd name="connsiteX4" fmla="*/ 87106 w 1263718"/>
                <a:gd name="connsiteY4" fmla="*/ 2135124 h 2147119"/>
                <a:gd name="connsiteX0" fmla="*/ 0 w 1346305"/>
                <a:gd name="connsiteY0" fmla="*/ 2131922 h 2147119"/>
                <a:gd name="connsiteX1" fmla="*/ 82617 w 1346305"/>
                <a:gd name="connsiteY1" fmla="*/ 0 h 2147119"/>
                <a:gd name="connsiteX2" fmla="*/ 1343448 w 1346305"/>
                <a:gd name="connsiteY2" fmla="*/ 2208 h 2147119"/>
                <a:gd name="connsiteX3" fmla="*/ 1346305 w 1346305"/>
                <a:gd name="connsiteY3" fmla="*/ 2147119 h 2147119"/>
                <a:gd name="connsiteX4" fmla="*/ 0 w 1346305"/>
                <a:gd name="connsiteY4" fmla="*/ 2131922 h 2147119"/>
                <a:gd name="connsiteX0" fmla="*/ 0 w 1346305"/>
                <a:gd name="connsiteY0" fmla="*/ 2131922 h 2147119"/>
                <a:gd name="connsiteX1" fmla="*/ 82617 w 1346305"/>
                <a:gd name="connsiteY1" fmla="*/ 0 h 2147119"/>
                <a:gd name="connsiteX2" fmla="*/ 1343448 w 1346305"/>
                <a:gd name="connsiteY2" fmla="*/ 2208 h 2147119"/>
                <a:gd name="connsiteX3" fmla="*/ 1346305 w 1346305"/>
                <a:gd name="connsiteY3" fmla="*/ 2147119 h 2147119"/>
                <a:gd name="connsiteX4" fmla="*/ 0 w 1346305"/>
                <a:gd name="connsiteY4" fmla="*/ 2131922 h 214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305" h="2147119">
                  <a:moveTo>
                    <a:pt x="0" y="2131922"/>
                  </a:moveTo>
                  <a:lnTo>
                    <a:pt x="82617" y="0"/>
                  </a:lnTo>
                  <a:lnTo>
                    <a:pt x="1343448" y="2208"/>
                  </a:lnTo>
                  <a:cubicBezTo>
                    <a:pt x="1344400" y="717178"/>
                    <a:pt x="1345353" y="1432149"/>
                    <a:pt x="1346305" y="2147119"/>
                  </a:cubicBezTo>
                  <a:lnTo>
                    <a:pt x="0" y="2131922"/>
                  </a:lnTo>
                  <a:close/>
                </a:path>
              </a:pathLst>
            </a:custGeom>
            <a:solidFill>
              <a:srgbClr val="92D050">
                <a:alpha val="50000"/>
              </a:srgbClr>
            </a:solidFill>
            <a:ln>
              <a:solidFill>
                <a:schemeClr val="tx1"/>
              </a:solidFill>
            </a:ln>
            <a:scene3d>
              <a:camera prst="orthographicFront"/>
              <a:lightRig rig="soft" dir="t"/>
            </a:scene3d>
            <a:sp3d>
              <a:bevelT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2000">
                <a:solidFill>
                  <a:prstClr val="white"/>
                </a:solidFill>
                <a:latin typeface="Arial" panose="020B0604020202020204" pitchFamily="34" charset="0"/>
                <a:cs typeface="Arial" panose="020B0604020202020204" pitchFamily="34" charset="0"/>
              </a:endParaRPr>
            </a:p>
          </p:txBody>
        </p:sp>
        <p:sp>
          <p:nvSpPr>
            <p:cNvPr id="11" name="Parallelogram 10"/>
            <p:cNvSpPr/>
            <p:nvPr/>
          </p:nvSpPr>
          <p:spPr bwMode="auto">
            <a:xfrm>
              <a:off x="5034150" y="1561622"/>
              <a:ext cx="1386229" cy="1196953"/>
            </a:xfrm>
            <a:prstGeom prst="parallelogram">
              <a:avLst>
                <a:gd name="adj" fmla="val 0"/>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grpSp>
          <p:nvGrpSpPr>
            <p:cNvPr id="12" name="Group 11"/>
            <p:cNvGrpSpPr/>
            <p:nvPr/>
          </p:nvGrpSpPr>
          <p:grpSpPr>
            <a:xfrm>
              <a:off x="5860800" y="1806675"/>
              <a:ext cx="376524" cy="304996"/>
              <a:chOff x="4343524" y="2210394"/>
              <a:chExt cx="593725" cy="546100"/>
            </a:xfrm>
          </p:grpSpPr>
          <p:sp>
            <p:nvSpPr>
              <p:cNvPr id="24" name="Oval 23"/>
              <p:cNvSpPr/>
              <p:nvPr/>
            </p:nvSpPr>
            <p:spPr bwMode="auto">
              <a:xfrm>
                <a:off x="4838824" y="2432644"/>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25" name="Oval 24"/>
              <p:cNvSpPr/>
              <p:nvPr/>
            </p:nvSpPr>
            <p:spPr bwMode="auto">
              <a:xfrm>
                <a:off x="4592761" y="2661244"/>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26" name="Oval 25"/>
              <p:cNvSpPr/>
              <p:nvPr/>
            </p:nvSpPr>
            <p:spPr bwMode="auto">
              <a:xfrm>
                <a:off x="4343524" y="2441818"/>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27" name="Oval 26"/>
              <p:cNvSpPr/>
              <p:nvPr/>
            </p:nvSpPr>
            <p:spPr bwMode="auto">
              <a:xfrm>
                <a:off x="4586795" y="2210394"/>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cxnSp>
            <p:nvCxnSpPr>
              <p:cNvPr id="28" name="Straight Connector 27"/>
              <p:cNvCxnSpPr/>
              <p:nvPr/>
            </p:nvCxnSpPr>
            <p:spPr bwMode="auto">
              <a:xfrm>
                <a:off x="4440361" y="2486619"/>
                <a:ext cx="38893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4634036" y="2313582"/>
                <a:ext cx="0" cy="3476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bwMode="auto">
              <a:xfrm>
                <a:off x="4587999" y="2432644"/>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grpSp>
        <p:grpSp>
          <p:nvGrpSpPr>
            <p:cNvPr id="13" name="Group 12"/>
            <p:cNvGrpSpPr/>
            <p:nvPr/>
          </p:nvGrpSpPr>
          <p:grpSpPr>
            <a:xfrm>
              <a:off x="5126996" y="2148767"/>
              <a:ext cx="376524" cy="304996"/>
              <a:chOff x="1846686" y="2971800"/>
              <a:chExt cx="593725" cy="546100"/>
            </a:xfrm>
          </p:grpSpPr>
          <p:cxnSp>
            <p:nvCxnSpPr>
              <p:cNvPr id="16" name="Straight Connector 15"/>
              <p:cNvCxnSpPr/>
              <p:nvPr/>
            </p:nvCxnSpPr>
            <p:spPr bwMode="auto">
              <a:xfrm>
                <a:off x="2137992" y="3001346"/>
                <a:ext cx="76200" cy="2495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flipH="1">
                <a:off x="2145135" y="3241675"/>
                <a:ext cx="69958" cy="2495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bwMode="auto">
              <a:xfrm>
                <a:off x="2341986" y="3194050"/>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19" name="Oval 18"/>
              <p:cNvSpPr/>
              <p:nvPr/>
            </p:nvSpPr>
            <p:spPr bwMode="auto">
              <a:xfrm>
                <a:off x="2095923" y="3422650"/>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20" name="Oval 19"/>
              <p:cNvSpPr/>
              <p:nvPr/>
            </p:nvSpPr>
            <p:spPr bwMode="auto">
              <a:xfrm>
                <a:off x="1846686" y="3203224"/>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21" name="Oval 20"/>
              <p:cNvSpPr/>
              <p:nvPr/>
            </p:nvSpPr>
            <p:spPr bwMode="auto">
              <a:xfrm>
                <a:off x="2089957" y="2971800"/>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cxnSp>
            <p:nvCxnSpPr>
              <p:cNvPr id="22" name="Straight Connector 21"/>
              <p:cNvCxnSpPr/>
              <p:nvPr/>
            </p:nvCxnSpPr>
            <p:spPr bwMode="auto">
              <a:xfrm>
                <a:off x="1943523" y="3248025"/>
                <a:ext cx="38893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bwMode="auto">
              <a:xfrm>
                <a:off x="2157944" y="3201194"/>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grpSp>
        <p:sp>
          <p:nvSpPr>
            <p:cNvPr id="14" name="TextBox 13"/>
            <p:cNvSpPr txBox="1"/>
            <p:nvPr/>
          </p:nvSpPr>
          <p:spPr>
            <a:xfrm>
              <a:off x="5592014" y="2276883"/>
              <a:ext cx="915872" cy="307777"/>
            </a:xfrm>
            <a:prstGeom prst="rect">
              <a:avLst/>
            </a:prstGeom>
            <a:noFill/>
          </p:spPr>
          <p:txBody>
            <a:bodyPr wrap="none" rtlCol="0">
              <a:spAutoFit/>
            </a:bodyPr>
            <a:lstStyle/>
            <a:p>
              <a:pPr defTabSz="457200" fontAlgn="auto">
                <a:spcBef>
                  <a:spcPts val="0"/>
                </a:spcBef>
                <a:spcAft>
                  <a:spcPts val="0"/>
                </a:spcAft>
              </a:pPr>
              <a:r>
                <a:rPr lang="en-US" sz="1400" dirty="0" smtClean="0">
                  <a:solidFill>
                    <a:prstClr val="black"/>
                  </a:solidFill>
                  <a:latin typeface="Arial" panose="020B0604020202020204" pitchFamily="34" charset="0"/>
                  <a:cs typeface="Arial" panose="020B0604020202020204" pitchFamily="34" charset="0"/>
                </a:rPr>
                <a:t>Phase 1</a:t>
              </a:r>
              <a:endParaRPr lang="en-US" sz="1400" dirty="0">
                <a:solidFill>
                  <a:prstClr val="black"/>
                </a:solidFill>
                <a:latin typeface="Arial" panose="020B0604020202020204" pitchFamily="34" charset="0"/>
                <a:cs typeface="Arial" panose="020B0604020202020204" pitchFamily="34" charset="0"/>
              </a:endParaRPr>
            </a:p>
          </p:txBody>
        </p:sp>
        <p:sp>
          <p:nvSpPr>
            <p:cNvPr id="15" name="TextBox 14"/>
            <p:cNvSpPr txBox="1"/>
            <p:nvPr/>
          </p:nvSpPr>
          <p:spPr>
            <a:xfrm>
              <a:off x="4951938" y="1545065"/>
              <a:ext cx="807754" cy="523220"/>
            </a:xfrm>
            <a:prstGeom prst="rect">
              <a:avLst/>
            </a:prstGeom>
            <a:noFill/>
          </p:spPr>
          <p:txBody>
            <a:bodyPr wrap="none" rtlCol="0">
              <a:spAutoFit/>
            </a:bodyPr>
            <a:lstStyle/>
            <a:p>
              <a:pPr algn="ctr" defTabSz="457200" fontAlgn="auto">
                <a:spcBef>
                  <a:spcPts val="0"/>
                </a:spcBef>
                <a:spcAft>
                  <a:spcPts val="0"/>
                </a:spcAft>
              </a:pPr>
              <a:r>
                <a:rPr lang="en-US" sz="1400" dirty="0" smtClean="0">
                  <a:solidFill>
                    <a:prstClr val="black"/>
                  </a:solidFill>
                  <a:latin typeface="Arial" panose="020B0604020202020204" pitchFamily="34" charset="0"/>
                  <a:cs typeface="Arial" panose="020B0604020202020204" pitchFamily="34" charset="0"/>
                </a:rPr>
                <a:t>Phase </a:t>
              </a:r>
            </a:p>
            <a:p>
              <a:pPr algn="ctr" defTabSz="457200" fontAlgn="auto">
                <a:spcBef>
                  <a:spcPts val="0"/>
                </a:spcBef>
                <a:spcAft>
                  <a:spcPts val="0"/>
                </a:spcAft>
              </a:pPr>
              <a:r>
                <a:rPr lang="en-US" sz="1400" dirty="0" smtClean="0">
                  <a:solidFill>
                    <a:prstClr val="black"/>
                  </a:solidFill>
                  <a:latin typeface="Arial" panose="020B0604020202020204" pitchFamily="34" charset="0"/>
                  <a:cs typeface="Arial" panose="020B0604020202020204" pitchFamily="34" charset="0"/>
                </a:rPr>
                <a:t>2</a:t>
              </a:r>
              <a:endParaRPr lang="en-US" sz="1400" dirty="0">
                <a:solidFill>
                  <a:prstClr val="black"/>
                </a:solidFill>
                <a:latin typeface="Arial" panose="020B0604020202020204" pitchFamily="34" charset="0"/>
                <a:cs typeface="Arial" panose="020B0604020202020204" pitchFamily="34" charset="0"/>
              </a:endParaRPr>
            </a:p>
          </p:txBody>
        </p:sp>
      </p:grpSp>
      <p:sp>
        <p:nvSpPr>
          <p:cNvPr id="31" name="TextBox 30"/>
          <p:cNvSpPr txBox="1"/>
          <p:nvPr/>
        </p:nvSpPr>
        <p:spPr>
          <a:xfrm>
            <a:off x="884368" y="618898"/>
            <a:ext cx="851515" cy="369332"/>
          </a:xfrm>
          <a:prstGeom prst="rect">
            <a:avLst/>
          </a:prstGeom>
          <a:noFill/>
        </p:spPr>
        <p:txBody>
          <a:bodyPr wrap="none" rtlCol="0">
            <a:spAutoFit/>
          </a:bodyPr>
          <a:lstStyle/>
          <a:p>
            <a:pPr defTabSz="457200"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Image</a:t>
            </a:r>
            <a:endParaRPr lang="en-US" b="1" dirty="0">
              <a:solidFill>
                <a:prstClr val="black"/>
              </a:solidFill>
              <a:latin typeface="Arial" panose="020B0604020202020204" pitchFamily="34" charset="0"/>
              <a:cs typeface="Arial" panose="020B0604020202020204" pitchFamily="34" charset="0"/>
            </a:endParaRPr>
          </a:p>
        </p:txBody>
      </p:sp>
      <p:sp>
        <p:nvSpPr>
          <p:cNvPr id="32" name="TextBox 31"/>
          <p:cNvSpPr txBox="1"/>
          <p:nvPr/>
        </p:nvSpPr>
        <p:spPr>
          <a:xfrm>
            <a:off x="3073689" y="608570"/>
            <a:ext cx="1223412" cy="369332"/>
          </a:xfrm>
          <a:prstGeom prst="rect">
            <a:avLst/>
          </a:prstGeom>
          <a:noFill/>
        </p:spPr>
        <p:txBody>
          <a:bodyPr wrap="none" rtlCol="0">
            <a:spAutoFit/>
          </a:bodyPr>
          <a:lstStyle/>
          <a:p>
            <a:pPr defTabSz="457200"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Positions</a:t>
            </a:r>
            <a:endParaRPr lang="en-US" b="1" dirty="0">
              <a:solidFill>
                <a:prstClr val="black"/>
              </a:solidFill>
              <a:latin typeface="Arial" panose="020B0604020202020204" pitchFamily="34" charset="0"/>
              <a:cs typeface="Arial" panose="020B0604020202020204" pitchFamily="34" charset="0"/>
            </a:endParaRPr>
          </a:p>
        </p:txBody>
      </p:sp>
      <p:sp>
        <p:nvSpPr>
          <p:cNvPr id="33" name="TextBox 32"/>
          <p:cNvSpPr txBox="1"/>
          <p:nvPr/>
        </p:nvSpPr>
        <p:spPr>
          <a:xfrm>
            <a:off x="5467531" y="582262"/>
            <a:ext cx="1056700" cy="369332"/>
          </a:xfrm>
          <a:prstGeom prst="rect">
            <a:avLst/>
          </a:prstGeom>
          <a:noFill/>
        </p:spPr>
        <p:txBody>
          <a:bodyPr wrap="none" rtlCol="0">
            <a:spAutoFit/>
          </a:bodyPr>
          <a:lstStyle/>
          <a:p>
            <a:pPr defTabSz="457200"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Physics</a:t>
            </a:r>
            <a:endParaRPr lang="en-US" b="1" dirty="0">
              <a:solidFill>
                <a:prstClr val="black"/>
              </a:solidFill>
              <a:latin typeface="Arial" panose="020B0604020202020204" pitchFamily="34" charset="0"/>
              <a:cs typeface="Arial" panose="020B0604020202020204" pitchFamily="34" charset="0"/>
            </a:endParaRPr>
          </a:p>
        </p:txBody>
      </p:sp>
      <p:sp>
        <p:nvSpPr>
          <p:cNvPr id="34" name="Pentagon 33"/>
          <p:cNvSpPr/>
          <p:nvPr/>
        </p:nvSpPr>
        <p:spPr>
          <a:xfrm>
            <a:off x="2173460" y="1847227"/>
            <a:ext cx="682505" cy="333145"/>
          </a:xfrm>
          <a:prstGeom prst="homePlate">
            <a:avLst/>
          </a:prstGeom>
          <a:solidFill>
            <a:srgbClr val="FFEBEB"/>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5" name="Up-Down Arrow 34"/>
          <p:cNvSpPr/>
          <p:nvPr/>
        </p:nvSpPr>
        <p:spPr>
          <a:xfrm>
            <a:off x="2160643" y="2234707"/>
            <a:ext cx="1230294" cy="742381"/>
          </a:xfrm>
          <a:prstGeom prst="upDownArrow">
            <a:avLst>
              <a:gd name="adj1" fmla="val 50000"/>
              <a:gd name="adj2" fmla="val 27376"/>
            </a:avLst>
          </a:prstGeom>
          <a:solidFill>
            <a:srgbClr val="0000FF"/>
          </a:solidFill>
          <a:ln>
            <a:noFill/>
          </a:ln>
          <a:effectLst>
            <a:glow rad="101600">
              <a:srgbClr val="0000FF">
                <a:alpha val="4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TextBox 35"/>
          <p:cNvSpPr txBox="1"/>
          <p:nvPr/>
        </p:nvSpPr>
        <p:spPr>
          <a:xfrm rot="16200000">
            <a:off x="-126521" y="1258546"/>
            <a:ext cx="1324402" cy="400110"/>
          </a:xfrm>
          <a:prstGeom prst="rect">
            <a:avLst/>
          </a:prstGeom>
          <a:noFill/>
        </p:spPr>
        <p:txBody>
          <a:bodyPr wrap="none" rtlCol="0">
            <a:spAutoFit/>
          </a:bodyPr>
          <a:lstStyle/>
          <a:p>
            <a:pPr defTabSz="457200" fontAlgn="auto">
              <a:spcBef>
                <a:spcPts val="0"/>
              </a:spcBef>
              <a:spcAft>
                <a:spcPts val="0"/>
              </a:spcAft>
            </a:pPr>
            <a:r>
              <a:rPr lang="en-US" sz="2000" b="1" dirty="0" smtClean="0">
                <a:solidFill>
                  <a:srgbClr val="0000CC"/>
                </a:solidFill>
                <a:latin typeface="Arial" panose="020B0604020202020204" pitchFamily="34" charset="0"/>
                <a:cs typeface="Arial" panose="020B0604020202020204" pitchFamily="34" charset="0"/>
              </a:rPr>
              <a:t>Structure</a:t>
            </a:r>
            <a:endParaRPr lang="en-US" sz="2000" b="1" dirty="0">
              <a:solidFill>
                <a:srgbClr val="0000CC"/>
              </a:solidFill>
              <a:latin typeface="Arial" panose="020B0604020202020204" pitchFamily="34" charset="0"/>
              <a:cs typeface="Arial" panose="020B0604020202020204" pitchFamily="34" charset="0"/>
            </a:endParaRPr>
          </a:p>
        </p:txBody>
      </p:sp>
      <p:grpSp>
        <p:nvGrpSpPr>
          <p:cNvPr id="37" name="Group 36"/>
          <p:cNvGrpSpPr/>
          <p:nvPr/>
        </p:nvGrpSpPr>
        <p:grpSpPr>
          <a:xfrm>
            <a:off x="3622776" y="2651092"/>
            <a:ext cx="895827" cy="1592073"/>
            <a:chOff x="5172635" y="609600"/>
            <a:chExt cx="1837765" cy="2962835"/>
          </a:xfrm>
        </p:grpSpPr>
        <p:pic>
          <p:nvPicPr>
            <p:cNvPr id="38" name="Picture 44"/>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5181600" y="1743635"/>
              <a:ext cx="1828800" cy="1828800"/>
            </a:xfrm>
            <a:prstGeom prst="rect">
              <a:avLst/>
            </a:prstGeom>
            <a:noFill/>
            <a:ln w="25400">
              <a:solidFill>
                <a:srgbClr val="000000"/>
              </a:solidFill>
              <a:miter lim="800000"/>
              <a:headEnd/>
              <a:tailEnd/>
            </a:ln>
            <a:scene3d>
              <a:camera prst="isometricOffAxis1Left">
                <a:rot lat="1680000" lon="3840000" rev="0"/>
              </a:camera>
              <a:lightRig rig="threePt" dir="t"/>
            </a:scene3d>
            <a:extLst>
              <a:ext uri="{909E8E84-426E-40DD-AFC4-6F175D3DCCD1}">
                <a14:hiddenFill xmlns:a14="http://schemas.microsoft.com/office/drawing/2010/main">
                  <a:solidFill>
                    <a:srgbClr val="FFFFFF"/>
                  </a:solidFill>
                </a14:hiddenFill>
              </a:ext>
            </a:extLst>
          </p:spPr>
        </p:pic>
        <p:pic>
          <p:nvPicPr>
            <p:cNvPr id="39" name="Picture 37"/>
            <p:cNvPicPr>
              <a:picLocks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5400000">
              <a:off x="5172635" y="1524000"/>
              <a:ext cx="1828800" cy="1828800"/>
            </a:xfrm>
            <a:prstGeom prst="rect">
              <a:avLst/>
            </a:prstGeom>
            <a:noFill/>
            <a:ln w="25400">
              <a:solidFill>
                <a:srgbClr val="000000"/>
              </a:solidFill>
              <a:miter lim="800000"/>
              <a:headEnd/>
              <a:tailEnd/>
            </a:ln>
            <a:scene3d>
              <a:camera prst="isometricOffAxis1Left">
                <a:rot lat="1680000" lon="3840000" rev="0"/>
              </a:camera>
              <a:lightRig rig="threePt" dir="t"/>
            </a:scene3d>
            <a:extLst>
              <a:ext uri="{909E8E84-426E-40DD-AFC4-6F175D3DCCD1}">
                <a14:hiddenFill xmlns:a14="http://schemas.microsoft.com/office/drawing/2010/main">
                  <a:solidFill>
                    <a:srgbClr val="FFFFFF"/>
                  </a:solidFill>
                </a14:hiddenFill>
              </a:ext>
            </a:extLst>
          </p:spPr>
        </p:pic>
        <p:pic>
          <p:nvPicPr>
            <p:cNvPr id="40" name="Picture 30"/>
            <p:cNvPicPr>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5400000">
              <a:off x="5181600" y="1281953"/>
              <a:ext cx="1828800" cy="1828800"/>
            </a:xfrm>
            <a:prstGeom prst="rect">
              <a:avLst/>
            </a:prstGeom>
            <a:noFill/>
            <a:ln w="25400">
              <a:solidFill>
                <a:srgbClr val="000000"/>
              </a:solidFill>
              <a:miter lim="800000"/>
              <a:headEnd/>
              <a:tailEnd/>
            </a:ln>
            <a:scene3d>
              <a:camera prst="isometricOffAxis1Left">
                <a:rot lat="1680000" lon="3840000" rev="0"/>
              </a:camera>
              <a:lightRig rig="threePt" dir="t"/>
            </a:scene3d>
            <a:extLst>
              <a:ext uri="{909E8E84-426E-40DD-AFC4-6F175D3DCCD1}">
                <a14:hiddenFill xmlns:a14="http://schemas.microsoft.com/office/drawing/2010/main">
                  <a:solidFill>
                    <a:srgbClr val="FFFFFF"/>
                  </a:solidFill>
                </a14:hiddenFill>
              </a:ext>
            </a:extLst>
          </p:spPr>
        </p:pic>
        <p:pic>
          <p:nvPicPr>
            <p:cNvPr id="41" name="Picture 24"/>
            <p:cNvPicPr>
              <a:picLocks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5400000">
              <a:off x="5181600" y="1057835"/>
              <a:ext cx="1828800" cy="1828800"/>
            </a:xfrm>
            <a:prstGeom prst="rect">
              <a:avLst/>
            </a:prstGeom>
            <a:noFill/>
            <a:ln w="25400">
              <a:solidFill>
                <a:srgbClr val="000000"/>
              </a:solidFill>
              <a:miter lim="800000"/>
              <a:headEnd/>
              <a:tailEnd/>
            </a:ln>
            <a:scene3d>
              <a:camera prst="isometricOffAxis1Left">
                <a:rot lat="1680000" lon="3840000" rev="0"/>
              </a:camera>
              <a:lightRig rig="threePt" dir="t"/>
            </a:scene3d>
            <a:extLst>
              <a:ext uri="{909E8E84-426E-40DD-AFC4-6F175D3DCCD1}">
                <a14:hiddenFill xmlns:a14="http://schemas.microsoft.com/office/drawing/2010/main">
                  <a:solidFill>
                    <a:srgbClr val="FFFFFF"/>
                  </a:solidFill>
                </a14:hiddenFill>
              </a:ext>
            </a:extLst>
          </p:spPr>
        </p:pic>
        <p:pic>
          <p:nvPicPr>
            <p:cNvPr id="42" name="Picture 14"/>
            <p:cNvPicPr>
              <a:picLocks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5400000">
              <a:off x="5181600" y="829235"/>
              <a:ext cx="1828800" cy="1828800"/>
            </a:xfrm>
            <a:prstGeom prst="rect">
              <a:avLst/>
            </a:prstGeom>
            <a:noFill/>
            <a:ln w="25400">
              <a:solidFill>
                <a:srgbClr val="000000"/>
              </a:solidFill>
              <a:miter lim="800000"/>
              <a:headEnd/>
              <a:tailEnd/>
            </a:ln>
            <a:scene3d>
              <a:camera prst="isometricOffAxis1Left">
                <a:rot lat="1680000" lon="3840000" rev="0"/>
              </a:camera>
              <a:lightRig rig="threePt" dir="t"/>
            </a:scene3d>
            <a:extLst>
              <a:ext uri="{909E8E84-426E-40DD-AFC4-6F175D3DCCD1}">
                <a14:hiddenFill xmlns:a14="http://schemas.microsoft.com/office/drawing/2010/main">
                  <a:solidFill>
                    <a:srgbClr val="FFFFFF"/>
                  </a:solidFill>
                </a14:hiddenFill>
              </a:ext>
            </a:extLst>
          </p:spPr>
        </p:pic>
        <p:pic>
          <p:nvPicPr>
            <p:cNvPr id="43" name="Picture 7"/>
            <p:cNvPicPr>
              <a:picLocks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rot="5400000">
              <a:off x="5181600" y="609600"/>
              <a:ext cx="1828800" cy="1828800"/>
            </a:xfrm>
            <a:prstGeom prst="rect">
              <a:avLst/>
            </a:prstGeom>
            <a:noFill/>
            <a:ln w="25400">
              <a:solidFill>
                <a:srgbClr val="000000"/>
              </a:solidFill>
              <a:miter lim="800000"/>
              <a:headEnd/>
              <a:tailEnd/>
            </a:ln>
            <a:scene3d>
              <a:camera prst="isometricOffAxis1Left">
                <a:rot lat="1680000" lon="3840000" rev="0"/>
              </a:camera>
              <a:lightRig rig="threePt" dir="t"/>
            </a:scene3d>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693161" y="2807236"/>
            <a:ext cx="1538386" cy="1382737"/>
            <a:chOff x="288389" y="5148365"/>
            <a:chExt cx="1538386" cy="1382737"/>
          </a:xfrm>
        </p:grpSpPr>
        <p:pic>
          <p:nvPicPr>
            <p:cNvPr id="45" name="Picture 28" descr="C:\Users\oai\Desktop\Stephen Images\3d3 copy.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55021" y="5369556"/>
              <a:ext cx="1371754" cy="116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45"/>
            <p:cNvSpPr txBox="1"/>
            <p:nvPr/>
          </p:nvSpPr>
          <p:spPr>
            <a:xfrm>
              <a:off x="288389" y="5442009"/>
              <a:ext cx="333264" cy="692498"/>
            </a:xfrm>
            <a:prstGeom prst="rect">
              <a:avLst/>
            </a:prstGeom>
            <a:noFill/>
          </p:spPr>
          <p:txBody>
            <a:bodyPr wrap="none" rtlCol="0">
              <a:spAutoFit/>
            </a:bodyPr>
            <a:lstStyle/>
            <a:p>
              <a:pPr algn="ctr" defTabSz="457200" fontAlgn="auto">
                <a:spcBef>
                  <a:spcPts val="0"/>
                </a:spcBef>
                <a:spcAft>
                  <a:spcPts val="0"/>
                </a:spcAft>
              </a:pPr>
              <a:r>
                <a:rPr lang="en-US" dirty="0" smtClean="0">
                  <a:solidFill>
                    <a:prstClr val="black"/>
                  </a:solidFill>
                  <a:latin typeface="Calibri"/>
                </a:rPr>
                <a:t>3D</a:t>
              </a:r>
            </a:p>
            <a:p>
              <a:pPr algn="ctr" defTabSz="457200" fontAlgn="auto">
                <a:spcBef>
                  <a:spcPts val="0"/>
                </a:spcBef>
                <a:spcAft>
                  <a:spcPts val="0"/>
                </a:spcAft>
              </a:pPr>
              <a:r>
                <a:rPr lang="en-US" dirty="0" smtClean="0">
                  <a:solidFill>
                    <a:prstClr val="black"/>
                  </a:solidFill>
                  <a:latin typeface="Calibri"/>
                </a:rPr>
                <a:t>4D</a:t>
              </a:r>
            </a:p>
            <a:p>
              <a:pPr algn="ctr" defTabSz="457200" fontAlgn="auto">
                <a:spcBef>
                  <a:spcPts val="0"/>
                </a:spcBef>
                <a:spcAft>
                  <a:spcPts val="0"/>
                </a:spcAft>
              </a:pPr>
              <a:r>
                <a:rPr lang="en-US" dirty="0" smtClean="0">
                  <a:solidFill>
                    <a:prstClr val="black"/>
                  </a:solidFill>
                  <a:latin typeface="Calibri"/>
                </a:rPr>
                <a:t>5D</a:t>
              </a:r>
            </a:p>
          </p:txBody>
        </p:sp>
        <p:sp>
          <p:nvSpPr>
            <p:cNvPr id="47" name="TextBox 46"/>
            <p:cNvSpPr txBox="1"/>
            <p:nvPr/>
          </p:nvSpPr>
          <p:spPr>
            <a:xfrm>
              <a:off x="362905" y="5148365"/>
              <a:ext cx="666336" cy="276999"/>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rPr>
                <a:t>Spectra</a:t>
              </a:r>
              <a:endParaRPr lang="en-US" dirty="0">
                <a:solidFill>
                  <a:prstClr val="black"/>
                </a:solidFill>
                <a:latin typeface="Calibri"/>
              </a:endParaRPr>
            </a:p>
          </p:txBody>
        </p:sp>
      </p:grpSp>
      <p:sp>
        <p:nvSpPr>
          <p:cNvPr id="48" name="TextBox 47"/>
          <p:cNvSpPr txBox="1"/>
          <p:nvPr/>
        </p:nvSpPr>
        <p:spPr>
          <a:xfrm>
            <a:off x="2173460" y="2962869"/>
            <a:ext cx="1364476" cy="646331"/>
          </a:xfrm>
          <a:prstGeom prst="rect">
            <a:avLst/>
          </a:prstGeom>
          <a:noFill/>
        </p:spPr>
        <p:txBody>
          <a:bodyPr wrap="none" rtlCol="0">
            <a:spAutoFit/>
          </a:bodyPr>
          <a:lstStyle/>
          <a:p>
            <a:pPr algn="ctr" defTabSz="457200" fontAlgn="auto">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Multivariate</a:t>
            </a:r>
          </a:p>
          <a:p>
            <a:pPr algn="ctr" defTabSz="457200" fontAlgn="auto">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Analysis</a:t>
            </a:r>
            <a:endParaRPr lang="en-US" dirty="0">
              <a:solidFill>
                <a:prstClr val="black"/>
              </a:solidFill>
              <a:latin typeface="Arial" panose="020B0604020202020204" pitchFamily="34" charset="0"/>
              <a:cs typeface="Arial" panose="020B0604020202020204" pitchFamily="34" charset="0"/>
            </a:endParaRPr>
          </a:p>
        </p:txBody>
      </p:sp>
      <p:sp>
        <p:nvSpPr>
          <p:cNvPr id="49" name="TextBox 48"/>
          <p:cNvSpPr txBox="1"/>
          <p:nvPr/>
        </p:nvSpPr>
        <p:spPr>
          <a:xfrm rot="16200000">
            <a:off x="-169910" y="3207013"/>
            <a:ext cx="1452642" cy="400110"/>
          </a:xfrm>
          <a:prstGeom prst="rect">
            <a:avLst/>
          </a:prstGeom>
          <a:noFill/>
        </p:spPr>
        <p:txBody>
          <a:bodyPr wrap="none" rtlCol="0">
            <a:spAutoFit/>
          </a:bodyPr>
          <a:lstStyle/>
          <a:p>
            <a:pPr defTabSz="457200" fontAlgn="auto">
              <a:spcBef>
                <a:spcPts val="0"/>
              </a:spcBef>
              <a:spcAft>
                <a:spcPts val="0"/>
              </a:spcAft>
            </a:pPr>
            <a:r>
              <a:rPr lang="en-US" sz="2000" b="1" dirty="0" smtClean="0">
                <a:solidFill>
                  <a:srgbClr val="0000CC"/>
                </a:solidFill>
                <a:latin typeface="Arial" panose="020B0604020202020204" pitchFamily="34" charset="0"/>
                <a:cs typeface="Arial" panose="020B0604020202020204" pitchFamily="34" charset="0"/>
              </a:rPr>
              <a:t>Properties</a:t>
            </a:r>
            <a:endParaRPr lang="en-US" sz="2000" b="1" dirty="0">
              <a:solidFill>
                <a:srgbClr val="0000CC"/>
              </a:solidFill>
              <a:latin typeface="Arial" panose="020B0604020202020204" pitchFamily="34" charset="0"/>
              <a:cs typeface="Arial" panose="020B0604020202020204" pitchFamily="34" charset="0"/>
            </a:endParaRPr>
          </a:p>
        </p:txBody>
      </p:sp>
      <p:sp>
        <p:nvSpPr>
          <p:cNvPr id="50" name="Oval 49"/>
          <p:cNvSpPr/>
          <p:nvPr/>
        </p:nvSpPr>
        <p:spPr>
          <a:xfrm>
            <a:off x="5150244" y="2582422"/>
            <a:ext cx="1578821" cy="1601755"/>
          </a:xfrm>
          <a:prstGeom prst="ellipse">
            <a:avLst/>
          </a:prstGeom>
          <a:gradFill flip="none" rotWithShape="1">
            <a:gsLst>
              <a:gs pos="100000">
                <a:srgbClr val="FFCCCC"/>
              </a:gs>
              <a:gs pos="0">
                <a:srgbClr val="FFEBEB"/>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1" name="TextBox 50"/>
          <p:cNvSpPr txBox="1"/>
          <p:nvPr/>
        </p:nvSpPr>
        <p:spPr>
          <a:xfrm>
            <a:off x="5245379" y="2820877"/>
            <a:ext cx="1429500" cy="1200329"/>
          </a:xfrm>
          <a:prstGeom prst="rect">
            <a:avLst/>
          </a:prstGeom>
          <a:noFill/>
        </p:spPr>
        <p:txBody>
          <a:bodyPr wrap="square" rtlCol="0">
            <a:spAutoFit/>
          </a:bodyPr>
          <a:lstStyle/>
          <a:p>
            <a:pPr algn="ctr" defTabSz="457200" fontAlgn="auto">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Physics and chemistry on single defect level </a:t>
            </a:r>
            <a:endParaRPr lang="en-US" dirty="0">
              <a:solidFill>
                <a:prstClr val="black"/>
              </a:solidFill>
              <a:latin typeface="Arial" panose="020B0604020202020204" pitchFamily="34" charset="0"/>
              <a:cs typeface="Arial" panose="020B0604020202020204" pitchFamily="34" charset="0"/>
            </a:endParaRPr>
          </a:p>
        </p:txBody>
      </p:sp>
      <p:sp>
        <p:nvSpPr>
          <p:cNvPr id="52" name="Rounded Rectangle 51"/>
          <p:cNvSpPr/>
          <p:nvPr/>
        </p:nvSpPr>
        <p:spPr>
          <a:xfrm>
            <a:off x="7089824" y="574274"/>
            <a:ext cx="1599513" cy="3591068"/>
          </a:xfrm>
          <a:prstGeom prst="roundRect">
            <a:avLst/>
          </a:prstGeom>
          <a:gradFill flip="none" rotWithShape="1">
            <a:gsLst>
              <a:gs pos="100000">
                <a:srgbClr val="99CCFF"/>
              </a:gs>
              <a:gs pos="0">
                <a:srgbClr val="C9E4FF"/>
              </a:gs>
            </a:gsLst>
            <a:path path="rect">
              <a:fillToRect l="50000" t="50000" r="50000" b="50000"/>
            </a:path>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1942392" y="1129971"/>
            <a:ext cx="1146468" cy="646331"/>
          </a:xfrm>
          <a:prstGeom prst="rect">
            <a:avLst/>
          </a:prstGeom>
          <a:noFill/>
        </p:spPr>
        <p:txBody>
          <a:bodyPr wrap="none" rtlCol="0">
            <a:spAutoFit/>
          </a:bodyPr>
          <a:lstStyle/>
          <a:p>
            <a:pPr algn="ctr" defTabSz="457200" fontAlgn="auto">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Identify &amp;</a:t>
            </a:r>
          </a:p>
          <a:p>
            <a:pPr algn="ctr" defTabSz="457200" fontAlgn="auto">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Classify</a:t>
            </a:r>
            <a:endParaRPr lang="en-US" dirty="0">
              <a:solidFill>
                <a:prstClr val="black"/>
              </a:solidFill>
              <a:latin typeface="Arial" panose="020B0604020202020204" pitchFamily="34" charset="0"/>
              <a:cs typeface="Arial" panose="020B0604020202020204" pitchFamily="34" charset="0"/>
            </a:endParaRPr>
          </a:p>
        </p:txBody>
      </p:sp>
      <p:sp>
        <p:nvSpPr>
          <p:cNvPr id="54" name="Pentagon 53"/>
          <p:cNvSpPr/>
          <p:nvPr/>
        </p:nvSpPr>
        <p:spPr>
          <a:xfrm>
            <a:off x="4408014" y="1833054"/>
            <a:ext cx="682505" cy="333145"/>
          </a:xfrm>
          <a:prstGeom prst="homePlate">
            <a:avLst/>
          </a:prstGeom>
          <a:solidFill>
            <a:srgbClr val="FFEBEB"/>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5" name="TextBox 54"/>
          <p:cNvSpPr txBox="1"/>
          <p:nvPr/>
        </p:nvSpPr>
        <p:spPr>
          <a:xfrm>
            <a:off x="4219425" y="1129971"/>
            <a:ext cx="1120821" cy="646331"/>
          </a:xfrm>
          <a:prstGeom prst="rect">
            <a:avLst/>
          </a:prstGeom>
          <a:noFill/>
        </p:spPr>
        <p:txBody>
          <a:bodyPr wrap="none" rtlCol="0">
            <a:spAutoFit/>
          </a:bodyPr>
          <a:lstStyle/>
          <a:p>
            <a:pPr algn="ctr" defTabSz="457200" fontAlgn="auto">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Structure</a:t>
            </a:r>
          </a:p>
          <a:p>
            <a:pPr algn="ctr" defTabSz="457200" fontAlgn="auto">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Analysis</a:t>
            </a:r>
            <a:endParaRPr lang="en-US" dirty="0">
              <a:solidFill>
                <a:prstClr val="black"/>
              </a:solidFill>
              <a:latin typeface="Arial" panose="020B0604020202020204" pitchFamily="34" charset="0"/>
              <a:cs typeface="Arial" panose="020B0604020202020204" pitchFamily="34" charset="0"/>
            </a:endParaRPr>
          </a:p>
        </p:txBody>
      </p:sp>
      <p:sp>
        <p:nvSpPr>
          <p:cNvPr id="56" name="Pentagon 55"/>
          <p:cNvSpPr/>
          <p:nvPr/>
        </p:nvSpPr>
        <p:spPr>
          <a:xfrm>
            <a:off x="2439555" y="3658196"/>
            <a:ext cx="682505" cy="333145"/>
          </a:xfrm>
          <a:prstGeom prst="homePlate">
            <a:avLst/>
          </a:prstGeom>
          <a:solidFill>
            <a:srgbClr val="FFEBEB"/>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7" name="Down Arrow 56"/>
          <p:cNvSpPr/>
          <p:nvPr/>
        </p:nvSpPr>
        <p:spPr>
          <a:xfrm rot="16200000">
            <a:off x="4819238" y="3129309"/>
            <a:ext cx="470983" cy="488799"/>
          </a:xfrm>
          <a:prstGeom prst="downArrow">
            <a:avLst/>
          </a:prstGeom>
          <a:solidFill>
            <a:srgbClr val="0000FF"/>
          </a:solidFill>
          <a:ln>
            <a:noFill/>
          </a:ln>
          <a:effectLst>
            <a:glow rad="101600">
              <a:srgbClr val="0000FF">
                <a:alpha val="4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8" name="Down Arrow 57"/>
          <p:cNvSpPr/>
          <p:nvPr/>
        </p:nvSpPr>
        <p:spPr>
          <a:xfrm>
            <a:off x="5676116" y="2338022"/>
            <a:ext cx="470983" cy="488799"/>
          </a:xfrm>
          <a:prstGeom prst="downArrow">
            <a:avLst/>
          </a:prstGeom>
          <a:solidFill>
            <a:srgbClr val="0000FF"/>
          </a:solidFill>
          <a:ln>
            <a:noFill/>
          </a:ln>
          <a:effectLst>
            <a:glow rad="101600">
              <a:srgbClr val="0000FF">
                <a:alpha val="4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9" name="Down Arrow 58"/>
          <p:cNvSpPr/>
          <p:nvPr/>
        </p:nvSpPr>
        <p:spPr>
          <a:xfrm rot="16200000">
            <a:off x="6737973" y="1321384"/>
            <a:ext cx="470983" cy="488799"/>
          </a:xfrm>
          <a:prstGeom prst="downArrow">
            <a:avLst/>
          </a:prstGeom>
          <a:solidFill>
            <a:srgbClr val="0000FF"/>
          </a:solidFill>
          <a:ln>
            <a:noFill/>
          </a:ln>
          <a:effectLst>
            <a:glow rad="101600">
              <a:srgbClr val="0000FF">
                <a:alpha val="4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60" name="Rectangle 59"/>
          <p:cNvSpPr/>
          <p:nvPr/>
        </p:nvSpPr>
        <p:spPr>
          <a:xfrm>
            <a:off x="1545670" y="2414031"/>
            <a:ext cx="2608406" cy="369332"/>
          </a:xfrm>
          <a:prstGeom prst="rect">
            <a:avLst/>
          </a:prstGeom>
          <a:solidFill>
            <a:schemeClr val="bg1">
              <a:alpha val="71000"/>
            </a:schemeClr>
          </a:solidFill>
          <a:effectLst>
            <a:softEdge rad="31750"/>
          </a:effectLst>
        </p:spPr>
        <p:txBody>
          <a:bodyPr wrap="none">
            <a:spAutoFit/>
          </a:bodyPr>
          <a:lstStyle/>
          <a:p>
            <a:pPr defTabSz="457200" fontAlgn="auto">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Register &amp; </a:t>
            </a:r>
            <a:r>
              <a:rPr lang="en-US" dirty="0" err="1" smtClean="0">
                <a:solidFill>
                  <a:srgbClr val="FF0000"/>
                </a:solidFill>
                <a:latin typeface="Arial" panose="020B0604020202020204" pitchFamily="34" charset="0"/>
                <a:cs typeface="Arial" panose="020B0604020202020204" pitchFamily="34" charset="0"/>
              </a:rPr>
              <a:t>Deconvolute</a:t>
            </a:r>
            <a:endParaRPr lang="en-US" dirty="0">
              <a:solidFill>
                <a:srgbClr val="FF0000"/>
              </a:solidFill>
              <a:latin typeface="Arial" panose="020B0604020202020204" pitchFamily="34" charset="0"/>
              <a:cs typeface="Arial" panose="020B0604020202020204" pitchFamily="34" charset="0"/>
            </a:endParaRPr>
          </a:p>
        </p:txBody>
      </p:sp>
      <p:sp>
        <p:nvSpPr>
          <p:cNvPr id="61" name="TextBox 60"/>
          <p:cNvSpPr txBox="1"/>
          <p:nvPr/>
        </p:nvSpPr>
        <p:spPr>
          <a:xfrm>
            <a:off x="7271462" y="658794"/>
            <a:ext cx="1236236" cy="646331"/>
          </a:xfrm>
          <a:prstGeom prst="rect">
            <a:avLst/>
          </a:prstGeom>
          <a:noFill/>
        </p:spPr>
        <p:txBody>
          <a:bodyPr wrap="none" rtlCol="0">
            <a:spAutoFit/>
          </a:bodyPr>
          <a:lstStyle/>
          <a:p>
            <a:pPr algn="ctr" defTabSz="457200"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Genomic </a:t>
            </a:r>
          </a:p>
          <a:p>
            <a:pPr algn="ctr" defTabSz="457200" fontAlgn="auto">
              <a:spcBef>
                <a:spcPts val="0"/>
              </a:spcBef>
              <a:spcAft>
                <a:spcPts val="0"/>
              </a:spcAft>
            </a:pPr>
            <a:r>
              <a:rPr lang="en-US" b="1" dirty="0" smtClean="0">
                <a:solidFill>
                  <a:prstClr val="black"/>
                </a:solidFill>
                <a:latin typeface="Arial" panose="020B0604020202020204" pitchFamily="34" charset="0"/>
                <a:cs typeface="Arial" panose="020B0604020202020204" pitchFamily="34" charset="0"/>
              </a:rPr>
              <a:t>Library</a:t>
            </a:r>
            <a:endParaRPr lang="en-US" b="1" dirty="0">
              <a:solidFill>
                <a:prstClr val="black"/>
              </a:solidFill>
              <a:latin typeface="Arial" panose="020B0604020202020204" pitchFamily="34" charset="0"/>
              <a:cs typeface="Arial" panose="020B0604020202020204" pitchFamily="34" charset="0"/>
            </a:endParaRPr>
          </a:p>
        </p:txBody>
      </p:sp>
      <p:grpSp>
        <p:nvGrpSpPr>
          <p:cNvPr id="62" name="Group 61"/>
          <p:cNvGrpSpPr/>
          <p:nvPr/>
        </p:nvGrpSpPr>
        <p:grpSpPr>
          <a:xfrm>
            <a:off x="7316978" y="1564011"/>
            <a:ext cx="346321" cy="304996"/>
            <a:chOff x="4343524" y="2210394"/>
            <a:chExt cx="593725" cy="546100"/>
          </a:xfrm>
        </p:grpSpPr>
        <p:sp>
          <p:nvSpPr>
            <p:cNvPr id="63" name="Oval 62"/>
            <p:cNvSpPr/>
            <p:nvPr/>
          </p:nvSpPr>
          <p:spPr bwMode="auto">
            <a:xfrm>
              <a:off x="4838824" y="2432644"/>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64" name="Oval 63"/>
            <p:cNvSpPr/>
            <p:nvPr/>
          </p:nvSpPr>
          <p:spPr bwMode="auto">
            <a:xfrm>
              <a:off x="4592761" y="2661244"/>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65" name="Oval 64"/>
            <p:cNvSpPr/>
            <p:nvPr/>
          </p:nvSpPr>
          <p:spPr bwMode="auto">
            <a:xfrm>
              <a:off x="4343524" y="2441818"/>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66" name="Oval 65"/>
            <p:cNvSpPr/>
            <p:nvPr/>
          </p:nvSpPr>
          <p:spPr bwMode="auto">
            <a:xfrm>
              <a:off x="4586795" y="2210394"/>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cxnSp>
          <p:nvCxnSpPr>
            <p:cNvPr id="67" name="Straight Connector 66"/>
            <p:cNvCxnSpPr/>
            <p:nvPr/>
          </p:nvCxnSpPr>
          <p:spPr bwMode="auto">
            <a:xfrm>
              <a:off x="4440361" y="2486619"/>
              <a:ext cx="38893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bwMode="auto">
            <a:xfrm>
              <a:off x="4634036" y="2313582"/>
              <a:ext cx="0" cy="3476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Oval 68"/>
            <p:cNvSpPr/>
            <p:nvPr/>
          </p:nvSpPr>
          <p:spPr bwMode="auto">
            <a:xfrm>
              <a:off x="4587999" y="2432644"/>
              <a:ext cx="98425" cy="95250"/>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grpSp>
      <p:grpSp>
        <p:nvGrpSpPr>
          <p:cNvPr id="70" name="Group 69"/>
          <p:cNvGrpSpPr/>
          <p:nvPr/>
        </p:nvGrpSpPr>
        <p:grpSpPr>
          <a:xfrm>
            <a:off x="7333248" y="2009568"/>
            <a:ext cx="334344" cy="332047"/>
            <a:chOff x="7015039" y="2596782"/>
            <a:chExt cx="334344" cy="332047"/>
          </a:xfrm>
        </p:grpSpPr>
        <p:sp>
          <p:nvSpPr>
            <p:cNvPr id="71" name="Rectangle 70"/>
            <p:cNvSpPr/>
            <p:nvPr/>
          </p:nvSpPr>
          <p:spPr>
            <a:xfrm>
              <a:off x="7043745" y="2624478"/>
              <a:ext cx="276932" cy="277753"/>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bwMode="auto">
            <a:xfrm>
              <a:off x="7291971" y="2596782"/>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73" name="Oval 72"/>
            <p:cNvSpPr/>
            <p:nvPr/>
          </p:nvSpPr>
          <p:spPr bwMode="auto">
            <a:xfrm>
              <a:off x="7015039" y="2597879"/>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74" name="Oval 73"/>
            <p:cNvSpPr/>
            <p:nvPr/>
          </p:nvSpPr>
          <p:spPr bwMode="auto">
            <a:xfrm>
              <a:off x="7015951" y="2875632"/>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75" name="Oval 74"/>
            <p:cNvSpPr/>
            <p:nvPr/>
          </p:nvSpPr>
          <p:spPr bwMode="auto">
            <a:xfrm>
              <a:off x="7289445" y="2875632"/>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grpSp>
      <p:grpSp>
        <p:nvGrpSpPr>
          <p:cNvPr id="76" name="Group 75"/>
          <p:cNvGrpSpPr/>
          <p:nvPr/>
        </p:nvGrpSpPr>
        <p:grpSpPr>
          <a:xfrm>
            <a:off x="8002593" y="1406139"/>
            <a:ext cx="334344" cy="527972"/>
            <a:chOff x="7601921" y="2604655"/>
            <a:chExt cx="334344" cy="527972"/>
          </a:xfrm>
        </p:grpSpPr>
        <p:sp>
          <p:nvSpPr>
            <p:cNvPr id="77" name="Isosceles Triangle 76"/>
            <p:cNvSpPr/>
            <p:nvPr/>
          </p:nvSpPr>
          <p:spPr>
            <a:xfrm>
              <a:off x="7635117" y="2631254"/>
              <a:ext cx="267952" cy="195924"/>
            </a:xfrm>
            <a:prstGeom prst="triangl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8" name="Group 77"/>
            <p:cNvGrpSpPr/>
            <p:nvPr/>
          </p:nvGrpSpPr>
          <p:grpSpPr>
            <a:xfrm>
              <a:off x="7601921" y="2800580"/>
              <a:ext cx="334344" cy="332047"/>
              <a:chOff x="7015039" y="2596782"/>
              <a:chExt cx="334344" cy="332047"/>
            </a:xfrm>
          </p:grpSpPr>
          <p:sp>
            <p:nvSpPr>
              <p:cNvPr id="80" name="Rectangle 79"/>
              <p:cNvSpPr/>
              <p:nvPr/>
            </p:nvSpPr>
            <p:spPr>
              <a:xfrm>
                <a:off x="7043745" y="2624478"/>
                <a:ext cx="276932" cy="277753"/>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bwMode="auto">
              <a:xfrm>
                <a:off x="7291971" y="2596782"/>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82" name="Oval 81"/>
              <p:cNvSpPr/>
              <p:nvPr/>
            </p:nvSpPr>
            <p:spPr bwMode="auto">
              <a:xfrm>
                <a:off x="7015039" y="2597879"/>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83" name="Oval 82"/>
              <p:cNvSpPr/>
              <p:nvPr/>
            </p:nvSpPr>
            <p:spPr bwMode="auto">
              <a:xfrm>
                <a:off x="7015951" y="2875632"/>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84" name="Oval 83"/>
              <p:cNvSpPr/>
              <p:nvPr/>
            </p:nvSpPr>
            <p:spPr bwMode="auto">
              <a:xfrm>
                <a:off x="7289445" y="2875632"/>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grpSp>
        <p:sp>
          <p:nvSpPr>
            <p:cNvPr id="79" name="Oval 78"/>
            <p:cNvSpPr/>
            <p:nvPr/>
          </p:nvSpPr>
          <p:spPr bwMode="auto">
            <a:xfrm>
              <a:off x="7740387" y="2604655"/>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grpSp>
      <p:grpSp>
        <p:nvGrpSpPr>
          <p:cNvPr id="85" name="Group 84"/>
          <p:cNvGrpSpPr/>
          <p:nvPr/>
        </p:nvGrpSpPr>
        <p:grpSpPr>
          <a:xfrm>
            <a:off x="7838769" y="2064415"/>
            <a:ext cx="599770" cy="448006"/>
            <a:chOff x="7530267" y="2646845"/>
            <a:chExt cx="599770" cy="448006"/>
          </a:xfrm>
        </p:grpSpPr>
        <p:sp>
          <p:nvSpPr>
            <p:cNvPr id="86" name="Isosceles Triangle 85"/>
            <p:cNvSpPr/>
            <p:nvPr/>
          </p:nvSpPr>
          <p:spPr>
            <a:xfrm>
              <a:off x="7558973" y="2871401"/>
              <a:ext cx="267952" cy="195924"/>
            </a:xfrm>
            <a:prstGeom prst="triangl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Isosceles Triangle 86"/>
            <p:cNvSpPr/>
            <p:nvPr/>
          </p:nvSpPr>
          <p:spPr>
            <a:xfrm>
              <a:off x="7831415" y="2871401"/>
              <a:ext cx="267952" cy="195924"/>
            </a:xfrm>
            <a:prstGeom prst="triangl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Isosceles Triangle 87"/>
            <p:cNvSpPr/>
            <p:nvPr/>
          </p:nvSpPr>
          <p:spPr>
            <a:xfrm>
              <a:off x="7693861" y="2670791"/>
              <a:ext cx="267952" cy="195924"/>
            </a:xfrm>
            <a:prstGeom prst="triangl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bwMode="auto">
            <a:xfrm>
              <a:off x="7799131" y="2646845"/>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90" name="Oval 89"/>
            <p:cNvSpPr/>
            <p:nvPr/>
          </p:nvSpPr>
          <p:spPr bwMode="auto">
            <a:xfrm>
              <a:off x="7936685" y="2840116"/>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91" name="Oval 90"/>
            <p:cNvSpPr/>
            <p:nvPr/>
          </p:nvSpPr>
          <p:spPr bwMode="auto">
            <a:xfrm>
              <a:off x="7664243" y="2844803"/>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92" name="Oval 91"/>
            <p:cNvSpPr/>
            <p:nvPr/>
          </p:nvSpPr>
          <p:spPr bwMode="auto">
            <a:xfrm>
              <a:off x="7530267" y="3040726"/>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93" name="Oval 92"/>
            <p:cNvSpPr/>
            <p:nvPr/>
          </p:nvSpPr>
          <p:spPr bwMode="auto">
            <a:xfrm>
              <a:off x="7802709" y="3040725"/>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94" name="Oval 93"/>
            <p:cNvSpPr/>
            <p:nvPr/>
          </p:nvSpPr>
          <p:spPr bwMode="auto">
            <a:xfrm>
              <a:off x="8072625" y="3041654"/>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grpSp>
      <p:grpSp>
        <p:nvGrpSpPr>
          <p:cNvPr id="95" name="Group 94"/>
          <p:cNvGrpSpPr/>
          <p:nvPr/>
        </p:nvGrpSpPr>
        <p:grpSpPr>
          <a:xfrm>
            <a:off x="7237446" y="2735615"/>
            <a:ext cx="500275" cy="453600"/>
            <a:chOff x="7068573" y="3125661"/>
            <a:chExt cx="500275" cy="453600"/>
          </a:xfrm>
        </p:grpSpPr>
        <p:sp>
          <p:nvSpPr>
            <p:cNvPr id="96" name="Hexagon 95"/>
            <p:cNvSpPr/>
            <p:nvPr/>
          </p:nvSpPr>
          <p:spPr>
            <a:xfrm>
              <a:off x="7090660" y="3151527"/>
              <a:ext cx="449482" cy="401136"/>
            </a:xfrm>
            <a:prstGeom prst="hexagon">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bwMode="auto">
            <a:xfrm>
              <a:off x="7408912" y="3129411"/>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98" name="Oval 97"/>
            <p:cNvSpPr/>
            <p:nvPr/>
          </p:nvSpPr>
          <p:spPr bwMode="auto">
            <a:xfrm>
              <a:off x="7511436" y="3329976"/>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99" name="Oval 98"/>
            <p:cNvSpPr/>
            <p:nvPr/>
          </p:nvSpPr>
          <p:spPr bwMode="auto">
            <a:xfrm>
              <a:off x="7068573" y="3325496"/>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100" name="Oval 99"/>
            <p:cNvSpPr/>
            <p:nvPr/>
          </p:nvSpPr>
          <p:spPr bwMode="auto">
            <a:xfrm>
              <a:off x="7408366" y="3526064"/>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101" name="Oval 100"/>
            <p:cNvSpPr/>
            <p:nvPr/>
          </p:nvSpPr>
          <p:spPr bwMode="auto">
            <a:xfrm>
              <a:off x="7164347" y="3524334"/>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102" name="Oval 101"/>
            <p:cNvSpPr/>
            <p:nvPr/>
          </p:nvSpPr>
          <p:spPr bwMode="auto">
            <a:xfrm>
              <a:off x="7168243" y="3125661"/>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grpSp>
      <p:grpSp>
        <p:nvGrpSpPr>
          <p:cNvPr id="103" name="Group 102"/>
          <p:cNvGrpSpPr/>
          <p:nvPr/>
        </p:nvGrpSpPr>
        <p:grpSpPr>
          <a:xfrm rot="5400000">
            <a:off x="8107466" y="2829305"/>
            <a:ext cx="334344" cy="527972"/>
            <a:chOff x="7601921" y="2604655"/>
            <a:chExt cx="334344" cy="527972"/>
          </a:xfrm>
        </p:grpSpPr>
        <p:sp>
          <p:nvSpPr>
            <p:cNvPr id="104" name="Isosceles Triangle 103"/>
            <p:cNvSpPr/>
            <p:nvPr/>
          </p:nvSpPr>
          <p:spPr>
            <a:xfrm>
              <a:off x="7635117" y="2631254"/>
              <a:ext cx="267952" cy="195924"/>
            </a:xfrm>
            <a:prstGeom prst="triangl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5" name="Group 104"/>
            <p:cNvGrpSpPr/>
            <p:nvPr/>
          </p:nvGrpSpPr>
          <p:grpSpPr>
            <a:xfrm>
              <a:off x="7601921" y="2800580"/>
              <a:ext cx="334344" cy="332047"/>
              <a:chOff x="7015039" y="2596782"/>
              <a:chExt cx="334344" cy="332047"/>
            </a:xfrm>
          </p:grpSpPr>
          <p:sp>
            <p:nvSpPr>
              <p:cNvPr id="107" name="Rectangle 106"/>
              <p:cNvSpPr/>
              <p:nvPr/>
            </p:nvSpPr>
            <p:spPr>
              <a:xfrm>
                <a:off x="7043745" y="2624478"/>
                <a:ext cx="276932" cy="277753"/>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bwMode="auto">
              <a:xfrm>
                <a:off x="7291971" y="2596782"/>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109" name="Oval 108"/>
              <p:cNvSpPr/>
              <p:nvPr/>
            </p:nvSpPr>
            <p:spPr bwMode="auto">
              <a:xfrm>
                <a:off x="7015039" y="2597879"/>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110" name="Oval 109"/>
              <p:cNvSpPr/>
              <p:nvPr/>
            </p:nvSpPr>
            <p:spPr bwMode="auto">
              <a:xfrm>
                <a:off x="7015951" y="2875632"/>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111" name="Oval 110"/>
              <p:cNvSpPr/>
              <p:nvPr/>
            </p:nvSpPr>
            <p:spPr bwMode="auto">
              <a:xfrm>
                <a:off x="7289445" y="2875632"/>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grpSp>
        <p:sp>
          <p:nvSpPr>
            <p:cNvPr id="106" name="Oval 105"/>
            <p:cNvSpPr/>
            <p:nvPr/>
          </p:nvSpPr>
          <p:spPr bwMode="auto">
            <a:xfrm>
              <a:off x="7740387" y="2604655"/>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grpSp>
      <p:grpSp>
        <p:nvGrpSpPr>
          <p:cNvPr id="112" name="Group 111"/>
          <p:cNvGrpSpPr/>
          <p:nvPr/>
        </p:nvGrpSpPr>
        <p:grpSpPr>
          <a:xfrm>
            <a:off x="7524773" y="3401925"/>
            <a:ext cx="668317" cy="484046"/>
            <a:chOff x="7150675" y="3882433"/>
            <a:chExt cx="668317" cy="484046"/>
          </a:xfrm>
        </p:grpSpPr>
        <p:cxnSp>
          <p:nvCxnSpPr>
            <p:cNvPr id="113" name="Straight Connector 112"/>
            <p:cNvCxnSpPr>
              <a:endCxn id="117" idx="4"/>
            </p:cNvCxnSpPr>
            <p:nvPr/>
          </p:nvCxnSpPr>
          <p:spPr bwMode="auto">
            <a:xfrm>
              <a:off x="7448520" y="3911139"/>
              <a:ext cx="240293" cy="1145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4" name="Group 113"/>
            <p:cNvGrpSpPr/>
            <p:nvPr/>
          </p:nvGrpSpPr>
          <p:grpSpPr>
            <a:xfrm rot="5400000">
              <a:off x="7150241" y="3882867"/>
              <a:ext cx="331818" cy="330950"/>
              <a:chOff x="7015039" y="2597879"/>
              <a:chExt cx="331818" cy="330950"/>
            </a:xfrm>
          </p:grpSpPr>
          <p:sp>
            <p:nvSpPr>
              <p:cNvPr id="121" name="Rectangle 120"/>
              <p:cNvSpPr/>
              <p:nvPr/>
            </p:nvSpPr>
            <p:spPr>
              <a:xfrm>
                <a:off x="7043745" y="2624478"/>
                <a:ext cx="276932" cy="277753"/>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bwMode="auto">
              <a:xfrm>
                <a:off x="7015039" y="2597879"/>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123" name="Oval 122"/>
              <p:cNvSpPr/>
              <p:nvPr/>
            </p:nvSpPr>
            <p:spPr bwMode="auto">
              <a:xfrm>
                <a:off x="7015951" y="2875632"/>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124" name="Oval 123"/>
              <p:cNvSpPr/>
              <p:nvPr/>
            </p:nvSpPr>
            <p:spPr bwMode="auto">
              <a:xfrm>
                <a:off x="7289445" y="2875632"/>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grpSp>
        <p:grpSp>
          <p:nvGrpSpPr>
            <p:cNvPr id="115" name="Group 114"/>
            <p:cNvGrpSpPr/>
            <p:nvPr/>
          </p:nvGrpSpPr>
          <p:grpSpPr>
            <a:xfrm rot="19267640">
              <a:off x="7484648" y="4034432"/>
              <a:ext cx="334344" cy="332047"/>
              <a:chOff x="7015039" y="2596782"/>
              <a:chExt cx="334344" cy="332047"/>
            </a:xfrm>
          </p:grpSpPr>
          <p:sp>
            <p:nvSpPr>
              <p:cNvPr id="116" name="Rectangle 115"/>
              <p:cNvSpPr/>
              <p:nvPr/>
            </p:nvSpPr>
            <p:spPr>
              <a:xfrm>
                <a:off x="7043745" y="2624478"/>
                <a:ext cx="276932" cy="277753"/>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bwMode="auto">
              <a:xfrm>
                <a:off x="7291971" y="2596782"/>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118" name="Oval 117"/>
              <p:cNvSpPr/>
              <p:nvPr/>
            </p:nvSpPr>
            <p:spPr bwMode="auto">
              <a:xfrm>
                <a:off x="7015039" y="2597879"/>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119" name="Oval 118"/>
              <p:cNvSpPr/>
              <p:nvPr/>
            </p:nvSpPr>
            <p:spPr bwMode="auto">
              <a:xfrm>
                <a:off x="7015951" y="2875632"/>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sp>
            <p:nvSpPr>
              <p:cNvPr id="120" name="Oval 119"/>
              <p:cNvSpPr/>
              <p:nvPr/>
            </p:nvSpPr>
            <p:spPr bwMode="auto">
              <a:xfrm>
                <a:off x="7289445" y="2875632"/>
                <a:ext cx="57412" cy="53197"/>
              </a:xfrm>
              <a:prstGeom prst="ellipse">
                <a:avLst/>
              </a:prstGeom>
              <a:gradFill flip="none" rotWithShape="1">
                <a:gsLst>
                  <a:gs pos="0">
                    <a:srgbClr val="FF0000"/>
                  </a:gs>
                  <a:gs pos="50000">
                    <a:srgbClr val="CC0000"/>
                  </a:gs>
                  <a:gs pos="99000">
                    <a:srgbClr val="C00000"/>
                  </a:gs>
                </a:gsLst>
                <a:path path="circle">
                  <a:fillToRect l="50000" t="50000" r="50000" b="50000"/>
                </a:path>
                <a:tileRect/>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2000">
                  <a:solidFill>
                    <a:prstClr val="white"/>
                  </a:solidFill>
                  <a:latin typeface="Arial" panose="020B0604020202020204" pitchFamily="34" charset="0"/>
                  <a:cs typeface="Arial" panose="020B0604020202020204" pitchFamily="34" charset="0"/>
                </a:endParaRPr>
              </a:p>
            </p:txBody>
          </p:sp>
        </p:grpSp>
      </p:grpSp>
      <p:sp>
        <p:nvSpPr>
          <p:cNvPr id="125" name="Title 1"/>
          <p:cNvSpPr txBox="1">
            <a:spLocks/>
          </p:cNvSpPr>
          <p:nvPr/>
        </p:nvSpPr>
        <p:spPr bwMode="auto">
          <a:xfrm>
            <a:off x="152400" y="0"/>
            <a:ext cx="9144000"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b="1" kern="0" dirty="0" smtClean="0">
                <a:solidFill>
                  <a:srgbClr val="106636"/>
                </a:solidFill>
                <a:latin typeface="Arial Black" pitchFamily="34" charset="0"/>
                <a:cs typeface="Arial"/>
              </a:rPr>
              <a:t>Atomic-Scale Structure and Functionality</a:t>
            </a:r>
            <a:endParaRPr lang="en-US" i="1" kern="0" dirty="0">
              <a:solidFill>
                <a:srgbClr val="106636"/>
              </a:solidFill>
              <a:latin typeface="Arial Black" pitchFamily="34" charset="0"/>
              <a:cs typeface="Arial"/>
            </a:endParaRPr>
          </a:p>
        </p:txBody>
      </p:sp>
      <p:sp>
        <p:nvSpPr>
          <p:cNvPr id="126" name="TextBox 125"/>
          <p:cNvSpPr txBox="1"/>
          <p:nvPr/>
        </p:nvSpPr>
        <p:spPr>
          <a:xfrm>
            <a:off x="152400" y="5043292"/>
            <a:ext cx="4223356" cy="1754326"/>
          </a:xfrm>
          <a:prstGeom prst="rect">
            <a:avLst/>
          </a:prstGeom>
          <a:noFill/>
        </p:spPr>
        <p:txBody>
          <a:bodyPr wrap="square" rtlCol="0">
            <a:spAutoFit/>
          </a:bodyPr>
          <a:lstStyle/>
          <a:p>
            <a:pPr defTabSz="457200" fontAlgn="auto">
              <a:spcBef>
                <a:spcPts val="0"/>
              </a:spcBef>
              <a:spcAft>
                <a:spcPts val="0"/>
              </a:spcAft>
            </a:pPr>
            <a:r>
              <a:rPr lang="en-US" b="1" dirty="0" smtClean="0">
                <a:solidFill>
                  <a:srgbClr val="0000CC"/>
                </a:solidFill>
                <a:latin typeface="Calibri"/>
              </a:rPr>
              <a:t>Need new language:</a:t>
            </a:r>
          </a:p>
          <a:p>
            <a:pPr marL="342900" indent="-342900" defTabSz="457200" fontAlgn="auto">
              <a:spcBef>
                <a:spcPts val="0"/>
              </a:spcBef>
              <a:spcAft>
                <a:spcPts val="0"/>
              </a:spcAft>
              <a:buFontTx/>
              <a:buAutoNum type="arabicPeriod"/>
            </a:pPr>
            <a:r>
              <a:rPr lang="en-US" dirty="0" smtClean="0">
                <a:solidFill>
                  <a:prstClr val="black"/>
                </a:solidFill>
                <a:latin typeface="Calibri"/>
              </a:rPr>
              <a:t>What are structural descriptors?</a:t>
            </a:r>
          </a:p>
          <a:p>
            <a:pPr marL="342900" indent="-342900" defTabSz="457200" fontAlgn="auto">
              <a:spcBef>
                <a:spcPts val="0"/>
              </a:spcBef>
              <a:spcAft>
                <a:spcPts val="0"/>
              </a:spcAft>
              <a:buFontTx/>
              <a:buAutoNum type="arabicPeriod"/>
            </a:pPr>
            <a:r>
              <a:rPr lang="en-US" dirty="0" smtClean="0">
                <a:solidFill>
                  <a:prstClr val="black"/>
                </a:solidFill>
                <a:latin typeface="Calibri"/>
              </a:rPr>
              <a:t>How do we define local symmetry, phases and </a:t>
            </a:r>
            <a:r>
              <a:rPr lang="en-US" dirty="0" err="1" smtClean="0">
                <a:solidFill>
                  <a:prstClr val="black"/>
                </a:solidFill>
                <a:latin typeface="Calibri"/>
              </a:rPr>
              <a:t>ferroic</a:t>
            </a:r>
            <a:r>
              <a:rPr lang="en-US" dirty="0" smtClean="0">
                <a:solidFill>
                  <a:prstClr val="black"/>
                </a:solidFill>
                <a:latin typeface="Calibri"/>
              </a:rPr>
              <a:t> variants?</a:t>
            </a:r>
          </a:p>
          <a:p>
            <a:pPr marL="342900" indent="-342900" defTabSz="457200" fontAlgn="auto">
              <a:spcBef>
                <a:spcPts val="0"/>
              </a:spcBef>
              <a:spcAft>
                <a:spcPts val="0"/>
              </a:spcAft>
              <a:buFontTx/>
              <a:buAutoNum type="arabicPeriod"/>
            </a:pPr>
            <a:r>
              <a:rPr lang="en-US" dirty="0" smtClean="0">
                <a:solidFill>
                  <a:prstClr val="black"/>
                </a:solidFill>
                <a:latin typeface="Calibri"/>
              </a:rPr>
              <a:t>How do we introduce and quantify translational symmetry?</a:t>
            </a:r>
          </a:p>
        </p:txBody>
      </p:sp>
      <p:sp>
        <p:nvSpPr>
          <p:cNvPr id="127" name="TextBox 126"/>
          <p:cNvSpPr txBox="1"/>
          <p:nvPr/>
        </p:nvSpPr>
        <p:spPr>
          <a:xfrm>
            <a:off x="4112333" y="5043292"/>
            <a:ext cx="5184067" cy="1754326"/>
          </a:xfrm>
          <a:prstGeom prst="rect">
            <a:avLst/>
          </a:prstGeom>
          <a:noFill/>
        </p:spPr>
        <p:txBody>
          <a:bodyPr wrap="square" rtlCol="0">
            <a:spAutoFit/>
          </a:bodyPr>
          <a:lstStyle/>
          <a:p>
            <a:pPr defTabSz="457200" fontAlgn="auto">
              <a:spcBef>
                <a:spcPts val="0"/>
              </a:spcBef>
              <a:spcAft>
                <a:spcPts val="0"/>
              </a:spcAft>
            </a:pPr>
            <a:r>
              <a:rPr lang="en-US" b="1" dirty="0" smtClean="0">
                <a:solidFill>
                  <a:srgbClr val="0000CC"/>
                </a:solidFill>
                <a:latin typeface="Calibri"/>
              </a:rPr>
              <a:t>What do we learn:</a:t>
            </a:r>
          </a:p>
          <a:p>
            <a:pPr marL="342900" indent="-342900" defTabSz="457200" fontAlgn="auto">
              <a:spcBef>
                <a:spcPts val="0"/>
              </a:spcBef>
              <a:spcAft>
                <a:spcPts val="0"/>
              </a:spcAft>
              <a:buFontTx/>
              <a:buAutoNum type="arabicPeriod"/>
            </a:pPr>
            <a:r>
              <a:rPr lang="en-US" dirty="0" smtClean="0">
                <a:solidFill>
                  <a:prstClr val="black"/>
                </a:solidFill>
                <a:latin typeface="Calibri"/>
              </a:rPr>
              <a:t>Structure-property relationship on single atom, molecule, and defect level</a:t>
            </a:r>
          </a:p>
          <a:p>
            <a:pPr marL="342900" indent="-342900" defTabSz="457200" fontAlgn="auto">
              <a:spcBef>
                <a:spcPts val="0"/>
              </a:spcBef>
              <a:spcAft>
                <a:spcPts val="0"/>
              </a:spcAft>
              <a:buFontTx/>
              <a:buAutoNum type="arabicPeriod"/>
            </a:pPr>
            <a:r>
              <a:rPr lang="en-US" dirty="0" smtClean="0">
                <a:solidFill>
                  <a:prstClr val="black"/>
                </a:solidFill>
                <a:latin typeface="Calibri"/>
              </a:rPr>
              <a:t>Libraries of structure-property relationships</a:t>
            </a:r>
          </a:p>
          <a:p>
            <a:pPr marL="342900" indent="-342900" defTabSz="457200" fontAlgn="auto">
              <a:spcBef>
                <a:spcPts val="0"/>
              </a:spcBef>
              <a:spcAft>
                <a:spcPts val="0"/>
              </a:spcAft>
              <a:buFontTx/>
              <a:buAutoNum type="arabicPeriod"/>
            </a:pPr>
            <a:r>
              <a:rPr lang="en-US" dirty="0" smtClean="0">
                <a:solidFill>
                  <a:prstClr val="black"/>
                </a:solidFill>
                <a:latin typeface="Calibri"/>
              </a:rPr>
              <a:t>Feedback to theory through microscopic degrees of freedom</a:t>
            </a:r>
          </a:p>
        </p:txBody>
      </p:sp>
      <p:sp>
        <p:nvSpPr>
          <p:cNvPr id="128" name="TextBox 127"/>
          <p:cNvSpPr txBox="1"/>
          <p:nvPr/>
        </p:nvSpPr>
        <p:spPr>
          <a:xfrm>
            <a:off x="4038490" y="4364965"/>
            <a:ext cx="4852610" cy="646331"/>
          </a:xfrm>
          <a:prstGeom prst="rect">
            <a:avLst/>
          </a:prstGeom>
          <a:noFill/>
        </p:spPr>
        <p:txBody>
          <a:bodyPr wrap="none" rtlCol="0">
            <a:spAutoFit/>
          </a:bodyPr>
          <a:lstStyle/>
          <a:p>
            <a:r>
              <a:rPr lang="en-US" b="1" dirty="0" smtClean="0">
                <a:solidFill>
                  <a:srgbClr val="FF0000"/>
                </a:solidFill>
              </a:rPr>
              <a:t>Scattering methods: </a:t>
            </a:r>
            <a:r>
              <a:rPr lang="en-US" dirty="0" smtClean="0"/>
              <a:t>completeness of library</a:t>
            </a:r>
          </a:p>
          <a:p>
            <a:r>
              <a:rPr lang="en-US" b="1" dirty="0" smtClean="0">
                <a:solidFill>
                  <a:srgbClr val="FF0000"/>
                </a:solidFill>
              </a:rPr>
              <a:t>Macroscopic properties: </a:t>
            </a:r>
            <a:r>
              <a:rPr lang="en-US" dirty="0" smtClean="0"/>
              <a:t>averaging rules </a:t>
            </a:r>
            <a:endParaRPr lang="en-US" dirty="0"/>
          </a:p>
        </p:txBody>
      </p:sp>
    </p:spTree>
    <p:extLst>
      <p:ext uri="{BB962C8B-B14F-4D97-AF65-F5344CB8AC3E}">
        <p14:creationId xmlns:p14="http://schemas.microsoft.com/office/powerpoint/2010/main" val="35296029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103" y="7450"/>
            <a:ext cx="9144000"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b="1" kern="0" dirty="0" smtClean="0">
                <a:solidFill>
                  <a:srgbClr val="106636"/>
                </a:solidFill>
                <a:latin typeface="Arial Black" pitchFamily="34" charset="0"/>
                <a:cs typeface="Arial"/>
              </a:rPr>
              <a:t>Materials Genome</a:t>
            </a:r>
            <a:endParaRPr lang="en-US" i="1" kern="0" dirty="0">
              <a:solidFill>
                <a:srgbClr val="106636"/>
              </a:solidFill>
              <a:latin typeface="Arial Black" pitchFamily="34" charset="0"/>
              <a:cs typeface="Arial"/>
            </a:endParaRPr>
          </a:p>
        </p:txBody>
      </p:sp>
      <p:sp>
        <p:nvSpPr>
          <p:cNvPr id="44" name="TextBox 1"/>
          <p:cNvSpPr txBox="1">
            <a:spLocks noGrp="1" noChangeArrowheads="1"/>
          </p:cNvSpPr>
          <p:nvPr>
            <p:ph idx="1"/>
          </p:nvPr>
        </p:nvSpPr>
        <p:spPr bwMode="auto">
          <a:xfrm>
            <a:off x="173549" y="494185"/>
            <a:ext cx="88410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en-US" altLang="en-US" sz="2000" b="1" dirty="0" smtClean="0">
                <a:latin typeface="Arial" pitchFamily="34" charset="0"/>
              </a:rPr>
              <a:t>Big data in theory: </a:t>
            </a:r>
            <a:r>
              <a:rPr lang="en-US" altLang="en-US" sz="2000" dirty="0" smtClean="0">
                <a:latin typeface="Arial" pitchFamily="34" charset="0"/>
              </a:rPr>
              <a:t>new opportunities for science (Materials Genome)</a:t>
            </a:r>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3" y="1407323"/>
            <a:ext cx="4025320" cy="3043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1790" y="4962602"/>
            <a:ext cx="8490499" cy="1477328"/>
          </a:xfrm>
          <a:prstGeom prst="rect">
            <a:avLst/>
          </a:prstGeom>
          <a:noFill/>
        </p:spPr>
        <p:txBody>
          <a:bodyPr wrap="square" rtlCol="0">
            <a:spAutoFit/>
          </a:bodyPr>
          <a:lstStyle/>
          <a:p>
            <a:r>
              <a:rPr lang="en-US" b="1" dirty="0" smtClean="0"/>
              <a:t>Problems:</a:t>
            </a:r>
          </a:p>
          <a:p>
            <a:pPr marL="285750" indent="-285750">
              <a:buFont typeface="Arial" panose="020B0604020202020204" pitchFamily="34" charset="0"/>
              <a:buChar char="•"/>
            </a:pPr>
            <a:r>
              <a:rPr lang="en-US" dirty="0" smtClean="0"/>
              <a:t>Both number of combinations and computational complexity diverge exponentially with system size</a:t>
            </a:r>
          </a:p>
          <a:p>
            <a:pPr marL="285750" indent="-285750">
              <a:buFont typeface="Arial" panose="020B0604020202020204" pitchFamily="34" charset="0"/>
              <a:buChar char="•"/>
            </a:pPr>
            <a:r>
              <a:rPr lang="en-US" dirty="0" smtClean="0"/>
              <a:t>No feedback from experiment/theory refinement</a:t>
            </a:r>
          </a:p>
          <a:p>
            <a:pPr marL="285750" indent="-285750">
              <a:buFont typeface="Arial" panose="020B0604020202020204" pitchFamily="34" charset="0"/>
              <a:buChar char="•"/>
            </a:pPr>
            <a:r>
              <a:rPr lang="en-US" dirty="0" smtClean="0"/>
              <a:t>Practical realization</a:t>
            </a:r>
            <a:endParaRPr lang="en-US" dirty="0"/>
          </a:p>
        </p:txBody>
      </p:sp>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6339" y="2768866"/>
            <a:ext cx="885207" cy="838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993" t="-12357" r="31679" b="12357"/>
          <a:stretch/>
        </p:blipFill>
        <p:spPr bwMode="auto">
          <a:xfrm>
            <a:off x="5616640" y="2401032"/>
            <a:ext cx="1400402" cy="136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reeform 7"/>
          <p:cNvSpPr/>
          <p:nvPr/>
        </p:nvSpPr>
        <p:spPr>
          <a:xfrm>
            <a:off x="4356340" y="1268094"/>
            <a:ext cx="4019909" cy="1069675"/>
          </a:xfrm>
          <a:custGeom>
            <a:avLst/>
            <a:gdLst>
              <a:gd name="connsiteX0" fmla="*/ 0 w 4019909"/>
              <a:gd name="connsiteY0" fmla="*/ 1069675 h 1069675"/>
              <a:gd name="connsiteX1" fmla="*/ 2018581 w 4019909"/>
              <a:gd name="connsiteY1" fmla="*/ 888520 h 1069675"/>
              <a:gd name="connsiteX2" fmla="*/ 4019909 w 4019909"/>
              <a:gd name="connsiteY2" fmla="*/ 0 h 1069675"/>
            </a:gdLst>
            <a:ahLst/>
            <a:cxnLst>
              <a:cxn ang="0">
                <a:pos x="connsiteX0" y="connsiteY0"/>
              </a:cxn>
              <a:cxn ang="0">
                <a:pos x="connsiteX1" y="connsiteY1"/>
              </a:cxn>
              <a:cxn ang="0">
                <a:pos x="connsiteX2" y="connsiteY2"/>
              </a:cxn>
            </a:cxnLst>
            <a:rect l="l" t="t" r="r" b="b"/>
            <a:pathLst>
              <a:path w="4019909" h="1069675">
                <a:moveTo>
                  <a:pt x="0" y="1069675"/>
                </a:moveTo>
                <a:cubicBezTo>
                  <a:pt x="674298" y="1068237"/>
                  <a:pt x="1348596" y="1066799"/>
                  <a:pt x="2018581" y="888520"/>
                </a:cubicBezTo>
                <a:cubicBezTo>
                  <a:pt x="2688566" y="710241"/>
                  <a:pt x="3354237" y="355120"/>
                  <a:pt x="4019909"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flipV="1">
            <a:off x="4356339" y="3772859"/>
            <a:ext cx="4019909" cy="1068632"/>
          </a:xfrm>
          <a:custGeom>
            <a:avLst/>
            <a:gdLst>
              <a:gd name="connsiteX0" fmla="*/ 0 w 4019909"/>
              <a:gd name="connsiteY0" fmla="*/ 1069675 h 1069675"/>
              <a:gd name="connsiteX1" fmla="*/ 2018581 w 4019909"/>
              <a:gd name="connsiteY1" fmla="*/ 888520 h 1069675"/>
              <a:gd name="connsiteX2" fmla="*/ 4019909 w 4019909"/>
              <a:gd name="connsiteY2" fmla="*/ 0 h 1069675"/>
            </a:gdLst>
            <a:ahLst/>
            <a:cxnLst>
              <a:cxn ang="0">
                <a:pos x="connsiteX0" y="connsiteY0"/>
              </a:cxn>
              <a:cxn ang="0">
                <a:pos x="connsiteX1" y="connsiteY1"/>
              </a:cxn>
              <a:cxn ang="0">
                <a:pos x="connsiteX2" y="connsiteY2"/>
              </a:cxn>
            </a:cxnLst>
            <a:rect l="l" t="t" r="r" b="b"/>
            <a:pathLst>
              <a:path w="4019909" h="1069675">
                <a:moveTo>
                  <a:pt x="0" y="1069675"/>
                </a:moveTo>
                <a:cubicBezTo>
                  <a:pt x="674298" y="1068237"/>
                  <a:pt x="1348596" y="1066799"/>
                  <a:pt x="2018581" y="888520"/>
                </a:cubicBezTo>
                <a:cubicBezTo>
                  <a:pt x="2688566" y="710241"/>
                  <a:pt x="3354237" y="355120"/>
                  <a:pt x="4019909"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7858657" y="1639032"/>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858657" y="1791432"/>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858657" y="1955561"/>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858657" y="2107961"/>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858656" y="2248632"/>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858656" y="2401032"/>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858658" y="2543989"/>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858658" y="2696389"/>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858658" y="2860518"/>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858658" y="3012918"/>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858657" y="3153589"/>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858657" y="3305989"/>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858656" y="3456330"/>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858656" y="3608730"/>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858656" y="3772859"/>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858656" y="3925259"/>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858655" y="4065930"/>
            <a:ext cx="79363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858655" y="4218330"/>
            <a:ext cx="793631"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230535" y="1245013"/>
            <a:ext cx="2592148" cy="923330"/>
          </a:xfrm>
          <a:prstGeom prst="rect">
            <a:avLst/>
          </a:prstGeom>
          <a:noFill/>
        </p:spPr>
        <p:txBody>
          <a:bodyPr wrap="square" rtlCol="0">
            <a:spAutoFit/>
          </a:bodyPr>
          <a:lstStyle/>
          <a:p>
            <a:r>
              <a:rPr lang="en-US" i="1" dirty="0" smtClean="0"/>
              <a:t>Many functionalities are defined on length scale well above unit cell</a:t>
            </a:r>
            <a:endParaRPr lang="en-US" i="1" dirty="0"/>
          </a:p>
        </p:txBody>
      </p:sp>
      <p:sp>
        <p:nvSpPr>
          <p:cNvPr id="13" name="TextBox 12"/>
          <p:cNvSpPr txBox="1"/>
          <p:nvPr/>
        </p:nvSpPr>
        <p:spPr>
          <a:xfrm>
            <a:off x="4168000" y="2364865"/>
            <a:ext cx="1351652" cy="369332"/>
          </a:xfrm>
          <a:prstGeom prst="rect">
            <a:avLst/>
          </a:prstGeom>
          <a:noFill/>
        </p:spPr>
        <p:txBody>
          <a:bodyPr wrap="none" rtlCol="0">
            <a:spAutoFit/>
          </a:bodyPr>
          <a:lstStyle/>
          <a:p>
            <a:r>
              <a:rPr lang="en-US" b="1" i="1" dirty="0" smtClean="0">
                <a:solidFill>
                  <a:srgbClr val="0000FF"/>
                </a:solidFill>
              </a:rPr>
              <a:t>Perovskite</a:t>
            </a:r>
            <a:endParaRPr lang="en-US" b="1" i="1" dirty="0">
              <a:solidFill>
                <a:srgbClr val="0000FF"/>
              </a:solidFill>
            </a:endParaRPr>
          </a:p>
        </p:txBody>
      </p:sp>
      <p:sp>
        <p:nvSpPr>
          <p:cNvPr id="41" name="TextBox 40"/>
          <p:cNvSpPr txBox="1"/>
          <p:nvPr/>
        </p:nvSpPr>
        <p:spPr>
          <a:xfrm>
            <a:off x="5756151" y="2216366"/>
            <a:ext cx="877163" cy="369332"/>
          </a:xfrm>
          <a:prstGeom prst="rect">
            <a:avLst/>
          </a:prstGeom>
          <a:noFill/>
        </p:spPr>
        <p:txBody>
          <a:bodyPr wrap="none" rtlCol="0">
            <a:spAutoFit/>
          </a:bodyPr>
          <a:lstStyle/>
          <a:p>
            <a:r>
              <a:rPr lang="en-US" b="1" i="1" dirty="0" smtClean="0">
                <a:solidFill>
                  <a:srgbClr val="0000FF"/>
                </a:solidFill>
              </a:rPr>
              <a:t>Spinel</a:t>
            </a:r>
            <a:endParaRPr lang="en-US" b="1" i="1" dirty="0">
              <a:solidFill>
                <a:srgbClr val="0000FF"/>
              </a:solidFill>
            </a:endParaRPr>
          </a:p>
        </p:txBody>
      </p:sp>
    </p:spTree>
    <p:extLst>
      <p:ext uri="{BB962C8B-B14F-4D97-AF65-F5344CB8AC3E}">
        <p14:creationId xmlns:p14="http://schemas.microsoft.com/office/powerpoint/2010/main" val="850883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9"/>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0000" r="10000"/>
          <a:stretch/>
        </p:blipFill>
        <p:spPr bwMode="auto">
          <a:xfrm>
            <a:off x="536466" y="3908823"/>
            <a:ext cx="2057848" cy="1543386"/>
          </a:xfrm>
          <a:prstGeom prst="rect">
            <a:avLst/>
          </a:prstGeom>
          <a:noFill/>
          <a:ln w="19050">
            <a:solidFill>
              <a:schemeClr val="tx1"/>
            </a:solidFill>
          </a:ln>
          <a:effectLst>
            <a:outerShdw blurRad="50800" dist="38100" dir="2700000" algn="tl" rotWithShape="0">
              <a:prstClr val="black">
                <a:alpha val="40000"/>
              </a:prstClr>
            </a:outerShdw>
          </a:effectLst>
          <a:extLst/>
        </p:spPr>
      </p:pic>
      <p:sp>
        <p:nvSpPr>
          <p:cNvPr id="2" name="Title 1"/>
          <p:cNvSpPr>
            <a:spLocks noGrp="1"/>
          </p:cNvSpPr>
          <p:nvPr>
            <p:ph type="title"/>
          </p:nvPr>
        </p:nvSpPr>
        <p:spPr>
          <a:xfrm>
            <a:off x="187806" y="27061"/>
            <a:ext cx="8631936" cy="484748"/>
          </a:xfrm>
        </p:spPr>
        <p:txBody>
          <a:bodyPr/>
          <a:lstStyle/>
          <a:p>
            <a:r>
              <a:rPr lang="en-US" dirty="0" smtClean="0"/>
              <a:t>Imaging to genome</a:t>
            </a:r>
            <a:endParaRPr lang="en-US" dirty="0"/>
          </a:p>
        </p:txBody>
      </p:sp>
      <p:sp>
        <p:nvSpPr>
          <p:cNvPr id="14" name="Rectangle 13"/>
          <p:cNvSpPr/>
          <p:nvPr/>
        </p:nvSpPr>
        <p:spPr>
          <a:xfrm>
            <a:off x="476159" y="3434235"/>
            <a:ext cx="2118155" cy="557530"/>
          </a:xfrm>
          <a:prstGeom prst="rect">
            <a:avLst/>
          </a:prstGeom>
          <a:noFill/>
          <a:ln w="25400" cap="flat" cmpd="sng" algn="ctr">
            <a:noFill/>
            <a:prstDash val="solid"/>
          </a:ln>
          <a:effectLst/>
        </p:spPr>
        <p:txBody>
          <a:bodyPr spcFirstLastPara="0" vert="horz" wrap="square" lIns="0" tIns="209888" rIns="0" bIns="209888" numCol="1" spcCol="1270" anchor="ctr" anchorCtr="0">
            <a:noAutofit/>
          </a:bodyPr>
          <a:lstStyle/>
          <a:p>
            <a:pPr algn="ctr" defTabSz="2089150" fontAlgn="auto">
              <a:lnSpc>
                <a:spcPct val="90000"/>
              </a:lnSpc>
              <a:spcBef>
                <a:spcPts val="0"/>
              </a:spcBef>
              <a:spcAft>
                <a:spcPts val="0"/>
              </a:spcAft>
              <a:defRPr/>
            </a:pPr>
            <a:r>
              <a:rPr lang="en-US" sz="1600" b="1" kern="0" dirty="0">
                <a:solidFill>
                  <a:sysClr val="windowText" lastClr="000000">
                    <a:hueOff val="0"/>
                    <a:satOff val="0"/>
                    <a:lumOff val="0"/>
                    <a:alphaOff val="0"/>
                  </a:sysClr>
                </a:solidFill>
                <a:latin typeface="Arial"/>
              </a:rPr>
              <a:t>“Stochastic” library</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508" y="1006585"/>
            <a:ext cx="1244535" cy="125009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12345" y="5511711"/>
            <a:ext cx="7979899" cy="1315745"/>
          </a:xfrm>
          <a:prstGeom prst="rect">
            <a:avLst/>
          </a:prstGeom>
        </p:spPr>
        <p:txBody>
          <a:bodyPr wrap="square">
            <a:spAutoFit/>
          </a:bodyPr>
          <a:lstStyle/>
          <a:p>
            <a:pPr lvl="0">
              <a:spcAft>
                <a:spcPts val="300"/>
              </a:spcAft>
            </a:pPr>
            <a:r>
              <a:rPr lang="en-US" b="1" dirty="0">
                <a:solidFill>
                  <a:prstClr val="black"/>
                </a:solidFill>
              </a:rPr>
              <a:t>Future:</a:t>
            </a:r>
          </a:p>
          <a:p>
            <a:pPr marL="285750" indent="-285750">
              <a:spcAft>
                <a:spcPts val="300"/>
              </a:spcAft>
              <a:buFont typeface="Arial" panose="020B0604020202020204" pitchFamily="34" charset="0"/>
              <a:buChar char="•"/>
            </a:pPr>
            <a:r>
              <a:rPr lang="en-US" dirty="0" smtClean="0"/>
              <a:t>Libraries of preferred local configurations: what is relevant</a:t>
            </a:r>
            <a:endParaRPr lang="en-US" dirty="0"/>
          </a:p>
          <a:p>
            <a:pPr marL="285750" lvl="0" indent="-285750">
              <a:spcAft>
                <a:spcPts val="300"/>
              </a:spcAft>
              <a:buFont typeface="Arial" panose="020B0604020202020204" pitchFamily="34" charset="0"/>
              <a:buChar char="•"/>
            </a:pPr>
            <a:r>
              <a:rPr lang="en-US" dirty="0" smtClean="0">
                <a:solidFill>
                  <a:prstClr val="black"/>
                </a:solidFill>
              </a:rPr>
              <a:t>Structural + functional imaging: stochastic combinatorial libraries </a:t>
            </a:r>
          </a:p>
          <a:p>
            <a:pPr marL="285750" lvl="0" indent="-285750">
              <a:spcAft>
                <a:spcPts val="300"/>
              </a:spcAft>
              <a:buFont typeface="Arial" panose="020B0604020202020204" pitchFamily="34" charset="0"/>
              <a:buChar char="•"/>
            </a:pPr>
            <a:r>
              <a:rPr lang="en-US" dirty="0" smtClean="0">
                <a:solidFill>
                  <a:prstClr val="black"/>
                </a:solidFill>
              </a:rPr>
              <a:t>Refining the theory</a:t>
            </a:r>
            <a:endParaRPr lang="en-US" dirty="0">
              <a:solidFill>
                <a:prstClr val="black"/>
              </a:solidFill>
            </a:endParaRPr>
          </a:p>
        </p:txBody>
      </p:sp>
      <p:sp>
        <p:nvSpPr>
          <p:cNvPr id="3" name="Rectangle 2"/>
          <p:cNvSpPr/>
          <p:nvPr/>
        </p:nvSpPr>
        <p:spPr>
          <a:xfrm>
            <a:off x="199015" y="466152"/>
            <a:ext cx="8962237" cy="369332"/>
          </a:xfrm>
          <a:prstGeom prst="rect">
            <a:avLst/>
          </a:prstGeom>
        </p:spPr>
        <p:txBody>
          <a:bodyPr wrap="square">
            <a:spAutoFit/>
          </a:bodyPr>
          <a:lstStyle/>
          <a:p>
            <a:r>
              <a:rPr lang="en-US" altLang="en-US" b="1" dirty="0">
                <a:latin typeface="Arial" pitchFamily="34" charset="0"/>
              </a:rPr>
              <a:t>Classical </a:t>
            </a:r>
            <a:r>
              <a:rPr lang="en-US" altLang="en-US" b="1" dirty="0" smtClean="0">
                <a:latin typeface="Arial" pitchFamily="34" charset="0"/>
              </a:rPr>
              <a:t>approach: </a:t>
            </a:r>
            <a:r>
              <a:rPr lang="en-US" altLang="en-US" dirty="0" smtClean="0">
                <a:latin typeface="Arial" pitchFamily="34" charset="0"/>
              </a:rPr>
              <a:t>Synthesis </a:t>
            </a:r>
            <a:r>
              <a:rPr lang="en-US" altLang="en-US" dirty="0">
                <a:latin typeface="Arial" pitchFamily="34" charset="0"/>
              </a:rPr>
              <a:t>→ </a:t>
            </a:r>
            <a:r>
              <a:rPr lang="en-US" altLang="en-US" dirty="0" smtClean="0">
                <a:latin typeface="Arial" pitchFamily="34" charset="0"/>
              </a:rPr>
              <a:t>Characterization → Theory</a:t>
            </a:r>
            <a:endParaRPr lang="en-US" altLang="en-US" dirty="0">
              <a:latin typeface="Arial" pitchFamily="34" charset="0"/>
            </a:endParaRPr>
          </a:p>
        </p:txBody>
      </p:sp>
      <p:sp>
        <p:nvSpPr>
          <p:cNvPr id="4" name="TextBox 3"/>
          <p:cNvSpPr txBox="1"/>
          <p:nvPr/>
        </p:nvSpPr>
        <p:spPr>
          <a:xfrm>
            <a:off x="5865155" y="3455650"/>
            <a:ext cx="3296097" cy="1588127"/>
          </a:xfrm>
          <a:prstGeom prst="rect">
            <a:avLst/>
          </a:prstGeom>
          <a:noFill/>
        </p:spPr>
        <p:txBody>
          <a:bodyPr wrap="square" rtlCol="0">
            <a:spAutoFit/>
          </a:bodyPr>
          <a:lstStyle/>
          <a:p>
            <a:pPr>
              <a:lnSpc>
                <a:spcPct val="90000"/>
              </a:lnSpc>
            </a:pPr>
            <a:r>
              <a:rPr lang="en-US" b="1" dirty="0" smtClean="0"/>
              <a:t>Need:</a:t>
            </a:r>
          </a:p>
          <a:p>
            <a:pPr marL="285750" indent="-285750">
              <a:lnSpc>
                <a:spcPct val="90000"/>
              </a:lnSpc>
              <a:buFont typeface="Arial" panose="020B0604020202020204" pitchFamily="34" charset="0"/>
              <a:buChar char="•"/>
            </a:pPr>
            <a:r>
              <a:rPr lang="en-US" dirty="0" smtClean="0"/>
              <a:t>Functional probes</a:t>
            </a:r>
          </a:p>
          <a:p>
            <a:pPr marL="285750" indent="-285750">
              <a:lnSpc>
                <a:spcPct val="90000"/>
              </a:lnSpc>
              <a:buFont typeface="Arial" panose="020B0604020202020204" pitchFamily="34" charset="0"/>
              <a:buChar char="•"/>
            </a:pPr>
            <a:r>
              <a:rPr lang="en-US" dirty="0" smtClean="0"/>
              <a:t>High-resolution structural imaging</a:t>
            </a:r>
          </a:p>
          <a:p>
            <a:pPr marL="285750" indent="-285750">
              <a:lnSpc>
                <a:spcPct val="90000"/>
              </a:lnSpc>
              <a:buFont typeface="Arial" panose="020B0604020202020204" pitchFamily="34" charset="0"/>
              <a:buChar char="•"/>
            </a:pPr>
            <a:r>
              <a:rPr lang="en-US" dirty="0" smtClean="0"/>
              <a:t>Theoretical models</a:t>
            </a:r>
          </a:p>
          <a:p>
            <a:pPr marL="285750" indent="-285750">
              <a:lnSpc>
                <a:spcPct val="90000"/>
              </a:lnSpc>
              <a:buFont typeface="Arial" panose="020B0604020202020204" pitchFamily="34" charset="0"/>
              <a:buChar char="•"/>
            </a:pPr>
            <a:r>
              <a:rPr lang="en-US" dirty="0" smtClean="0"/>
              <a:t>Big/Deep/smart data</a:t>
            </a:r>
          </a:p>
        </p:txBody>
      </p:sp>
      <p:grpSp>
        <p:nvGrpSpPr>
          <p:cNvPr id="11" name="Group 10"/>
          <p:cNvGrpSpPr/>
          <p:nvPr/>
        </p:nvGrpSpPr>
        <p:grpSpPr>
          <a:xfrm>
            <a:off x="2314539" y="943493"/>
            <a:ext cx="4531690" cy="5210403"/>
            <a:chOff x="3292756" y="252320"/>
            <a:chExt cx="7550803" cy="7980717"/>
          </a:xfrm>
        </p:grpSpPr>
        <p:grpSp>
          <p:nvGrpSpPr>
            <p:cNvPr id="15" name="Group 14"/>
            <p:cNvGrpSpPr/>
            <p:nvPr/>
          </p:nvGrpSpPr>
          <p:grpSpPr>
            <a:xfrm>
              <a:off x="3292756" y="252320"/>
              <a:ext cx="7550803" cy="3517803"/>
              <a:chOff x="497305" y="1082369"/>
              <a:chExt cx="9101524" cy="4240259"/>
            </a:xfrm>
          </p:grpSpPr>
          <p:sp>
            <p:nvSpPr>
              <p:cNvPr id="67" name="Rectangle 66"/>
              <p:cNvSpPr/>
              <p:nvPr/>
            </p:nvSpPr>
            <p:spPr>
              <a:xfrm>
                <a:off x="497305" y="1082369"/>
                <a:ext cx="3320716" cy="3320716"/>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8" name="Picture 67"/>
              <p:cNvPicPr>
                <a:picLocks noChangeAspect="1"/>
              </p:cNvPicPr>
              <p:nvPr/>
            </p:nvPicPr>
            <p:blipFill rotWithShape="1">
              <a:blip r:embed="rId5" cstate="print">
                <a:extLst>
                  <a:ext uri="{28A0092B-C50C-407E-A947-70E740481C1C}">
                    <a14:useLocalDpi xmlns:a14="http://schemas.microsoft.com/office/drawing/2010/main" val="0"/>
                  </a:ext>
                </a:extLst>
              </a:blip>
              <a:srcRect l="27951" r="27544"/>
              <a:stretch/>
            </p:blipFill>
            <p:spPr>
              <a:xfrm>
                <a:off x="750628" y="1737999"/>
                <a:ext cx="2796924" cy="2615637"/>
              </a:xfrm>
              <a:prstGeom prst="rect">
                <a:avLst/>
              </a:prstGeom>
            </p:spPr>
          </p:pic>
          <p:cxnSp>
            <p:nvCxnSpPr>
              <p:cNvPr id="69" name="Straight Connector 68"/>
              <p:cNvCxnSpPr>
                <a:stCxn id="74" idx="4"/>
              </p:cNvCxnSpPr>
              <p:nvPr/>
            </p:nvCxnSpPr>
            <p:spPr>
              <a:xfrm flipH="1">
                <a:off x="4641996" y="3585605"/>
                <a:ext cx="1" cy="1233713"/>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4655067" y="4326749"/>
                <a:ext cx="717563" cy="47881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547552" y="4809793"/>
                <a:ext cx="1103969"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flipV="1">
                <a:off x="5575336" y="3018931"/>
                <a:ext cx="0" cy="2615637"/>
              </a:xfrm>
              <a:prstGeom prst="straightConnector1">
                <a:avLst/>
              </a:prstGeom>
              <a:ln w="571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2797418" y="4296958"/>
                <a:ext cx="1500269" cy="1025670"/>
              </a:xfrm>
              <a:prstGeom prst="straightConnector1">
                <a:avLst/>
              </a:prstGeom>
              <a:ln w="571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4" name="Oval 73"/>
              <p:cNvSpPr/>
              <p:nvPr/>
            </p:nvSpPr>
            <p:spPr>
              <a:xfrm>
                <a:off x="4532814" y="3367240"/>
                <a:ext cx="218365" cy="21836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75" name="Straight Arrow Connector 74"/>
              <p:cNvCxnSpPr/>
              <p:nvPr/>
            </p:nvCxnSpPr>
            <p:spPr>
              <a:xfrm flipV="1">
                <a:off x="4271750" y="1737999"/>
                <a:ext cx="0" cy="2615637"/>
              </a:xfrm>
              <a:prstGeom prst="straightConnector1">
                <a:avLst/>
              </a:prstGeom>
              <a:ln w="571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6" name="Left-Right Arrow 75"/>
              <p:cNvSpPr/>
              <p:nvPr/>
            </p:nvSpPr>
            <p:spPr>
              <a:xfrm>
                <a:off x="5760411" y="3027169"/>
                <a:ext cx="1388330" cy="302617"/>
              </a:xfrm>
              <a:prstGeom prst="leftRightArrow">
                <a:avLst/>
              </a:prstGeom>
              <a:solidFill>
                <a:schemeClr val="accent4">
                  <a:lumMod val="60000"/>
                  <a:lumOff val="40000"/>
                </a:schemeClr>
              </a:solidFill>
              <a:ln>
                <a:solidFill>
                  <a:schemeClr val="accent2">
                    <a:lumMod val="60000"/>
                    <a:lumOff val="40000"/>
                  </a:schemeClr>
                </a:solidFill>
              </a:ln>
              <a:scene3d>
                <a:camera prst="obliqueTopLef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7" name="TextBox 76"/>
              <p:cNvSpPr txBox="1"/>
              <p:nvPr/>
            </p:nvSpPr>
            <p:spPr>
              <a:xfrm>
                <a:off x="7210028" y="2106865"/>
                <a:ext cx="1352226" cy="2946310"/>
              </a:xfrm>
              <a:prstGeom prst="rect">
                <a:avLst/>
              </a:prstGeom>
              <a:noFill/>
            </p:spPr>
            <p:txBody>
              <a:bodyPr wrap="square" rtlCol="0">
                <a:spAutoFit/>
              </a:bodyPr>
              <a:lstStyle/>
              <a:p>
                <a:r>
                  <a:rPr lang="en-US" sz="1600" b="1" dirty="0" smtClean="0">
                    <a:latin typeface="Cambria" panose="02040503050406030204" pitchFamily="18" charset="0"/>
                  </a:rPr>
                  <a:t>T</a:t>
                </a:r>
                <a:r>
                  <a:rPr lang="en-US" sz="1600" b="1" baseline="-25000" dirty="0" smtClean="0">
                    <a:latin typeface="Cambria" panose="02040503050406030204" pitchFamily="18" charset="0"/>
                  </a:rPr>
                  <a:t>m</a:t>
                </a:r>
              </a:p>
              <a:p>
                <a:r>
                  <a:rPr lang="el-GR" sz="1600" b="1" dirty="0" smtClean="0">
                    <a:latin typeface="Cambria" panose="02040503050406030204" pitchFamily="18" charset="0"/>
                  </a:rPr>
                  <a:t>γ</a:t>
                </a:r>
                <a:endParaRPr lang="en-US" sz="1600" b="1" dirty="0" smtClean="0">
                  <a:latin typeface="Cambria" panose="02040503050406030204" pitchFamily="18" charset="0"/>
                </a:endParaRPr>
              </a:p>
              <a:p>
                <a:r>
                  <a:rPr lang="en-US" sz="1600" b="1" dirty="0" smtClean="0">
                    <a:latin typeface="Cambria" panose="02040503050406030204" pitchFamily="18" charset="0"/>
                  </a:rPr>
                  <a:t>Y</a:t>
                </a:r>
              </a:p>
              <a:p>
                <a:r>
                  <a:rPr lang="en-US" sz="1600" b="1" dirty="0" smtClean="0">
                    <a:latin typeface="Cambria" panose="02040503050406030204" pitchFamily="18" charset="0"/>
                  </a:rPr>
                  <a:t>P</a:t>
                </a:r>
              </a:p>
              <a:p>
                <a:r>
                  <a:rPr lang="el-GR" sz="1600" b="1" dirty="0" smtClean="0">
                    <a:latin typeface="Cambria" panose="02040503050406030204" pitchFamily="18" charset="0"/>
                  </a:rPr>
                  <a:t>Ρ</a:t>
                </a:r>
                <a:endParaRPr lang="en-US" sz="1600" b="1" dirty="0" smtClean="0">
                  <a:latin typeface="Cambria" panose="02040503050406030204" pitchFamily="18" charset="0"/>
                </a:endParaRPr>
              </a:p>
              <a:p>
                <a:r>
                  <a:rPr lang="en-US" sz="1600" b="1" dirty="0" smtClean="0">
                    <a:latin typeface="Cambria" panose="02040503050406030204" pitchFamily="18" charset="0"/>
                  </a:rPr>
                  <a:t>…</a:t>
                </a:r>
              </a:p>
            </p:txBody>
          </p:sp>
          <p:sp>
            <p:nvSpPr>
              <p:cNvPr id="78" name="TextBox 77"/>
              <p:cNvSpPr txBox="1"/>
              <p:nvPr/>
            </p:nvSpPr>
            <p:spPr>
              <a:xfrm>
                <a:off x="605128" y="1198852"/>
                <a:ext cx="3144252" cy="635478"/>
              </a:xfrm>
              <a:prstGeom prst="rect">
                <a:avLst/>
              </a:prstGeom>
              <a:noFill/>
            </p:spPr>
            <p:txBody>
              <a:bodyPr wrap="square" rtlCol="0">
                <a:spAutoFit/>
              </a:bodyPr>
              <a:lstStyle/>
              <a:p>
                <a:pPr algn="ctr"/>
                <a:r>
                  <a:rPr lang="en-US" sz="1600" b="1" dirty="0" smtClean="0">
                    <a:latin typeface="Cambria" panose="02040503050406030204" pitchFamily="18" charset="0"/>
                  </a:rPr>
                  <a:t>Bulk Crystal</a:t>
                </a:r>
                <a:endParaRPr lang="en-US" sz="1600" b="1" dirty="0">
                  <a:latin typeface="Cambria" panose="02040503050406030204" pitchFamily="18" charset="0"/>
                </a:endParaRPr>
              </a:p>
            </p:txBody>
          </p:sp>
          <p:sp>
            <p:nvSpPr>
              <p:cNvPr id="79" name="TextBox 78"/>
              <p:cNvSpPr txBox="1"/>
              <p:nvPr/>
            </p:nvSpPr>
            <p:spPr>
              <a:xfrm>
                <a:off x="3610327" y="1198852"/>
                <a:ext cx="3144252" cy="1097644"/>
              </a:xfrm>
              <a:prstGeom prst="rect">
                <a:avLst/>
              </a:prstGeom>
              <a:noFill/>
            </p:spPr>
            <p:txBody>
              <a:bodyPr wrap="square" rtlCol="0">
                <a:spAutoFit/>
              </a:bodyPr>
              <a:lstStyle/>
              <a:p>
                <a:pPr algn="ctr"/>
                <a:r>
                  <a:rPr lang="en-US" sz="1600" b="1" dirty="0" smtClean="0">
                    <a:latin typeface="Cambria" panose="02040503050406030204" pitchFamily="18" charset="0"/>
                  </a:rPr>
                  <a:t>Chemical Space</a:t>
                </a:r>
                <a:endParaRPr lang="en-US" sz="1600" b="1" dirty="0">
                  <a:latin typeface="Cambria" panose="02040503050406030204" pitchFamily="18" charset="0"/>
                </a:endParaRPr>
              </a:p>
            </p:txBody>
          </p:sp>
          <p:sp>
            <p:nvSpPr>
              <p:cNvPr id="80" name="TextBox 79"/>
              <p:cNvSpPr txBox="1"/>
              <p:nvPr/>
            </p:nvSpPr>
            <p:spPr>
              <a:xfrm>
                <a:off x="6454577" y="1198852"/>
                <a:ext cx="3144252" cy="1097644"/>
              </a:xfrm>
              <a:prstGeom prst="rect">
                <a:avLst/>
              </a:prstGeom>
              <a:noFill/>
            </p:spPr>
            <p:txBody>
              <a:bodyPr wrap="square" rtlCol="0">
                <a:spAutoFit/>
              </a:bodyPr>
              <a:lstStyle/>
              <a:p>
                <a:pPr algn="ctr"/>
                <a:r>
                  <a:rPr lang="en-US" sz="1600" b="1" dirty="0" smtClean="0">
                    <a:latin typeface="Cambria" panose="02040503050406030204" pitchFamily="18" charset="0"/>
                  </a:rPr>
                  <a:t>Functional Properties</a:t>
                </a:r>
                <a:endParaRPr lang="en-US" sz="1600" b="1" dirty="0">
                  <a:latin typeface="Cambria" panose="02040503050406030204" pitchFamily="18" charset="0"/>
                </a:endParaRPr>
              </a:p>
            </p:txBody>
          </p:sp>
          <p:cxnSp>
            <p:nvCxnSpPr>
              <p:cNvPr id="81" name="Straight Connector 80"/>
              <p:cNvCxnSpPr>
                <a:stCxn id="74" idx="0"/>
              </p:cNvCxnSpPr>
              <p:nvPr/>
            </p:nvCxnSpPr>
            <p:spPr>
              <a:xfrm flipH="1" flipV="1">
                <a:off x="3818021" y="1082369"/>
                <a:ext cx="823976" cy="228487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74" idx="4"/>
              </p:cNvCxnSpPr>
              <p:nvPr/>
            </p:nvCxnSpPr>
            <p:spPr>
              <a:xfrm flipH="1">
                <a:off x="3818022" y="3585605"/>
                <a:ext cx="823975" cy="8174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227228" y="4157785"/>
              <a:ext cx="3189250" cy="2798099"/>
              <a:chOff x="2066877" y="3623073"/>
              <a:chExt cx="4085735" cy="3584632"/>
            </a:xfrm>
          </p:grpSpPr>
          <p:cxnSp>
            <p:nvCxnSpPr>
              <p:cNvPr id="56" name="Straight Arrow Connector 55"/>
              <p:cNvCxnSpPr/>
              <p:nvPr/>
            </p:nvCxnSpPr>
            <p:spPr>
              <a:xfrm rot="5400000" flipV="1">
                <a:off x="4844793" y="4904008"/>
                <a:ext cx="0" cy="2615638"/>
              </a:xfrm>
              <a:prstGeom prst="straightConnector1">
                <a:avLst/>
              </a:prstGeom>
              <a:ln w="571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2066877" y="6182035"/>
                <a:ext cx="1500269" cy="1025670"/>
              </a:xfrm>
              <a:prstGeom prst="straightConnector1">
                <a:avLst/>
              </a:prstGeom>
              <a:ln w="571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3541209" y="3623073"/>
                <a:ext cx="0" cy="2615639"/>
              </a:xfrm>
              <a:prstGeom prst="straightConnector1">
                <a:avLst/>
              </a:prstGeom>
              <a:ln w="571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59" name="Cloud 58"/>
              <p:cNvSpPr/>
              <p:nvPr/>
            </p:nvSpPr>
            <p:spPr>
              <a:xfrm>
                <a:off x="2897220" y="4438488"/>
                <a:ext cx="2885333" cy="1467037"/>
              </a:xfrm>
              <a:prstGeom prst="cloud">
                <a:avLst/>
              </a:prstGeom>
              <a:gradFill flip="none" rotWithShape="1">
                <a:gsLst>
                  <a:gs pos="0">
                    <a:schemeClr val="accent1">
                      <a:tint val="66000"/>
                      <a:satMod val="160000"/>
                      <a:alpha val="48000"/>
                    </a:schemeClr>
                  </a:gs>
                  <a:gs pos="50000">
                    <a:schemeClr val="accent1">
                      <a:lumMod val="20000"/>
                      <a:lumOff val="80000"/>
                      <a:alpha val="64000"/>
                    </a:schemeClr>
                  </a:gs>
                  <a:gs pos="100000">
                    <a:schemeClr val="accent1">
                      <a:lumMod val="20000"/>
                      <a:lumOff val="80000"/>
                      <a:alpha val="60000"/>
                    </a:schemeClr>
                  </a:gs>
                </a:gsLst>
                <a:path path="circle">
                  <a:fillToRect l="100000" t="100000"/>
                </a:path>
                <a:tileRect r="-100000" b="-100000"/>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0" name="Oval 59"/>
              <p:cNvSpPr/>
              <p:nvPr/>
            </p:nvSpPr>
            <p:spPr>
              <a:xfrm>
                <a:off x="3669654" y="4898594"/>
                <a:ext cx="162024" cy="16202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1" name="Oval 60"/>
              <p:cNvSpPr/>
              <p:nvPr/>
            </p:nvSpPr>
            <p:spPr>
              <a:xfrm>
                <a:off x="4343133" y="5274221"/>
                <a:ext cx="162023" cy="16202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2" name="Oval 61"/>
              <p:cNvSpPr/>
              <p:nvPr/>
            </p:nvSpPr>
            <p:spPr>
              <a:xfrm>
                <a:off x="4042441" y="4754459"/>
                <a:ext cx="162023" cy="16202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Oval 62"/>
              <p:cNvSpPr/>
              <p:nvPr/>
            </p:nvSpPr>
            <p:spPr>
              <a:xfrm>
                <a:off x="3057192" y="5026387"/>
                <a:ext cx="162023" cy="16202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4" name="Oval 63"/>
              <p:cNvSpPr/>
              <p:nvPr/>
            </p:nvSpPr>
            <p:spPr>
              <a:xfrm>
                <a:off x="3831678" y="5193210"/>
                <a:ext cx="162024" cy="16202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5" name="Oval 64"/>
              <p:cNvSpPr/>
              <p:nvPr/>
            </p:nvSpPr>
            <p:spPr>
              <a:xfrm>
                <a:off x="4835446" y="4760836"/>
                <a:ext cx="162023" cy="16202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6" name="Oval 65"/>
              <p:cNvSpPr/>
              <p:nvPr/>
            </p:nvSpPr>
            <p:spPr>
              <a:xfrm>
                <a:off x="4747246" y="5263565"/>
                <a:ext cx="162024" cy="16202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0" name="TextBox 19"/>
            <p:cNvSpPr txBox="1"/>
            <p:nvPr/>
          </p:nvSpPr>
          <p:spPr>
            <a:xfrm>
              <a:off x="6382697" y="6555565"/>
              <a:ext cx="2252976" cy="1677472"/>
            </a:xfrm>
            <a:prstGeom prst="rect">
              <a:avLst/>
            </a:prstGeom>
            <a:noFill/>
          </p:spPr>
          <p:txBody>
            <a:bodyPr wrap="square" rtlCol="0">
              <a:spAutoFit/>
            </a:bodyPr>
            <a:lstStyle/>
            <a:p>
              <a:r>
                <a:rPr lang="el-GR" sz="1600" b="1" dirty="0" smtClean="0">
                  <a:latin typeface="Cambria" panose="02040503050406030204" pitchFamily="18" charset="0"/>
                </a:rPr>
                <a:t>φ</a:t>
              </a:r>
              <a:r>
                <a:rPr lang="en-US" sz="1600" b="1" dirty="0" smtClean="0">
                  <a:latin typeface="Cambria" panose="02040503050406030204" pitchFamily="18" charset="0"/>
                </a:rPr>
                <a:t> (</a:t>
              </a:r>
              <a:r>
                <a:rPr lang="en-US" sz="1600" b="1" dirty="0" err="1" smtClean="0">
                  <a:latin typeface="Cambria" panose="02040503050406030204" pitchFamily="18" charset="0"/>
                </a:rPr>
                <a:t>x,y,V</a:t>
              </a:r>
              <a:r>
                <a:rPr lang="en-US" sz="1600" b="1" dirty="0" smtClean="0">
                  <a:latin typeface="Cambria" panose="02040503050406030204" pitchFamily="18" charset="0"/>
                </a:rPr>
                <a:t>,…)</a:t>
              </a:r>
            </a:p>
            <a:p>
              <a:r>
                <a:rPr lang="en-US" sz="1600" b="1" dirty="0" smtClean="0">
                  <a:latin typeface="Cambria" panose="02040503050406030204" pitchFamily="18" charset="0"/>
                </a:rPr>
                <a:t>Y (</a:t>
              </a:r>
              <a:r>
                <a:rPr lang="en-US" sz="1600" b="1" dirty="0" err="1" smtClean="0">
                  <a:latin typeface="Cambria" panose="02040503050406030204" pitchFamily="18" charset="0"/>
                </a:rPr>
                <a:t>x,y,V</a:t>
              </a:r>
              <a:r>
                <a:rPr lang="en-US" sz="1600" b="1" dirty="0" smtClean="0">
                  <a:latin typeface="Cambria" panose="02040503050406030204" pitchFamily="18" charset="0"/>
                </a:rPr>
                <a:t>,…)</a:t>
              </a:r>
            </a:p>
            <a:p>
              <a:r>
                <a:rPr lang="en-US" sz="1600" b="1" dirty="0" smtClean="0">
                  <a:latin typeface="Cambria" panose="02040503050406030204" pitchFamily="18" charset="0"/>
                </a:rPr>
                <a:t>P (</a:t>
              </a:r>
              <a:r>
                <a:rPr lang="en-US" sz="1600" b="1" dirty="0" err="1" smtClean="0">
                  <a:latin typeface="Cambria" panose="02040503050406030204" pitchFamily="18" charset="0"/>
                </a:rPr>
                <a:t>x,y,V</a:t>
              </a:r>
              <a:r>
                <a:rPr lang="en-US" sz="1600" b="1" dirty="0" smtClean="0">
                  <a:latin typeface="Cambria" panose="02040503050406030204" pitchFamily="18" charset="0"/>
                </a:rPr>
                <a:t>,…)</a:t>
              </a:r>
            </a:p>
            <a:p>
              <a:r>
                <a:rPr lang="en-US" sz="1600" b="1" dirty="0" smtClean="0">
                  <a:latin typeface="Cambria" panose="02040503050406030204" pitchFamily="18" charset="0"/>
                </a:rPr>
                <a:t>…</a:t>
              </a:r>
            </a:p>
          </p:txBody>
        </p:sp>
      </p:grpSp>
      <p:sp>
        <p:nvSpPr>
          <p:cNvPr id="41" name="Rectangle 40"/>
          <p:cNvSpPr/>
          <p:nvPr/>
        </p:nvSpPr>
        <p:spPr>
          <a:xfrm>
            <a:off x="260867" y="3123938"/>
            <a:ext cx="8962237" cy="369332"/>
          </a:xfrm>
          <a:prstGeom prst="rect">
            <a:avLst/>
          </a:prstGeom>
        </p:spPr>
        <p:txBody>
          <a:bodyPr wrap="square">
            <a:spAutoFit/>
          </a:bodyPr>
          <a:lstStyle/>
          <a:p>
            <a:r>
              <a:rPr lang="en-US" altLang="en-US" b="1" dirty="0" smtClean="0">
                <a:latin typeface="Arial" pitchFamily="34" charset="0"/>
              </a:rPr>
              <a:t>Big data from imaging:</a:t>
            </a:r>
            <a:endParaRPr lang="en-US" altLang="en-US" dirty="0">
              <a:latin typeface="Arial" pitchFamily="34" charset="0"/>
            </a:endParaRPr>
          </a:p>
        </p:txBody>
      </p:sp>
    </p:spTree>
    <p:extLst>
      <p:ext uri="{BB962C8B-B14F-4D97-AF65-F5344CB8AC3E}">
        <p14:creationId xmlns:p14="http://schemas.microsoft.com/office/powerpoint/2010/main" val="2484347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433015" y="2819400"/>
            <a:ext cx="7245158" cy="8803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lnSpc>
                <a:spcPct val="85000"/>
              </a:lnSpc>
              <a:spcBef>
                <a:spcPct val="0"/>
              </a:spcBef>
              <a:spcAft>
                <a:spcPct val="0"/>
              </a:spcAft>
              <a:defRPr sz="3000" kern="120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r>
              <a:rPr lang="en-US" sz="2800" b="1" dirty="0" smtClean="0"/>
              <a:t>Level 2: Deep Data</a:t>
            </a:r>
            <a:r>
              <a:rPr lang="en-US" sz="2800" dirty="0" smtClean="0"/>
              <a:t/>
            </a:r>
            <a:br>
              <a:rPr lang="en-US" sz="2800" dirty="0" smtClean="0"/>
            </a:br>
            <a:endParaRPr lang="en-US" sz="2800" dirty="0" smtClean="0"/>
          </a:p>
          <a:p>
            <a:pPr marL="514350" indent="-514350">
              <a:buAutoNum type="arabicPeriod"/>
            </a:pPr>
            <a:r>
              <a:rPr lang="en-US" sz="2800" dirty="0" smtClean="0"/>
              <a:t>“Theoretical microscope”</a:t>
            </a:r>
          </a:p>
          <a:p>
            <a:pPr marL="514350" indent="-514350">
              <a:buAutoNum type="arabicPeriod"/>
            </a:pPr>
            <a:r>
              <a:rPr lang="en-US" sz="2800" dirty="0" smtClean="0"/>
              <a:t>Physics-constrained </a:t>
            </a:r>
            <a:r>
              <a:rPr lang="en-US" sz="2800" dirty="0" err="1" smtClean="0"/>
              <a:t>unmixing</a:t>
            </a:r>
            <a:endParaRPr lang="en-US" sz="2800" dirty="0" smtClean="0"/>
          </a:p>
          <a:p>
            <a:pPr marL="514350" indent="-514350">
              <a:buAutoNum type="arabicPeriod"/>
            </a:pPr>
            <a:r>
              <a:rPr lang="en-US" sz="2800" dirty="0" smtClean="0"/>
              <a:t>Inverse problems</a:t>
            </a:r>
          </a:p>
        </p:txBody>
      </p:sp>
    </p:spTree>
    <p:extLst>
      <p:ext uri="{BB962C8B-B14F-4D97-AF65-F5344CB8AC3E}">
        <p14:creationId xmlns:p14="http://schemas.microsoft.com/office/powerpoint/2010/main" val="3173200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75" y="177800"/>
            <a:ext cx="8229600" cy="487954"/>
          </a:xfrm>
        </p:spPr>
        <p:txBody>
          <a:bodyPr/>
          <a:lstStyle/>
          <a:p>
            <a:r>
              <a:rPr lang="en-US" dirty="0"/>
              <a:t>Opportunities in Materials Science</a:t>
            </a:r>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32"/>
          <a:stretch/>
        </p:blipFill>
        <p:spPr bwMode="auto">
          <a:xfrm>
            <a:off x="2777066" y="2884828"/>
            <a:ext cx="6330230" cy="1958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descr="http://www.gsmnation.com/blog/wp-content/uploads/2012/12/1.-Google-Car-Image-Courtesy-Neutro-Soluti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415" y="795067"/>
            <a:ext cx="3144918" cy="194591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www.siliconsemiconductor.net/images/bank/image-456-news.jpg"/>
          <p:cNvPicPr>
            <a:picLocks noChangeAspect="1" noChangeArrowheads="1"/>
          </p:cNvPicPr>
          <p:nvPr/>
        </p:nvPicPr>
        <p:blipFill rotWithShape="1">
          <a:blip r:embed="rId5">
            <a:extLst>
              <a:ext uri="{28A0092B-C50C-407E-A947-70E740481C1C}">
                <a14:useLocalDpi xmlns:a14="http://schemas.microsoft.com/office/drawing/2010/main" val="0"/>
              </a:ext>
            </a:extLst>
          </a:blip>
          <a:srcRect l="6192" r="2900"/>
          <a:stretch/>
        </p:blipFill>
        <p:spPr bwMode="auto">
          <a:xfrm>
            <a:off x="290674" y="800951"/>
            <a:ext cx="2503326" cy="1945918"/>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ttps://upload.wikimedia.org/wikipedia/commons/d/d8/Flexible_displa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673" y="2986428"/>
            <a:ext cx="2402367" cy="2272069"/>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http://www.careace.net/wp-content/uploads/2010/05/phase_change_memor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800950"/>
            <a:ext cx="2819400" cy="19341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133" y="5486400"/>
            <a:ext cx="8779933"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black"/>
                </a:solidFill>
              </a:rPr>
              <a:t>Renewable energy, self-driving cars, transparent displays, new memory technologies</a:t>
            </a:r>
          </a:p>
          <a:p>
            <a:pPr marL="285750" indent="-285750">
              <a:buFont typeface="Arial" panose="020B0604020202020204" pitchFamily="34" charset="0"/>
              <a:buChar char="•"/>
            </a:pPr>
            <a:r>
              <a:rPr lang="en-US" dirty="0">
                <a:solidFill>
                  <a:prstClr val="black"/>
                </a:solidFill>
              </a:rPr>
              <a:t>Need for new materials not being met by classical approach</a:t>
            </a:r>
          </a:p>
        </p:txBody>
      </p:sp>
    </p:spTree>
    <p:extLst>
      <p:ext uri="{BB962C8B-B14F-4D97-AF65-F5344CB8AC3E}">
        <p14:creationId xmlns:p14="http://schemas.microsoft.com/office/powerpoint/2010/main" val="2664798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vie S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6379"/>
          <a:stretch/>
        </p:blipFill>
        <p:spPr>
          <a:xfrm>
            <a:off x="2036130" y="3706902"/>
            <a:ext cx="1912767" cy="1548747"/>
          </a:xfrm>
          <a:prstGeom prst="rect">
            <a:avLst/>
          </a:prstGeom>
          <a:ln>
            <a:noFill/>
          </a:ln>
          <a:effectLst>
            <a:softEdge rad="112500"/>
          </a:effectLst>
        </p:spPr>
      </p:pic>
      <p:pic>
        <p:nvPicPr>
          <p:cNvPr id="4" name="drop-first-layer.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17689" y="1049744"/>
            <a:ext cx="2253746" cy="1617923"/>
          </a:xfrm>
          <a:prstGeom prst="rect">
            <a:avLst/>
          </a:prstGeom>
          <a:ln>
            <a:noFill/>
          </a:ln>
          <a:effectLst>
            <a:softEdge rad="112500"/>
          </a:effectLst>
        </p:spPr>
      </p:pic>
      <p:sp>
        <p:nvSpPr>
          <p:cNvPr id="6" name="TextBox 5"/>
          <p:cNvSpPr txBox="1"/>
          <p:nvPr/>
        </p:nvSpPr>
        <p:spPr>
          <a:xfrm>
            <a:off x="7384017" y="680412"/>
            <a:ext cx="1415772" cy="369332"/>
          </a:xfrm>
          <a:prstGeom prst="rect">
            <a:avLst/>
          </a:prstGeom>
          <a:noFill/>
        </p:spPr>
        <p:txBody>
          <a:bodyPr wrap="none" rtlCol="0">
            <a:spAutoFit/>
          </a:bodyPr>
          <a:lstStyle/>
          <a:p>
            <a:pPr algn="ctr" defTabSz="457200" fontAlgn="auto">
              <a:spcBef>
                <a:spcPts val="0"/>
              </a:spcBef>
              <a:spcAft>
                <a:spcPts val="0"/>
              </a:spcAft>
            </a:pPr>
            <a:r>
              <a:rPr lang="en-US" b="1" dirty="0" smtClean="0">
                <a:solidFill>
                  <a:srgbClr val="0000FF"/>
                </a:solidFill>
                <a:latin typeface="Arial" panose="020B0604020202020204" pitchFamily="34" charset="0"/>
                <a:cs typeface="Arial" panose="020B0604020202020204" pitchFamily="34" charset="0"/>
              </a:rPr>
              <a:t>Mesoscale </a:t>
            </a:r>
          </a:p>
        </p:txBody>
      </p:sp>
      <p:pic>
        <p:nvPicPr>
          <p:cNvPr id="7" name="Picture 2" descr="C:\Users\sjz\Desktop\danka imaging\line crawler\line_of_sight_0_BNT_BT_50_50_0004 phase_2-7um_256_combo.ti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874" t="54921" r="16751" b="10911"/>
          <a:stretch/>
        </p:blipFill>
        <p:spPr bwMode="auto">
          <a:xfrm>
            <a:off x="5867534" y="3525172"/>
            <a:ext cx="1575912" cy="1591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54984" y="3363429"/>
            <a:ext cx="2313107" cy="369332"/>
          </a:xfrm>
          <a:prstGeom prst="rect">
            <a:avLst/>
          </a:prstGeom>
          <a:noFill/>
        </p:spPr>
        <p:txBody>
          <a:bodyPr wrap="square" rtlCol="0">
            <a:spAutoFit/>
          </a:bodyPr>
          <a:lstStyle/>
          <a:p>
            <a:pPr algn="ctr" defTabSz="457200" fontAlgn="auto">
              <a:spcBef>
                <a:spcPts val="0"/>
              </a:spcBef>
              <a:spcAft>
                <a:spcPts val="0"/>
              </a:spcAft>
            </a:pPr>
            <a:r>
              <a:rPr lang="en-US" b="1" dirty="0" smtClean="0">
                <a:solidFill>
                  <a:srgbClr val="0000FF"/>
                </a:solidFill>
                <a:latin typeface="Arial" panose="020B0604020202020204" pitchFamily="34" charset="0"/>
                <a:cs typeface="Arial" panose="020B0604020202020204" pitchFamily="34" charset="0"/>
              </a:rPr>
              <a:t>Atomistic Imaging</a:t>
            </a:r>
            <a:endParaRPr lang="en-US" b="1" dirty="0">
              <a:solidFill>
                <a:srgbClr val="0000FF"/>
              </a:solidFill>
              <a:latin typeface="Arial" panose="020B0604020202020204" pitchFamily="34" charset="0"/>
              <a:cs typeface="Arial" panose="020B0604020202020204" pitchFamily="34" charset="0"/>
            </a:endParaRPr>
          </a:p>
        </p:txBody>
      </p:sp>
      <p:sp>
        <p:nvSpPr>
          <p:cNvPr id="9" name="TextBox 8"/>
          <p:cNvSpPr txBox="1"/>
          <p:nvPr/>
        </p:nvSpPr>
        <p:spPr>
          <a:xfrm>
            <a:off x="6211025" y="3192336"/>
            <a:ext cx="2691441" cy="369332"/>
          </a:xfrm>
          <a:prstGeom prst="rect">
            <a:avLst/>
          </a:prstGeom>
          <a:noFill/>
        </p:spPr>
        <p:txBody>
          <a:bodyPr wrap="square" rtlCol="0">
            <a:spAutoFit/>
          </a:bodyPr>
          <a:lstStyle/>
          <a:p>
            <a:pPr algn="ctr" defTabSz="457200" fontAlgn="auto">
              <a:spcBef>
                <a:spcPts val="0"/>
              </a:spcBef>
              <a:spcAft>
                <a:spcPts val="0"/>
              </a:spcAft>
            </a:pPr>
            <a:r>
              <a:rPr lang="en-US" b="1" dirty="0" smtClean="0">
                <a:solidFill>
                  <a:srgbClr val="0000FF"/>
                </a:solidFill>
                <a:latin typeface="Arial" panose="020B0604020202020204" pitchFamily="34" charset="0"/>
                <a:cs typeface="Arial" panose="020B0604020202020204" pitchFamily="34" charset="0"/>
              </a:rPr>
              <a:t>Mesoscale</a:t>
            </a:r>
            <a:r>
              <a:rPr lang="en-US" b="1" dirty="0">
                <a:solidFill>
                  <a:srgbClr val="0000FF"/>
                </a:solidFill>
                <a:latin typeface="Arial" panose="020B0604020202020204" pitchFamily="34" charset="0"/>
                <a:cs typeface="Arial" panose="020B0604020202020204" pitchFamily="34" charset="0"/>
              </a:rPr>
              <a:t> </a:t>
            </a:r>
            <a:r>
              <a:rPr lang="en-US" b="1" dirty="0" smtClean="0">
                <a:solidFill>
                  <a:srgbClr val="0000FF"/>
                </a:solidFill>
                <a:latin typeface="Arial" panose="020B0604020202020204" pitchFamily="34" charset="0"/>
                <a:cs typeface="Arial" panose="020B0604020202020204" pitchFamily="34" charset="0"/>
              </a:rPr>
              <a:t>Imaging</a:t>
            </a:r>
            <a:endParaRPr lang="en-US" b="1" dirty="0">
              <a:solidFill>
                <a:srgbClr val="0000FF"/>
              </a:solidFill>
              <a:latin typeface="Arial" panose="020B0604020202020204" pitchFamily="34" charset="0"/>
              <a:cs typeface="Arial" panose="020B0604020202020204" pitchFamily="34" charset="0"/>
            </a:endParaRPr>
          </a:p>
        </p:txBody>
      </p:sp>
      <p:grpSp>
        <p:nvGrpSpPr>
          <p:cNvPr id="10" name="Group 9"/>
          <p:cNvGrpSpPr>
            <a:grpSpLocks noChangeAspect="1"/>
          </p:cNvGrpSpPr>
          <p:nvPr/>
        </p:nvGrpSpPr>
        <p:grpSpPr>
          <a:xfrm>
            <a:off x="4261655" y="1121886"/>
            <a:ext cx="1605879" cy="1605879"/>
            <a:chOff x="3613006" y="923599"/>
            <a:chExt cx="1874520" cy="1874520"/>
          </a:xfrm>
        </p:grpSpPr>
        <p:sp>
          <p:nvSpPr>
            <p:cNvPr id="11" name="Rectangle 10"/>
            <p:cNvSpPr/>
            <p:nvPr/>
          </p:nvSpPr>
          <p:spPr>
            <a:xfrm>
              <a:off x="3613006" y="923599"/>
              <a:ext cx="1874520" cy="1874520"/>
            </a:xfrm>
            <a:prstGeom prst="rect">
              <a:avLst/>
            </a:prstGeom>
            <a:solidFill>
              <a:schemeClr val="bg1">
                <a:lumMod val="85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12" name="Freeform 11"/>
            <p:cNvSpPr/>
            <p:nvPr/>
          </p:nvSpPr>
          <p:spPr>
            <a:xfrm>
              <a:off x="3750274" y="1123480"/>
              <a:ext cx="1084328" cy="899851"/>
            </a:xfrm>
            <a:custGeom>
              <a:avLst/>
              <a:gdLst>
                <a:gd name="connsiteX0" fmla="*/ 87549 w 739302"/>
                <a:gd name="connsiteY0" fmla="*/ 77822 h 642026"/>
                <a:gd name="connsiteX1" fmla="*/ 369651 w 739302"/>
                <a:gd name="connsiteY1" fmla="*/ 0 h 642026"/>
                <a:gd name="connsiteX2" fmla="*/ 428017 w 739302"/>
                <a:gd name="connsiteY2" fmla="*/ 68094 h 642026"/>
                <a:gd name="connsiteX3" fmla="*/ 661481 w 739302"/>
                <a:gd name="connsiteY3" fmla="*/ 145915 h 642026"/>
                <a:gd name="connsiteX4" fmla="*/ 661481 w 739302"/>
                <a:gd name="connsiteY4" fmla="*/ 262647 h 642026"/>
                <a:gd name="connsiteX5" fmla="*/ 719847 w 739302"/>
                <a:gd name="connsiteY5" fmla="*/ 359924 h 642026"/>
                <a:gd name="connsiteX6" fmla="*/ 739302 w 739302"/>
                <a:gd name="connsiteY6" fmla="*/ 476656 h 642026"/>
                <a:gd name="connsiteX7" fmla="*/ 612842 w 739302"/>
                <a:gd name="connsiteY7" fmla="*/ 593388 h 642026"/>
                <a:gd name="connsiteX8" fmla="*/ 505838 w 739302"/>
                <a:gd name="connsiteY8" fmla="*/ 642026 h 642026"/>
                <a:gd name="connsiteX9" fmla="*/ 369651 w 739302"/>
                <a:gd name="connsiteY9" fmla="*/ 505839 h 642026"/>
                <a:gd name="connsiteX10" fmla="*/ 369651 w 739302"/>
                <a:gd name="connsiteY10" fmla="*/ 505839 h 642026"/>
                <a:gd name="connsiteX11" fmla="*/ 136187 w 739302"/>
                <a:gd name="connsiteY11" fmla="*/ 515566 h 642026"/>
                <a:gd name="connsiteX12" fmla="*/ 29183 w 739302"/>
                <a:gd name="connsiteY12" fmla="*/ 476656 h 642026"/>
                <a:gd name="connsiteX13" fmla="*/ 204281 w 739302"/>
                <a:gd name="connsiteY13" fmla="*/ 340469 h 642026"/>
                <a:gd name="connsiteX14" fmla="*/ 0 w 739302"/>
                <a:gd name="connsiteY14" fmla="*/ 214009 h 642026"/>
                <a:gd name="connsiteX15" fmla="*/ 38910 w 739302"/>
                <a:gd name="connsiteY15" fmla="*/ 116732 h 642026"/>
                <a:gd name="connsiteX16" fmla="*/ 87549 w 739302"/>
                <a:gd name="connsiteY16" fmla="*/ 77822 h 642026"/>
                <a:gd name="connsiteX0" fmla="*/ 87549 w 739302"/>
                <a:gd name="connsiteY0" fmla="*/ 77822 h 642026"/>
                <a:gd name="connsiteX1" fmla="*/ 369651 w 739302"/>
                <a:gd name="connsiteY1" fmla="*/ 0 h 642026"/>
                <a:gd name="connsiteX2" fmla="*/ 428017 w 739302"/>
                <a:gd name="connsiteY2" fmla="*/ 68094 h 642026"/>
                <a:gd name="connsiteX3" fmla="*/ 661481 w 739302"/>
                <a:gd name="connsiteY3" fmla="*/ 145915 h 642026"/>
                <a:gd name="connsiteX4" fmla="*/ 661481 w 739302"/>
                <a:gd name="connsiteY4" fmla="*/ 262647 h 642026"/>
                <a:gd name="connsiteX5" fmla="*/ 719847 w 739302"/>
                <a:gd name="connsiteY5" fmla="*/ 359924 h 642026"/>
                <a:gd name="connsiteX6" fmla="*/ 739302 w 739302"/>
                <a:gd name="connsiteY6" fmla="*/ 476656 h 642026"/>
                <a:gd name="connsiteX7" fmla="*/ 612842 w 739302"/>
                <a:gd name="connsiteY7" fmla="*/ 593388 h 642026"/>
                <a:gd name="connsiteX8" fmla="*/ 505838 w 739302"/>
                <a:gd name="connsiteY8" fmla="*/ 642026 h 642026"/>
                <a:gd name="connsiteX9" fmla="*/ 369651 w 739302"/>
                <a:gd name="connsiteY9" fmla="*/ 505839 h 642026"/>
                <a:gd name="connsiteX10" fmla="*/ 369651 w 739302"/>
                <a:gd name="connsiteY10" fmla="*/ 505839 h 642026"/>
                <a:gd name="connsiteX11" fmla="*/ 136187 w 739302"/>
                <a:gd name="connsiteY11" fmla="*/ 515566 h 642026"/>
                <a:gd name="connsiteX12" fmla="*/ 29183 w 739302"/>
                <a:gd name="connsiteY12" fmla="*/ 476656 h 642026"/>
                <a:gd name="connsiteX13" fmla="*/ 204281 w 739302"/>
                <a:gd name="connsiteY13" fmla="*/ 340469 h 642026"/>
                <a:gd name="connsiteX14" fmla="*/ 0 w 739302"/>
                <a:gd name="connsiteY14" fmla="*/ 214009 h 642026"/>
                <a:gd name="connsiteX15" fmla="*/ 38910 w 739302"/>
                <a:gd name="connsiteY15" fmla="*/ 116732 h 642026"/>
                <a:gd name="connsiteX16" fmla="*/ 87549 w 739302"/>
                <a:gd name="connsiteY16" fmla="*/ 77822 h 642026"/>
                <a:gd name="connsiteX0" fmla="*/ 87549 w 739302"/>
                <a:gd name="connsiteY0" fmla="*/ 77822 h 642026"/>
                <a:gd name="connsiteX1" fmla="*/ 369651 w 739302"/>
                <a:gd name="connsiteY1" fmla="*/ 0 h 642026"/>
                <a:gd name="connsiteX2" fmla="*/ 428017 w 739302"/>
                <a:gd name="connsiteY2" fmla="*/ 68094 h 642026"/>
                <a:gd name="connsiteX3" fmla="*/ 661481 w 739302"/>
                <a:gd name="connsiteY3" fmla="*/ 145915 h 642026"/>
                <a:gd name="connsiteX4" fmla="*/ 661481 w 739302"/>
                <a:gd name="connsiteY4" fmla="*/ 262647 h 642026"/>
                <a:gd name="connsiteX5" fmla="*/ 719847 w 739302"/>
                <a:gd name="connsiteY5" fmla="*/ 359924 h 642026"/>
                <a:gd name="connsiteX6" fmla="*/ 739302 w 739302"/>
                <a:gd name="connsiteY6" fmla="*/ 476656 h 642026"/>
                <a:gd name="connsiteX7" fmla="*/ 612842 w 739302"/>
                <a:gd name="connsiteY7" fmla="*/ 593388 h 642026"/>
                <a:gd name="connsiteX8" fmla="*/ 505838 w 739302"/>
                <a:gd name="connsiteY8" fmla="*/ 642026 h 642026"/>
                <a:gd name="connsiteX9" fmla="*/ 369651 w 739302"/>
                <a:gd name="connsiteY9" fmla="*/ 505839 h 642026"/>
                <a:gd name="connsiteX10" fmla="*/ 369651 w 739302"/>
                <a:gd name="connsiteY10" fmla="*/ 505839 h 642026"/>
                <a:gd name="connsiteX11" fmla="*/ 136187 w 739302"/>
                <a:gd name="connsiteY11" fmla="*/ 515566 h 642026"/>
                <a:gd name="connsiteX12" fmla="*/ 29183 w 739302"/>
                <a:gd name="connsiteY12" fmla="*/ 476656 h 642026"/>
                <a:gd name="connsiteX13" fmla="*/ 204281 w 739302"/>
                <a:gd name="connsiteY13" fmla="*/ 340469 h 642026"/>
                <a:gd name="connsiteX14" fmla="*/ 0 w 739302"/>
                <a:gd name="connsiteY14" fmla="*/ 214009 h 642026"/>
                <a:gd name="connsiteX15" fmla="*/ 38910 w 739302"/>
                <a:gd name="connsiteY15" fmla="*/ 116732 h 642026"/>
                <a:gd name="connsiteX16" fmla="*/ 87549 w 739302"/>
                <a:gd name="connsiteY16" fmla="*/ 77822 h 642026"/>
                <a:gd name="connsiteX0" fmla="*/ 87549 w 739302"/>
                <a:gd name="connsiteY0" fmla="*/ 77822 h 642026"/>
                <a:gd name="connsiteX1" fmla="*/ 369651 w 739302"/>
                <a:gd name="connsiteY1" fmla="*/ 0 h 642026"/>
                <a:gd name="connsiteX2" fmla="*/ 428017 w 739302"/>
                <a:gd name="connsiteY2" fmla="*/ 68094 h 642026"/>
                <a:gd name="connsiteX3" fmla="*/ 661481 w 739302"/>
                <a:gd name="connsiteY3" fmla="*/ 145915 h 642026"/>
                <a:gd name="connsiteX4" fmla="*/ 661481 w 739302"/>
                <a:gd name="connsiteY4" fmla="*/ 262647 h 642026"/>
                <a:gd name="connsiteX5" fmla="*/ 719847 w 739302"/>
                <a:gd name="connsiteY5" fmla="*/ 359924 h 642026"/>
                <a:gd name="connsiteX6" fmla="*/ 739302 w 739302"/>
                <a:gd name="connsiteY6" fmla="*/ 476656 h 642026"/>
                <a:gd name="connsiteX7" fmla="*/ 612842 w 739302"/>
                <a:gd name="connsiteY7" fmla="*/ 593388 h 642026"/>
                <a:gd name="connsiteX8" fmla="*/ 505838 w 739302"/>
                <a:gd name="connsiteY8" fmla="*/ 642026 h 642026"/>
                <a:gd name="connsiteX9" fmla="*/ 369651 w 739302"/>
                <a:gd name="connsiteY9" fmla="*/ 505839 h 642026"/>
                <a:gd name="connsiteX10" fmla="*/ 369651 w 739302"/>
                <a:gd name="connsiteY10" fmla="*/ 505839 h 642026"/>
                <a:gd name="connsiteX11" fmla="*/ 136187 w 739302"/>
                <a:gd name="connsiteY11" fmla="*/ 515566 h 642026"/>
                <a:gd name="connsiteX12" fmla="*/ 29183 w 739302"/>
                <a:gd name="connsiteY12" fmla="*/ 476656 h 642026"/>
                <a:gd name="connsiteX13" fmla="*/ 204281 w 739302"/>
                <a:gd name="connsiteY13" fmla="*/ 340469 h 642026"/>
                <a:gd name="connsiteX14" fmla="*/ 0 w 739302"/>
                <a:gd name="connsiteY14" fmla="*/ 214009 h 642026"/>
                <a:gd name="connsiteX15" fmla="*/ 38910 w 739302"/>
                <a:gd name="connsiteY15" fmla="*/ 116732 h 642026"/>
                <a:gd name="connsiteX16" fmla="*/ 87549 w 739302"/>
                <a:gd name="connsiteY16" fmla="*/ 77822 h 642026"/>
                <a:gd name="connsiteX0" fmla="*/ 87549 w 739302"/>
                <a:gd name="connsiteY0" fmla="*/ 77822 h 642026"/>
                <a:gd name="connsiteX1" fmla="*/ 369651 w 739302"/>
                <a:gd name="connsiteY1" fmla="*/ 0 h 642026"/>
                <a:gd name="connsiteX2" fmla="*/ 428017 w 739302"/>
                <a:gd name="connsiteY2" fmla="*/ 68094 h 642026"/>
                <a:gd name="connsiteX3" fmla="*/ 661481 w 739302"/>
                <a:gd name="connsiteY3" fmla="*/ 145915 h 642026"/>
                <a:gd name="connsiteX4" fmla="*/ 661481 w 739302"/>
                <a:gd name="connsiteY4" fmla="*/ 262647 h 642026"/>
                <a:gd name="connsiteX5" fmla="*/ 719847 w 739302"/>
                <a:gd name="connsiteY5" fmla="*/ 359924 h 642026"/>
                <a:gd name="connsiteX6" fmla="*/ 739302 w 739302"/>
                <a:gd name="connsiteY6" fmla="*/ 476656 h 642026"/>
                <a:gd name="connsiteX7" fmla="*/ 612842 w 739302"/>
                <a:gd name="connsiteY7" fmla="*/ 593388 h 642026"/>
                <a:gd name="connsiteX8" fmla="*/ 505838 w 739302"/>
                <a:gd name="connsiteY8" fmla="*/ 642026 h 642026"/>
                <a:gd name="connsiteX9" fmla="*/ 369651 w 739302"/>
                <a:gd name="connsiteY9" fmla="*/ 505839 h 642026"/>
                <a:gd name="connsiteX10" fmla="*/ 369651 w 739302"/>
                <a:gd name="connsiteY10" fmla="*/ 505839 h 642026"/>
                <a:gd name="connsiteX11" fmla="*/ 136187 w 739302"/>
                <a:gd name="connsiteY11" fmla="*/ 515566 h 642026"/>
                <a:gd name="connsiteX12" fmla="*/ 29183 w 739302"/>
                <a:gd name="connsiteY12" fmla="*/ 476656 h 642026"/>
                <a:gd name="connsiteX13" fmla="*/ 204281 w 739302"/>
                <a:gd name="connsiteY13" fmla="*/ 340469 h 642026"/>
                <a:gd name="connsiteX14" fmla="*/ 0 w 739302"/>
                <a:gd name="connsiteY14" fmla="*/ 214009 h 642026"/>
                <a:gd name="connsiteX15" fmla="*/ 38910 w 739302"/>
                <a:gd name="connsiteY15" fmla="*/ 116732 h 642026"/>
                <a:gd name="connsiteX16" fmla="*/ 87549 w 739302"/>
                <a:gd name="connsiteY16" fmla="*/ 77822 h 642026"/>
                <a:gd name="connsiteX0" fmla="*/ 87549 w 739302"/>
                <a:gd name="connsiteY0" fmla="*/ 77822 h 642026"/>
                <a:gd name="connsiteX1" fmla="*/ 369651 w 739302"/>
                <a:gd name="connsiteY1" fmla="*/ 0 h 642026"/>
                <a:gd name="connsiteX2" fmla="*/ 428017 w 739302"/>
                <a:gd name="connsiteY2" fmla="*/ 68094 h 642026"/>
                <a:gd name="connsiteX3" fmla="*/ 661481 w 739302"/>
                <a:gd name="connsiteY3" fmla="*/ 145915 h 642026"/>
                <a:gd name="connsiteX4" fmla="*/ 661481 w 739302"/>
                <a:gd name="connsiteY4" fmla="*/ 262647 h 642026"/>
                <a:gd name="connsiteX5" fmla="*/ 719847 w 739302"/>
                <a:gd name="connsiteY5" fmla="*/ 359924 h 642026"/>
                <a:gd name="connsiteX6" fmla="*/ 739302 w 739302"/>
                <a:gd name="connsiteY6" fmla="*/ 476656 h 642026"/>
                <a:gd name="connsiteX7" fmla="*/ 612842 w 739302"/>
                <a:gd name="connsiteY7" fmla="*/ 593388 h 642026"/>
                <a:gd name="connsiteX8" fmla="*/ 505838 w 739302"/>
                <a:gd name="connsiteY8" fmla="*/ 642026 h 642026"/>
                <a:gd name="connsiteX9" fmla="*/ 369651 w 739302"/>
                <a:gd name="connsiteY9" fmla="*/ 505839 h 642026"/>
                <a:gd name="connsiteX10" fmla="*/ 369651 w 739302"/>
                <a:gd name="connsiteY10" fmla="*/ 505839 h 642026"/>
                <a:gd name="connsiteX11" fmla="*/ 136187 w 739302"/>
                <a:gd name="connsiteY11" fmla="*/ 515566 h 642026"/>
                <a:gd name="connsiteX12" fmla="*/ 29183 w 739302"/>
                <a:gd name="connsiteY12" fmla="*/ 476656 h 642026"/>
                <a:gd name="connsiteX13" fmla="*/ 204281 w 739302"/>
                <a:gd name="connsiteY13" fmla="*/ 340469 h 642026"/>
                <a:gd name="connsiteX14" fmla="*/ 0 w 739302"/>
                <a:gd name="connsiteY14" fmla="*/ 214009 h 642026"/>
                <a:gd name="connsiteX15" fmla="*/ 38910 w 739302"/>
                <a:gd name="connsiteY15" fmla="*/ 116732 h 642026"/>
                <a:gd name="connsiteX16" fmla="*/ 87549 w 739302"/>
                <a:gd name="connsiteY16" fmla="*/ 77822 h 642026"/>
                <a:gd name="connsiteX0" fmla="*/ 87549 w 739302"/>
                <a:gd name="connsiteY0" fmla="*/ 77822 h 642026"/>
                <a:gd name="connsiteX1" fmla="*/ 369651 w 739302"/>
                <a:gd name="connsiteY1" fmla="*/ 0 h 642026"/>
                <a:gd name="connsiteX2" fmla="*/ 428017 w 739302"/>
                <a:gd name="connsiteY2" fmla="*/ 68094 h 642026"/>
                <a:gd name="connsiteX3" fmla="*/ 661481 w 739302"/>
                <a:gd name="connsiteY3" fmla="*/ 145915 h 642026"/>
                <a:gd name="connsiteX4" fmla="*/ 661481 w 739302"/>
                <a:gd name="connsiteY4" fmla="*/ 262647 h 642026"/>
                <a:gd name="connsiteX5" fmla="*/ 719847 w 739302"/>
                <a:gd name="connsiteY5" fmla="*/ 359924 h 642026"/>
                <a:gd name="connsiteX6" fmla="*/ 739302 w 739302"/>
                <a:gd name="connsiteY6" fmla="*/ 476656 h 642026"/>
                <a:gd name="connsiteX7" fmla="*/ 612842 w 739302"/>
                <a:gd name="connsiteY7" fmla="*/ 593388 h 642026"/>
                <a:gd name="connsiteX8" fmla="*/ 505838 w 739302"/>
                <a:gd name="connsiteY8" fmla="*/ 642026 h 642026"/>
                <a:gd name="connsiteX9" fmla="*/ 369651 w 739302"/>
                <a:gd name="connsiteY9" fmla="*/ 505839 h 642026"/>
                <a:gd name="connsiteX10" fmla="*/ 369651 w 739302"/>
                <a:gd name="connsiteY10" fmla="*/ 505839 h 642026"/>
                <a:gd name="connsiteX11" fmla="*/ 136187 w 739302"/>
                <a:gd name="connsiteY11" fmla="*/ 515566 h 642026"/>
                <a:gd name="connsiteX12" fmla="*/ 29183 w 739302"/>
                <a:gd name="connsiteY12" fmla="*/ 476656 h 642026"/>
                <a:gd name="connsiteX13" fmla="*/ 204281 w 739302"/>
                <a:gd name="connsiteY13" fmla="*/ 340469 h 642026"/>
                <a:gd name="connsiteX14" fmla="*/ 0 w 739302"/>
                <a:gd name="connsiteY14" fmla="*/ 214009 h 642026"/>
                <a:gd name="connsiteX15" fmla="*/ 38910 w 739302"/>
                <a:gd name="connsiteY15" fmla="*/ 116732 h 642026"/>
                <a:gd name="connsiteX16" fmla="*/ 87549 w 739302"/>
                <a:gd name="connsiteY16" fmla="*/ 77822 h 642026"/>
                <a:gd name="connsiteX0" fmla="*/ 87549 w 739302"/>
                <a:gd name="connsiteY0" fmla="*/ 77822 h 645409"/>
                <a:gd name="connsiteX1" fmla="*/ 369651 w 739302"/>
                <a:gd name="connsiteY1" fmla="*/ 0 h 645409"/>
                <a:gd name="connsiteX2" fmla="*/ 428017 w 739302"/>
                <a:gd name="connsiteY2" fmla="*/ 68094 h 645409"/>
                <a:gd name="connsiteX3" fmla="*/ 661481 w 739302"/>
                <a:gd name="connsiteY3" fmla="*/ 145915 h 645409"/>
                <a:gd name="connsiteX4" fmla="*/ 661481 w 739302"/>
                <a:gd name="connsiteY4" fmla="*/ 262647 h 645409"/>
                <a:gd name="connsiteX5" fmla="*/ 719847 w 739302"/>
                <a:gd name="connsiteY5" fmla="*/ 359924 h 645409"/>
                <a:gd name="connsiteX6" fmla="*/ 739302 w 739302"/>
                <a:gd name="connsiteY6" fmla="*/ 476656 h 645409"/>
                <a:gd name="connsiteX7" fmla="*/ 612842 w 739302"/>
                <a:gd name="connsiteY7" fmla="*/ 593388 h 645409"/>
                <a:gd name="connsiteX8" fmla="*/ 505838 w 739302"/>
                <a:gd name="connsiteY8" fmla="*/ 642026 h 645409"/>
                <a:gd name="connsiteX9" fmla="*/ 369651 w 739302"/>
                <a:gd name="connsiteY9" fmla="*/ 505839 h 645409"/>
                <a:gd name="connsiteX10" fmla="*/ 369651 w 739302"/>
                <a:gd name="connsiteY10" fmla="*/ 505839 h 645409"/>
                <a:gd name="connsiteX11" fmla="*/ 136187 w 739302"/>
                <a:gd name="connsiteY11" fmla="*/ 515566 h 645409"/>
                <a:gd name="connsiteX12" fmla="*/ 29183 w 739302"/>
                <a:gd name="connsiteY12" fmla="*/ 476656 h 645409"/>
                <a:gd name="connsiteX13" fmla="*/ 204281 w 739302"/>
                <a:gd name="connsiteY13" fmla="*/ 340469 h 645409"/>
                <a:gd name="connsiteX14" fmla="*/ 0 w 739302"/>
                <a:gd name="connsiteY14" fmla="*/ 214009 h 645409"/>
                <a:gd name="connsiteX15" fmla="*/ 38910 w 739302"/>
                <a:gd name="connsiteY15" fmla="*/ 116732 h 645409"/>
                <a:gd name="connsiteX16" fmla="*/ 87549 w 739302"/>
                <a:gd name="connsiteY16" fmla="*/ 77822 h 645409"/>
                <a:gd name="connsiteX0" fmla="*/ 87549 w 739302"/>
                <a:gd name="connsiteY0" fmla="*/ 77822 h 645409"/>
                <a:gd name="connsiteX1" fmla="*/ 369651 w 739302"/>
                <a:gd name="connsiteY1" fmla="*/ 0 h 645409"/>
                <a:gd name="connsiteX2" fmla="*/ 428017 w 739302"/>
                <a:gd name="connsiteY2" fmla="*/ 68094 h 645409"/>
                <a:gd name="connsiteX3" fmla="*/ 661481 w 739302"/>
                <a:gd name="connsiteY3" fmla="*/ 145915 h 645409"/>
                <a:gd name="connsiteX4" fmla="*/ 661481 w 739302"/>
                <a:gd name="connsiteY4" fmla="*/ 262647 h 645409"/>
                <a:gd name="connsiteX5" fmla="*/ 719847 w 739302"/>
                <a:gd name="connsiteY5" fmla="*/ 359924 h 645409"/>
                <a:gd name="connsiteX6" fmla="*/ 739302 w 739302"/>
                <a:gd name="connsiteY6" fmla="*/ 476656 h 645409"/>
                <a:gd name="connsiteX7" fmla="*/ 612842 w 739302"/>
                <a:gd name="connsiteY7" fmla="*/ 593388 h 645409"/>
                <a:gd name="connsiteX8" fmla="*/ 505838 w 739302"/>
                <a:gd name="connsiteY8" fmla="*/ 642026 h 645409"/>
                <a:gd name="connsiteX9" fmla="*/ 369651 w 739302"/>
                <a:gd name="connsiteY9" fmla="*/ 505839 h 645409"/>
                <a:gd name="connsiteX10" fmla="*/ 369651 w 739302"/>
                <a:gd name="connsiteY10" fmla="*/ 505839 h 645409"/>
                <a:gd name="connsiteX11" fmla="*/ 136187 w 739302"/>
                <a:gd name="connsiteY11" fmla="*/ 515566 h 645409"/>
                <a:gd name="connsiteX12" fmla="*/ 29183 w 739302"/>
                <a:gd name="connsiteY12" fmla="*/ 476656 h 645409"/>
                <a:gd name="connsiteX13" fmla="*/ 204281 w 739302"/>
                <a:gd name="connsiteY13" fmla="*/ 340469 h 645409"/>
                <a:gd name="connsiteX14" fmla="*/ 0 w 739302"/>
                <a:gd name="connsiteY14" fmla="*/ 214009 h 645409"/>
                <a:gd name="connsiteX15" fmla="*/ 38910 w 739302"/>
                <a:gd name="connsiteY15" fmla="*/ 116732 h 645409"/>
                <a:gd name="connsiteX16" fmla="*/ 87549 w 739302"/>
                <a:gd name="connsiteY16" fmla="*/ 77822 h 645409"/>
                <a:gd name="connsiteX0" fmla="*/ 87549 w 745610"/>
                <a:gd name="connsiteY0" fmla="*/ 77822 h 645409"/>
                <a:gd name="connsiteX1" fmla="*/ 369651 w 745610"/>
                <a:gd name="connsiteY1" fmla="*/ 0 h 645409"/>
                <a:gd name="connsiteX2" fmla="*/ 428017 w 745610"/>
                <a:gd name="connsiteY2" fmla="*/ 68094 h 645409"/>
                <a:gd name="connsiteX3" fmla="*/ 661481 w 745610"/>
                <a:gd name="connsiteY3" fmla="*/ 145915 h 645409"/>
                <a:gd name="connsiteX4" fmla="*/ 661481 w 745610"/>
                <a:gd name="connsiteY4" fmla="*/ 262647 h 645409"/>
                <a:gd name="connsiteX5" fmla="*/ 719847 w 745610"/>
                <a:gd name="connsiteY5" fmla="*/ 359924 h 645409"/>
                <a:gd name="connsiteX6" fmla="*/ 739302 w 745610"/>
                <a:gd name="connsiteY6" fmla="*/ 476656 h 645409"/>
                <a:gd name="connsiteX7" fmla="*/ 612842 w 745610"/>
                <a:gd name="connsiteY7" fmla="*/ 593388 h 645409"/>
                <a:gd name="connsiteX8" fmla="*/ 505838 w 745610"/>
                <a:gd name="connsiteY8" fmla="*/ 642026 h 645409"/>
                <a:gd name="connsiteX9" fmla="*/ 369651 w 745610"/>
                <a:gd name="connsiteY9" fmla="*/ 505839 h 645409"/>
                <a:gd name="connsiteX10" fmla="*/ 369651 w 745610"/>
                <a:gd name="connsiteY10" fmla="*/ 505839 h 645409"/>
                <a:gd name="connsiteX11" fmla="*/ 136187 w 745610"/>
                <a:gd name="connsiteY11" fmla="*/ 515566 h 645409"/>
                <a:gd name="connsiteX12" fmla="*/ 29183 w 745610"/>
                <a:gd name="connsiteY12" fmla="*/ 476656 h 645409"/>
                <a:gd name="connsiteX13" fmla="*/ 204281 w 745610"/>
                <a:gd name="connsiteY13" fmla="*/ 340469 h 645409"/>
                <a:gd name="connsiteX14" fmla="*/ 0 w 745610"/>
                <a:gd name="connsiteY14" fmla="*/ 214009 h 645409"/>
                <a:gd name="connsiteX15" fmla="*/ 38910 w 745610"/>
                <a:gd name="connsiteY15" fmla="*/ 116732 h 645409"/>
                <a:gd name="connsiteX16" fmla="*/ 87549 w 745610"/>
                <a:gd name="connsiteY16" fmla="*/ 77822 h 645409"/>
                <a:gd name="connsiteX0" fmla="*/ 87549 w 745610"/>
                <a:gd name="connsiteY0" fmla="*/ 77822 h 645409"/>
                <a:gd name="connsiteX1" fmla="*/ 369651 w 745610"/>
                <a:gd name="connsiteY1" fmla="*/ 0 h 645409"/>
                <a:gd name="connsiteX2" fmla="*/ 428017 w 745610"/>
                <a:gd name="connsiteY2" fmla="*/ 68094 h 645409"/>
                <a:gd name="connsiteX3" fmla="*/ 661481 w 745610"/>
                <a:gd name="connsiteY3" fmla="*/ 145915 h 645409"/>
                <a:gd name="connsiteX4" fmla="*/ 661481 w 745610"/>
                <a:gd name="connsiteY4" fmla="*/ 262647 h 645409"/>
                <a:gd name="connsiteX5" fmla="*/ 719847 w 745610"/>
                <a:gd name="connsiteY5" fmla="*/ 359924 h 645409"/>
                <a:gd name="connsiteX6" fmla="*/ 739302 w 745610"/>
                <a:gd name="connsiteY6" fmla="*/ 476656 h 645409"/>
                <a:gd name="connsiteX7" fmla="*/ 612842 w 745610"/>
                <a:gd name="connsiteY7" fmla="*/ 593388 h 645409"/>
                <a:gd name="connsiteX8" fmla="*/ 505838 w 745610"/>
                <a:gd name="connsiteY8" fmla="*/ 642026 h 645409"/>
                <a:gd name="connsiteX9" fmla="*/ 369651 w 745610"/>
                <a:gd name="connsiteY9" fmla="*/ 505839 h 645409"/>
                <a:gd name="connsiteX10" fmla="*/ 369651 w 745610"/>
                <a:gd name="connsiteY10" fmla="*/ 505839 h 645409"/>
                <a:gd name="connsiteX11" fmla="*/ 136187 w 745610"/>
                <a:gd name="connsiteY11" fmla="*/ 515566 h 645409"/>
                <a:gd name="connsiteX12" fmla="*/ 29183 w 745610"/>
                <a:gd name="connsiteY12" fmla="*/ 476656 h 645409"/>
                <a:gd name="connsiteX13" fmla="*/ 204281 w 745610"/>
                <a:gd name="connsiteY13" fmla="*/ 340469 h 645409"/>
                <a:gd name="connsiteX14" fmla="*/ 0 w 745610"/>
                <a:gd name="connsiteY14" fmla="*/ 214009 h 645409"/>
                <a:gd name="connsiteX15" fmla="*/ 38910 w 745610"/>
                <a:gd name="connsiteY15" fmla="*/ 116732 h 645409"/>
                <a:gd name="connsiteX16" fmla="*/ 87549 w 745610"/>
                <a:gd name="connsiteY16" fmla="*/ 77822 h 645409"/>
                <a:gd name="connsiteX0" fmla="*/ 87549 w 745610"/>
                <a:gd name="connsiteY0" fmla="*/ 77822 h 645409"/>
                <a:gd name="connsiteX1" fmla="*/ 369651 w 745610"/>
                <a:gd name="connsiteY1" fmla="*/ 0 h 645409"/>
                <a:gd name="connsiteX2" fmla="*/ 428017 w 745610"/>
                <a:gd name="connsiteY2" fmla="*/ 68094 h 645409"/>
                <a:gd name="connsiteX3" fmla="*/ 661481 w 745610"/>
                <a:gd name="connsiteY3" fmla="*/ 145915 h 645409"/>
                <a:gd name="connsiteX4" fmla="*/ 661481 w 745610"/>
                <a:gd name="connsiteY4" fmla="*/ 262647 h 645409"/>
                <a:gd name="connsiteX5" fmla="*/ 719847 w 745610"/>
                <a:gd name="connsiteY5" fmla="*/ 359924 h 645409"/>
                <a:gd name="connsiteX6" fmla="*/ 739302 w 745610"/>
                <a:gd name="connsiteY6" fmla="*/ 476656 h 645409"/>
                <a:gd name="connsiteX7" fmla="*/ 612842 w 745610"/>
                <a:gd name="connsiteY7" fmla="*/ 593388 h 645409"/>
                <a:gd name="connsiteX8" fmla="*/ 505838 w 745610"/>
                <a:gd name="connsiteY8" fmla="*/ 642026 h 645409"/>
                <a:gd name="connsiteX9" fmla="*/ 369651 w 745610"/>
                <a:gd name="connsiteY9" fmla="*/ 505839 h 645409"/>
                <a:gd name="connsiteX10" fmla="*/ 369651 w 745610"/>
                <a:gd name="connsiteY10" fmla="*/ 505839 h 645409"/>
                <a:gd name="connsiteX11" fmla="*/ 136187 w 745610"/>
                <a:gd name="connsiteY11" fmla="*/ 515566 h 645409"/>
                <a:gd name="connsiteX12" fmla="*/ 29183 w 745610"/>
                <a:gd name="connsiteY12" fmla="*/ 476656 h 645409"/>
                <a:gd name="connsiteX13" fmla="*/ 204281 w 745610"/>
                <a:gd name="connsiteY13" fmla="*/ 340469 h 645409"/>
                <a:gd name="connsiteX14" fmla="*/ 0 w 745610"/>
                <a:gd name="connsiteY14" fmla="*/ 214009 h 645409"/>
                <a:gd name="connsiteX15" fmla="*/ 38910 w 745610"/>
                <a:gd name="connsiteY15" fmla="*/ 116732 h 645409"/>
                <a:gd name="connsiteX16" fmla="*/ 87549 w 745610"/>
                <a:gd name="connsiteY16" fmla="*/ 77822 h 645409"/>
                <a:gd name="connsiteX0" fmla="*/ 87549 w 745610"/>
                <a:gd name="connsiteY0" fmla="*/ 77822 h 645409"/>
                <a:gd name="connsiteX1" fmla="*/ 369651 w 745610"/>
                <a:gd name="connsiteY1" fmla="*/ 0 h 645409"/>
                <a:gd name="connsiteX2" fmla="*/ 428017 w 745610"/>
                <a:gd name="connsiteY2" fmla="*/ 68094 h 645409"/>
                <a:gd name="connsiteX3" fmla="*/ 661481 w 745610"/>
                <a:gd name="connsiteY3" fmla="*/ 145915 h 645409"/>
                <a:gd name="connsiteX4" fmla="*/ 661481 w 745610"/>
                <a:gd name="connsiteY4" fmla="*/ 262647 h 645409"/>
                <a:gd name="connsiteX5" fmla="*/ 719847 w 745610"/>
                <a:gd name="connsiteY5" fmla="*/ 359924 h 645409"/>
                <a:gd name="connsiteX6" fmla="*/ 739302 w 745610"/>
                <a:gd name="connsiteY6" fmla="*/ 476656 h 645409"/>
                <a:gd name="connsiteX7" fmla="*/ 612842 w 745610"/>
                <a:gd name="connsiteY7" fmla="*/ 593388 h 645409"/>
                <a:gd name="connsiteX8" fmla="*/ 505838 w 745610"/>
                <a:gd name="connsiteY8" fmla="*/ 642026 h 645409"/>
                <a:gd name="connsiteX9" fmla="*/ 369651 w 745610"/>
                <a:gd name="connsiteY9" fmla="*/ 505839 h 645409"/>
                <a:gd name="connsiteX10" fmla="*/ 369651 w 745610"/>
                <a:gd name="connsiteY10" fmla="*/ 505839 h 645409"/>
                <a:gd name="connsiteX11" fmla="*/ 136187 w 745610"/>
                <a:gd name="connsiteY11" fmla="*/ 515566 h 645409"/>
                <a:gd name="connsiteX12" fmla="*/ 29183 w 745610"/>
                <a:gd name="connsiteY12" fmla="*/ 476656 h 645409"/>
                <a:gd name="connsiteX13" fmla="*/ 204281 w 745610"/>
                <a:gd name="connsiteY13" fmla="*/ 340469 h 645409"/>
                <a:gd name="connsiteX14" fmla="*/ 0 w 745610"/>
                <a:gd name="connsiteY14" fmla="*/ 214009 h 645409"/>
                <a:gd name="connsiteX15" fmla="*/ 38910 w 745610"/>
                <a:gd name="connsiteY15" fmla="*/ 116732 h 645409"/>
                <a:gd name="connsiteX16" fmla="*/ 87549 w 745610"/>
                <a:gd name="connsiteY16" fmla="*/ 77822 h 645409"/>
                <a:gd name="connsiteX0" fmla="*/ 87549 w 745610"/>
                <a:gd name="connsiteY0" fmla="*/ 77864 h 645451"/>
                <a:gd name="connsiteX1" fmla="*/ 369651 w 745610"/>
                <a:gd name="connsiteY1" fmla="*/ 42 h 645451"/>
                <a:gd name="connsiteX2" fmla="*/ 428017 w 745610"/>
                <a:gd name="connsiteY2" fmla="*/ 68136 h 645451"/>
                <a:gd name="connsiteX3" fmla="*/ 661481 w 745610"/>
                <a:gd name="connsiteY3" fmla="*/ 145957 h 645451"/>
                <a:gd name="connsiteX4" fmla="*/ 661481 w 745610"/>
                <a:gd name="connsiteY4" fmla="*/ 262689 h 645451"/>
                <a:gd name="connsiteX5" fmla="*/ 719847 w 745610"/>
                <a:gd name="connsiteY5" fmla="*/ 359966 h 645451"/>
                <a:gd name="connsiteX6" fmla="*/ 739302 w 745610"/>
                <a:gd name="connsiteY6" fmla="*/ 476698 h 645451"/>
                <a:gd name="connsiteX7" fmla="*/ 612842 w 745610"/>
                <a:gd name="connsiteY7" fmla="*/ 593430 h 645451"/>
                <a:gd name="connsiteX8" fmla="*/ 505838 w 745610"/>
                <a:gd name="connsiteY8" fmla="*/ 642068 h 645451"/>
                <a:gd name="connsiteX9" fmla="*/ 369651 w 745610"/>
                <a:gd name="connsiteY9" fmla="*/ 505881 h 645451"/>
                <a:gd name="connsiteX10" fmla="*/ 369651 w 745610"/>
                <a:gd name="connsiteY10" fmla="*/ 505881 h 645451"/>
                <a:gd name="connsiteX11" fmla="*/ 136187 w 745610"/>
                <a:gd name="connsiteY11" fmla="*/ 515608 h 645451"/>
                <a:gd name="connsiteX12" fmla="*/ 29183 w 745610"/>
                <a:gd name="connsiteY12" fmla="*/ 476698 h 645451"/>
                <a:gd name="connsiteX13" fmla="*/ 204281 w 745610"/>
                <a:gd name="connsiteY13" fmla="*/ 340511 h 645451"/>
                <a:gd name="connsiteX14" fmla="*/ 0 w 745610"/>
                <a:gd name="connsiteY14" fmla="*/ 214051 h 645451"/>
                <a:gd name="connsiteX15" fmla="*/ 38910 w 745610"/>
                <a:gd name="connsiteY15" fmla="*/ 116774 h 645451"/>
                <a:gd name="connsiteX16" fmla="*/ 87549 w 745610"/>
                <a:gd name="connsiteY16" fmla="*/ 77864 h 645451"/>
                <a:gd name="connsiteX0" fmla="*/ 87549 w 745610"/>
                <a:gd name="connsiteY0" fmla="*/ 77864 h 645451"/>
                <a:gd name="connsiteX1" fmla="*/ 369651 w 745610"/>
                <a:gd name="connsiteY1" fmla="*/ 42 h 645451"/>
                <a:gd name="connsiteX2" fmla="*/ 428017 w 745610"/>
                <a:gd name="connsiteY2" fmla="*/ 68136 h 645451"/>
                <a:gd name="connsiteX3" fmla="*/ 661481 w 745610"/>
                <a:gd name="connsiteY3" fmla="*/ 145957 h 645451"/>
                <a:gd name="connsiteX4" fmla="*/ 661481 w 745610"/>
                <a:gd name="connsiteY4" fmla="*/ 262689 h 645451"/>
                <a:gd name="connsiteX5" fmla="*/ 719847 w 745610"/>
                <a:gd name="connsiteY5" fmla="*/ 359966 h 645451"/>
                <a:gd name="connsiteX6" fmla="*/ 739302 w 745610"/>
                <a:gd name="connsiteY6" fmla="*/ 476698 h 645451"/>
                <a:gd name="connsiteX7" fmla="*/ 612842 w 745610"/>
                <a:gd name="connsiteY7" fmla="*/ 593430 h 645451"/>
                <a:gd name="connsiteX8" fmla="*/ 505838 w 745610"/>
                <a:gd name="connsiteY8" fmla="*/ 642068 h 645451"/>
                <a:gd name="connsiteX9" fmla="*/ 369651 w 745610"/>
                <a:gd name="connsiteY9" fmla="*/ 505881 h 645451"/>
                <a:gd name="connsiteX10" fmla="*/ 369651 w 745610"/>
                <a:gd name="connsiteY10" fmla="*/ 505881 h 645451"/>
                <a:gd name="connsiteX11" fmla="*/ 136187 w 745610"/>
                <a:gd name="connsiteY11" fmla="*/ 515608 h 645451"/>
                <a:gd name="connsiteX12" fmla="*/ 29183 w 745610"/>
                <a:gd name="connsiteY12" fmla="*/ 476698 h 645451"/>
                <a:gd name="connsiteX13" fmla="*/ 204281 w 745610"/>
                <a:gd name="connsiteY13" fmla="*/ 340511 h 645451"/>
                <a:gd name="connsiteX14" fmla="*/ 0 w 745610"/>
                <a:gd name="connsiteY14" fmla="*/ 214051 h 645451"/>
                <a:gd name="connsiteX15" fmla="*/ 38910 w 745610"/>
                <a:gd name="connsiteY15" fmla="*/ 116774 h 645451"/>
                <a:gd name="connsiteX16" fmla="*/ 87549 w 745610"/>
                <a:gd name="connsiteY16" fmla="*/ 77864 h 645451"/>
                <a:gd name="connsiteX0" fmla="*/ 95489 w 753550"/>
                <a:gd name="connsiteY0" fmla="*/ 77864 h 645451"/>
                <a:gd name="connsiteX1" fmla="*/ 377591 w 753550"/>
                <a:gd name="connsiteY1" fmla="*/ 42 h 645451"/>
                <a:gd name="connsiteX2" fmla="*/ 435957 w 753550"/>
                <a:gd name="connsiteY2" fmla="*/ 68136 h 645451"/>
                <a:gd name="connsiteX3" fmla="*/ 669421 w 753550"/>
                <a:gd name="connsiteY3" fmla="*/ 145957 h 645451"/>
                <a:gd name="connsiteX4" fmla="*/ 669421 w 753550"/>
                <a:gd name="connsiteY4" fmla="*/ 262689 h 645451"/>
                <a:gd name="connsiteX5" fmla="*/ 727787 w 753550"/>
                <a:gd name="connsiteY5" fmla="*/ 359966 h 645451"/>
                <a:gd name="connsiteX6" fmla="*/ 747242 w 753550"/>
                <a:gd name="connsiteY6" fmla="*/ 476698 h 645451"/>
                <a:gd name="connsiteX7" fmla="*/ 620782 w 753550"/>
                <a:gd name="connsiteY7" fmla="*/ 593430 h 645451"/>
                <a:gd name="connsiteX8" fmla="*/ 513778 w 753550"/>
                <a:gd name="connsiteY8" fmla="*/ 642068 h 645451"/>
                <a:gd name="connsiteX9" fmla="*/ 377591 w 753550"/>
                <a:gd name="connsiteY9" fmla="*/ 505881 h 645451"/>
                <a:gd name="connsiteX10" fmla="*/ 377591 w 753550"/>
                <a:gd name="connsiteY10" fmla="*/ 505881 h 645451"/>
                <a:gd name="connsiteX11" fmla="*/ 144127 w 753550"/>
                <a:gd name="connsiteY11" fmla="*/ 515608 h 645451"/>
                <a:gd name="connsiteX12" fmla="*/ 37123 w 753550"/>
                <a:gd name="connsiteY12" fmla="*/ 476698 h 645451"/>
                <a:gd name="connsiteX13" fmla="*/ 212221 w 753550"/>
                <a:gd name="connsiteY13" fmla="*/ 340511 h 645451"/>
                <a:gd name="connsiteX14" fmla="*/ 7940 w 753550"/>
                <a:gd name="connsiteY14" fmla="*/ 214051 h 645451"/>
                <a:gd name="connsiteX15" fmla="*/ 46850 w 753550"/>
                <a:gd name="connsiteY15" fmla="*/ 116774 h 645451"/>
                <a:gd name="connsiteX16" fmla="*/ 95489 w 753550"/>
                <a:gd name="connsiteY16" fmla="*/ 77864 h 645451"/>
                <a:gd name="connsiteX0" fmla="*/ 92107 w 750168"/>
                <a:gd name="connsiteY0" fmla="*/ 77864 h 645451"/>
                <a:gd name="connsiteX1" fmla="*/ 374209 w 750168"/>
                <a:gd name="connsiteY1" fmla="*/ 42 h 645451"/>
                <a:gd name="connsiteX2" fmla="*/ 432575 w 750168"/>
                <a:gd name="connsiteY2" fmla="*/ 68136 h 645451"/>
                <a:gd name="connsiteX3" fmla="*/ 666039 w 750168"/>
                <a:gd name="connsiteY3" fmla="*/ 145957 h 645451"/>
                <a:gd name="connsiteX4" fmla="*/ 666039 w 750168"/>
                <a:gd name="connsiteY4" fmla="*/ 262689 h 645451"/>
                <a:gd name="connsiteX5" fmla="*/ 724405 w 750168"/>
                <a:gd name="connsiteY5" fmla="*/ 359966 h 645451"/>
                <a:gd name="connsiteX6" fmla="*/ 743860 w 750168"/>
                <a:gd name="connsiteY6" fmla="*/ 476698 h 645451"/>
                <a:gd name="connsiteX7" fmla="*/ 617400 w 750168"/>
                <a:gd name="connsiteY7" fmla="*/ 593430 h 645451"/>
                <a:gd name="connsiteX8" fmla="*/ 510396 w 750168"/>
                <a:gd name="connsiteY8" fmla="*/ 642068 h 645451"/>
                <a:gd name="connsiteX9" fmla="*/ 374209 w 750168"/>
                <a:gd name="connsiteY9" fmla="*/ 505881 h 645451"/>
                <a:gd name="connsiteX10" fmla="*/ 374209 w 750168"/>
                <a:gd name="connsiteY10" fmla="*/ 505881 h 645451"/>
                <a:gd name="connsiteX11" fmla="*/ 140745 w 750168"/>
                <a:gd name="connsiteY11" fmla="*/ 515608 h 645451"/>
                <a:gd name="connsiteX12" fmla="*/ 33741 w 750168"/>
                <a:gd name="connsiteY12" fmla="*/ 476698 h 645451"/>
                <a:gd name="connsiteX13" fmla="*/ 208839 w 750168"/>
                <a:gd name="connsiteY13" fmla="*/ 340511 h 645451"/>
                <a:gd name="connsiteX14" fmla="*/ 4558 w 750168"/>
                <a:gd name="connsiteY14" fmla="*/ 214051 h 645451"/>
                <a:gd name="connsiteX15" fmla="*/ 92107 w 750168"/>
                <a:gd name="connsiteY15" fmla="*/ 77864 h 645451"/>
                <a:gd name="connsiteX0" fmla="*/ 92107 w 750168"/>
                <a:gd name="connsiteY0" fmla="*/ 77864 h 645451"/>
                <a:gd name="connsiteX1" fmla="*/ 374209 w 750168"/>
                <a:gd name="connsiteY1" fmla="*/ 42 h 645451"/>
                <a:gd name="connsiteX2" fmla="*/ 432575 w 750168"/>
                <a:gd name="connsiteY2" fmla="*/ 68136 h 645451"/>
                <a:gd name="connsiteX3" fmla="*/ 666039 w 750168"/>
                <a:gd name="connsiteY3" fmla="*/ 145957 h 645451"/>
                <a:gd name="connsiteX4" fmla="*/ 666039 w 750168"/>
                <a:gd name="connsiteY4" fmla="*/ 262689 h 645451"/>
                <a:gd name="connsiteX5" fmla="*/ 724405 w 750168"/>
                <a:gd name="connsiteY5" fmla="*/ 359966 h 645451"/>
                <a:gd name="connsiteX6" fmla="*/ 743860 w 750168"/>
                <a:gd name="connsiteY6" fmla="*/ 476698 h 645451"/>
                <a:gd name="connsiteX7" fmla="*/ 617400 w 750168"/>
                <a:gd name="connsiteY7" fmla="*/ 593430 h 645451"/>
                <a:gd name="connsiteX8" fmla="*/ 510396 w 750168"/>
                <a:gd name="connsiteY8" fmla="*/ 642068 h 645451"/>
                <a:gd name="connsiteX9" fmla="*/ 374209 w 750168"/>
                <a:gd name="connsiteY9" fmla="*/ 505881 h 645451"/>
                <a:gd name="connsiteX10" fmla="*/ 374209 w 750168"/>
                <a:gd name="connsiteY10" fmla="*/ 505881 h 645451"/>
                <a:gd name="connsiteX11" fmla="*/ 140745 w 750168"/>
                <a:gd name="connsiteY11" fmla="*/ 515608 h 645451"/>
                <a:gd name="connsiteX12" fmla="*/ 33741 w 750168"/>
                <a:gd name="connsiteY12" fmla="*/ 476698 h 645451"/>
                <a:gd name="connsiteX13" fmla="*/ 208839 w 750168"/>
                <a:gd name="connsiteY13" fmla="*/ 340511 h 645451"/>
                <a:gd name="connsiteX14" fmla="*/ 4558 w 750168"/>
                <a:gd name="connsiteY14" fmla="*/ 214051 h 645451"/>
                <a:gd name="connsiteX15" fmla="*/ 92107 w 750168"/>
                <a:gd name="connsiteY15" fmla="*/ 77864 h 64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0168" h="645451">
                  <a:moveTo>
                    <a:pt x="92107" y="77864"/>
                  </a:moveTo>
                  <a:cubicBezTo>
                    <a:pt x="153716" y="42196"/>
                    <a:pt x="317464" y="1663"/>
                    <a:pt x="374209" y="42"/>
                  </a:cubicBezTo>
                  <a:cubicBezTo>
                    <a:pt x="430954" y="-1579"/>
                    <a:pt x="383937" y="43817"/>
                    <a:pt x="432575" y="68136"/>
                  </a:cubicBezTo>
                  <a:cubicBezTo>
                    <a:pt x="481213" y="92455"/>
                    <a:pt x="627128" y="113532"/>
                    <a:pt x="666039" y="145957"/>
                  </a:cubicBezTo>
                  <a:cubicBezTo>
                    <a:pt x="704950" y="178382"/>
                    <a:pt x="656311" y="227021"/>
                    <a:pt x="666039" y="262689"/>
                  </a:cubicBezTo>
                  <a:cubicBezTo>
                    <a:pt x="675767" y="298357"/>
                    <a:pt x="711435" y="324298"/>
                    <a:pt x="724405" y="359966"/>
                  </a:cubicBezTo>
                  <a:cubicBezTo>
                    <a:pt x="737375" y="395634"/>
                    <a:pt x="761694" y="437787"/>
                    <a:pt x="743860" y="476698"/>
                  </a:cubicBezTo>
                  <a:cubicBezTo>
                    <a:pt x="726026" y="515609"/>
                    <a:pt x="656311" y="565868"/>
                    <a:pt x="617400" y="593430"/>
                  </a:cubicBezTo>
                  <a:cubicBezTo>
                    <a:pt x="578489" y="620992"/>
                    <a:pt x="550928" y="656660"/>
                    <a:pt x="510396" y="642068"/>
                  </a:cubicBezTo>
                  <a:cubicBezTo>
                    <a:pt x="469864" y="627476"/>
                    <a:pt x="421454" y="513237"/>
                    <a:pt x="374209" y="505881"/>
                  </a:cubicBezTo>
                  <a:lnTo>
                    <a:pt x="374209" y="505881"/>
                  </a:lnTo>
                  <a:cubicBezTo>
                    <a:pt x="335298" y="507502"/>
                    <a:pt x="197490" y="520472"/>
                    <a:pt x="140745" y="515608"/>
                  </a:cubicBezTo>
                  <a:cubicBezTo>
                    <a:pt x="84000" y="510744"/>
                    <a:pt x="22392" y="505881"/>
                    <a:pt x="33741" y="476698"/>
                  </a:cubicBezTo>
                  <a:cubicBezTo>
                    <a:pt x="45090" y="447515"/>
                    <a:pt x="213703" y="384285"/>
                    <a:pt x="208839" y="340511"/>
                  </a:cubicBezTo>
                  <a:cubicBezTo>
                    <a:pt x="203975" y="296737"/>
                    <a:pt x="32120" y="251340"/>
                    <a:pt x="4558" y="214051"/>
                  </a:cubicBezTo>
                  <a:cubicBezTo>
                    <a:pt x="-14897" y="170277"/>
                    <a:pt x="30499" y="113532"/>
                    <a:pt x="92107" y="77864"/>
                  </a:cubicBezTo>
                  <a:close/>
                </a:path>
              </a:pathLst>
            </a:custGeom>
            <a:solidFill>
              <a:schemeClr val="accent6">
                <a:lumMod val="20000"/>
                <a:lumOff val="80000"/>
              </a:schemeClr>
            </a:solidFill>
            <a:ln w="15875">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13" name="Oval 12"/>
            <p:cNvSpPr/>
            <p:nvPr/>
          </p:nvSpPr>
          <p:spPr>
            <a:xfrm>
              <a:off x="4040749" y="1344806"/>
              <a:ext cx="76200" cy="76200"/>
            </a:xfrm>
            <a:prstGeom prst="ellipse">
              <a:avLst/>
            </a:prstGeom>
            <a:gradFill flip="none" rotWithShape="1">
              <a:gsLst>
                <a:gs pos="0">
                  <a:srgbClr val="FFBDBD"/>
                </a:gs>
                <a:gs pos="78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cxnSp>
          <p:nvCxnSpPr>
            <p:cNvPr id="14" name="Straight Arrow Connector 13"/>
            <p:cNvCxnSpPr/>
            <p:nvPr/>
          </p:nvCxnSpPr>
          <p:spPr>
            <a:xfrm>
              <a:off x="4116949" y="1382906"/>
              <a:ext cx="228600" cy="0"/>
            </a:xfrm>
            <a:prstGeom prst="straightConnector1">
              <a:avLst/>
            </a:prstGeom>
            <a:ln w="1270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166044" y="1614830"/>
              <a:ext cx="179505" cy="72876"/>
            </a:xfrm>
            <a:prstGeom prst="straightConnector1">
              <a:avLst/>
            </a:prstGeom>
            <a:ln w="1270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110556" y="1573406"/>
              <a:ext cx="76200" cy="76200"/>
            </a:xfrm>
            <a:prstGeom prst="ellipse">
              <a:avLst/>
            </a:prstGeom>
            <a:gradFill flip="none" rotWithShape="1">
              <a:gsLst>
                <a:gs pos="0">
                  <a:srgbClr val="FFBDBD"/>
                </a:gs>
                <a:gs pos="78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cxnSp>
          <p:nvCxnSpPr>
            <p:cNvPr id="17" name="Straight Arrow Connector 16"/>
            <p:cNvCxnSpPr/>
            <p:nvPr/>
          </p:nvCxnSpPr>
          <p:spPr>
            <a:xfrm>
              <a:off x="4459849" y="1430467"/>
              <a:ext cx="114300" cy="142939"/>
            </a:xfrm>
            <a:prstGeom prst="straightConnector1">
              <a:avLst/>
            </a:prstGeom>
            <a:ln w="1270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421749" y="1382906"/>
              <a:ext cx="76200" cy="76200"/>
            </a:xfrm>
            <a:prstGeom prst="ellipse">
              <a:avLst/>
            </a:prstGeom>
            <a:gradFill flip="none" rotWithShape="1">
              <a:gsLst>
                <a:gs pos="0">
                  <a:srgbClr val="FFBDBD"/>
                </a:gs>
                <a:gs pos="78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cxnSp>
          <p:nvCxnSpPr>
            <p:cNvPr id="19" name="Straight Arrow Connector 18"/>
            <p:cNvCxnSpPr/>
            <p:nvPr/>
          </p:nvCxnSpPr>
          <p:spPr>
            <a:xfrm>
              <a:off x="4459849" y="1693703"/>
              <a:ext cx="63663" cy="171171"/>
            </a:xfrm>
            <a:prstGeom prst="straightConnector1">
              <a:avLst/>
            </a:prstGeom>
            <a:ln w="1270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418681" y="1647420"/>
              <a:ext cx="76200" cy="76200"/>
            </a:xfrm>
            <a:prstGeom prst="ellipse">
              <a:avLst/>
            </a:prstGeom>
            <a:gradFill flip="none" rotWithShape="1">
              <a:gsLst>
                <a:gs pos="0">
                  <a:srgbClr val="FFBDBD"/>
                </a:gs>
                <a:gs pos="78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21" name="Freeform 20"/>
            <p:cNvSpPr/>
            <p:nvPr/>
          </p:nvSpPr>
          <p:spPr>
            <a:xfrm>
              <a:off x="4574149" y="2068706"/>
              <a:ext cx="688627" cy="587471"/>
            </a:xfrm>
            <a:custGeom>
              <a:avLst/>
              <a:gdLst>
                <a:gd name="connsiteX0" fmla="*/ 87549 w 739302"/>
                <a:gd name="connsiteY0" fmla="*/ 77822 h 642026"/>
                <a:gd name="connsiteX1" fmla="*/ 369651 w 739302"/>
                <a:gd name="connsiteY1" fmla="*/ 0 h 642026"/>
                <a:gd name="connsiteX2" fmla="*/ 428017 w 739302"/>
                <a:gd name="connsiteY2" fmla="*/ 68094 h 642026"/>
                <a:gd name="connsiteX3" fmla="*/ 661481 w 739302"/>
                <a:gd name="connsiteY3" fmla="*/ 145915 h 642026"/>
                <a:gd name="connsiteX4" fmla="*/ 661481 w 739302"/>
                <a:gd name="connsiteY4" fmla="*/ 262647 h 642026"/>
                <a:gd name="connsiteX5" fmla="*/ 719847 w 739302"/>
                <a:gd name="connsiteY5" fmla="*/ 359924 h 642026"/>
                <a:gd name="connsiteX6" fmla="*/ 739302 w 739302"/>
                <a:gd name="connsiteY6" fmla="*/ 476656 h 642026"/>
                <a:gd name="connsiteX7" fmla="*/ 612842 w 739302"/>
                <a:gd name="connsiteY7" fmla="*/ 593388 h 642026"/>
                <a:gd name="connsiteX8" fmla="*/ 505838 w 739302"/>
                <a:gd name="connsiteY8" fmla="*/ 642026 h 642026"/>
                <a:gd name="connsiteX9" fmla="*/ 369651 w 739302"/>
                <a:gd name="connsiteY9" fmla="*/ 505839 h 642026"/>
                <a:gd name="connsiteX10" fmla="*/ 369651 w 739302"/>
                <a:gd name="connsiteY10" fmla="*/ 505839 h 642026"/>
                <a:gd name="connsiteX11" fmla="*/ 136187 w 739302"/>
                <a:gd name="connsiteY11" fmla="*/ 515566 h 642026"/>
                <a:gd name="connsiteX12" fmla="*/ 29183 w 739302"/>
                <a:gd name="connsiteY12" fmla="*/ 476656 h 642026"/>
                <a:gd name="connsiteX13" fmla="*/ 204281 w 739302"/>
                <a:gd name="connsiteY13" fmla="*/ 340469 h 642026"/>
                <a:gd name="connsiteX14" fmla="*/ 0 w 739302"/>
                <a:gd name="connsiteY14" fmla="*/ 214009 h 642026"/>
                <a:gd name="connsiteX15" fmla="*/ 38910 w 739302"/>
                <a:gd name="connsiteY15" fmla="*/ 116732 h 642026"/>
                <a:gd name="connsiteX16" fmla="*/ 87549 w 739302"/>
                <a:gd name="connsiteY16" fmla="*/ 77822 h 642026"/>
                <a:gd name="connsiteX0" fmla="*/ 87549 w 739302"/>
                <a:gd name="connsiteY0" fmla="*/ 77822 h 642026"/>
                <a:gd name="connsiteX1" fmla="*/ 369651 w 739302"/>
                <a:gd name="connsiteY1" fmla="*/ 0 h 642026"/>
                <a:gd name="connsiteX2" fmla="*/ 428017 w 739302"/>
                <a:gd name="connsiteY2" fmla="*/ 68094 h 642026"/>
                <a:gd name="connsiteX3" fmla="*/ 661481 w 739302"/>
                <a:gd name="connsiteY3" fmla="*/ 145915 h 642026"/>
                <a:gd name="connsiteX4" fmla="*/ 661481 w 739302"/>
                <a:gd name="connsiteY4" fmla="*/ 262647 h 642026"/>
                <a:gd name="connsiteX5" fmla="*/ 719847 w 739302"/>
                <a:gd name="connsiteY5" fmla="*/ 359924 h 642026"/>
                <a:gd name="connsiteX6" fmla="*/ 739302 w 739302"/>
                <a:gd name="connsiteY6" fmla="*/ 476656 h 642026"/>
                <a:gd name="connsiteX7" fmla="*/ 612842 w 739302"/>
                <a:gd name="connsiteY7" fmla="*/ 593388 h 642026"/>
                <a:gd name="connsiteX8" fmla="*/ 505838 w 739302"/>
                <a:gd name="connsiteY8" fmla="*/ 642026 h 642026"/>
                <a:gd name="connsiteX9" fmla="*/ 369651 w 739302"/>
                <a:gd name="connsiteY9" fmla="*/ 505839 h 642026"/>
                <a:gd name="connsiteX10" fmla="*/ 369651 w 739302"/>
                <a:gd name="connsiteY10" fmla="*/ 505839 h 642026"/>
                <a:gd name="connsiteX11" fmla="*/ 136187 w 739302"/>
                <a:gd name="connsiteY11" fmla="*/ 515566 h 642026"/>
                <a:gd name="connsiteX12" fmla="*/ 29183 w 739302"/>
                <a:gd name="connsiteY12" fmla="*/ 476656 h 642026"/>
                <a:gd name="connsiteX13" fmla="*/ 204281 w 739302"/>
                <a:gd name="connsiteY13" fmla="*/ 340469 h 642026"/>
                <a:gd name="connsiteX14" fmla="*/ 0 w 739302"/>
                <a:gd name="connsiteY14" fmla="*/ 214009 h 642026"/>
                <a:gd name="connsiteX15" fmla="*/ 38910 w 739302"/>
                <a:gd name="connsiteY15" fmla="*/ 116732 h 642026"/>
                <a:gd name="connsiteX16" fmla="*/ 87549 w 739302"/>
                <a:gd name="connsiteY16" fmla="*/ 77822 h 642026"/>
                <a:gd name="connsiteX0" fmla="*/ 87549 w 739302"/>
                <a:gd name="connsiteY0" fmla="*/ 77822 h 642026"/>
                <a:gd name="connsiteX1" fmla="*/ 369651 w 739302"/>
                <a:gd name="connsiteY1" fmla="*/ 0 h 642026"/>
                <a:gd name="connsiteX2" fmla="*/ 428017 w 739302"/>
                <a:gd name="connsiteY2" fmla="*/ 68094 h 642026"/>
                <a:gd name="connsiteX3" fmla="*/ 661481 w 739302"/>
                <a:gd name="connsiteY3" fmla="*/ 145915 h 642026"/>
                <a:gd name="connsiteX4" fmla="*/ 661481 w 739302"/>
                <a:gd name="connsiteY4" fmla="*/ 262647 h 642026"/>
                <a:gd name="connsiteX5" fmla="*/ 719847 w 739302"/>
                <a:gd name="connsiteY5" fmla="*/ 359924 h 642026"/>
                <a:gd name="connsiteX6" fmla="*/ 739302 w 739302"/>
                <a:gd name="connsiteY6" fmla="*/ 476656 h 642026"/>
                <a:gd name="connsiteX7" fmla="*/ 612842 w 739302"/>
                <a:gd name="connsiteY7" fmla="*/ 593388 h 642026"/>
                <a:gd name="connsiteX8" fmla="*/ 505838 w 739302"/>
                <a:gd name="connsiteY8" fmla="*/ 642026 h 642026"/>
                <a:gd name="connsiteX9" fmla="*/ 369651 w 739302"/>
                <a:gd name="connsiteY9" fmla="*/ 505839 h 642026"/>
                <a:gd name="connsiteX10" fmla="*/ 369651 w 739302"/>
                <a:gd name="connsiteY10" fmla="*/ 505839 h 642026"/>
                <a:gd name="connsiteX11" fmla="*/ 136187 w 739302"/>
                <a:gd name="connsiteY11" fmla="*/ 515566 h 642026"/>
                <a:gd name="connsiteX12" fmla="*/ 29183 w 739302"/>
                <a:gd name="connsiteY12" fmla="*/ 476656 h 642026"/>
                <a:gd name="connsiteX13" fmla="*/ 204281 w 739302"/>
                <a:gd name="connsiteY13" fmla="*/ 340469 h 642026"/>
                <a:gd name="connsiteX14" fmla="*/ 0 w 739302"/>
                <a:gd name="connsiteY14" fmla="*/ 214009 h 642026"/>
                <a:gd name="connsiteX15" fmla="*/ 38910 w 739302"/>
                <a:gd name="connsiteY15" fmla="*/ 116732 h 642026"/>
                <a:gd name="connsiteX16" fmla="*/ 87549 w 739302"/>
                <a:gd name="connsiteY16" fmla="*/ 77822 h 642026"/>
                <a:gd name="connsiteX0" fmla="*/ 87549 w 739302"/>
                <a:gd name="connsiteY0" fmla="*/ 77822 h 642026"/>
                <a:gd name="connsiteX1" fmla="*/ 369651 w 739302"/>
                <a:gd name="connsiteY1" fmla="*/ 0 h 642026"/>
                <a:gd name="connsiteX2" fmla="*/ 428017 w 739302"/>
                <a:gd name="connsiteY2" fmla="*/ 68094 h 642026"/>
                <a:gd name="connsiteX3" fmla="*/ 661481 w 739302"/>
                <a:gd name="connsiteY3" fmla="*/ 145915 h 642026"/>
                <a:gd name="connsiteX4" fmla="*/ 661481 w 739302"/>
                <a:gd name="connsiteY4" fmla="*/ 262647 h 642026"/>
                <a:gd name="connsiteX5" fmla="*/ 719847 w 739302"/>
                <a:gd name="connsiteY5" fmla="*/ 359924 h 642026"/>
                <a:gd name="connsiteX6" fmla="*/ 739302 w 739302"/>
                <a:gd name="connsiteY6" fmla="*/ 476656 h 642026"/>
                <a:gd name="connsiteX7" fmla="*/ 612842 w 739302"/>
                <a:gd name="connsiteY7" fmla="*/ 593388 h 642026"/>
                <a:gd name="connsiteX8" fmla="*/ 505838 w 739302"/>
                <a:gd name="connsiteY8" fmla="*/ 642026 h 642026"/>
                <a:gd name="connsiteX9" fmla="*/ 369651 w 739302"/>
                <a:gd name="connsiteY9" fmla="*/ 505839 h 642026"/>
                <a:gd name="connsiteX10" fmla="*/ 369651 w 739302"/>
                <a:gd name="connsiteY10" fmla="*/ 505839 h 642026"/>
                <a:gd name="connsiteX11" fmla="*/ 136187 w 739302"/>
                <a:gd name="connsiteY11" fmla="*/ 515566 h 642026"/>
                <a:gd name="connsiteX12" fmla="*/ 29183 w 739302"/>
                <a:gd name="connsiteY12" fmla="*/ 476656 h 642026"/>
                <a:gd name="connsiteX13" fmla="*/ 204281 w 739302"/>
                <a:gd name="connsiteY13" fmla="*/ 340469 h 642026"/>
                <a:gd name="connsiteX14" fmla="*/ 0 w 739302"/>
                <a:gd name="connsiteY14" fmla="*/ 214009 h 642026"/>
                <a:gd name="connsiteX15" fmla="*/ 38910 w 739302"/>
                <a:gd name="connsiteY15" fmla="*/ 116732 h 642026"/>
                <a:gd name="connsiteX16" fmla="*/ 87549 w 739302"/>
                <a:gd name="connsiteY16" fmla="*/ 77822 h 642026"/>
                <a:gd name="connsiteX0" fmla="*/ 87549 w 739302"/>
                <a:gd name="connsiteY0" fmla="*/ 77822 h 642026"/>
                <a:gd name="connsiteX1" fmla="*/ 369651 w 739302"/>
                <a:gd name="connsiteY1" fmla="*/ 0 h 642026"/>
                <a:gd name="connsiteX2" fmla="*/ 428017 w 739302"/>
                <a:gd name="connsiteY2" fmla="*/ 68094 h 642026"/>
                <a:gd name="connsiteX3" fmla="*/ 661481 w 739302"/>
                <a:gd name="connsiteY3" fmla="*/ 145915 h 642026"/>
                <a:gd name="connsiteX4" fmla="*/ 661481 w 739302"/>
                <a:gd name="connsiteY4" fmla="*/ 262647 h 642026"/>
                <a:gd name="connsiteX5" fmla="*/ 719847 w 739302"/>
                <a:gd name="connsiteY5" fmla="*/ 359924 h 642026"/>
                <a:gd name="connsiteX6" fmla="*/ 739302 w 739302"/>
                <a:gd name="connsiteY6" fmla="*/ 476656 h 642026"/>
                <a:gd name="connsiteX7" fmla="*/ 612842 w 739302"/>
                <a:gd name="connsiteY7" fmla="*/ 593388 h 642026"/>
                <a:gd name="connsiteX8" fmla="*/ 505838 w 739302"/>
                <a:gd name="connsiteY8" fmla="*/ 642026 h 642026"/>
                <a:gd name="connsiteX9" fmla="*/ 369651 w 739302"/>
                <a:gd name="connsiteY9" fmla="*/ 505839 h 642026"/>
                <a:gd name="connsiteX10" fmla="*/ 369651 w 739302"/>
                <a:gd name="connsiteY10" fmla="*/ 505839 h 642026"/>
                <a:gd name="connsiteX11" fmla="*/ 136187 w 739302"/>
                <a:gd name="connsiteY11" fmla="*/ 515566 h 642026"/>
                <a:gd name="connsiteX12" fmla="*/ 29183 w 739302"/>
                <a:gd name="connsiteY12" fmla="*/ 476656 h 642026"/>
                <a:gd name="connsiteX13" fmla="*/ 204281 w 739302"/>
                <a:gd name="connsiteY13" fmla="*/ 340469 h 642026"/>
                <a:gd name="connsiteX14" fmla="*/ 0 w 739302"/>
                <a:gd name="connsiteY14" fmla="*/ 214009 h 642026"/>
                <a:gd name="connsiteX15" fmla="*/ 38910 w 739302"/>
                <a:gd name="connsiteY15" fmla="*/ 116732 h 642026"/>
                <a:gd name="connsiteX16" fmla="*/ 87549 w 739302"/>
                <a:gd name="connsiteY16" fmla="*/ 77822 h 642026"/>
                <a:gd name="connsiteX0" fmla="*/ 87549 w 739302"/>
                <a:gd name="connsiteY0" fmla="*/ 77822 h 642026"/>
                <a:gd name="connsiteX1" fmla="*/ 369651 w 739302"/>
                <a:gd name="connsiteY1" fmla="*/ 0 h 642026"/>
                <a:gd name="connsiteX2" fmla="*/ 428017 w 739302"/>
                <a:gd name="connsiteY2" fmla="*/ 68094 h 642026"/>
                <a:gd name="connsiteX3" fmla="*/ 661481 w 739302"/>
                <a:gd name="connsiteY3" fmla="*/ 145915 h 642026"/>
                <a:gd name="connsiteX4" fmla="*/ 661481 w 739302"/>
                <a:gd name="connsiteY4" fmla="*/ 262647 h 642026"/>
                <a:gd name="connsiteX5" fmla="*/ 719847 w 739302"/>
                <a:gd name="connsiteY5" fmla="*/ 359924 h 642026"/>
                <a:gd name="connsiteX6" fmla="*/ 739302 w 739302"/>
                <a:gd name="connsiteY6" fmla="*/ 476656 h 642026"/>
                <a:gd name="connsiteX7" fmla="*/ 612842 w 739302"/>
                <a:gd name="connsiteY7" fmla="*/ 593388 h 642026"/>
                <a:gd name="connsiteX8" fmla="*/ 505838 w 739302"/>
                <a:gd name="connsiteY8" fmla="*/ 642026 h 642026"/>
                <a:gd name="connsiteX9" fmla="*/ 369651 w 739302"/>
                <a:gd name="connsiteY9" fmla="*/ 505839 h 642026"/>
                <a:gd name="connsiteX10" fmla="*/ 369651 w 739302"/>
                <a:gd name="connsiteY10" fmla="*/ 505839 h 642026"/>
                <a:gd name="connsiteX11" fmla="*/ 136187 w 739302"/>
                <a:gd name="connsiteY11" fmla="*/ 515566 h 642026"/>
                <a:gd name="connsiteX12" fmla="*/ 29183 w 739302"/>
                <a:gd name="connsiteY12" fmla="*/ 476656 h 642026"/>
                <a:gd name="connsiteX13" fmla="*/ 204281 w 739302"/>
                <a:gd name="connsiteY13" fmla="*/ 340469 h 642026"/>
                <a:gd name="connsiteX14" fmla="*/ 0 w 739302"/>
                <a:gd name="connsiteY14" fmla="*/ 214009 h 642026"/>
                <a:gd name="connsiteX15" fmla="*/ 38910 w 739302"/>
                <a:gd name="connsiteY15" fmla="*/ 116732 h 642026"/>
                <a:gd name="connsiteX16" fmla="*/ 87549 w 739302"/>
                <a:gd name="connsiteY16" fmla="*/ 77822 h 642026"/>
                <a:gd name="connsiteX0" fmla="*/ 87549 w 739302"/>
                <a:gd name="connsiteY0" fmla="*/ 77822 h 642026"/>
                <a:gd name="connsiteX1" fmla="*/ 369651 w 739302"/>
                <a:gd name="connsiteY1" fmla="*/ 0 h 642026"/>
                <a:gd name="connsiteX2" fmla="*/ 428017 w 739302"/>
                <a:gd name="connsiteY2" fmla="*/ 68094 h 642026"/>
                <a:gd name="connsiteX3" fmla="*/ 661481 w 739302"/>
                <a:gd name="connsiteY3" fmla="*/ 145915 h 642026"/>
                <a:gd name="connsiteX4" fmla="*/ 661481 w 739302"/>
                <a:gd name="connsiteY4" fmla="*/ 262647 h 642026"/>
                <a:gd name="connsiteX5" fmla="*/ 719847 w 739302"/>
                <a:gd name="connsiteY5" fmla="*/ 359924 h 642026"/>
                <a:gd name="connsiteX6" fmla="*/ 739302 w 739302"/>
                <a:gd name="connsiteY6" fmla="*/ 476656 h 642026"/>
                <a:gd name="connsiteX7" fmla="*/ 612842 w 739302"/>
                <a:gd name="connsiteY7" fmla="*/ 593388 h 642026"/>
                <a:gd name="connsiteX8" fmla="*/ 505838 w 739302"/>
                <a:gd name="connsiteY8" fmla="*/ 642026 h 642026"/>
                <a:gd name="connsiteX9" fmla="*/ 369651 w 739302"/>
                <a:gd name="connsiteY9" fmla="*/ 505839 h 642026"/>
                <a:gd name="connsiteX10" fmla="*/ 369651 w 739302"/>
                <a:gd name="connsiteY10" fmla="*/ 505839 h 642026"/>
                <a:gd name="connsiteX11" fmla="*/ 136187 w 739302"/>
                <a:gd name="connsiteY11" fmla="*/ 515566 h 642026"/>
                <a:gd name="connsiteX12" fmla="*/ 29183 w 739302"/>
                <a:gd name="connsiteY12" fmla="*/ 476656 h 642026"/>
                <a:gd name="connsiteX13" fmla="*/ 204281 w 739302"/>
                <a:gd name="connsiteY13" fmla="*/ 340469 h 642026"/>
                <a:gd name="connsiteX14" fmla="*/ 0 w 739302"/>
                <a:gd name="connsiteY14" fmla="*/ 214009 h 642026"/>
                <a:gd name="connsiteX15" fmla="*/ 38910 w 739302"/>
                <a:gd name="connsiteY15" fmla="*/ 116732 h 642026"/>
                <a:gd name="connsiteX16" fmla="*/ 87549 w 739302"/>
                <a:gd name="connsiteY16" fmla="*/ 77822 h 642026"/>
                <a:gd name="connsiteX0" fmla="*/ 87549 w 739302"/>
                <a:gd name="connsiteY0" fmla="*/ 77822 h 645409"/>
                <a:gd name="connsiteX1" fmla="*/ 369651 w 739302"/>
                <a:gd name="connsiteY1" fmla="*/ 0 h 645409"/>
                <a:gd name="connsiteX2" fmla="*/ 428017 w 739302"/>
                <a:gd name="connsiteY2" fmla="*/ 68094 h 645409"/>
                <a:gd name="connsiteX3" fmla="*/ 661481 w 739302"/>
                <a:gd name="connsiteY3" fmla="*/ 145915 h 645409"/>
                <a:gd name="connsiteX4" fmla="*/ 661481 w 739302"/>
                <a:gd name="connsiteY4" fmla="*/ 262647 h 645409"/>
                <a:gd name="connsiteX5" fmla="*/ 719847 w 739302"/>
                <a:gd name="connsiteY5" fmla="*/ 359924 h 645409"/>
                <a:gd name="connsiteX6" fmla="*/ 739302 w 739302"/>
                <a:gd name="connsiteY6" fmla="*/ 476656 h 645409"/>
                <a:gd name="connsiteX7" fmla="*/ 612842 w 739302"/>
                <a:gd name="connsiteY7" fmla="*/ 593388 h 645409"/>
                <a:gd name="connsiteX8" fmla="*/ 505838 w 739302"/>
                <a:gd name="connsiteY8" fmla="*/ 642026 h 645409"/>
                <a:gd name="connsiteX9" fmla="*/ 369651 w 739302"/>
                <a:gd name="connsiteY9" fmla="*/ 505839 h 645409"/>
                <a:gd name="connsiteX10" fmla="*/ 369651 w 739302"/>
                <a:gd name="connsiteY10" fmla="*/ 505839 h 645409"/>
                <a:gd name="connsiteX11" fmla="*/ 136187 w 739302"/>
                <a:gd name="connsiteY11" fmla="*/ 515566 h 645409"/>
                <a:gd name="connsiteX12" fmla="*/ 29183 w 739302"/>
                <a:gd name="connsiteY12" fmla="*/ 476656 h 645409"/>
                <a:gd name="connsiteX13" fmla="*/ 204281 w 739302"/>
                <a:gd name="connsiteY13" fmla="*/ 340469 h 645409"/>
                <a:gd name="connsiteX14" fmla="*/ 0 w 739302"/>
                <a:gd name="connsiteY14" fmla="*/ 214009 h 645409"/>
                <a:gd name="connsiteX15" fmla="*/ 38910 w 739302"/>
                <a:gd name="connsiteY15" fmla="*/ 116732 h 645409"/>
                <a:gd name="connsiteX16" fmla="*/ 87549 w 739302"/>
                <a:gd name="connsiteY16" fmla="*/ 77822 h 645409"/>
                <a:gd name="connsiteX0" fmla="*/ 87549 w 739302"/>
                <a:gd name="connsiteY0" fmla="*/ 77822 h 645409"/>
                <a:gd name="connsiteX1" fmla="*/ 369651 w 739302"/>
                <a:gd name="connsiteY1" fmla="*/ 0 h 645409"/>
                <a:gd name="connsiteX2" fmla="*/ 428017 w 739302"/>
                <a:gd name="connsiteY2" fmla="*/ 68094 h 645409"/>
                <a:gd name="connsiteX3" fmla="*/ 661481 w 739302"/>
                <a:gd name="connsiteY3" fmla="*/ 145915 h 645409"/>
                <a:gd name="connsiteX4" fmla="*/ 661481 w 739302"/>
                <a:gd name="connsiteY4" fmla="*/ 262647 h 645409"/>
                <a:gd name="connsiteX5" fmla="*/ 719847 w 739302"/>
                <a:gd name="connsiteY5" fmla="*/ 359924 h 645409"/>
                <a:gd name="connsiteX6" fmla="*/ 739302 w 739302"/>
                <a:gd name="connsiteY6" fmla="*/ 476656 h 645409"/>
                <a:gd name="connsiteX7" fmla="*/ 612842 w 739302"/>
                <a:gd name="connsiteY7" fmla="*/ 593388 h 645409"/>
                <a:gd name="connsiteX8" fmla="*/ 505838 w 739302"/>
                <a:gd name="connsiteY8" fmla="*/ 642026 h 645409"/>
                <a:gd name="connsiteX9" fmla="*/ 369651 w 739302"/>
                <a:gd name="connsiteY9" fmla="*/ 505839 h 645409"/>
                <a:gd name="connsiteX10" fmla="*/ 369651 w 739302"/>
                <a:gd name="connsiteY10" fmla="*/ 505839 h 645409"/>
                <a:gd name="connsiteX11" fmla="*/ 136187 w 739302"/>
                <a:gd name="connsiteY11" fmla="*/ 515566 h 645409"/>
                <a:gd name="connsiteX12" fmla="*/ 29183 w 739302"/>
                <a:gd name="connsiteY12" fmla="*/ 476656 h 645409"/>
                <a:gd name="connsiteX13" fmla="*/ 204281 w 739302"/>
                <a:gd name="connsiteY13" fmla="*/ 340469 h 645409"/>
                <a:gd name="connsiteX14" fmla="*/ 0 w 739302"/>
                <a:gd name="connsiteY14" fmla="*/ 214009 h 645409"/>
                <a:gd name="connsiteX15" fmla="*/ 38910 w 739302"/>
                <a:gd name="connsiteY15" fmla="*/ 116732 h 645409"/>
                <a:gd name="connsiteX16" fmla="*/ 87549 w 739302"/>
                <a:gd name="connsiteY16" fmla="*/ 77822 h 645409"/>
                <a:gd name="connsiteX0" fmla="*/ 87549 w 745610"/>
                <a:gd name="connsiteY0" fmla="*/ 77822 h 645409"/>
                <a:gd name="connsiteX1" fmla="*/ 369651 w 745610"/>
                <a:gd name="connsiteY1" fmla="*/ 0 h 645409"/>
                <a:gd name="connsiteX2" fmla="*/ 428017 w 745610"/>
                <a:gd name="connsiteY2" fmla="*/ 68094 h 645409"/>
                <a:gd name="connsiteX3" fmla="*/ 661481 w 745610"/>
                <a:gd name="connsiteY3" fmla="*/ 145915 h 645409"/>
                <a:gd name="connsiteX4" fmla="*/ 661481 w 745610"/>
                <a:gd name="connsiteY4" fmla="*/ 262647 h 645409"/>
                <a:gd name="connsiteX5" fmla="*/ 719847 w 745610"/>
                <a:gd name="connsiteY5" fmla="*/ 359924 h 645409"/>
                <a:gd name="connsiteX6" fmla="*/ 739302 w 745610"/>
                <a:gd name="connsiteY6" fmla="*/ 476656 h 645409"/>
                <a:gd name="connsiteX7" fmla="*/ 612842 w 745610"/>
                <a:gd name="connsiteY7" fmla="*/ 593388 h 645409"/>
                <a:gd name="connsiteX8" fmla="*/ 505838 w 745610"/>
                <a:gd name="connsiteY8" fmla="*/ 642026 h 645409"/>
                <a:gd name="connsiteX9" fmla="*/ 369651 w 745610"/>
                <a:gd name="connsiteY9" fmla="*/ 505839 h 645409"/>
                <a:gd name="connsiteX10" fmla="*/ 369651 w 745610"/>
                <a:gd name="connsiteY10" fmla="*/ 505839 h 645409"/>
                <a:gd name="connsiteX11" fmla="*/ 136187 w 745610"/>
                <a:gd name="connsiteY11" fmla="*/ 515566 h 645409"/>
                <a:gd name="connsiteX12" fmla="*/ 29183 w 745610"/>
                <a:gd name="connsiteY12" fmla="*/ 476656 h 645409"/>
                <a:gd name="connsiteX13" fmla="*/ 204281 w 745610"/>
                <a:gd name="connsiteY13" fmla="*/ 340469 h 645409"/>
                <a:gd name="connsiteX14" fmla="*/ 0 w 745610"/>
                <a:gd name="connsiteY14" fmla="*/ 214009 h 645409"/>
                <a:gd name="connsiteX15" fmla="*/ 38910 w 745610"/>
                <a:gd name="connsiteY15" fmla="*/ 116732 h 645409"/>
                <a:gd name="connsiteX16" fmla="*/ 87549 w 745610"/>
                <a:gd name="connsiteY16" fmla="*/ 77822 h 645409"/>
                <a:gd name="connsiteX0" fmla="*/ 87549 w 745610"/>
                <a:gd name="connsiteY0" fmla="*/ 77822 h 645409"/>
                <a:gd name="connsiteX1" fmla="*/ 369651 w 745610"/>
                <a:gd name="connsiteY1" fmla="*/ 0 h 645409"/>
                <a:gd name="connsiteX2" fmla="*/ 428017 w 745610"/>
                <a:gd name="connsiteY2" fmla="*/ 68094 h 645409"/>
                <a:gd name="connsiteX3" fmla="*/ 661481 w 745610"/>
                <a:gd name="connsiteY3" fmla="*/ 145915 h 645409"/>
                <a:gd name="connsiteX4" fmla="*/ 661481 w 745610"/>
                <a:gd name="connsiteY4" fmla="*/ 262647 h 645409"/>
                <a:gd name="connsiteX5" fmla="*/ 719847 w 745610"/>
                <a:gd name="connsiteY5" fmla="*/ 359924 h 645409"/>
                <a:gd name="connsiteX6" fmla="*/ 739302 w 745610"/>
                <a:gd name="connsiteY6" fmla="*/ 476656 h 645409"/>
                <a:gd name="connsiteX7" fmla="*/ 612842 w 745610"/>
                <a:gd name="connsiteY7" fmla="*/ 593388 h 645409"/>
                <a:gd name="connsiteX8" fmla="*/ 505838 w 745610"/>
                <a:gd name="connsiteY8" fmla="*/ 642026 h 645409"/>
                <a:gd name="connsiteX9" fmla="*/ 369651 w 745610"/>
                <a:gd name="connsiteY9" fmla="*/ 505839 h 645409"/>
                <a:gd name="connsiteX10" fmla="*/ 369651 w 745610"/>
                <a:gd name="connsiteY10" fmla="*/ 505839 h 645409"/>
                <a:gd name="connsiteX11" fmla="*/ 136187 w 745610"/>
                <a:gd name="connsiteY11" fmla="*/ 515566 h 645409"/>
                <a:gd name="connsiteX12" fmla="*/ 29183 w 745610"/>
                <a:gd name="connsiteY12" fmla="*/ 476656 h 645409"/>
                <a:gd name="connsiteX13" fmla="*/ 204281 w 745610"/>
                <a:gd name="connsiteY13" fmla="*/ 340469 h 645409"/>
                <a:gd name="connsiteX14" fmla="*/ 0 w 745610"/>
                <a:gd name="connsiteY14" fmla="*/ 214009 h 645409"/>
                <a:gd name="connsiteX15" fmla="*/ 38910 w 745610"/>
                <a:gd name="connsiteY15" fmla="*/ 116732 h 645409"/>
                <a:gd name="connsiteX16" fmla="*/ 87549 w 745610"/>
                <a:gd name="connsiteY16" fmla="*/ 77822 h 645409"/>
                <a:gd name="connsiteX0" fmla="*/ 87549 w 745610"/>
                <a:gd name="connsiteY0" fmla="*/ 77822 h 645409"/>
                <a:gd name="connsiteX1" fmla="*/ 369651 w 745610"/>
                <a:gd name="connsiteY1" fmla="*/ 0 h 645409"/>
                <a:gd name="connsiteX2" fmla="*/ 428017 w 745610"/>
                <a:gd name="connsiteY2" fmla="*/ 68094 h 645409"/>
                <a:gd name="connsiteX3" fmla="*/ 661481 w 745610"/>
                <a:gd name="connsiteY3" fmla="*/ 145915 h 645409"/>
                <a:gd name="connsiteX4" fmla="*/ 661481 w 745610"/>
                <a:gd name="connsiteY4" fmla="*/ 262647 h 645409"/>
                <a:gd name="connsiteX5" fmla="*/ 719847 w 745610"/>
                <a:gd name="connsiteY5" fmla="*/ 359924 h 645409"/>
                <a:gd name="connsiteX6" fmla="*/ 739302 w 745610"/>
                <a:gd name="connsiteY6" fmla="*/ 476656 h 645409"/>
                <a:gd name="connsiteX7" fmla="*/ 612842 w 745610"/>
                <a:gd name="connsiteY7" fmla="*/ 593388 h 645409"/>
                <a:gd name="connsiteX8" fmla="*/ 505838 w 745610"/>
                <a:gd name="connsiteY8" fmla="*/ 642026 h 645409"/>
                <a:gd name="connsiteX9" fmla="*/ 369651 w 745610"/>
                <a:gd name="connsiteY9" fmla="*/ 505839 h 645409"/>
                <a:gd name="connsiteX10" fmla="*/ 369651 w 745610"/>
                <a:gd name="connsiteY10" fmla="*/ 505839 h 645409"/>
                <a:gd name="connsiteX11" fmla="*/ 136187 w 745610"/>
                <a:gd name="connsiteY11" fmla="*/ 515566 h 645409"/>
                <a:gd name="connsiteX12" fmla="*/ 29183 w 745610"/>
                <a:gd name="connsiteY12" fmla="*/ 476656 h 645409"/>
                <a:gd name="connsiteX13" fmla="*/ 204281 w 745610"/>
                <a:gd name="connsiteY13" fmla="*/ 340469 h 645409"/>
                <a:gd name="connsiteX14" fmla="*/ 0 w 745610"/>
                <a:gd name="connsiteY14" fmla="*/ 214009 h 645409"/>
                <a:gd name="connsiteX15" fmla="*/ 38910 w 745610"/>
                <a:gd name="connsiteY15" fmla="*/ 116732 h 645409"/>
                <a:gd name="connsiteX16" fmla="*/ 87549 w 745610"/>
                <a:gd name="connsiteY16" fmla="*/ 77822 h 645409"/>
                <a:gd name="connsiteX0" fmla="*/ 87549 w 745610"/>
                <a:gd name="connsiteY0" fmla="*/ 77822 h 645409"/>
                <a:gd name="connsiteX1" fmla="*/ 369651 w 745610"/>
                <a:gd name="connsiteY1" fmla="*/ 0 h 645409"/>
                <a:gd name="connsiteX2" fmla="*/ 428017 w 745610"/>
                <a:gd name="connsiteY2" fmla="*/ 68094 h 645409"/>
                <a:gd name="connsiteX3" fmla="*/ 661481 w 745610"/>
                <a:gd name="connsiteY3" fmla="*/ 145915 h 645409"/>
                <a:gd name="connsiteX4" fmla="*/ 661481 w 745610"/>
                <a:gd name="connsiteY4" fmla="*/ 262647 h 645409"/>
                <a:gd name="connsiteX5" fmla="*/ 719847 w 745610"/>
                <a:gd name="connsiteY5" fmla="*/ 359924 h 645409"/>
                <a:gd name="connsiteX6" fmla="*/ 739302 w 745610"/>
                <a:gd name="connsiteY6" fmla="*/ 476656 h 645409"/>
                <a:gd name="connsiteX7" fmla="*/ 612842 w 745610"/>
                <a:gd name="connsiteY7" fmla="*/ 593388 h 645409"/>
                <a:gd name="connsiteX8" fmla="*/ 505838 w 745610"/>
                <a:gd name="connsiteY8" fmla="*/ 642026 h 645409"/>
                <a:gd name="connsiteX9" fmla="*/ 369651 w 745610"/>
                <a:gd name="connsiteY9" fmla="*/ 505839 h 645409"/>
                <a:gd name="connsiteX10" fmla="*/ 369651 w 745610"/>
                <a:gd name="connsiteY10" fmla="*/ 505839 h 645409"/>
                <a:gd name="connsiteX11" fmla="*/ 136187 w 745610"/>
                <a:gd name="connsiteY11" fmla="*/ 515566 h 645409"/>
                <a:gd name="connsiteX12" fmla="*/ 29183 w 745610"/>
                <a:gd name="connsiteY12" fmla="*/ 476656 h 645409"/>
                <a:gd name="connsiteX13" fmla="*/ 204281 w 745610"/>
                <a:gd name="connsiteY13" fmla="*/ 340469 h 645409"/>
                <a:gd name="connsiteX14" fmla="*/ 0 w 745610"/>
                <a:gd name="connsiteY14" fmla="*/ 214009 h 645409"/>
                <a:gd name="connsiteX15" fmla="*/ 38910 w 745610"/>
                <a:gd name="connsiteY15" fmla="*/ 116732 h 645409"/>
                <a:gd name="connsiteX16" fmla="*/ 87549 w 745610"/>
                <a:gd name="connsiteY16" fmla="*/ 77822 h 645409"/>
                <a:gd name="connsiteX0" fmla="*/ 87549 w 745610"/>
                <a:gd name="connsiteY0" fmla="*/ 77864 h 645451"/>
                <a:gd name="connsiteX1" fmla="*/ 369651 w 745610"/>
                <a:gd name="connsiteY1" fmla="*/ 42 h 645451"/>
                <a:gd name="connsiteX2" fmla="*/ 428017 w 745610"/>
                <a:gd name="connsiteY2" fmla="*/ 68136 h 645451"/>
                <a:gd name="connsiteX3" fmla="*/ 661481 w 745610"/>
                <a:gd name="connsiteY3" fmla="*/ 145957 h 645451"/>
                <a:gd name="connsiteX4" fmla="*/ 661481 w 745610"/>
                <a:gd name="connsiteY4" fmla="*/ 262689 h 645451"/>
                <a:gd name="connsiteX5" fmla="*/ 719847 w 745610"/>
                <a:gd name="connsiteY5" fmla="*/ 359966 h 645451"/>
                <a:gd name="connsiteX6" fmla="*/ 739302 w 745610"/>
                <a:gd name="connsiteY6" fmla="*/ 476698 h 645451"/>
                <a:gd name="connsiteX7" fmla="*/ 612842 w 745610"/>
                <a:gd name="connsiteY7" fmla="*/ 593430 h 645451"/>
                <a:gd name="connsiteX8" fmla="*/ 505838 w 745610"/>
                <a:gd name="connsiteY8" fmla="*/ 642068 h 645451"/>
                <a:gd name="connsiteX9" fmla="*/ 369651 w 745610"/>
                <a:gd name="connsiteY9" fmla="*/ 505881 h 645451"/>
                <a:gd name="connsiteX10" fmla="*/ 369651 w 745610"/>
                <a:gd name="connsiteY10" fmla="*/ 505881 h 645451"/>
                <a:gd name="connsiteX11" fmla="*/ 136187 w 745610"/>
                <a:gd name="connsiteY11" fmla="*/ 515608 h 645451"/>
                <a:gd name="connsiteX12" fmla="*/ 29183 w 745610"/>
                <a:gd name="connsiteY12" fmla="*/ 476698 h 645451"/>
                <a:gd name="connsiteX13" fmla="*/ 204281 w 745610"/>
                <a:gd name="connsiteY13" fmla="*/ 340511 h 645451"/>
                <a:gd name="connsiteX14" fmla="*/ 0 w 745610"/>
                <a:gd name="connsiteY14" fmla="*/ 214051 h 645451"/>
                <a:gd name="connsiteX15" fmla="*/ 38910 w 745610"/>
                <a:gd name="connsiteY15" fmla="*/ 116774 h 645451"/>
                <a:gd name="connsiteX16" fmla="*/ 87549 w 745610"/>
                <a:gd name="connsiteY16" fmla="*/ 77864 h 645451"/>
                <a:gd name="connsiteX0" fmla="*/ 87549 w 745610"/>
                <a:gd name="connsiteY0" fmla="*/ 77864 h 645451"/>
                <a:gd name="connsiteX1" fmla="*/ 369651 w 745610"/>
                <a:gd name="connsiteY1" fmla="*/ 42 h 645451"/>
                <a:gd name="connsiteX2" fmla="*/ 428017 w 745610"/>
                <a:gd name="connsiteY2" fmla="*/ 68136 h 645451"/>
                <a:gd name="connsiteX3" fmla="*/ 661481 w 745610"/>
                <a:gd name="connsiteY3" fmla="*/ 145957 h 645451"/>
                <a:gd name="connsiteX4" fmla="*/ 661481 w 745610"/>
                <a:gd name="connsiteY4" fmla="*/ 262689 h 645451"/>
                <a:gd name="connsiteX5" fmla="*/ 719847 w 745610"/>
                <a:gd name="connsiteY5" fmla="*/ 359966 h 645451"/>
                <a:gd name="connsiteX6" fmla="*/ 739302 w 745610"/>
                <a:gd name="connsiteY6" fmla="*/ 476698 h 645451"/>
                <a:gd name="connsiteX7" fmla="*/ 612842 w 745610"/>
                <a:gd name="connsiteY7" fmla="*/ 593430 h 645451"/>
                <a:gd name="connsiteX8" fmla="*/ 505838 w 745610"/>
                <a:gd name="connsiteY8" fmla="*/ 642068 h 645451"/>
                <a:gd name="connsiteX9" fmla="*/ 369651 w 745610"/>
                <a:gd name="connsiteY9" fmla="*/ 505881 h 645451"/>
                <a:gd name="connsiteX10" fmla="*/ 369651 w 745610"/>
                <a:gd name="connsiteY10" fmla="*/ 505881 h 645451"/>
                <a:gd name="connsiteX11" fmla="*/ 136187 w 745610"/>
                <a:gd name="connsiteY11" fmla="*/ 515608 h 645451"/>
                <a:gd name="connsiteX12" fmla="*/ 29183 w 745610"/>
                <a:gd name="connsiteY12" fmla="*/ 476698 h 645451"/>
                <a:gd name="connsiteX13" fmla="*/ 204281 w 745610"/>
                <a:gd name="connsiteY13" fmla="*/ 340511 h 645451"/>
                <a:gd name="connsiteX14" fmla="*/ 0 w 745610"/>
                <a:gd name="connsiteY14" fmla="*/ 214051 h 645451"/>
                <a:gd name="connsiteX15" fmla="*/ 38910 w 745610"/>
                <a:gd name="connsiteY15" fmla="*/ 116774 h 645451"/>
                <a:gd name="connsiteX16" fmla="*/ 87549 w 745610"/>
                <a:gd name="connsiteY16" fmla="*/ 77864 h 645451"/>
                <a:gd name="connsiteX0" fmla="*/ 95489 w 753550"/>
                <a:gd name="connsiteY0" fmla="*/ 77864 h 645451"/>
                <a:gd name="connsiteX1" fmla="*/ 377591 w 753550"/>
                <a:gd name="connsiteY1" fmla="*/ 42 h 645451"/>
                <a:gd name="connsiteX2" fmla="*/ 435957 w 753550"/>
                <a:gd name="connsiteY2" fmla="*/ 68136 h 645451"/>
                <a:gd name="connsiteX3" fmla="*/ 669421 w 753550"/>
                <a:gd name="connsiteY3" fmla="*/ 145957 h 645451"/>
                <a:gd name="connsiteX4" fmla="*/ 669421 w 753550"/>
                <a:gd name="connsiteY4" fmla="*/ 262689 h 645451"/>
                <a:gd name="connsiteX5" fmla="*/ 727787 w 753550"/>
                <a:gd name="connsiteY5" fmla="*/ 359966 h 645451"/>
                <a:gd name="connsiteX6" fmla="*/ 747242 w 753550"/>
                <a:gd name="connsiteY6" fmla="*/ 476698 h 645451"/>
                <a:gd name="connsiteX7" fmla="*/ 620782 w 753550"/>
                <a:gd name="connsiteY7" fmla="*/ 593430 h 645451"/>
                <a:gd name="connsiteX8" fmla="*/ 513778 w 753550"/>
                <a:gd name="connsiteY8" fmla="*/ 642068 h 645451"/>
                <a:gd name="connsiteX9" fmla="*/ 377591 w 753550"/>
                <a:gd name="connsiteY9" fmla="*/ 505881 h 645451"/>
                <a:gd name="connsiteX10" fmla="*/ 377591 w 753550"/>
                <a:gd name="connsiteY10" fmla="*/ 505881 h 645451"/>
                <a:gd name="connsiteX11" fmla="*/ 144127 w 753550"/>
                <a:gd name="connsiteY11" fmla="*/ 515608 h 645451"/>
                <a:gd name="connsiteX12" fmla="*/ 37123 w 753550"/>
                <a:gd name="connsiteY12" fmla="*/ 476698 h 645451"/>
                <a:gd name="connsiteX13" fmla="*/ 212221 w 753550"/>
                <a:gd name="connsiteY13" fmla="*/ 340511 h 645451"/>
                <a:gd name="connsiteX14" fmla="*/ 7940 w 753550"/>
                <a:gd name="connsiteY14" fmla="*/ 214051 h 645451"/>
                <a:gd name="connsiteX15" fmla="*/ 46850 w 753550"/>
                <a:gd name="connsiteY15" fmla="*/ 116774 h 645451"/>
                <a:gd name="connsiteX16" fmla="*/ 95489 w 753550"/>
                <a:gd name="connsiteY16" fmla="*/ 77864 h 645451"/>
                <a:gd name="connsiteX0" fmla="*/ 92107 w 750168"/>
                <a:gd name="connsiteY0" fmla="*/ 77864 h 645451"/>
                <a:gd name="connsiteX1" fmla="*/ 374209 w 750168"/>
                <a:gd name="connsiteY1" fmla="*/ 42 h 645451"/>
                <a:gd name="connsiteX2" fmla="*/ 432575 w 750168"/>
                <a:gd name="connsiteY2" fmla="*/ 68136 h 645451"/>
                <a:gd name="connsiteX3" fmla="*/ 666039 w 750168"/>
                <a:gd name="connsiteY3" fmla="*/ 145957 h 645451"/>
                <a:gd name="connsiteX4" fmla="*/ 666039 w 750168"/>
                <a:gd name="connsiteY4" fmla="*/ 262689 h 645451"/>
                <a:gd name="connsiteX5" fmla="*/ 724405 w 750168"/>
                <a:gd name="connsiteY5" fmla="*/ 359966 h 645451"/>
                <a:gd name="connsiteX6" fmla="*/ 743860 w 750168"/>
                <a:gd name="connsiteY6" fmla="*/ 476698 h 645451"/>
                <a:gd name="connsiteX7" fmla="*/ 617400 w 750168"/>
                <a:gd name="connsiteY7" fmla="*/ 593430 h 645451"/>
                <a:gd name="connsiteX8" fmla="*/ 510396 w 750168"/>
                <a:gd name="connsiteY8" fmla="*/ 642068 h 645451"/>
                <a:gd name="connsiteX9" fmla="*/ 374209 w 750168"/>
                <a:gd name="connsiteY9" fmla="*/ 505881 h 645451"/>
                <a:gd name="connsiteX10" fmla="*/ 374209 w 750168"/>
                <a:gd name="connsiteY10" fmla="*/ 505881 h 645451"/>
                <a:gd name="connsiteX11" fmla="*/ 140745 w 750168"/>
                <a:gd name="connsiteY11" fmla="*/ 515608 h 645451"/>
                <a:gd name="connsiteX12" fmla="*/ 33741 w 750168"/>
                <a:gd name="connsiteY12" fmla="*/ 476698 h 645451"/>
                <a:gd name="connsiteX13" fmla="*/ 208839 w 750168"/>
                <a:gd name="connsiteY13" fmla="*/ 340511 h 645451"/>
                <a:gd name="connsiteX14" fmla="*/ 4558 w 750168"/>
                <a:gd name="connsiteY14" fmla="*/ 214051 h 645451"/>
                <a:gd name="connsiteX15" fmla="*/ 92107 w 750168"/>
                <a:gd name="connsiteY15" fmla="*/ 77864 h 645451"/>
                <a:gd name="connsiteX0" fmla="*/ 92107 w 750168"/>
                <a:gd name="connsiteY0" fmla="*/ 77864 h 645451"/>
                <a:gd name="connsiteX1" fmla="*/ 374209 w 750168"/>
                <a:gd name="connsiteY1" fmla="*/ 42 h 645451"/>
                <a:gd name="connsiteX2" fmla="*/ 432575 w 750168"/>
                <a:gd name="connsiteY2" fmla="*/ 68136 h 645451"/>
                <a:gd name="connsiteX3" fmla="*/ 666039 w 750168"/>
                <a:gd name="connsiteY3" fmla="*/ 145957 h 645451"/>
                <a:gd name="connsiteX4" fmla="*/ 666039 w 750168"/>
                <a:gd name="connsiteY4" fmla="*/ 262689 h 645451"/>
                <a:gd name="connsiteX5" fmla="*/ 724405 w 750168"/>
                <a:gd name="connsiteY5" fmla="*/ 359966 h 645451"/>
                <a:gd name="connsiteX6" fmla="*/ 743860 w 750168"/>
                <a:gd name="connsiteY6" fmla="*/ 476698 h 645451"/>
                <a:gd name="connsiteX7" fmla="*/ 617400 w 750168"/>
                <a:gd name="connsiteY7" fmla="*/ 593430 h 645451"/>
                <a:gd name="connsiteX8" fmla="*/ 510396 w 750168"/>
                <a:gd name="connsiteY8" fmla="*/ 642068 h 645451"/>
                <a:gd name="connsiteX9" fmla="*/ 374209 w 750168"/>
                <a:gd name="connsiteY9" fmla="*/ 505881 h 645451"/>
                <a:gd name="connsiteX10" fmla="*/ 374209 w 750168"/>
                <a:gd name="connsiteY10" fmla="*/ 505881 h 645451"/>
                <a:gd name="connsiteX11" fmla="*/ 140745 w 750168"/>
                <a:gd name="connsiteY11" fmla="*/ 515608 h 645451"/>
                <a:gd name="connsiteX12" fmla="*/ 33741 w 750168"/>
                <a:gd name="connsiteY12" fmla="*/ 476698 h 645451"/>
                <a:gd name="connsiteX13" fmla="*/ 208839 w 750168"/>
                <a:gd name="connsiteY13" fmla="*/ 340511 h 645451"/>
                <a:gd name="connsiteX14" fmla="*/ 4558 w 750168"/>
                <a:gd name="connsiteY14" fmla="*/ 214051 h 645451"/>
                <a:gd name="connsiteX15" fmla="*/ 92107 w 750168"/>
                <a:gd name="connsiteY15" fmla="*/ 77864 h 645451"/>
                <a:gd name="connsiteX0" fmla="*/ 252995 w 746880"/>
                <a:gd name="connsiteY0" fmla="*/ 130701 h 645451"/>
                <a:gd name="connsiteX1" fmla="*/ 370921 w 746880"/>
                <a:gd name="connsiteY1" fmla="*/ 42 h 645451"/>
                <a:gd name="connsiteX2" fmla="*/ 429287 w 746880"/>
                <a:gd name="connsiteY2" fmla="*/ 68136 h 645451"/>
                <a:gd name="connsiteX3" fmla="*/ 662751 w 746880"/>
                <a:gd name="connsiteY3" fmla="*/ 145957 h 645451"/>
                <a:gd name="connsiteX4" fmla="*/ 662751 w 746880"/>
                <a:gd name="connsiteY4" fmla="*/ 262689 h 645451"/>
                <a:gd name="connsiteX5" fmla="*/ 721117 w 746880"/>
                <a:gd name="connsiteY5" fmla="*/ 359966 h 645451"/>
                <a:gd name="connsiteX6" fmla="*/ 740572 w 746880"/>
                <a:gd name="connsiteY6" fmla="*/ 476698 h 645451"/>
                <a:gd name="connsiteX7" fmla="*/ 614112 w 746880"/>
                <a:gd name="connsiteY7" fmla="*/ 593430 h 645451"/>
                <a:gd name="connsiteX8" fmla="*/ 507108 w 746880"/>
                <a:gd name="connsiteY8" fmla="*/ 642068 h 645451"/>
                <a:gd name="connsiteX9" fmla="*/ 370921 w 746880"/>
                <a:gd name="connsiteY9" fmla="*/ 505881 h 645451"/>
                <a:gd name="connsiteX10" fmla="*/ 370921 w 746880"/>
                <a:gd name="connsiteY10" fmla="*/ 505881 h 645451"/>
                <a:gd name="connsiteX11" fmla="*/ 137457 w 746880"/>
                <a:gd name="connsiteY11" fmla="*/ 515608 h 645451"/>
                <a:gd name="connsiteX12" fmla="*/ 30453 w 746880"/>
                <a:gd name="connsiteY12" fmla="*/ 476698 h 645451"/>
                <a:gd name="connsiteX13" fmla="*/ 205551 w 746880"/>
                <a:gd name="connsiteY13" fmla="*/ 340511 h 645451"/>
                <a:gd name="connsiteX14" fmla="*/ 1270 w 746880"/>
                <a:gd name="connsiteY14" fmla="*/ 214051 h 645451"/>
                <a:gd name="connsiteX15" fmla="*/ 252995 w 746880"/>
                <a:gd name="connsiteY15" fmla="*/ 130701 h 645451"/>
                <a:gd name="connsiteX0" fmla="*/ 223906 w 717791"/>
                <a:gd name="connsiteY0" fmla="*/ 130701 h 645451"/>
                <a:gd name="connsiteX1" fmla="*/ 341832 w 717791"/>
                <a:gd name="connsiteY1" fmla="*/ 42 h 645451"/>
                <a:gd name="connsiteX2" fmla="*/ 400198 w 717791"/>
                <a:gd name="connsiteY2" fmla="*/ 68136 h 645451"/>
                <a:gd name="connsiteX3" fmla="*/ 633662 w 717791"/>
                <a:gd name="connsiteY3" fmla="*/ 145957 h 645451"/>
                <a:gd name="connsiteX4" fmla="*/ 633662 w 717791"/>
                <a:gd name="connsiteY4" fmla="*/ 262689 h 645451"/>
                <a:gd name="connsiteX5" fmla="*/ 692028 w 717791"/>
                <a:gd name="connsiteY5" fmla="*/ 359966 h 645451"/>
                <a:gd name="connsiteX6" fmla="*/ 711483 w 717791"/>
                <a:gd name="connsiteY6" fmla="*/ 476698 h 645451"/>
                <a:gd name="connsiteX7" fmla="*/ 585023 w 717791"/>
                <a:gd name="connsiteY7" fmla="*/ 593430 h 645451"/>
                <a:gd name="connsiteX8" fmla="*/ 478019 w 717791"/>
                <a:gd name="connsiteY8" fmla="*/ 642068 h 645451"/>
                <a:gd name="connsiteX9" fmla="*/ 341832 w 717791"/>
                <a:gd name="connsiteY9" fmla="*/ 505881 h 645451"/>
                <a:gd name="connsiteX10" fmla="*/ 341832 w 717791"/>
                <a:gd name="connsiteY10" fmla="*/ 505881 h 645451"/>
                <a:gd name="connsiteX11" fmla="*/ 108368 w 717791"/>
                <a:gd name="connsiteY11" fmla="*/ 515608 h 645451"/>
                <a:gd name="connsiteX12" fmla="*/ 1364 w 717791"/>
                <a:gd name="connsiteY12" fmla="*/ 476698 h 645451"/>
                <a:gd name="connsiteX13" fmla="*/ 176462 w 717791"/>
                <a:gd name="connsiteY13" fmla="*/ 340511 h 645451"/>
                <a:gd name="connsiteX14" fmla="*/ 229391 w 717791"/>
                <a:gd name="connsiteY14" fmla="*/ 284500 h 645451"/>
                <a:gd name="connsiteX15" fmla="*/ 223906 w 717791"/>
                <a:gd name="connsiteY15" fmla="*/ 130701 h 645451"/>
                <a:gd name="connsiteX0" fmla="*/ 126755 w 620640"/>
                <a:gd name="connsiteY0" fmla="*/ 130701 h 645451"/>
                <a:gd name="connsiteX1" fmla="*/ 244681 w 620640"/>
                <a:gd name="connsiteY1" fmla="*/ 42 h 645451"/>
                <a:gd name="connsiteX2" fmla="*/ 303047 w 620640"/>
                <a:gd name="connsiteY2" fmla="*/ 68136 h 645451"/>
                <a:gd name="connsiteX3" fmla="*/ 536511 w 620640"/>
                <a:gd name="connsiteY3" fmla="*/ 145957 h 645451"/>
                <a:gd name="connsiteX4" fmla="*/ 536511 w 620640"/>
                <a:gd name="connsiteY4" fmla="*/ 262689 h 645451"/>
                <a:gd name="connsiteX5" fmla="*/ 594877 w 620640"/>
                <a:gd name="connsiteY5" fmla="*/ 359966 h 645451"/>
                <a:gd name="connsiteX6" fmla="*/ 614332 w 620640"/>
                <a:gd name="connsiteY6" fmla="*/ 476698 h 645451"/>
                <a:gd name="connsiteX7" fmla="*/ 487872 w 620640"/>
                <a:gd name="connsiteY7" fmla="*/ 593430 h 645451"/>
                <a:gd name="connsiteX8" fmla="*/ 380868 w 620640"/>
                <a:gd name="connsiteY8" fmla="*/ 642068 h 645451"/>
                <a:gd name="connsiteX9" fmla="*/ 244681 w 620640"/>
                <a:gd name="connsiteY9" fmla="*/ 505881 h 645451"/>
                <a:gd name="connsiteX10" fmla="*/ 244681 w 620640"/>
                <a:gd name="connsiteY10" fmla="*/ 505881 h 645451"/>
                <a:gd name="connsiteX11" fmla="*/ 11217 w 620640"/>
                <a:gd name="connsiteY11" fmla="*/ 515608 h 645451"/>
                <a:gd name="connsiteX12" fmla="*/ 142269 w 620640"/>
                <a:gd name="connsiteY12" fmla="*/ 417990 h 645451"/>
                <a:gd name="connsiteX13" fmla="*/ 79311 w 620640"/>
                <a:gd name="connsiteY13" fmla="*/ 340511 h 645451"/>
                <a:gd name="connsiteX14" fmla="*/ 132240 w 620640"/>
                <a:gd name="connsiteY14" fmla="*/ 284500 h 645451"/>
                <a:gd name="connsiteX15" fmla="*/ 126755 w 620640"/>
                <a:gd name="connsiteY15" fmla="*/ 130701 h 645451"/>
                <a:gd name="connsiteX0" fmla="*/ 47645 w 541530"/>
                <a:gd name="connsiteY0" fmla="*/ 130701 h 645451"/>
                <a:gd name="connsiteX1" fmla="*/ 165571 w 541530"/>
                <a:gd name="connsiteY1" fmla="*/ 42 h 645451"/>
                <a:gd name="connsiteX2" fmla="*/ 223937 w 541530"/>
                <a:gd name="connsiteY2" fmla="*/ 68136 h 645451"/>
                <a:gd name="connsiteX3" fmla="*/ 457401 w 541530"/>
                <a:gd name="connsiteY3" fmla="*/ 145957 h 645451"/>
                <a:gd name="connsiteX4" fmla="*/ 457401 w 541530"/>
                <a:gd name="connsiteY4" fmla="*/ 262689 h 645451"/>
                <a:gd name="connsiteX5" fmla="*/ 515767 w 541530"/>
                <a:gd name="connsiteY5" fmla="*/ 359966 h 645451"/>
                <a:gd name="connsiteX6" fmla="*/ 535222 w 541530"/>
                <a:gd name="connsiteY6" fmla="*/ 476698 h 645451"/>
                <a:gd name="connsiteX7" fmla="*/ 408762 w 541530"/>
                <a:gd name="connsiteY7" fmla="*/ 593430 h 645451"/>
                <a:gd name="connsiteX8" fmla="*/ 301758 w 541530"/>
                <a:gd name="connsiteY8" fmla="*/ 642068 h 645451"/>
                <a:gd name="connsiteX9" fmla="*/ 165571 w 541530"/>
                <a:gd name="connsiteY9" fmla="*/ 505881 h 645451"/>
                <a:gd name="connsiteX10" fmla="*/ 165571 w 541530"/>
                <a:gd name="connsiteY10" fmla="*/ 505881 h 645451"/>
                <a:gd name="connsiteX11" fmla="*/ 241307 w 541530"/>
                <a:gd name="connsiteY11" fmla="*/ 456900 h 645451"/>
                <a:gd name="connsiteX12" fmla="*/ 63159 w 541530"/>
                <a:gd name="connsiteY12" fmla="*/ 417990 h 645451"/>
                <a:gd name="connsiteX13" fmla="*/ 201 w 541530"/>
                <a:gd name="connsiteY13" fmla="*/ 340511 h 645451"/>
                <a:gd name="connsiteX14" fmla="*/ 53130 w 541530"/>
                <a:gd name="connsiteY14" fmla="*/ 284500 h 645451"/>
                <a:gd name="connsiteX15" fmla="*/ 47645 w 541530"/>
                <a:gd name="connsiteY15" fmla="*/ 130701 h 645451"/>
                <a:gd name="connsiteX0" fmla="*/ 47645 w 541530"/>
                <a:gd name="connsiteY0" fmla="*/ 130701 h 645451"/>
                <a:gd name="connsiteX1" fmla="*/ 165571 w 541530"/>
                <a:gd name="connsiteY1" fmla="*/ 42 h 645451"/>
                <a:gd name="connsiteX2" fmla="*/ 223937 w 541530"/>
                <a:gd name="connsiteY2" fmla="*/ 68136 h 645451"/>
                <a:gd name="connsiteX3" fmla="*/ 457401 w 541530"/>
                <a:gd name="connsiteY3" fmla="*/ 145957 h 645451"/>
                <a:gd name="connsiteX4" fmla="*/ 457401 w 541530"/>
                <a:gd name="connsiteY4" fmla="*/ 262689 h 645451"/>
                <a:gd name="connsiteX5" fmla="*/ 515767 w 541530"/>
                <a:gd name="connsiteY5" fmla="*/ 359966 h 645451"/>
                <a:gd name="connsiteX6" fmla="*/ 535222 w 541530"/>
                <a:gd name="connsiteY6" fmla="*/ 476698 h 645451"/>
                <a:gd name="connsiteX7" fmla="*/ 408762 w 541530"/>
                <a:gd name="connsiteY7" fmla="*/ 593430 h 645451"/>
                <a:gd name="connsiteX8" fmla="*/ 301758 w 541530"/>
                <a:gd name="connsiteY8" fmla="*/ 642068 h 645451"/>
                <a:gd name="connsiteX9" fmla="*/ 165571 w 541530"/>
                <a:gd name="connsiteY9" fmla="*/ 505881 h 645451"/>
                <a:gd name="connsiteX10" fmla="*/ 241307 w 541530"/>
                <a:gd name="connsiteY10" fmla="*/ 456900 h 645451"/>
                <a:gd name="connsiteX11" fmla="*/ 63159 w 541530"/>
                <a:gd name="connsiteY11" fmla="*/ 417990 h 645451"/>
                <a:gd name="connsiteX12" fmla="*/ 201 w 541530"/>
                <a:gd name="connsiteY12" fmla="*/ 340511 h 645451"/>
                <a:gd name="connsiteX13" fmla="*/ 53130 w 541530"/>
                <a:gd name="connsiteY13" fmla="*/ 284500 h 645451"/>
                <a:gd name="connsiteX14" fmla="*/ 47645 w 541530"/>
                <a:gd name="connsiteY14" fmla="*/ 130701 h 645451"/>
                <a:gd name="connsiteX0" fmla="*/ 47645 w 541530"/>
                <a:gd name="connsiteY0" fmla="*/ 130701 h 645451"/>
                <a:gd name="connsiteX1" fmla="*/ 165571 w 541530"/>
                <a:gd name="connsiteY1" fmla="*/ 42 h 645451"/>
                <a:gd name="connsiteX2" fmla="*/ 223937 w 541530"/>
                <a:gd name="connsiteY2" fmla="*/ 68136 h 645451"/>
                <a:gd name="connsiteX3" fmla="*/ 457401 w 541530"/>
                <a:gd name="connsiteY3" fmla="*/ 145957 h 645451"/>
                <a:gd name="connsiteX4" fmla="*/ 457401 w 541530"/>
                <a:gd name="connsiteY4" fmla="*/ 262689 h 645451"/>
                <a:gd name="connsiteX5" fmla="*/ 515767 w 541530"/>
                <a:gd name="connsiteY5" fmla="*/ 359966 h 645451"/>
                <a:gd name="connsiteX6" fmla="*/ 535222 w 541530"/>
                <a:gd name="connsiteY6" fmla="*/ 476698 h 645451"/>
                <a:gd name="connsiteX7" fmla="*/ 408762 w 541530"/>
                <a:gd name="connsiteY7" fmla="*/ 593430 h 645451"/>
                <a:gd name="connsiteX8" fmla="*/ 301758 w 541530"/>
                <a:gd name="connsiteY8" fmla="*/ 642068 h 645451"/>
                <a:gd name="connsiteX9" fmla="*/ 165571 w 541530"/>
                <a:gd name="connsiteY9" fmla="*/ 505881 h 645451"/>
                <a:gd name="connsiteX10" fmla="*/ 63159 w 541530"/>
                <a:gd name="connsiteY10" fmla="*/ 417990 h 645451"/>
                <a:gd name="connsiteX11" fmla="*/ 201 w 541530"/>
                <a:gd name="connsiteY11" fmla="*/ 340511 h 645451"/>
                <a:gd name="connsiteX12" fmla="*/ 53130 w 541530"/>
                <a:gd name="connsiteY12" fmla="*/ 284500 h 645451"/>
                <a:gd name="connsiteX13" fmla="*/ 47645 w 541530"/>
                <a:gd name="connsiteY13" fmla="*/ 130701 h 645451"/>
                <a:gd name="connsiteX0" fmla="*/ 47645 w 541530"/>
                <a:gd name="connsiteY0" fmla="*/ 130701 h 597364"/>
                <a:gd name="connsiteX1" fmla="*/ 165571 w 541530"/>
                <a:gd name="connsiteY1" fmla="*/ 42 h 597364"/>
                <a:gd name="connsiteX2" fmla="*/ 223937 w 541530"/>
                <a:gd name="connsiteY2" fmla="*/ 68136 h 597364"/>
                <a:gd name="connsiteX3" fmla="*/ 457401 w 541530"/>
                <a:gd name="connsiteY3" fmla="*/ 145957 h 597364"/>
                <a:gd name="connsiteX4" fmla="*/ 457401 w 541530"/>
                <a:gd name="connsiteY4" fmla="*/ 262689 h 597364"/>
                <a:gd name="connsiteX5" fmla="*/ 515767 w 541530"/>
                <a:gd name="connsiteY5" fmla="*/ 359966 h 597364"/>
                <a:gd name="connsiteX6" fmla="*/ 535222 w 541530"/>
                <a:gd name="connsiteY6" fmla="*/ 476698 h 597364"/>
                <a:gd name="connsiteX7" fmla="*/ 408762 w 541530"/>
                <a:gd name="connsiteY7" fmla="*/ 593430 h 597364"/>
                <a:gd name="connsiteX8" fmla="*/ 260714 w 541530"/>
                <a:gd name="connsiteY8" fmla="*/ 480622 h 597364"/>
                <a:gd name="connsiteX9" fmla="*/ 165571 w 541530"/>
                <a:gd name="connsiteY9" fmla="*/ 505881 h 597364"/>
                <a:gd name="connsiteX10" fmla="*/ 63159 w 541530"/>
                <a:gd name="connsiteY10" fmla="*/ 417990 h 597364"/>
                <a:gd name="connsiteX11" fmla="*/ 201 w 541530"/>
                <a:gd name="connsiteY11" fmla="*/ 340511 h 597364"/>
                <a:gd name="connsiteX12" fmla="*/ 53130 w 541530"/>
                <a:gd name="connsiteY12" fmla="*/ 284500 h 597364"/>
                <a:gd name="connsiteX13" fmla="*/ 47645 w 541530"/>
                <a:gd name="connsiteY13" fmla="*/ 130701 h 597364"/>
                <a:gd name="connsiteX0" fmla="*/ 47645 w 541530"/>
                <a:gd name="connsiteY0" fmla="*/ 130701 h 507319"/>
                <a:gd name="connsiteX1" fmla="*/ 165571 w 541530"/>
                <a:gd name="connsiteY1" fmla="*/ 42 h 507319"/>
                <a:gd name="connsiteX2" fmla="*/ 223937 w 541530"/>
                <a:gd name="connsiteY2" fmla="*/ 68136 h 507319"/>
                <a:gd name="connsiteX3" fmla="*/ 457401 w 541530"/>
                <a:gd name="connsiteY3" fmla="*/ 145957 h 507319"/>
                <a:gd name="connsiteX4" fmla="*/ 457401 w 541530"/>
                <a:gd name="connsiteY4" fmla="*/ 262689 h 507319"/>
                <a:gd name="connsiteX5" fmla="*/ 515767 w 541530"/>
                <a:gd name="connsiteY5" fmla="*/ 359966 h 507319"/>
                <a:gd name="connsiteX6" fmla="*/ 535222 w 541530"/>
                <a:gd name="connsiteY6" fmla="*/ 476698 h 507319"/>
                <a:gd name="connsiteX7" fmla="*/ 381399 w 541530"/>
                <a:gd name="connsiteY7" fmla="*/ 461338 h 507319"/>
                <a:gd name="connsiteX8" fmla="*/ 260714 w 541530"/>
                <a:gd name="connsiteY8" fmla="*/ 480622 h 507319"/>
                <a:gd name="connsiteX9" fmla="*/ 165571 w 541530"/>
                <a:gd name="connsiteY9" fmla="*/ 505881 h 507319"/>
                <a:gd name="connsiteX10" fmla="*/ 63159 w 541530"/>
                <a:gd name="connsiteY10" fmla="*/ 417990 h 507319"/>
                <a:gd name="connsiteX11" fmla="*/ 201 w 541530"/>
                <a:gd name="connsiteY11" fmla="*/ 340511 h 507319"/>
                <a:gd name="connsiteX12" fmla="*/ 53130 w 541530"/>
                <a:gd name="connsiteY12" fmla="*/ 284500 h 507319"/>
                <a:gd name="connsiteX13" fmla="*/ 47645 w 541530"/>
                <a:gd name="connsiteY13" fmla="*/ 130701 h 507319"/>
                <a:gd name="connsiteX0" fmla="*/ 47645 w 541530"/>
                <a:gd name="connsiteY0" fmla="*/ 130685 h 507303"/>
                <a:gd name="connsiteX1" fmla="*/ 165571 w 541530"/>
                <a:gd name="connsiteY1" fmla="*/ 26 h 507303"/>
                <a:gd name="connsiteX2" fmla="*/ 311498 w 541530"/>
                <a:gd name="connsiteY2" fmla="*/ 97474 h 507303"/>
                <a:gd name="connsiteX3" fmla="*/ 457401 w 541530"/>
                <a:gd name="connsiteY3" fmla="*/ 145941 h 507303"/>
                <a:gd name="connsiteX4" fmla="*/ 457401 w 541530"/>
                <a:gd name="connsiteY4" fmla="*/ 262673 h 507303"/>
                <a:gd name="connsiteX5" fmla="*/ 515767 w 541530"/>
                <a:gd name="connsiteY5" fmla="*/ 359950 h 507303"/>
                <a:gd name="connsiteX6" fmla="*/ 535222 w 541530"/>
                <a:gd name="connsiteY6" fmla="*/ 476682 h 507303"/>
                <a:gd name="connsiteX7" fmla="*/ 381399 w 541530"/>
                <a:gd name="connsiteY7" fmla="*/ 461322 h 507303"/>
                <a:gd name="connsiteX8" fmla="*/ 260714 w 541530"/>
                <a:gd name="connsiteY8" fmla="*/ 480606 h 507303"/>
                <a:gd name="connsiteX9" fmla="*/ 165571 w 541530"/>
                <a:gd name="connsiteY9" fmla="*/ 505865 h 507303"/>
                <a:gd name="connsiteX10" fmla="*/ 63159 w 541530"/>
                <a:gd name="connsiteY10" fmla="*/ 417974 h 507303"/>
                <a:gd name="connsiteX11" fmla="*/ 201 w 541530"/>
                <a:gd name="connsiteY11" fmla="*/ 340495 h 507303"/>
                <a:gd name="connsiteX12" fmla="*/ 53130 w 541530"/>
                <a:gd name="connsiteY12" fmla="*/ 284484 h 507303"/>
                <a:gd name="connsiteX13" fmla="*/ 47645 w 541530"/>
                <a:gd name="connsiteY13" fmla="*/ 130685 h 507303"/>
                <a:gd name="connsiteX0" fmla="*/ 47645 w 541530"/>
                <a:gd name="connsiteY0" fmla="*/ 130685 h 507303"/>
                <a:gd name="connsiteX1" fmla="*/ 165571 w 541530"/>
                <a:gd name="connsiteY1" fmla="*/ 26 h 507303"/>
                <a:gd name="connsiteX2" fmla="*/ 311498 w 541530"/>
                <a:gd name="connsiteY2" fmla="*/ 97474 h 507303"/>
                <a:gd name="connsiteX3" fmla="*/ 457401 w 541530"/>
                <a:gd name="connsiteY3" fmla="*/ 145941 h 507303"/>
                <a:gd name="connsiteX4" fmla="*/ 517598 w 541530"/>
                <a:gd name="connsiteY4" fmla="*/ 227448 h 507303"/>
                <a:gd name="connsiteX5" fmla="*/ 515767 w 541530"/>
                <a:gd name="connsiteY5" fmla="*/ 359950 h 507303"/>
                <a:gd name="connsiteX6" fmla="*/ 535222 w 541530"/>
                <a:gd name="connsiteY6" fmla="*/ 476682 h 507303"/>
                <a:gd name="connsiteX7" fmla="*/ 381399 w 541530"/>
                <a:gd name="connsiteY7" fmla="*/ 461322 h 507303"/>
                <a:gd name="connsiteX8" fmla="*/ 260714 w 541530"/>
                <a:gd name="connsiteY8" fmla="*/ 480606 h 507303"/>
                <a:gd name="connsiteX9" fmla="*/ 165571 w 541530"/>
                <a:gd name="connsiteY9" fmla="*/ 505865 h 507303"/>
                <a:gd name="connsiteX10" fmla="*/ 63159 w 541530"/>
                <a:gd name="connsiteY10" fmla="*/ 417974 h 507303"/>
                <a:gd name="connsiteX11" fmla="*/ 201 w 541530"/>
                <a:gd name="connsiteY11" fmla="*/ 340495 h 507303"/>
                <a:gd name="connsiteX12" fmla="*/ 53130 w 541530"/>
                <a:gd name="connsiteY12" fmla="*/ 284484 h 507303"/>
                <a:gd name="connsiteX13" fmla="*/ 47645 w 541530"/>
                <a:gd name="connsiteY13" fmla="*/ 130685 h 507303"/>
                <a:gd name="connsiteX0" fmla="*/ 47645 w 541530"/>
                <a:gd name="connsiteY0" fmla="*/ 130685 h 507303"/>
                <a:gd name="connsiteX1" fmla="*/ 165571 w 541530"/>
                <a:gd name="connsiteY1" fmla="*/ 26 h 507303"/>
                <a:gd name="connsiteX2" fmla="*/ 311498 w 541530"/>
                <a:gd name="connsiteY2" fmla="*/ 97474 h 507303"/>
                <a:gd name="connsiteX3" fmla="*/ 421829 w 541530"/>
                <a:gd name="connsiteY3" fmla="*/ 213455 h 507303"/>
                <a:gd name="connsiteX4" fmla="*/ 517598 w 541530"/>
                <a:gd name="connsiteY4" fmla="*/ 227448 h 507303"/>
                <a:gd name="connsiteX5" fmla="*/ 515767 w 541530"/>
                <a:gd name="connsiteY5" fmla="*/ 359950 h 507303"/>
                <a:gd name="connsiteX6" fmla="*/ 535222 w 541530"/>
                <a:gd name="connsiteY6" fmla="*/ 476682 h 507303"/>
                <a:gd name="connsiteX7" fmla="*/ 381399 w 541530"/>
                <a:gd name="connsiteY7" fmla="*/ 461322 h 507303"/>
                <a:gd name="connsiteX8" fmla="*/ 260714 w 541530"/>
                <a:gd name="connsiteY8" fmla="*/ 480606 h 507303"/>
                <a:gd name="connsiteX9" fmla="*/ 165571 w 541530"/>
                <a:gd name="connsiteY9" fmla="*/ 505865 h 507303"/>
                <a:gd name="connsiteX10" fmla="*/ 63159 w 541530"/>
                <a:gd name="connsiteY10" fmla="*/ 417974 h 507303"/>
                <a:gd name="connsiteX11" fmla="*/ 201 w 541530"/>
                <a:gd name="connsiteY11" fmla="*/ 340495 h 507303"/>
                <a:gd name="connsiteX12" fmla="*/ 53130 w 541530"/>
                <a:gd name="connsiteY12" fmla="*/ 284484 h 507303"/>
                <a:gd name="connsiteX13" fmla="*/ 47645 w 541530"/>
                <a:gd name="connsiteY13" fmla="*/ 130685 h 507303"/>
                <a:gd name="connsiteX0" fmla="*/ 47645 w 556947"/>
                <a:gd name="connsiteY0" fmla="*/ 130685 h 507303"/>
                <a:gd name="connsiteX1" fmla="*/ 165571 w 556947"/>
                <a:gd name="connsiteY1" fmla="*/ 26 h 507303"/>
                <a:gd name="connsiteX2" fmla="*/ 311498 w 556947"/>
                <a:gd name="connsiteY2" fmla="*/ 97474 h 507303"/>
                <a:gd name="connsiteX3" fmla="*/ 421829 w 556947"/>
                <a:gd name="connsiteY3" fmla="*/ 213455 h 507303"/>
                <a:gd name="connsiteX4" fmla="*/ 517598 w 556947"/>
                <a:gd name="connsiteY4" fmla="*/ 227448 h 507303"/>
                <a:gd name="connsiteX5" fmla="*/ 551338 w 556947"/>
                <a:gd name="connsiteY5" fmla="*/ 371691 h 507303"/>
                <a:gd name="connsiteX6" fmla="*/ 535222 w 556947"/>
                <a:gd name="connsiteY6" fmla="*/ 476682 h 507303"/>
                <a:gd name="connsiteX7" fmla="*/ 381399 w 556947"/>
                <a:gd name="connsiteY7" fmla="*/ 461322 h 507303"/>
                <a:gd name="connsiteX8" fmla="*/ 260714 w 556947"/>
                <a:gd name="connsiteY8" fmla="*/ 480606 h 507303"/>
                <a:gd name="connsiteX9" fmla="*/ 165571 w 556947"/>
                <a:gd name="connsiteY9" fmla="*/ 505865 h 507303"/>
                <a:gd name="connsiteX10" fmla="*/ 63159 w 556947"/>
                <a:gd name="connsiteY10" fmla="*/ 417974 h 507303"/>
                <a:gd name="connsiteX11" fmla="*/ 201 w 556947"/>
                <a:gd name="connsiteY11" fmla="*/ 340495 h 507303"/>
                <a:gd name="connsiteX12" fmla="*/ 53130 w 556947"/>
                <a:gd name="connsiteY12" fmla="*/ 284484 h 507303"/>
                <a:gd name="connsiteX13" fmla="*/ 47645 w 556947"/>
                <a:gd name="connsiteY13" fmla="*/ 130685 h 507303"/>
                <a:gd name="connsiteX0" fmla="*/ 47645 w 553144"/>
                <a:gd name="connsiteY0" fmla="*/ 130685 h 507303"/>
                <a:gd name="connsiteX1" fmla="*/ 165571 w 553144"/>
                <a:gd name="connsiteY1" fmla="*/ 26 h 507303"/>
                <a:gd name="connsiteX2" fmla="*/ 311498 w 553144"/>
                <a:gd name="connsiteY2" fmla="*/ 97474 h 507303"/>
                <a:gd name="connsiteX3" fmla="*/ 421829 w 553144"/>
                <a:gd name="connsiteY3" fmla="*/ 213455 h 507303"/>
                <a:gd name="connsiteX4" fmla="*/ 517598 w 553144"/>
                <a:gd name="connsiteY4" fmla="*/ 227448 h 507303"/>
                <a:gd name="connsiteX5" fmla="*/ 551338 w 553144"/>
                <a:gd name="connsiteY5" fmla="*/ 371691 h 507303"/>
                <a:gd name="connsiteX6" fmla="*/ 485969 w 553144"/>
                <a:gd name="connsiteY6" fmla="*/ 464940 h 507303"/>
                <a:gd name="connsiteX7" fmla="*/ 381399 w 553144"/>
                <a:gd name="connsiteY7" fmla="*/ 461322 h 507303"/>
                <a:gd name="connsiteX8" fmla="*/ 260714 w 553144"/>
                <a:gd name="connsiteY8" fmla="*/ 480606 h 507303"/>
                <a:gd name="connsiteX9" fmla="*/ 165571 w 553144"/>
                <a:gd name="connsiteY9" fmla="*/ 505865 h 507303"/>
                <a:gd name="connsiteX10" fmla="*/ 63159 w 553144"/>
                <a:gd name="connsiteY10" fmla="*/ 417974 h 507303"/>
                <a:gd name="connsiteX11" fmla="*/ 201 w 553144"/>
                <a:gd name="connsiteY11" fmla="*/ 340495 h 507303"/>
                <a:gd name="connsiteX12" fmla="*/ 53130 w 553144"/>
                <a:gd name="connsiteY12" fmla="*/ 284484 h 507303"/>
                <a:gd name="connsiteX13" fmla="*/ 47645 w 553144"/>
                <a:gd name="connsiteY13" fmla="*/ 130685 h 507303"/>
                <a:gd name="connsiteX0" fmla="*/ 47645 w 553144"/>
                <a:gd name="connsiteY0" fmla="*/ 130685 h 507303"/>
                <a:gd name="connsiteX1" fmla="*/ 165571 w 553144"/>
                <a:gd name="connsiteY1" fmla="*/ 26 h 507303"/>
                <a:gd name="connsiteX2" fmla="*/ 311498 w 553144"/>
                <a:gd name="connsiteY2" fmla="*/ 97474 h 507303"/>
                <a:gd name="connsiteX3" fmla="*/ 421829 w 553144"/>
                <a:gd name="connsiteY3" fmla="*/ 213455 h 507303"/>
                <a:gd name="connsiteX4" fmla="*/ 517598 w 553144"/>
                <a:gd name="connsiteY4" fmla="*/ 227448 h 507303"/>
                <a:gd name="connsiteX5" fmla="*/ 551338 w 553144"/>
                <a:gd name="connsiteY5" fmla="*/ 371691 h 507303"/>
                <a:gd name="connsiteX6" fmla="*/ 485969 w 553144"/>
                <a:gd name="connsiteY6" fmla="*/ 464940 h 507303"/>
                <a:gd name="connsiteX7" fmla="*/ 381399 w 553144"/>
                <a:gd name="connsiteY7" fmla="*/ 461322 h 507303"/>
                <a:gd name="connsiteX8" fmla="*/ 260714 w 553144"/>
                <a:gd name="connsiteY8" fmla="*/ 480606 h 507303"/>
                <a:gd name="connsiteX9" fmla="*/ 165571 w 553144"/>
                <a:gd name="connsiteY9" fmla="*/ 505865 h 507303"/>
                <a:gd name="connsiteX10" fmla="*/ 63159 w 553144"/>
                <a:gd name="connsiteY10" fmla="*/ 417974 h 507303"/>
                <a:gd name="connsiteX11" fmla="*/ 201 w 553144"/>
                <a:gd name="connsiteY11" fmla="*/ 340495 h 507303"/>
                <a:gd name="connsiteX12" fmla="*/ 53130 w 553144"/>
                <a:gd name="connsiteY12" fmla="*/ 284484 h 507303"/>
                <a:gd name="connsiteX13" fmla="*/ 47645 w 553144"/>
                <a:gd name="connsiteY13" fmla="*/ 130685 h 507303"/>
                <a:gd name="connsiteX0" fmla="*/ 47645 w 553144"/>
                <a:gd name="connsiteY0" fmla="*/ 130685 h 507303"/>
                <a:gd name="connsiteX1" fmla="*/ 165571 w 553144"/>
                <a:gd name="connsiteY1" fmla="*/ 26 h 507303"/>
                <a:gd name="connsiteX2" fmla="*/ 311498 w 553144"/>
                <a:gd name="connsiteY2" fmla="*/ 97474 h 507303"/>
                <a:gd name="connsiteX3" fmla="*/ 421829 w 553144"/>
                <a:gd name="connsiteY3" fmla="*/ 213455 h 507303"/>
                <a:gd name="connsiteX4" fmla="*/ 517598 w 553144"/>
                <a:gd name="connsiteY4" fmla="*/ 227448 h 507303"/>
                <a:gd name="connsiteX5" fmla="*/ 551338 w 553144"/>
                <a:gd name="connsiteY5" fmla="*/ 371691 h 507303"/>
                <a:gd name="connsiteX6" fmla="*/ 485969 w 553144"/>
                <a:gd name="connsiteY6" fmla="*/ 464940 h 507303"/>
                <a:gd name="connsiteX7" fmla="*/ 381399 w 553144"/>
                <a:gd name="connsiteY7" fmla="*/ 461322 h 507303"/>
                <a:gd name="connsiteX8" fmla="*/ 260714 w 553144"/>
                <a:gd name="connsiteY8" fmla="*/ 480606 h 507303"/>
                <a:gd name="connsiteX9" fmla="*/ 165571 w 553144"/>
                <a:gd name="connsiteY9" fmla="*/ 505865 h 507303"/>
                <a:gd name="connsiteX10" fmla="*/ 63159 w 553144"/>
                <a:gd name="connsiteY10" fmla="*/ 417974 h 507303"/>
                <a:gd name="connsiteX11" fmla="*/ 201 w 553144"/>
                <a:gd name="connsiteY11" fmla="*/ 340495 h 507303"/>
                <a:gd name="connsiteX12" fmla="*/ 53130 w 553144"/>
                <a:gd name="connsiteY12" fmla="*/ 284484 h 507303"/>
                <a:gd name="connsiteX13" fmla="*/ 47645 w 553144"/>
                <a:gd name="connsiteY13" fmla="*/ 130685 h 507303"/>
                <a:gd name="connsiteX0" fmla="*/ 47645 w 554320"/>
                <a:gd name="connsiteY0" fmla="*/ 130685 h 507303"/>
                <a:gd name="connsiteX1" fmla="*/ 165571 w 554320"/>
                <a:gd name="connsiteY1" fmla="*/ 26 h 507303"/>
                <a:gd name="connsiteX2" fmla="*/ 311498 w 554320"/>
                <a:gd name="connsiteY2" fmla="*/ 97474 h 507303"/>
                <a:gd name="connsiteX3" fmla="*/ 421829 w 554320"/>
                <a:gd name="connsiteY3" fmla="*/ 213455 h 507303"/>
                <a:gd name="connsiteX4" fmla="*/ 517598 w 554320"/>
                <a:gd name="connsiteY4" fmla="*/ 227448 h 507303"/>
                <a:gd name="connsiteX5" fmla="*/ 551338 w 554320"/>
                <a:gd name="connsiteY5" fmla="*/ 371691 h 507303"/>
                <a:gd name="connsiteX6" fmla="*/ 485969 w 554320"/>
                <a:gd name="connsiteY6" fmla="*/ 464940 h 507303"/>
                <a:gd name="connsiteX7" fmla="*/ 381399 w 554320"/>
                <a:gd name="connsiteY7" fmla="*/ 461322 h 507303"/>
                <a:gd name="connsiteX8" fmla="*/ 260714 w 554320"/>
                <a:gd name="connsiteY8" fmla="*/ 480606 h 507303"/>
                <a:gd name="connsiteX9" fmla="*/ 165571 w 554320"/>
                <a:gd name="connsiteY9" fmla="*/ 505865 h 507303"/>
                <a:gd name="connsiteX10" fmla="*/ 63159 w 554320"/>
                <a:gd name="connsiteY10" fmla="*/ 417974 h 507303"/>
                <a:gd name="connsiteX11" fmla="*/ 201 w 554320"/>
                <a:gd name="connsiteY11" fmla="*/ 340495 h 507303"/>
                <a:gd name="connsiteX12" fmla="*/ 53130 w 554320"/>
                <a:gd name="connsiteY12" fmla="*/ 284484 h 507303"/>
                <a:gd name="connsiteX13" fmla="*/ 47645 w 554320"/>
                <a:gd name="connsiteY13" fmla="*/ 130685 h 507303"/>
                <a:gd name="connsiteX0" fmla="*/ 47645 w 554320"/>
                <a:gd name="connsiteY0" fmla="*/ 130685 h 507303"/>
                <a:gd name="connsiteX1" fmla="*/ 165571 w 554320"/>
                <a:gd name="connsiteY1" fmla="*/ 26 h 507303"/>
                <a:gd name="connsiteX2" fmla="*/ 311498 w 554320"/>
                <a:gd name="connsiteY2" fmla="*/ 97474 h 507303"/>
                <a:gd name="connsiteX3" fmla="*/ 421829 w 554320"/>
                <a:gd name="connsiteY3" fmla="*/ 213455 h 507303"/>
                <a:gd name="connsiteX4" fmla="*/ 517598 w 554320"/>
                <a:gd name="connsiteY4" fmla="*/ 227448 h 507303"/>
                <a:gd name="connsiteX5" fmla="*/ 551338 w 554320"/>
                <a:gd name="connsiteY5" fmla="*/ 371691 h 507303"/>
                <a:gd name="connsiteX6" fmla="*/ 485969 w 554320"/>
                <a:gd name="connsiteY6" fmla="*/ 464940 h 507303"/>
                <a:gd name="connsiteX7" fmla="*/ 381399 w 554320"/>
                <a:gd name="connsiteY7" fmla="*/ 461322 h 507303"/>
                <a:gd name="connsiteX8" fmla="*/ 260714 w 554320"/>
                <a:gd name="connsiteY8" fmla="*/ 480606 h 507303"/>
                <a:gd name="connsiteX9" fmla="*/ 165571 w 554320"/>
                <a:gd name="connsiteY9" fmla="*/ 505865 h 507303"/>
                <a:gd name="connsiteX10" fmla="*/ 63159 w 554320"/>
                <a:gd name="connsiteY10" fmla="*/ 417974 h 507303"/>
                <a:gd name="connsiteX11" fmla="*/ 201 w 554320"/>
                <a:gd name="connsiteY11" fmla="*/ 340495 h 507303"/>
                <a:gd name="connsiteX12" fmla="*/ 53130 w 554320"/>
                <a:gd name="connsiteY12" fmla="*/ 284484 h 507303"/>
                <a:gd name="connsiteX13" fmla="*/ 47645 w 554320"/>
                <a:gd name="connsiteY13" fmla="*/ 130685 h 507303"/>
                <a:gd name="connsiteX0" fmla="*/ 47645 w 554320"/>
                <a:gd name="connsiteY0" fmla="*/ 130685 h 507303"/>
                <a:gd name="connsiteX1" fmla="*/ 165571 w 554320"/>
                <a:gd name="connsiteY1" fmla="*/ 26 h 507303"/>
                <a:gd name="connsiteX2" fmla="*/ 311498 w 554320"/>
                <a:gd name="connsiteY2" fmla="*/ 97474 h 507303"/>
                <a:gd name="connsiteX3" fmla="*/ 421829 w 554320"/>
                <a:gd name="connsiteY3" fmla="*/ 213455 h 507303"/>
                <a:gd name="connsiteX4" fmla="*/ 517598 w 554320"/>
                <a:gd name="connsiteY4" fmla="*/ 227448 h 507303"/>
                <a:gd name="connsiteX5" fmla="*/ 551338 w 554320"/>
                <a:gd name="connsiteY5" fmla="*/ 371691 h 507303"/>
                <a:gd name="connsiteX6" fmla="*/ 485969 w 554320"/>
                <a:gd name="connsiteY6" fmla="*/ 464940 h 507303"/>
                <a:gd name="connsiteX7" fmla="*/ 381399 w 554320"/>
                <a:gd name="connsiteY7" fmla="*/ 461322 h 507303"/>
                <a:gd name="connsiteX8" fmla="*/ 260714 w 554320"/>
                <a:gd name="connsiteY8" fmla="*/ 480606 h 507303"/>
                <a:gd name="connsiteX9" fmla="*/ 165571 w 554320"/>
                <a:gd name="connsiteY9" fmla="*/ 505865 h 507303"/>
                <a:gd name="connsiteX10" fmla="*/ 63159 w 554320"/>
                <a:gd name="connsiteY10" fmla="*/ 417974 h 507303"/>
                <a:gd name="connsiteX11" fmla="*/ 201 w 554320"/>
                <a:gd name="connsiteY11" fmla="*/ 340495 h 507303"/>
                <a:gd name="connsiteX12" fmla="*/ 53130 w 554320"/>
                <a:gd name="connsiteY12" fmla="*/ 284484 h 507303"/>
                <a:gd name="connsiteX13" fmla="*/ 47645 w 554320"/>
                <a:gd name="connsiteY13" fmla="*/ 130685 h 507303"/>
                <a:gd name="connsiteX0" fmla="*/ 47645 w 554320"/>
                <a:gd name="connsiteY0" fmla="*/ 130685 h 507303"/>
                <a:gd name="connsiteX1" fmla="*/ 165571 w 554320"/>
                <a:gd name="connsiteY1" fmla="*/ 26 h 507303"/>
                <a:gd name="connsiteX2" fmla="*/ 311498 w 554320"/>
                <a:gd name="connsiteY2" fmla="*/ 97474 h 507303"/>
                <a:gd name="connsiteX3" fmla="*/ 421829 w 554320"/>
                <a:gd name="connsiteY3" fmla="*/ 213455 h 507303"/>
                <a:gd name="connsiteX4" fmla="*/ 517598 w 554320"/>
                <a:gd name="connsiteY4" fmla="*/ 227448 h 507303"/>
                <a:gd name="connsiteX5" fmla="*/ 551338 w 554320"/>
                <a:gd name="connsiteY5" fmla="*/ 371691 h 507303"/>
                <a:gd name="connsiteX6" fmla="*/ 485969 w 554320"/>
                <a:gd name="connsiteY6" fmla="*/ 464940 h 507303"/>
                <a:gd name="connsiteX7" fmla="*/ 381399 w 554320"/>
                <a:gd name="connsiteY7" fmla="*/ 461322 h 507303"/>
                <a:gd name="connsiteX8" fmla="*/ 260714 w 554320"/>
                <a:gd name="connsiteY8" fmla="*/ 480606 h 507303"/>
                <a:gd name="connsiteX9" fmla="*/ 165571 w 554320"/>
                <a:gd name="connsiteY9" fmla="*/ 505865 h 507303"/>
                <a:gd name="connsiteX10" fmla="*/ 63159 w 554320"/>
                <a:gd name="connsiteY10" fmla="*/ 417974 h 507303"/>
                <a:gd name="connsiteX11" fmla="*/ 201 w 554320"/>
                <a:gd name="connsiteY11" fmla="*/ 340495 h 507303"/>
                <a:gd name="connsiteX12" fmla="*/ 53130 w 554320"/>
                <a:gd name="connsiteY12" fmla="*/ 284484 h 507303"/>
                <a:gd name="connsiteX13" fmla="*/ 47645 w 554320"/>
                <a:gd name="connsiteY13" fmla="*/ 130685 h 507303"/>
                <a:gd name="connsiteX0" fmla="*/ 47645 w 554320"/>
                <a:gd name="connsiteY0" fmla="*/ 130685 h 507303"/>
                <a:gd name="connsiteX1" fmla="*/ 165571 w 554320"/>
                <a:gd name="connsiteY1" fmla="*/ 26 h 507303"/>
                <a:gd name="connsiteX2" fmla="*/ 311498 w 554320"/>
                <a:gd name="connsiteY2" fmla="*/ 97474 h 507303"/>
                <a:gd name="connsiteX3" fmla="*/ 421829 w 554320"/>
                <a:gd name="connsiteY3" fmla="*/ 213455 h 507303"/>
                <a:gd name="connsiteX4" fmla="*/ 517598 w 554320"/>
                <a:gd name="connsiteY4" fmla="*/ 227448 h 507303"/>
                <a:gd name="connsiteX5" fmla="*/ 551338 w 554320"/>
                <a:gd name="connsiteY5" fmla="*/ 371691 h 507303"/>
                <a:gd name="connsiteX6" fmla="*/ 485969 w 554320"/>
                <a:gd name="connsiteY6" fmla="*/ 464940 h 507303"/>
                <a:gd name="connsiteX7" fmla="*/ 381399 w 554320"/>
                <a:gd name="connsiteY7" fmla="*/ 461322 h 507303"/>
                <a:gd name="connsiteX8" fmla="*/ 260714 w 554320"/>
                <a:gd name="connsiteY8" fmla="*/ 480606 h 507303"/>
                <a:gd name="connsiteX9" fmla="*/ 165571 w 554320"/>
                <a:gd name="connsiteY9" fmla="*/ 505865 h 507303"/>
                <a:gd name="connsiteX10" fmla="*/ 63159 w 554320"/>
                <a:gd name="connsiteY10" fmla="*/ 417974 h 507303"/>
                <a:gd name="connsiteX11" fmla="*/ 201 w 554320"/>
                <a:gd name="connsiteY11" fmla="*/ 340495 h 507303"/>
                <a:gd name="connsiteX12" fmla="*/ 53130 w 554320"/>
                <a:gd name="connsiteY12" fmla="*/ 284484 h 507303"/>
                <a:gd name="connsiteX13" fmla="*/ 47645 w 554320"/>
                <a:gd name="connsiteY13" fmla="*/ 130685 h 50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4320" h="507303">
                  <a:moveTo>
                    <a:pt x="47645" y="130685"/>
                  </a:moveTo>
                  <a:cubicBezTo>
                    <a:pt x="109254" y="95017"/>
                    <a:pt x="108826" y="1647"/>
                    <a:pt x="165571" y="26"/>
                  </a:cubicBezTo>
                  <a:cubicBezTo>
                    <a:pt x="222316" y="-1595"/>
                    <a:pt x="262860" y="73155"/>
                    <a:pt x="311498" y="97474"/>
                  </a:cubicBezTo>
                  <a:cubicBezTo>
                    <a:pt x="360136" y="121793"/>
                    <a:pt x="382918" y="181030"/>
                    <a:pt x="421829" y="213455"/>
                  </a:cubicBezTo>
                  <a:cubicBezTo>
                    <a:pt x="460740" y="245880"/>
                    <a:pt x="458618" y="215263"/>
                    <a:pt x="517598" y="227448"/>
                  </a:cubicBezTo>
                  <a:cubicBezTo>
                    <a:pt x="549217" y="263116"/>
                    <a:pt x="560258" y="333087"/>
                    <a:pt x="551338" y="371691"/>
                  </a:cubicBezTo>
                  <a:cubicBezTo>
                    <a:pt x="536945" y="413229"/>
                    <a:pt x="525693" y="431900"/>
                    <a:pt x="485969" y="464940"/>
                  </a:cubicBezTo>
                  <a:cubicBezTo>
                    <a:pt x="432564" y="483304"/>
                    <a:pt x="420310" y="433760"/>
                    <a:pt x="381399" y="461322"/>
                  </a:cubicBezTo>
                  <a:cubicBezTo>
                    <a:pt x="342488" y="488884"/>
                    <a:pt x="301246" y="495198"/>
                    <a:pt x="260714" y="480606"/>
                  </a:cubicBezTo>
                  <a:cubicBezTo>
                    <a:pt x="220182" y="466014"/>
                    <a:pt x="198497" y="516304"/>
                    <a:pt x="165571" y="505865"/>
                  </a:cubicBezTo>
                  <a:cubicBezTo>
                    <a:pt x="132645" y="495426"/>
                    <a:pt x="97296" y="447271"/>
                    <a:pt x="63159" y="417974"/>
                  </a:cubicBezTo>
                  <a:cubicBezTo>
                    <a:pt x="14311" y="385855"/>
                    <a:pt x="5065" y="384269"/>
                    <a:pt x="201" y="340495"/>
                  </a:cubicBezTo>
                  <a:cubicBezTo>
                    <a:pt x="-4663" y="296721"/>
                    <a:pt x="80692" y="321773"/>
                    <a:pt x="53130" y="284484"/>
                  </a:cubicBezTo>
                  <a:cubicBezTo>
                    <a:pt x="33675" y="240710"/>
                    <a:pt x="-13963" y="166353"/>
                    <a:pt x="47645" y="130685"/>
                  </a:cubicBezTo>
                  <a:close/>
                </a:path>
              </a:pathLst>
            </a:custGeom>
            <a:solidFill>
              <a:schemeClr val="accent6">
                <a:lumMod val="20000"/>
                <a:lumOff val="80000"/>
              </a:schemeClr>
            </a:solidFill>
            <a:ln w="15875">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cxnSp>
          <p:nvCxnSpPr>
            <p:cNvPr id="22" name="Straight Arrow Connector 21"/>
            <p:cNvCxnSpPr/>
            <p:nvPr/>
          </p:nvCxnSpPr>
          <p:spPr>
            <a:xfrm flipH="1" flipV="1">
              <a:off x="4767973" y="2359117"/>
              <a:ext cx="17388" cy="163465"/>
            </a:xfrm>
            <a:prstGeom prst="straightConnector1">
              <a:avLst/>
            </a:prstGeom>
            <a:ln w="1270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4747261" y="2484482"/>
              <a:ext cx="76200" cy="76200"/>
            </a:xfrm>
            <a:prstGeom prst="ellipse">
              <a:avLst/>
            </a:prstGeom>
            <a:gradFill flip="none" rotWithShape="1">
              <a:gsLst>
                <a:gs pos="0">
                  <a:srgbClr val="FFBDBD"/>
                </a:gs>
                <a:gs pos="78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cxnSp>
          <p:nvCxnSpPr>
            <p:cNvPr id="24" name="Straight Arrow Connector 23"/>
            <p:cNvCxnSpPr/>
            <p:nvPr/>
          </p:nvCxnSpPr>
          <p:spPr>
            <a:xfrm flipV="1">
              <a:off x="5008214" y="2426869"/>
              <a:ext cx="165387" cy="95713"/>
            </a:xfrm>
            <a:prstGeom prst="straightConnector1">
              <a:avLst/>
            </a:prstGeom>
            <a:ln w="1270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70114" y="2484482"/>
              <a:ext cx="76200" cy="76200"/>
            </a:xfrm>
            <a:prstGeom prst="ellipse">
              <a:avLst/>
            </a:prstGeom>
            <a:gradFill flip="none" rotWithShape="1">
              <a:gsLst>
                <a:gs pos="0">
                  <a:srgbClr val="FFBDBD"/>
                </a:gs>
                <a:gs pos="78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cxnSp>
          <p:nvCxnSpPr>
            <p:cNvPr id="26" name="Straight Arrow Connector 25"/>
            <p:cNvCxnSpPr>
              <a:endCxn id="21" idx="2"/>
            </p:cNvCxnSpPr>
            <p:nvPr/>
          </p:nvCxnSpPr>
          <p:spPr>
            <a:xfrm flipV="1">
              <a:off x="4904101" y="2181584"/>
              <a:ext cx="57019" cy="156815"/>
            </a:xfrm>
            <a:prstGeom prst="straightConnector1">
              <a:avLst/>
            </a:prstGeom>
            <a:ln w="1270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866001" y="2300299"/>
              <a:ext cx="76200" cy="76200"/>
            </a:xfrm>
            <a:prstGeom prst="ellipse">
              <a:avLst/>
            </a:prstGeom>
            <a:gradFill flip="none" rotWithShape="1">
              <a:gsLst>
                <a:gs pos="0">
                  <a:srgbClr val="FFBDBD"/>
                </a:gs>
                <a:gs pos="78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sp>
        <p:nvSpPr>
          <p:cNvPr id="29" name="Block Arc 45"/>
          <p:cNvSpPr/>
          <p:nvPr/>
        </p:nvSpPr>
        <p:spPr>
          <a:xfrm>
            <a:off x="5994886" y="2032240"/>
            <a:ext cx="1220854" cy="1201845"/>
          </a:xfrm>
          <a:custGeom>
            <a:avLst/>
            <a:gdLst/>
            <a:ahLst/>
            <a:cxnLst/>
            <a:rect l="l" t="t" r="r" b="b"/>
            <a:pathLst>
              <a:path w="1220854" h="1201845">
                <a:moveTo>
                  <a:pt x="934985" y="0"/>
                </a:moveTo>
                <a:lnTo>
                  <a:pt x="1084572" y="149587"/>
                </a:lnTo>
                <a:cubicBezTo>
                  <a:pt x="1085843" y="149412"/>
                  <a:pt x="1087112" y="149426"/>
                  <a:pt x="1088381" y="149442"/>
                </a:cubicBezTo>
                <a:lnTo>
                  <a:pt x="1088332" y="153347"/>
                </a:lnTo>
                <a:lnTo>
                  <a:pt x="1220854" y="285869"/>
                </a:lnTo>
                <a:lnTo>
                  <a:pt x="934985" y="571738"/>
                </a:lnTo>
                <a:lnTo>
                  <a:pt x="934985" y="433986"/>
                </a:lnTo>
                <a:cubicBezTo>
                  <a:pt x="785240" y="462292"/>
                  <a:pt x="646305" y="535697"/>
                  <a:pt x="537603" y="646105"/>
                </a:cubicBezTo>
                <a:cubicBezTo>
                  <a:pt x="393795" y="792169"/>
                  <a:pt x="315227" y="990478"/>
                  <a:pt x="319868" y="1195676"/>
                </a:cubicBezTo>
                <a:lnTo>
                  <a:pt x="48603" y="1201845"/>
                </a:lnTo>
                <a:cubicBezTo>
                  <a:pt x="42289" y="923041"/>
                  <a:pt x="149166" y="653606"/>
                  <a:pt x="344769" y="455217"/>
                </a:cubicBezTo>
                <a:lnTo>
                  <a:pt x="373592" y="428804"/>
                </a:lnTo>
                <a:lnTo>
                  <a:pt x="0" y="428804"/>
                </a:lnTo>
                <a:lnTo>
                  <a:pt x="0" y="142935"/>
                </a:lnTo>
                <a:lnTo>
                  <a:pt x="934985" y="142935"/>
                </a:lnTo>
                <a:close/>
              </a:path>
            </a:pathLst>
          </a:custGeom>
          <a:solidFill>
            <a:srgbClr val="00B0F0">
              <a:alpha val="77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30" name="TextBox 29"/>
          <p:cNvSpPr txBox="1"/>
          <p:nvPr/>
        </p:nvSpPr>
        <p:spPr>
          <a:xfrm>
            <a:off x="76635" y="793900"/>
            <a:ext cx="3011622" cy="369332"/>
          </a:xfrm>
          <a:prstGeom prst="rect">
            <a:avLst/>
          </a:prstGeom>
          <a:noFill/>
        </p:spPr>
        <p:txBody>
          <a:bodyPr wrap="square" rtlCol="0">
            <a:spAutoFit/>
          </a:bodyPr>
          <a:lstStyle/>
          <a:p>
            <a:pPr algn="ctr" defTabSz="457200" fontAlgn="auto">
              <a:spcBef>
                <a:spcPts val="0"/>
              </a:spcBef>
              <a:spcAft>
                <a:spcPts val="0"/>
              </a:spcAft>
            </a:pPr>
            <a:r>
              <a:rPr lang="en-US" b="1" dirty="0" smtClean="0">
                <a:solidFill>
                  <a:srgbClr val="0000FF"/>
                </a:solidFill>
                <a:latin typeface="Arial" panose="020B0604020202020204" pitchFamily="34" charset="0"/>
                <a:cs typeface="Arial" panose="020B0604020202020204" pitchFamily="34" charset="0"/>
              </a:rPr>
              <a:t>Atomistic Simulation</a:t>
            </a:r>
            <a:endParaRPr lang="en-US" b="1" dirty="0">
              <a:solidFill>
                <a:srgbClr val="0000FF"/>
              </a:solidFill>
              <a:latin typeface="Arial" panose="020B0604020202020204" pitchFamily="34" charset="0"/>
              <a:cs typeface="Arial" panose="020B0604020202020204" pitchFamily="34" charset="0"/>
            </a:endParaRPr>
          </a:p>
        </p:txBody>
      </p:sp>
      <p:sp>
        <p:nvSpPr>
          <p:cNvPr id="31" name="Block Arc 42"/>
          <p:cNvSpPr/>
          <p:nvPr/>
        </p:nvSpPr>
        <p:spPr>
          <a:xfrm flipV="1">
            <a:off x="4286389" y="3224929"/>
            <a:ext cx="1267952" cy="1146690"/>
          </a:xfrm>
          <a:custGeom>
            <a:avLst/>
            <a:gdLst/>
            <a:ahLst/>
            <a:cxnLst/>
            <a:rect l="l" t="t" r="r" b="b"/>
            <a:pathLst>
              <a:path w="1470610" h="1212935">
                <a:moveTo>
                  <a:pt x="1184741" y="0"/>
                </a:moveTo>
                <a:lnTo>
                  <a:pt x="1470610" y="285869"/>
                </a:lnTo>
                <a:lnTo>
                  <a:pt x="1184741" y="571738"/>
                </a:lnTo>
                <a:lnTo>
                  <a:pt x="1184741" y="428804"/>
                </a:lnTo>
                <a:lnTo>
                  <a:pt x="1160661" y="428804"/>
                </a:lnTo>
                <a:cubicBezTo>
                  <a:pt x="1160657" y="429054"/>
                  <a:pt x="1160654" y="429304"/>
                  <a:pt x="1160651" y="429554"/>
                </a:cubicBezTo>
                <a:cubicBezTo>
                  <a:pt x="945259" y="427542"/>
                  <a:pt x="736503" y="493699"/>
                  <a:pt x="573996" y="615473"/>
                </a:cubicBezTo>
                <a:cubicBezTo>
                  <a:pt x="375949" y="763878"/>
                  <a:pt x="265255" y="980738"/>
                  <a:pt x="272184" y="1206754"/>
                </a:cubicBezTo>
                <a:lnTo>
                  <a:pt x="372" y="1212935"/>
                </a:lnTo>
                <a:cubicBezTo>
                  <a:pt x="-8090" y="915482"/>
                  <a:pt x="127856" y="629455"/>
                  <a:pt x="373145" y="428804"/>
                </a:cubicBezTo>
                <a:lnTo>
                  <a:pt x="101536" y="428804"/>
                </a:lnTo>
                <a:lnTo>
                  <a:pt x="101536" y="142935"/>
                </a:lnTo>
                <a:lnTo>
                  <a:pt x="1184741" y="142935"/>
                </a:lnTo>
                <a:close/>
              </a:path>
            </a:pathLst>
          </a:custGeom>
          <a:solidFill>
            <a:srgbClr val="00B0F0">
              <a:alpha val="77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32" name="Up Arrow 41"/>
          <p:cNvSpPr/>
          <p:nvPr/>
        </p:nvSpPr>
        <p:spPr>
          <a:xfrm rot="5400000">
            <a:off x="504915" y="2740485"/>
            <a:ext cx="1462147" cy="1237990"/>
          </a:xfrm>
          <a:custGeom>
            <a:avLst/>
            <a:gdLst>
              <a:gd name="connsiteX0" fmla="*/ 0 w 1616330"/>
              <a:gd name="connsiteY0" fmla="*/ 1084079 h 1372115"/>
              <a:gd name="connsiteX1" fmla="*/ 288036 w 1616330"/>
              <a:gd name="connsiteY1" fmla="*/ 796043 h 1372115"/>
              <a:gd name="connsiteX2" fmla="*/ 288036 w 1616330"/>
              <a:gd name="connsiteY2" fmla="*/ 940061 h 1372115"/>
              <a:gd name="connsiteX3" fmla="*/ 850630 w 1616330"/>
              <a:gd name="connsiteY3" fmla="*/ 940061 h 1372115"/>
              <a:gd name="connsiteX4" fmla="*/ 1183040 w 1616330"/>
              <a:gd name="connsiteY4" fmla="*/ 597641 h 1372115"/>
              <a:gd name="connsiteX5" fmla="*/ 1184276 w 1616330"/>
              <a:gd name="connsiteY5" fmla="*/ 597641 h 1372115"/>
              <a:gd name="connsiteX6" fmla="*/ 1184276 w 1616330"/>
              <a:gd name="connsiteY6" fmla="*/ 288036 h 1372115"/>
              <a:gd name="connsiteX7" fmla="*/ 1040258 w 1616330"/>
              <a:gd name="connsiteY7" fmla="*/ 288036 h 1372115"/>
              <a:gd name="connsiteX8" fmla="*/ 1328294 w 1616330"/>
              <a:gd name="connsiteY8" fmla="*/ 0 h 1372115"/>
              <a:gd name="connsiteX9" fmla="*/ 1616330 w 1616330"/>
              <a:gd name="connsiteY9" fmla="*/ 288036 h 1372115"/>
              <a:gd name="connsiteX10" fmla="*/ 1472312 w 1616330"/>
              <a:gd name="connsiteY10" fmla="*/ 288036 h 1372115"/>
              <a:gd name="connsiteX11" fmla="*/ 1467617 w 1616330"/>
              <a:gd name="connsiteY11" fmla="*/ 629175 h 1372115"/>
              <a:gd name="connsiteX12" fmla="*/ 855224 w 1616330"/>
              <a:gd name="connsiteY12" fmla="*/ 1227549 h 1372115"/>
              <a:gd name="connsiteX13" fmla="*/ 855224 w 1616330"/>
              <a:gd name="connsiteY13" fmla="*/ 1228097 h 1372115"/>
              <a:gd name="connsiteX14" fmla="*/ 849999 w 1616330"/>
              <a:gd name="connsiteY14" fmla="*/ 1228097 h 1372115"/>
              <a:gd name="connsiteX15" fmla="*/ 845587 w 1616330"/>
              <a:gd name="connsiteY15" fmla="*/ 1228559 h 1372115"/>
              <a:gd name="connsiteX16" fmla="*/ 845584 w 1616330"/>
              <a:gd name="connsiteY16" fmla="*/ 1228097 h 1372115"/>
              <a:gd name="connsiteX17" fmla="*/ 288036 w 1616330"/>
              <a:gd name="connsiteY17" fmla="*/ 1228097 h 1372115"/>
              <a:gd name="connsiteX18" fmla="*/ 288036 w 1616330"/>
              <a:gd name="connsiteY18" fmla="*/ 1372115 h 1372115"/>
              <a:gd name="connsiteX19" fmla="*/ 0 w 1616330"/>
              <a:gd name="connsiteY19" fmla="*/ 1084079 h 13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6330" h="1372115">
                <a:moveTo>
                  <a:pt x="0" y="1084079"/>
                </a:moveTo>
                <a:lnTo>
                  <a:pt x="288036" y="796043"/>
                </a:lnTo>
                <a:lnTo>
                  <a:pt x="288036" y="940061"/>
                </a:lnTo>
                <a:lnTo>
                  <a:pt x="850630" y="940061"/>
                </a:lnTo>
                <a:cubicBezTo>
                  <a:pt x="1035253" y="935548"/>
                  <a:pt x="1183039" y="783807"/>
                  <a:pt x="1183040" y="597641"/>
                </a:cubicBezTo>
                <a:lnTo>
                  <a:pt x="1184276" y="597641"/>
                </a:lnTo>
                <a:lnTo>
                  <a:pt x="1184276" y="288036"/>
                </a:lnTo>
                <a:lnTo>
                  <a:pt x="1040258" y="288036"/>
                </a:lnTo>
                <a:lnTo>
                  <a:pt x="1328294" y="0"/>
                </a:lnTo>
                <a:lnTo>
                  <a:pt x="1616330" y="288036"/>
                </a:lnTo>
                <a:lnTo>
                  <a:pt x="1472312" y="288036"/>
                </a:lnTo>
                <a:lnTo>
                  <a:pt x="1467617" y="629175"/>
                </a:lnTo>
                <a:cubicBezTo>
                  <a:pt x="1453752" y="958096"/>
                  <a:pt x="1186228" y="1221008"/>
                  <a:pt x="855224" y="1227549"/>
                </a:cubicBezTo>
                <a:lnTo>
                  <a:pt x="855224" y="1228097"/>
                </a:lnTo>
                <a:lnTo>
                  <a:pt x="849999" y="1228097"/>
                </a:lnTo>
                <a:cubicBezTo>
                  <a:pt x="848533" y="1228532"/>
                  <a:pt x="847061" y="1228548"/>
                  <a:pt x="845587" y="1228559"/>
                </a:cubicBezTo>
                <a:lnTo>
                  <a:pt x="845584" y="1228097"/>
                </a:lnTo>
                <a:lnTo>
                  <a:pt x="288036" y="1228097"/>
                </a:lnTo>
                <a:lnTo>
                  <a:pt x="288036" y="1372115"/>
                </a:lnTo>
                <a:lnTo>
                  <a:pt x="0" y="1084079"/>
                </a:lnTo>
                <a:close/>
              </a:path>
            </a:pathLst>
          </a:custGeom>
          <a:solidFill>
            <a:srgbClr val="00B0F0">
              <a:alpha val="77000"/>
            </a:srgbClr>
          </a:solid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33" name="Picture 2" descr="C:\Users\iiv\Documents\Sergei's stuff\Big data review\Az_axis.tiff"/>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4000"/>
                    </a14:imgEffect>
                    <a14:imgEffect>
                      <a14:brightnessContrast bright="-10000" contrast="39000"/>
                    </a14:imgEffect>
                  </a14:imgLayer>
                </a14:imgProps>
              </a:ext>
              <a:ext uri="{28A0092B-C50C-407E-A947-70E740481C1C}">
                <a14:useLocalDpi xmlns:a14="http://schemas.microsoft.com/office/drawing/2010/main" val="0"/>
              </a:ext>
            </a:extLst>
          </a:blip>
          <a:srcRect/>
          <a:stretch>
            <a:fillRect/>
          </a:stretch>
        </p:blipFill>
        <p:spPr bwMode="auto">
          <a:xfrm>
            <a:off x="7347934" y="1104807"/>
            <a:ext cx="1476316" cy="14763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Title 1"/>
          <p:cNvSpPr txBox="1">
            <a:spLocks/>
          </p:cNvSpPr>
          <p:nvPr/>
        </p:nvSpPr>
        <p:spPr bwMode="auto">
          <a:xfrm>
            <a:off x="-30103" y="16353"/>
            <a:ext cx="9144000"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b="1" kern="0" dirty="0" smtClean="0">
                <a:solidFill>
                  <a:srgbClr val="106636"/>
                </a:solidFill>
                <a:latin typeface="Arial Black" pitchFamily="34" charset="0"/>
                <a:cs typeface="Arial"/>
              </a:rPr>
              <a:t>From Atomic to </a:t>
            </a:r>
            <a:r>
              <a:rPr lang="en-US" b="1" kern="0" dirty="0" err="1" smtClean="0">
                <a:solidFill>
                  <a:srgbClr val="106636"/>
                </a:solidFill>
                <a:latin typeface="Arial Black" pitchFamily="34" charset="0"/>
                <a:cs typeface="Arial"/>
              </a:rPr>
              <a:t>Mesoscale</a:t>
            </a:r>
            <a:endParaRPr lang="en-US" i="1" kern="0" dirty="0">
              <a:solidFill>
                <a:srgbClr val="106636"/>
              </a:solidFill>
              <a:latin typeface="Arial Black" pitchFamily="34" charset="0"/>
              <a:cs typeface="Arial"/>
            </a:endParaRPr>
          </a:p>
        </p:txBody>
      </p:sp>
      <p:sp>
        <p:nvSpPr>
          <p:cNvPr id="35" name="Rectangle 34"/>
          <p:cNvSpPr/>
          <p:nvPr/>
        </p:nvSpPr>
        <p:spPr>
          <a:xfrm>
            <a:off x="76635" y="5365672"/>
            <a:ext cx="8756241" cy="1477328"/>
          </a:xfrm>
          <a:prstGeom prst="rect">
            <a:avLst/>
          </a:prstGeom>
        </p:spPr>
        <p:txBody>
          <a:bodyPr wrap="square">
            <a:spAutoFit/>
          </a:bodyPr>
          <a:lstStyle/>
          <a:p>
            <a:pPr marL="285750" indent="-285750">
              <a:buFont typeface="Arial" panose="020B0604020202020204" pitchFamily="34" charset="0"/>
              <a:buChar char="•"/>
            </a:pPr>
            <a:r>
              <a:rPr lang="en-US" dirty="0">
                <a:solidFill>
                  <a:prstClr val="black"/>
                </a:solidFill>
              </a:rPr>
              <a:t>Can we develop approach to extract relevant macroscopic parameters from simulations based on their significance </a:t>
            </a:r>
            <a:r>
              <a:rPr lang="en-US" dirty="0" smtClean="0">
                <a:solidFill>
                  <a:prstClr val="black"/>
                </a:solidFill>
              </a:rPr>
              <a:t>(e.g. via Fischer information)</a:t>
            </a:r>
          </a:p>
          <a:p>
            <a:pPr marL="285750" indent="-285750">
              <a:buFont typeface="Arial" panose="020B0604020202020204" pitchFamily="34" charset="0"/>
              <a:buChar char="•"/>
            </a:pPr>
            <a:r>
              <a:rPr lang="en-US" dirty="0" smtClean="0">
                <a:solidFill>
                  <a:prstClr val="black"/>
                </a:solidFill>
              </a:rPr>
              <a:t>Can </a:t>
            </a:r>
            <a:r>
              <a:rPr lang="en-US" dirty="0">
                <a:solidFill>
                  <a:prstClr val="black"/>
                </a:solidFill>
              </a:rPr>
              <a:t>we refine and improve these predictions by factoring in experimental data </a:t>
            </a:r>
            <a:r>
              <a:rPr lang="en-US" dirty="0" smtClean="0">
                <a:solidFill>
                  <a:prstClr val="black"/>
                </a:solidFill>
              </a:rPr>
              <a:t>(via </a:t>
            </a:r>
            <a:r>
              <a:rPr lang="en-US" dirty="0">
                <a:solidFill>
                  <a:prstClr val="black"/>
                </a:solidFill>
              </a:rPr>
              <a:t>Bayesian </a:t>
            </a:r>
            <a:r>
              <a:rPr lang="en-US" dirty="0" smtClean="0">
                <a:solidFill>
                  <a:prstClr val="black"/>
                </a:solidFill>
              </a:rPr>
              <a:t>inference)</a:t>
            </a:r>
            <a:endParaRPr lang="en-US" dirty="0">
              <a:solidFill>
                <a:prstClr val="black"/>
              </a:solidFill>
            </a:endParaRPr>
          </a:p>
          <a:p>
            <a:pPr marL="285750" indent="-285750">
              <a:buFont typeface="Arial" panose="020B0604020202020204" pitchFamily="34" charset="0"/>
              <a:buChar char="•"/>
            </a:pPr>
            <a:r>
              <a:rPr lang="en-US" dirty="0">
                <a:solidFill>
                  <a:prstClr val="black"/>
                </a:solidFill>
              </a:rPr>
              <a:t>T</a:t>
            </a:r>
            <a:r>
              <a:rPr lang="en-US" dirty="0" smtClean="0">
                <a:solidFill>
                  <a:prstClr val="black"/>
                </a:solidFill>
              </a:rPr>
              <a:t>heory </a:t>
            </a:r>
            <a:r>
              <a:rPr lang="en-US" dirty="0">
                <a:solidFill>
                  <a:prstClr val="black"/>
                </a:solidFill>
              </a:rPr>
              <a:t>driven and experiment and history informed materials design</a:t>
            </a:r>
          </a:p>
        </p:txBody>
      </p:sp>
      <p:sp>
        <p:nvSpPr>
          <p:cNvPr id="36" name="Block Arc 45"/>
          <p:cNvSpPr/>
          <p:nvPr/>
        </p:nvSpPr>
        <p:spPr>
          <a:xfrm>
            <a:off x="2728043" y="2074494"/>
            <a:ext cx="1220854" cy="1201845"/>
          </a:xfrm>
          <a:custGeom>
            <a:avLst/>
            <a:gdLst/>
            <a:ahLst/>
            <a:cxnLst/>
            <a:rect l="l" t="t" r="r" b="b"/>
            <a:pathLst>
              <a:path w="1220854" h="1201845">
                <a:moveTo>
                  <a:pt x="934985" y="0"/>
                </a:moveTo>
                <a:lnTo>
                  <a:pt x="1084572" y="149587"/>
                </a:lnTo>
                <a:cubicBezTo>
                  <a:pt x="1085843" y="149412"/>
                  <a:pt x="1087112" y="149426"/>
                  <a:pt x="1088381" y="149442"/>
                </a:cubicBezTo>
                <a:lnTo>
                  <a:pt x="1088332" y="153347"/>
                </a:lnTo>
                <a:lnTo>
                  <a:pt x="1220854" y="285869"/>
                </a:lnTo>
                <a:lnTo>
                  <a:pt x="934985" y="571738"/>
                </a:lnTo>
                <a:lnTo>
                  <a:pt x="934985" y="433986"/>
                </a:lnTo>
                <a:cubicBezTo>
                  <a:pt x="785240" y="462292"/>
                  <a:pt x="646305" y="535697"/>
                  <a:pt x="537603" y="646105"/>
                </a:cubicBezTo>
                <a:cubicBezTo>
                  <a:pt x="393795" y="792169"/>
                  <a:pt x="315227" y="990478"/>
                  <a:pt x="319868" y="1195676"/>
                </a:cubicBezTo>
                <a:lnTo>
                  <a:pt x="48603" y="1201845"/>
                </a:lnTo>
                <a:cubicBezTo>
                  <a:pt x="42289" y="923041"/>
                  <a:pt x="149166" y="653606"/>
                  <a:pt x="344769" y="455217"/>
                </a:cubicBezTo>
                <a:lnTo>
                  <a:pt x="373592" y="428804"/>
                </a:lnTo>
                <a:lnTo>
                  <a:pt x="0" y="428804"/>
                </a:lnTo>
                <a:lnTo>
                  <a:pt x="0" y="142935"/>
                </a:lnTo>
                <a:lnTo>
                  <a:pt x="934985" y="142935"/>
                </a:lnTo>
                <a:close/>
              </a:path>
            </a:pathLst>
          </a:custGeom>
          <a:solidFill>
            <a:srgbClr val="00B0F0">
              <a:alpha val="77000"/>
            </a:srgb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black"/>
              </a:solidFill>
              <a:latin typeface="Arial" panose="020B0604020202020204" pitchFamily="34" charset="0"/>
              <a:cs typeface="Arial" panose="020B0604020202020204" pitchFamily="34" charset="0"/>
            </a:endParaRPr>
          </a:p>
        </p:txBody>
      </p:sp>
      <p:sp>
        <p:nvSpPr>
          <p:cNvPr id="39" name="Rectangle 38"/>
          <p:cNvSpPr/>
          <p:nvPr/>
        </p:nvSpPr>
        <p:spPr>
          <a:xfrm>
            <a:off x="2622951" y="1550577"/>
            <a:ext cx="1431038" cy="584775"/>
          </a:xfrm>
          <a:prstGeom prst="rect">
            <a:avLst/>
          </a:prstGeom>
        </p:spPr>
        <p:txBody>
          <a:bodyPr wrap="square">
            <a:spAutoFit/>
          </a:bodyPr>
          <a:lstStyle/>
          <a:p>
            <a:r>
              <a:rPr lang="en-US" sz="1600" dirty="0" smtClean="0">
                <a:solidFill>
                  <a:prstClr val="black"/>
                </a:solidFill>
              </a:rPr>
              <a:t>Information </a:t>
            </a:r>
            <a:r>
              <a:rPr lang="en-US" sz="1600" dirty="0">
                <a:solidFill>
                  <a:prstClr val="black"/>
                </a:solidFill>
              </a:rPr>
              <a:t>compression</a:t>
            </a:r>
          </a:p>
        </p:txBody>
      </p:sp>
      <p:sp>
        <p:nvSpPr>
          <p:cNvPr id="40" name="Rectangle 39"/>
          <p:cNvSpPr/>
          <p:nvPr/>
        </p:nvSpPr>
        <p:spPr>
          <a:xfrm>
            <a:off x="1114243" y="2830941"/>
            <a:ext cx="1613800" cy="584775"/>
          </a:xfrm>
          <a:prstGeom prst="rect">
            <a:avLst/>
          </a:prstGeom>
        </p:spPr>
        <p:txBody>
          <a:bodyPr wrap="square">
            <a:spAutoFit/>
          </a:bodyPr>
          <a:lstStyle/>
          <a:p>
            <a:r>
              <a:rPr lang="en-US" sz="1600" dirty="0" smtClean="0">
                <a:solidFill>
                  <a:prstClr val="black"/>
                </a:solidFill>
              </a:rPr>
              <a:t>Theoretical microscope</a:t>
            </a:r>
          </a:p>
        </p:txBody>
      </p:sp>
      <p:sp>
        <p:nvSpPr>
          <p:cNvPr id="41" name="Rectangle 40"/>
          <p:cNvSpPr/>
          <p:nvPr/>
        </p:nvSpPr>
        <p:spPr>
          <a:xfrm>
            <a:off x="217689" y="3939630"/>
            <a:ext cx="1126873" cy="584775"/>
          </a:xfrm>
          <a:prstGeom prst="rect">
            <a:avLst/>
          </a:prstGeom>
        </p:spPr>
        <p:txBody>
          <a:bodyPr wrap="square">
            <a:spAutoFit/>
          </a:bodyPr>
          <a:lstStyle/>
          <a:p>
            <a:r>
              <a:rPr lang="en-US" sz="1600" dirty="0" smtClean="0">
                <a:solidFill>
                  <a:prstClr val="black"/>
                </a:solidFill>
              </a:rPr>
              <a:t>Bayesian inference</a:t>
            </a:r>
            <a:endParaRPr lang="en-US" sz="1600" dirty="0">
              <a:solidFill>
                <a:prstClr val="black"/>
              </a:solidFill>
            </a:endParaRPr>
          </a:p>
        </p:txBody>
      </p:sp>
      <p:sp>
        <p:nvSpPr>
          <p:cNvPr id="42" name="Rectangle 41"/>
          <p:cNvSpPr/>
          <p:nvPr/>
        </p:nvSpPr>
        <p:spPr>
          <a:xfrm>
            <a:off x="4217169" y="4355071"/>
            <a:ext cx="1735772" cy="338554"/>
          </a:xfrm>
          <a:prstGeom prst="rect">
            <a:avLst/>
          </a:prstGeom>
        </p:spPr>
        <p:txBody>
          <a:bodyPr wrap="square">
            <a:spAutoFit/>
          </a:bodyPr>
          <a:lstStyle/>
          <a:p>
            <a:r>
              <a:rPr lang="en-US" sz="1600" dirty="0">
                <a:solidFill>
                  <a:prstClr val="black"/>
                </a:solidFill>
              </a:rPr>
              <a:t>Coarse graining </a:t>
            </a:r>
            <a:endParaRPr lang="en-US" sz="1600" dirty="0" smtClean="0">
              <a:solidFill>
                <a:prstClr val="black"/>
              </a:solidFill>
            </a:endParaRPr>
          </a:p>
        </p:txBody>
      </p:sp>
      <p:sp>
        <p:nvSpPr>
          <p:cNvPr id="43" name="Rectangle 42"/>
          <p:cNvSpPr/>
          <p:nvPr/>
        </p:nvSpPr>
        <p:spPr>
          <a:xfrm>
            <a:off x="5994886" y="1556114"/>
            <a:ext cx="1405793" cy="584775"/>
          </a:xfrm>
          <a:prstGeom prst="rect">
            <a:avLst/>
          </a:prstGeom>
        </p:spPr>
        <p:txBody>
          <a:bodyPr wrap="square">
            <a:spAutoFit/>
          </a:bodyPr>
          <a:lstStyle/>
          <a:p>
            <a:r>
              <a:rPr lang="en-US" sz="1600" dirty="0">
                <a:solidFill>
                  <a:prstClr val="black"/>
                </a:solidFill>
              </a:rPr>
              <a:t>Coarse graining </a:t>
            </a:r>
            <a:endParaRPr lang="en-US" sz="1600" dirty="0" smtClean="0">
              <a:solidFill>
                <a:prstClr val="black"/>
              </a:solidFill>
            </a:endParaRPr>
          </a:p>
        </p:txBody>
      </p:sp>
      <p:sp>
        <p:nvSpPr>
          <p:cNvPr id="44" name="TextBox 43"/>
          <p:cNvSpPr txBox="1"/>
          <p:nvPr/>
        </p:nvSpPr>
        <p:spPr>
          <a:xfrm>
            <a:off x="4383580" y="793900"/>
            <a:ext cx="1402948" cy="369332"/>
          </a:xfrm>
          <a:prstGeom prst="rect">
            <a:avLst/>
          </a:prstGeom>
          <a:noFill/>
        </p:spPr>
        <p:txBody>
          <a:bodyPr wrap="none" rtlCol="0">
            <a:spAutoFit/>
          </a:bodyPr>
          <a:lstStyle/>
          <a:p>
            <a:pPr algn="ctr" defTabSz="457200" fontAlgn="auto">
              <a:spcBef>
                <a:spcPts val="0"/>
              </a:spcBef>
              <a:spcAft>
                <a:spcPts val="0"/>
              </a:spcAft>
            </a:pPr>
            <a:r>
              <a:rPr lang="en-US" b="1" dirty="0" smtClean="0">
                <a:solidFill>
                  <a:srgbClr val="0000FF"/>
                </a:solidFill>
                <a:latin typeface="Arial" panose="020B0604020202020204" pitchFamily="34" charset="0"/>
                <a:cs typeface="Arial" panose="020B0604020202020204" pitchFamily="34" charset="0"/>
              </a:rPr>
              <a:t>Nanoscale </a:t>
            </a:r>
          </a:p>
        </p:txBody>
      </p:sp>
    </p:spTree>
    <p:extLst>
      <p:ext uri="{BB962C8B-B14F-4D97-AF65-F5344CB8AC3E}">
        <p14:creationId xmlns:p14="http://schemas.microsoft.com/office/powerpoint/2010/main" val="912415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3"/>
                </p:tgtEl>
              </p:cMediaNode>
            </p:video>
            <p:video>
              <p:cMediaNode vol="80000">
                <p:cTn id="13"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0103" y="126715"/>
            <a:ext cx="9144000"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sz="2800" b="1" kern="0" dirty="0" smtClean="0">
                <a:solidFill>
                  <a:srgbClr val="106636"/>
                </a:solidFill>
                <a:latin typeface="Arial"/>
                <a:cs typeface="Arial"/>
              </a:rPr>
              <a:t>Physics-constrained un-mixing</a:t>
            </a:r>
            <a:endParaRPr lang="en-US" sz="2800" i="1" kern="0" dirty="0">
              <a:solidFill>
                <a:srgbClr val="106636"/>
              </a:solidFill>
              <a:latin typeface="Arial"/>
              <a:cs typeface="Arial"/>
            </a:endParaRPr>
          </a:p>
        </p:txBody>
      </p:sp>
      <p:sp>
        <p:nvSpPr>
          <p:cNvPr id="8" name="TextBox 7"/>
          <p:cNvSpPr txBox="1"/>
          <p:nvPr/>
        </p:nvSpPr>
        <p:spPr>
          <a:xfrm>
            <a:off x="685800" y="6400800"/>
            <a:ext cx="776175" cy="369332"/>
          </a:xfrm>
          <a:prstGeom prst="rect">
            <a:avLst/>
          </a:prstGeom>
          <a:noFill/>
        </p:spPr>
        <p:txBody>
          <a:bodyPr wrap="none" rtlCol="0">
            <a:spAutoFit/>
          </a:bodyPr>
          <a:lstStyle/>
          <a:p>
            <a:r>
              <a:rPr lang="en-US" dirty="0" smtClean="0"/>
              <a:t>Needs</a:t>
            </a:r>
            <a:endParaRPr lang="en-US" dirty="0"/>
          </a:p>
        </p:txBody>
      </p:sp>
      <p:grpSp>
        <p:nvGrpSpPr>
          <p:cNvPr id="9" name="Group 8"/>
          <p:cNvGrpSpPr/>
          <p:nvPr/>
        </p:nvGrpSpPr>
        <p:grpSpPr>
          <a:xfrm>
            <a:off x="4464894" y="3505200"/>
            <a:ext cx="2240706" cy="1937802"/>
            <a:chOff x="4021200" y="3431251"/>
            <a:chExt cx="2240706" cy="1937802"/>
          </a:xfrm>
        </p:grpSpPr>
        <p:sp>
          <p:nvSpPr>
            <p:cNvPr id="10" name="Cube 9"/>
            <p:cNvSpPr/>
            <p:nvPr/>
          </p:nvSpPr>
          <p:spPr>
            <a:xfrm>
              <a:off x="4206950" y="4451426"/>
              <a:ext cx="1823424" cy="682752"/>
            </a:xfrm>
            <a:prstGeom prst="cube">
              <a:avLst>
                <a:gd name="adj" fmla="val 727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8"/>
            <p:cNvSpPr/>
            <p:nvPr/>
          </p:nvSpPr>
          <p:spPr>
            <a:xfrm>
              <a:off x="5448714" y="3785443"/>
              <a:ext cx="51191" cy="766673"/>
            </a:xfrm>
            <a:custGeom>
              <a:avLst/>
              <a:gdLst>
                <a:gd name="connsiteX0" fmla="*/ 0 w 230778"/>
                <a:gd name="connsiteY0" fmla="*/ 0 h 213345"/>
                <a:gd name="connsiteX1" fmla="*/ 230778 w 230778"/>
                <a:gd name="connsiteY1" fmla="*/ 0 h 213345"/>
                <a:gd name="connsiteX2" fmla="*/ 230778 w 230778"/>
                <a:gd name="connsiteY2" fmla="*/ 213345 h 213345"/>
                <a:gd name="connsiteX3" fmla="*/ 0 w 230778"/>
                <a:gd name="connsiteY3" fmla="*/ 213345 h 213345"/>
                <a:gd name="connsiteX4" fmla="*/ 0 w 230778"/>
                <a:gd name="connsiteY4" fmla="*/ 0 h 213345"/>
                <a:gd name="connsiteX0" fmla="*/ 0 w 319268"/>
                <a:gd name="connsiteY0" fmla="*/ 0 h 213345"/>
                <a:gd name="connsiteX1" fmla="*/ 319268 w 319268"/>
                <a:gd name="connsiteY1" fmla="*/ 78658 h 213345"/>
                <a:gd name="connsiteX2" fmla="*/ 230778 w 319268"/>
                <a:gd name="connsiteY2" fmla="*/ 213345 h 213345"/>
                <a:gd name="connsiteX3" fmla="*/ 0 w 319268"/>
                <a:gd name="connsiteY3" fmla="*/ 213345 h 213345"/>
                <a:gd name="connsiteX4" fmla="*/ 0 w 319268"/>
                <a:gd name="connsiteY4" fmla="*/ 0 h 213345"/>
                <a:gd name="connsiteX0" fmla="*/ 108155 w 319268"/>
                <a:gd name="connsiteY0" fmla="*/ 0 h 137145"/>
                <a:gd name="connsiteX1" fmla="*/ 319268 w 319268"/>
                <a:gd name="connsiteY1" fmla="*/ 2458 h 137145"/>
                <a:gd name="connsiteX2" fmla="*/ 230778 w 319268"/>
                <a:gd name="connsiteY2" fmla="*/ 137145 h 137145"/>
                <a:gd name="connsiteX3" fmla="*/ 0 w 319268"/>
                <a:gd name="connsiteY3" fmla="*/ 137145 h 137145"/>
                <a:gd name="connsiteX4" fmla="*/ 108155 w 319268"/>
                <a:gd name="connsiteY4" fmla="*/ 0 h 137145"/>
                <a:gd name="connsiteX0" fmla="*/ 108155 w 369274"/>
                <a:gd name="connsiteY0" fmla="*/ 0 h 137145"/>
                <a:gd name="connsiteX1" fmla="*/ 369274 w 369274"/>
                <a:gd name="connsiteY1" fmla="*/ 21508 h 137145"/>
                <a:gd name="connsiteX2" fmla="*/ 230778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56972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47447 w 369274"/>
                <a:gd name="connsiteY2" fmla="*/ 137145 h 137145"/>
                <a:gd name="connsiteX3" fmla="*/ 0 w 369274"/>
                <a:gd name="connsiteY3" fmla="*/ 137145 h 137145"/>
                <a:gd name="connsiteX4" fmla="*/ 108155 w 369274"/>
                <a:gd name="connsiteY4" fmla="*/ 0 h 137145"/>
                <a:gd name="connsiteX0" fmla="*/ 108155 w 362130"/>
                <a:gd name="connsiteY0" fmla="*/ 0 h 137145"/>
                <a:gd name="connsiteX1" fmla="*/ 362130 w 362130"/>
                <a:gd name="connsiteY1" fmla="*/ 23890 h 137145"/>
                <a:gd name="connsiteX2" fmla="*/ 247447 w 362130"/>
                <a:gd name="connsiteY2" fmla="*/ 137145 h 137145"/>
                <a:gd name="connsiteX3" fmla="*/ 0 w 362130"/>
                <a:gd name="connsiteY3" fmla="*/ 137145 h 137145"/>
                <a:gd name="connsiteX4" fmla="*/ 108155 w 362130"/>
                <a:gd name="connsiteY4" fmla="*/ 0 h 137145"/>
                <a:gd name="connsiteX0" fmla="*/ 112917 w 362130"/>
                <a:gd name="connsiteY0" fmla="*/ 4685 h 113255"/>
                <a:gd name="connsiteX1" fmla="*/ 362130 w 362130"/>
                <a:gd name="connsiteY1" fmla="*/ 0 h 113255"/>
                <a:gd name="connsiteX2" fmla="*/ 247447 w 362130"/>
                <a:gd name="connsiteY2" fmla="*/ 113255 h 113255"/>
                <a:gd name="connsiteX3" fmla="*/ 0 w 362130"/>
                <a:gd name="connsiteY3" fmla="*/ 113255 h 113255"/>
                <a:gd name="connsiteX4" fmla="*/ 112917 w 362130"/>
                <a:gd name="connsiteY4" fmla="*/ 4685 h 113255"/>
                <a:gd name="connsiteX0" fmla="*/ 117679 w 362130"/>
                <a:gd name="connsiteY0" fmla="*/ 0 h 113333"/>
                <a:gd name="connsiteX1" fmla="*/ 362130 w 362130"/>
                <a:gd name="connsiteY1" fmla="*/ 78 h 113333"/>
                <a:gd name="connsiteX2" fmla="*/ 247447 w 362130"/>
                <a:gd name="connsiteY2" fmla="*/ 113333 h 113333"/>
                <a:gd name="connsiteX3" fmla="*/ 0 w 362130"/>
                <a:gd name="connsiteY3" fmla="*/ 113333 h 113333"/>
                <a:gd name="connsiteX4" fmla="*/ 117679 w 362130"/>
                <a:gd name="connsiteY4" fmla="*/ 0 h 113333"/>
                <a:gd name="connsiteX0" fmla="*/ 998 w 362130"/>
                <a:gd name="connsiteY0" fmla="*/ 15176 h 113255"/>
                <a:gd name="connsiteX1" fmla="*/ 362130 w 362130"/>
                <a:gd name="connsiteY1" fmla="*/ 0 h 113255"/>
                <a:gd name="connsiteX2" fmla="*/ 247447 w 362130"/>
                <a:gd name="connsiteY2" fmla="*/ 113255 h 113255"/>
                <a:gd name="connsiteX3" fmla="*/ 0 w 362130"/>
                <a:gd name="connsiteY3" fmla="*/ 113255 h 113255"/>
                <a:gd name="connsiteX4" fmla="*/ 998 w 362130"/>
                <a:gd name="connsiteY4" fmla="*/ 15176 h 113255"/>
                <a:gd name="connsiteX0" fmla="*/ 998 w 247447"/>
                <a:gd name="connsiteY0" fmla="*/ 15825 h 113904"/>
                <a:gd name="connsiteX1" fmla="*/ 121624 w 247447"/>
                <a:gd name="connsiteY1" fmla="*/ 0 h 113904"/>
                <a:gd name="connsiteX2" fmla="*/ 247447 w 247447"/>
                <a:gd name="connsiteY2" fmla="*/ 113904 h 113904"/>
                <a:gd name="connsiteX3" fmla="*/ 0 w 247447"/>
                <a:gd name="connsiteY3" fmla="*/ 113904 h 113904"/>
                <a:gd name="connsiteX4" fmla="*/ 998 w 247447"/>
                <a:gd name="connsiteY4" fmla="*/ 15825 h 113904"/>
                <a:gd name="connsiteX0" fmla="*/ 998 w 142672"/>
                <a:gd name="connsiteY0" fmla="*/ 15825 h 113904"/>
                <a:gd name="connsiteX1" fmla="*/ 121624 w 142672"/>
                <a:gd name="connsiteY1" fmla="*/ 0 h 113904"/>
                <a:gd name="connsiteX2" fmla="*/ 142672 w 142672"/>
                <a:gd name="connsiteY2" fmla="*/ 92159 h 113904"/>
                <a:gd name="connsiteX3" fmla="*/ 0 w 142672"/>
                <a:gd name="connsiteY3" fmla="*/ 113904 h 113904"/>
                <a:gd name="connsiteX4" fmla="*/ 998 w 142672"/>
                <a:gd name="connsiteY4" fmla="*/ 15825 h 113904"/>
                <a:gd name="connsiteX0" fmla="*/ 998 w 121624"/>
                <a:gd name="connsiteY0" fmla="*/ 15825 h 113904"/>
                <a:gd name="connsiteX1" fmla="*/ 121624 w 121624"/>
                <a:gd name="connsiteY1" fmla="*/ 0 h 113904"/>
                <a:gd name="connsiteX2" fmla="*/ 121241 w 121624"/>
                <a:gd name="connsiteY2" fmla="*/ 98001 h 113904"/>
                <a:gd name="connsiteX3" fmla="*/ 0 w 121624"/>
                <a:gd name="connsiteY3" fmla="*/ 113904 h 113904"/>
                <a:gd name="connsiteX4" fmla="*/ 998 w 121624"/>
                <a:gd name="connsiteY4" fmla="*/ 15825 h 113904"/>
                <a:gd name="connsiteX0" fmla="*/ 998 w 121624"/>
                <a:gd name="connsiteY0" fmla="*/ 16150 h 113904"/>
                <a:gd name="connsiteX1" fmla="*/ 121624 w 121624"/>
                <a:gd name="connsiteY1" fmla="*/ 0 h 113904"/>
                <a:gd name="connsiteX2" fmla="*/ 121241 w 121624"/>
                <a:gd name="connsiteY2" fmla="*/ 98001 h 113904"/>
                <a:gd name="connsiteX3" fmla="*/ 0 w 121624"/>
                <a:gd name="connsiteY3" fmla="*/ 113904 h 113904"/>
                <a:gd name="connsiteX4" fmla="*/ 998 w 121624"/>
                <a:gd name="connsiteY4" fmla="*/ 16150 h 113904"/>
                <a:gd name="connsiteX0" fmla="*/ 18 w 120644"/>
                <a:gd name="connsiteY0" fmla="*/ 16150 h 114229"/>
                <a:gd name="connsiteX1" fmla="*/ 120644 w 120644"/>
                <a:gd name="connsiteY1" fmla="*/ 0 h 114229"/>
                <a:gd name="connsiteX2" fmla="*/ 120261 w 120644"/>
                <a:gd name="connsiteY2" fmla="*/ 98001 h 114229"/>
                <a:gd name="connsiteX3" fmla="*/ 3782 w 120644"/>
                <a:gd name="connsiteY3" fmla="*/ 114229 h 114229"/>
                <a:gd name="connsiteX4" fmla="*/ 18 w 120644"/>
                <a:gd name="connsiteY4" fmla="*/ 16150 h 114229"/>
                <a:gd name="connsiteX0" fmla="*/ 36 w 120662"/>
                <a:gd name="connsiteY0" fmla="*/ 16150 h 113904"/>
                <a:gd name="connsiteX1" fmla="*/ 120662 w 120662"/>
                <a:gd name="connsiteY1" fmla="*/ 0 h 113904"/>
                <a:gd name="connsiteX2" fmla="*/ 120279 w 120662"/>
                <a:gd name="connsiteY2" fmla="*/ 98001 h 113904"/>
                <a:gd name="connsiteX3" fmla="*/ 1418 w 120662"/>
                <a:gd name="connsiteY3" fmla="*/ 113904 h 113904"/>
                <a:gd name="connsiteX4" fmla="*/ 36 w 120662"/>
                <a:gd name="connsiteY4" fmla="*/ 16150 h 113904"/>
                <a:gd name="connsiteX0" fmla="*/ 18 w 120644"/>
                <a:gd name="connsiteY0" fmla="*/ 16150 h 113255"/>
                <a:gd name="connsiteX1" fmla="*/ 120644 w 120644"/>
                <a:gd name="connsiteY1" fmla="*/ 0 h 113255"/>
                <a:gd name="connsiteX2" fmla="*/ 120261 w 120644"/>
                <a:gd name="connsiteY2" fmla="*/ 98001 h 113255"/>
                <a:gd name="connsiteX3" fmla="*/ 3781 w 120644"/>
                <a:gd name="connsiteY3" fmla="*/ 113255 h 113255"/>
                <a:gd name="connsiteX4" fmla="*/ 18 w 120644"/>
                <a:gd name="connsiteY4" fmla="*/ 16150 h 113255"/>
                <a:gd name="connsiteX0" fmla="*/ 999 w 121625"/>
                <a:gd name="connsiteY0" fmla="*/ 16150 h 114229"/>
                <a:gd name="connsiteX1" fmla="*/ 121625 w 121625"/>
                <a:gd name="connsiteY1" fmla="*/ 0 h 114229"/>
                <a:gd name="connsiteX2" fmla="*/ 121242 w 121625"/>
                <a:gd name="connsiteY2" fmla="*/ 98001 h 114229"/>
                <a:gd name="connsiteX3" fmla="*/ 0 w 121625"/>
                <a:gd name="connsiteY3" fmla="*/ 114229 h 114229"/>
                <a:gd name="connsiteX4" fmla="*/ 999 w 121625"/>
                <a:gd name="connsiteY4" fmla="*/ 16150 h 114229"/>
                <a:gd name="connsiteX0" fmla="*/ 0 w 120626"/>
                <a:gd name="connsiteY0" fmla="*/ 16150 h 113580"/>
                <a:gd name="connsiteX1" fmla="*/ 120626 w 120626"/>
                <a:gd name="connsiteY1" fmla="*/ 0 h 113580"/>
                <a:gd name="connsiteX2" fmla="*/ 120243 w 120626"/>
                <a:gd name="connsiteY2" fmla="*/ 98001 h 113580"/>
                <a:gd name="connsiteX3" fmla="*/ 3764 w 120626"/>
                <a:gd name="connsiteY3" fmla="*/ 113580 h 113580"/>
                <a:gd name="connsiteX4" fmla="*/ 0 w 120626"/>
                <a:gd name="connsiteY4" fmla="*/ 16150 h 113580"/>
                <a:gd name="connsiteX0" fmla="*/ 0 w 120626"/>
                <a:gd name="connsiteY0" fmla="*/ 16150 h 113905"/>
                <a:gd name="connsiteX1" fmla="*/ 120626 w 120626"/>
                <a:gd name="connsiteY1" fmla="*/ 0 h 113905"/>
                <a:gd name="connsiteX2" fmla="*/ 120243 w 120626"/>
                <a:gd name="connsiteY2" fmla="*/ 98001 h 113905"/>
                <a:gd name="connsiteX3" fmla="*/ 1382 w 120626"/>
                <a:gd name="connsiteY3" fmla="*/ 113905 h 113905"/>
                <a:gd name="connsiteX4" fmla="*/ 0 w 120626"/>
                <a:gd name="connsiteY4" fmla="*/ 16150 h 113905"/>
                <a:gd name="connsiteX0" fmla="*/ 0 w 120243"/>
                <a:gd name="connsiteY0" fmla="*/ 8036 h 105791"/>
                <a:gd name="connsiteX1" fmla="*/ 65857 w 120243"/>
                <a:gd name="connsiteY1" fmla="*/ 0 h 105791"/>
                <a:gd name="connsiteX2" fmla="*/ 120243 w 120243"/>
                <a:gd name="connsiteY2" fmla="*/ 89887 h 105791"/>
                <a:gd name="connsiteX3" fmla="*/ 1382 w 120243"/>
                <a:gd name="connsiteY3" fmla="*/ 105791 h 105791"/>
                <a:gd name="connsiteX4" fmla="*/ 0 w 120243"/>
                <a:gd name="connsiteY4" fmla="*/ 8036 h 105791"/>
                <a:gd name="connsiteX0" fmla="*/ 0 w 67861"/>
                <a:gd name="connsiteY0" fmla="*/ 8036 h 105791"/>
                <a:gd name="connsiteX1" fmla="*/ 65857 w 67861"/>
                <a:gd name="connsiteY1" fmla="*/ 0 h 105791"/>
                <a:gd name="connsiteX2" fmla="*/ 67856 w 67861"/>
                <a:gd name="connsiteY2" fmla="*/ 96053 h 105791"/>
                <a:gd name="connsiteX3" fmla="*/ 1382 w 67861"/>
                <a:gd name="connsiteY3" fmla="*/ 105791 h 105791"/>
                <a:gd name="connsiteX4" fmla="*/ 0 w 67861"/>
                <a:gd name="connsiteY4" fmla="*/ 8036 h 105791"/>
                <a:gd name="connsiteX0" fmla="*/ 0 w 65857"/>
                <a:gd name="connsiteY0" fmla="*/ 8036 h 105791"/>
                <a:gd name="connsiteX1" fmla="*/ 65857 w 65857"/>
                <a:gd name="connsiteY1" fmla="*/ 0 h 105791"/>
                <a:gd name="connsiteX2" fmla="*/ 65475 w 65857"/>
                <a:gd name="connsiteY2" fmla="*/ 97027 h 105791"/>
                <a:gd name="connsiteX3" fmla="*/ 1382 w 65857"/>
                <a:gd name="connsiteY3" fmla="*/ 105791 h 105791"/>
                <a:gd name="connsiteX4" fmla="*/ 0 w 65857"/>
                <a:gd name="connsiteY4" fmla="*/ 8036 h 105791"/>
                <a:gd name="connsiteX0" fmla="*/ 0 w 65857"/>
                <a:gd name="connsiteY0" fmla="*/ 9010 h 105791"/>
                <a:gd name="connsiteX1" fmla="*/ 65857 w 65857"/>
                <a:gd name="connsiteY1" fmla="*/ 0 h 105791"/>
                <a:gd name="connsiteX2" fmla="*/ 65475 w 65857"/>
                <a:gd name="connsiteY2" fmla="*/ 97027 h 105791"/>
                <a:gd name="connsiteX3" fmla="*/ 1382 w 65857"/>
                <a:gd name="connsiteY3" fmla="*/ 105791 h 105791"/>
                <a:gd name="connsiteX4" fmla="*/ 0 w 65857"/>
                <a:gd name="connsiteY4" fmla="*/ 9010 h 105791"/>
                <a:gd name="connsiteX0" fmla="*/ 0 w 65476"/>
                <a:gd name="connsiteY0" fmla="*/ 9010 h 105791"/>
                <a:gd name="connsiteX1" fmla="*/ 58713 w 65476"/>
                <a:gd name="connsiteY1" fmla="*/ 0 h 105791"/>
                <a:gd name="connsiteX2" fmla="*/ 65475 w 65476"/>
                <a:gd name="connsiteY2" fmla="*/ 97027 h 105791"/>
                <a:gd name="connsiteX3" fmla="*/ 1382 w 65476"/>
                <a:gd name="connsiteY3" fmla="*/ 105791 h 105791"/>
                <a:gd name="connsiteX4" fmla="*/ 0 w 65476"/>
                <a:gd name="connsiteY4" fmla="*/ 9010 h 105791"/>
                <a:gd name="connsiteX0" fmla="*/ 0 w 65476"/>
                <a:gd name="connsiteY0" fmla="*/ 9010 h 105791"/>
                <a:gd name="connsiteX1" fmla="*/ 58713 w 65476"/>
                <a:gd name="connsiteY1" fmla="*/ 0 h 105791"/>
                <a:gd name="connsiteX2" fmla="*/ 65475 w 65476"/>
                <a:gd name="connsiteY2" fmla="*/ 97027 h 105791"/>
                <a:gd name="connsiteX3" fmla="*/ 1382 w 65476"/>
                <a:gd name="connsiteY3" fmla="*/ 105791 h 105791"/>
                <a:gd name="connsiteX4" fmla="*/ 0 w 65476"/>
                <a:gd name="connsiteY4" fmla="*/ 9010 h 105791"/>
                <a:gd name="connsiteX0" fmla="*/ 0 w 65477"/>
                <a:gd name="connsiteY0" fmla="*/ 9659 h 106440"/>
                <a:gd name="connsiteX1" fmla="*/ 61094 w 65477"/>
                <a:gd name="connsiteY1" fmla="*/ 0 h 106440"/>
                <a:gd name="connsiteX2" fmla="*/ 65475 w 65477"/>
                <a:gd name="connsiteY2" fmla="*/ 97676 h 106440"/>
                <a:gd name="connsiteX3" fmla="*/ 1382 w 65477"/>
                <a:gd name="connsiteY3" fmla="*/ 106440 h 106440"/>
                <a:gd name="connsiteX4" fmla="*/ 0 w 65477"/>
                <a:gd name="connsiteY4" fmla="*/ 9659 h 106440"/>
                <a:gd name="connsiteX0" fmla="*/ 0 w 67858"/>
                <a:gd name="connsiteY0" fmla="*/ 9334 h 106440"/>
                <a:gd name="connsiteX1" fmla="*/ 63475 w 67858"/>
                <a:gd name="connsiteY1" fmla="*/ 0 h 106440"/>
                <a:gd name="connsiteX2" fmla="*/ 67856 w 67858"/>
                <a:gd name="connsiteY2" fmla="*/ 97676 h 106440"/>
                <a:gd name="connsiteX3" fmla="*/ 3763 w 67858"/>
                <a:gd name="connsiteY3" fmla="*/ 106440 h 106440"/>
                <a:gd name="connsiteX4" fmla="*/ 0 w 67858"/>
                <a:gd name="connsiteY4" fmla="*/ 9334 h 106440"/>
                <a:gd name="connsiteX0" fmla="*/ 0 w 65480"/>
                <a:gd name="connsiteY0" fmla="*/ 9334 h 106440"/>
                <a:gd name="connsiteX1" fmla="*/ 63475 w 65480"/>
                <a:gd name="connsiteY1" fmla="*/ 0 h 106440"/>
                <a:gd name="connsiteX2" fmla="*/ 65475 w 65480"/>
                <a:gd name="connsiteY2" fmla="*/ 97351 h 106440"/>
                <a:gd name="connsiteX3" fmla="*/ 3763 w 65480"/>
                <a:gd name="connsiteY3" fmla="*/ 106440 h 106440"/>
                <a:gd name="connsiteX4" fmla="*/ 0 w 65480"/>
                <a:gd name="connsiteY4" fmla="*/ 9334 h 106440"/>
                <a:gd name="connsiteX0" fmla="*/ 0 w 65475"/>
                <a:gd name="connsiteY0" fmla="*/ 6088 h 103194"/>
                <a:gd name="connsiteX1" fmla="*/ 42044 w 65475"/>
                <a:gd name="connsiteY1" fmla="*/ 0 h 103194"/>
                <a:gd name="connsiteX2" fmla="*/ 65475 w 65475"/>
                <a:gd name="connsiteY2" fmla="*/ 94105 h 103194"/>
                <a:gd name="connsiteX3" fmla="*/ 3763 w 65475"/>
                <a:gd name="connsiteY3" fmla="*/ 103194 h 103194"/>
                <a:gd name="connsiteX4" fmla="*/ 0 w 65475"/>
                <a:gd name="connsiteY4" fmla="*/ 6088 h 103194"/>
                <a:gd name="connsiteX0" fmla="*/ 0 w 44048"/>
                <a:gd name="connsiteY0" fmla="*/ 6088 h 103194"/>
                <a:gd name="connsiteX1" fmla="*/ 42044 w 44048"/>
                <a:gd name="connsiteY1" fmla="*/ 0 h 103194"/>
                <a:gd name="connsiteX2" fmla="*/ 44043 w 44048"/>
                <a:gd name="connsiteY2" fmla="*/ 96052 h 103194"/>
                <a:gd name="connsiteX3" fmla="*/ 3763 w 44048"/>
                <a:gd name="connsiteY3" fmla="*/ 103194 h 103194"/>
                <a:gd name="connsiteX4" fmla="*/ 0 w 44048"/>
                <a:gd name="connsiteY4" fmla="*/ 6088 h 103194"/>
                <a:gd name="connsiteX0" fmla="*/ 0 w 44048"/>
                <a:gd name="connsiteY0" fmla="*/ 5439 h 103194"/>
                <a:gd name="connsiteX1" fmla="*/ 42044 w 44048"/>
                <a:gd name="connsiteY1" fmla="*/ 0 h 103194"/>
                <a:gd name="connsiteX2" fmla="*/ 44043 w 44048"/>
                <a:gd name="connsiteY2" fmla="*/ 96052 h 103194"/>
                <a:gd name="connsiteX3" fmla="*/ 3763 w 44048"/>
                <a:gd name="connsiteY3" fmla="*/ 103194 h 103194"/>
                <a:gd name="connsiteX4" fmla="*/ 0 w 44048"/>
                <a:gd name="connsiteY4" fmla="*/ 5439 h 103194"/>
                <a:gd name="connsiteX0" fmla="*/ 0 w 51191"/>
                <a:gd name="connsiteY0" fmla="*/ 5439 h 103194"/>
                <a:gd name="connsiteX1" fmla="*/ 49187 w 51191"/>
                <a:gd name="connsiteY1" fmla="*/ 0 h 103194"/>
                <a:gd name="connsiteX2" fmla="*/ 51186 w 51191"/>
                <a:gd name="connsiteY2" fmla="*/ 96052 h 103194"/>
                <a:gd name="connsiteX3" fmla="*/ 10906 w 51191"/>
                <a:gd name="connsiteY3" fmla="*/ 103194 h 103194"/>
                <a:gd name="connsiteX4" fmla="*/ 0 w 51191"/>
                <a:gd name="connsiteY4" fmla="*/ 5439 h 103194"/>
                <a:gd name="connsiteX0" fmla="*/ 0 w 51191"/>
                <a:gd name="connsiteY0" fmla="*/ 5439 h 104492"/>
                <a:gd name="connsiteX1" fmla="*/ 49187 w 51191"/>
                <a:gd name="connsiteY1" fmla="*/ 0 h 104492"/>
                <a:gd name="connsiteX2" fmla="*/ 51186 w 51191"/>
                <a:gd name="connsiteY2" fmla="*/ 96052 h 104492"/>
                <a:gd name="connsiteX3" fmla="*/ 6143 w 51191"/>
                <a:gd name="connsiteY3" fmla="*/ 104492 h 104492"/>
                <a:gd name="connsiteX4" fmla="*/ 0 w 51191"/>
                <a:gd name="connsiteY4" fmla="*/ 5439 h 1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91" h="104492">
                  <a:moveTo>
                    <a:pt x="0" y="5439"/>
                  </a:moveTo>
                  <a:lnTo>
                    <a:pt x="49187" y="0"/>
                  </a:lnTo>
                  <a:cubicBezTo>
                    <a:pt x="49059" y="32667"/>
                    <a:pt x="51314" y="63385"/>
                    <a:pt x="51186" y="96052"/>
                  </a:cubicBezTo>
                  <a:lnTo>
                    <a:pt x="6143" y="104492"/>
                  </a:lnTo>
                  <a:cubicBezTo>
                    <a:pt x="5682" y="71907"/>
                    <a:pt x="461" y="38024"/>
                    <a:pt x="0" y="5439"/>
                  </a:cubicBezTo>
                  <a:close/>
                </a:path>
              </a:pathLst>
            </a:custGeom>
            <a:solidFill>
              <a:srgbClr val="6BA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38"/>
            <p:cNvSpPr/>
            <p:nvPr/>
          </p:nvSpPr>
          <p:spPr>
            <a:xfrm>
              <a:off x="5139145" y="3821350"/>
              <a:ext cx="76452" cy="790497"/>
            </a:xfrm>
            <a:custGeom>
              <a:avLst/>
              <a:gdLst>
                <a:gd name="connsiteX0" fmla="*/ 0 w 230778"/>
                <a:gd name="connsiteY0" fmla="*/ 0 h 213345"/>
                <a:gd name="connsiteX1" fmla="*/ 230778 w 230778"/>
                <a:gd name="connsiteY1" fmla="*/ 0 h 213345"/>
                <a:gd name="connsiteX2" fmla="*/ 230778 w 230778"/>
                <a:gd name="connsiteY2" fmla="*/ 213345 h 213345"/>
                <a:gd name="connsiteX3" fmla="*/ 0 w 230778"/>
                <a:gd name="connsiteY3" fmla="*/ 213345 h 213345"/>
                <a:gd name="connsiteX4" fmla="*/ 0 w 230778"/>
                <a:gd name="connsiteY4" fmla="*/ 0 h 213345"/>
                <a:gd name="connsiteX0" fmla="*/ 0 w 319268"/>
                <a:gd name="connsiteY0" fmla="*/ 0 h 213345"/>
                <a:gd name="connsiteX1" fmla="*/ 319268 w 319268"/>
                <a:gd name="connsiteY1" fmla="*/ 78658 h 213345"/>
                <a:gd name="connsiteX2" fmla="*/ 230778 w 319268"/>
                <a:gd name="connsiteY2" fmla="*/ 213345 h 213345"/>
                <a:gd name="connsiteX3" fmla="*/ 0 w 319268"/>
                <a:gd name="connsiteY3" fmla="*/ 213345 h 213345"/>
                <a:gd name="connsiteX4" fmla="*/ 0 w 319268"/>
                <a:gd name="connsiteY4" fmla="*/ 0 h 213345"/>
                <a:gd name="connsiteX0" fmla="*/ 108155 w 319268"/>
                <a:gd name="connsiteY0" fmla="*/ 0 h 137145"/>
                <a:gd name="connsiteX1" fmla="*/ 319268 w 319268"/>
                <a:gd name="connsiteY1" fmla="*/ 2458 h 137145"/>
                <a:gd name="connsiteX2" fmla="*/ 230778 w 319268"/>
                <a:gd name="connsiteY2" fmla="*/ 137145 h 137145"/>
                <a:gd name="connsiteX3" fmla="*/ 0 w 319268"/>
                <a:gd name="connsiteY3" fmla="*/ 137145 h 137145"/>
                <a:gd name="connsiteX4" fmla="*/ 108155 w 319268"/>
                <a:gd name="connsiteY4" fmla="*/ 0 h 137145"/>
                <a:gd name="connsiteX0" fmla="*/ 108155 w 369274"/>
                <a:gd name="connsiteY0" fmla="*/ 0 h 137145"/>
                <a:gd name="connsiteX1" fmla="*/ 369274 w 369274"/>
                <a:gd name="connsiteY1" fmla="*/ 21508 h 137145"/>
                <a:gd name="connsiteX2" fmla="*/ 230778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56972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47447 w 369274"/>
                <a:gd name="connsiteY2" fmla="*/ 137145 h 137145"/>
                <a:gd name="connsiteX3" fmla="*/ 0 w 369274"/>
                <a:gd name="connsiteY3" fmla="*/ 137145 h 137145"/>
                <a:gd name="connsiteX4" fmla="*/ 108155 w 369274"/>
                <a:gd name="connsiteY4" fmla="*/ 0 h 137145"/>
                <a:gd name="connsiteX0" fmla="*/ 108155 w 362130"/>
                <a:gd name="connsiteY0" fmla="*/ 0 h 137145"/>
                <a:gd name="connsiteX1" fmla="*/ 362130 w 362130"/>
                <a:gd name="connsiteY1" fmla="*/ 23890 h 137145"/>
                <a:gd name="connsiteX2" fmla="*/ 247447 w 362130"/>
                <a:gd name="connsiteY2" fmla="*/ 137145 h 137145"/>
                <a:gd name="connsiteX3" fmla="*/ 0 w 362130"/>
                <a:gd name="connsiteY3" fmla="*/ 137145 h 137145"/>
                <a:gd name="connsiteX4" fmla="*/ 108155 w 362130"/>
                <a:gd name="connsiteY4" fmla="*/ 0 h 137145"/>
                <a:gd name="connsiteX0" fmla="*/ 112917 w 362130"/>
                <a:gd name="connsiteY0" fmla="*/ 4685 h 113255"/>
                <a:gd name="connsiteX1" fmla="*/ 362130 w 362130"/>
                <a:gd name="connsiteY1" fmla="*/ 0 h 113255"/>
                <a:gd name="connsiteX2" fmla="*/ 247447 w 362130"/>
                <a:gd name="connsiteY2" fmla="*/ 113255 h 113255"/>
                <a:gd name="connsiteX3" fmla="*/ 0 w 362130"/>
                <a:gd name="connsiteY3" fmla="*/ 113255 h 113255"/>
                <a:gd name="connsiteX4" fmla="*/ 112917 w 362130"/>
                <a:gd name="connsiteY4" fmla="*/ 4685 h 113255"/>
                <a:gd name="connsiteX0" fmla="*/ 117679 w 362130"/>
                <a:gd name="connsiteY0" fmla="*/ 0 h 113333"/>
                <a:gd name="connsiteX1" fmla="*/ 362130 w 362130"/>
                <a:gd name="connsiteY1" fmla="*/ 78 h 113333"/>
                <a:gd name="connsiteX2" fmla="*/ 247447 w 362130"/>
                <a:gd name="connsiteY2" fmla="*/ 113333 h 113333"/>
                <a:gd name="connsiteX3" fmla="*/ 0 w 362130"/>
                <a:gd name="connsiteY3" fmla="*/ 113333 h 113333"/>
                <a:gd name="connsiteX4" fmla="*/ 117679 w 362130"/>
                <a:gd name="connsiteY4" fmla="*/ 0 h 113333"/>
                <a:gd name="connsiteX0" fmla="*/ 998 w 362130"/>
                <a:gd name="connsiteY0" fmla="*/ 15176 h 113255"/>
                <a:gd name="connsiteX1" fmla="*/ 362130 w 362130"/>
                <a:gd name="connsiteY1" fmla="*/ 0 h 113255"/>
                <a:gd name="connsiteX2" fmla="*/ 247447 w 362130"/>
                <a:gd name="connsiteY2" fmla="*/ 113255 h 113255"/>
                <a:gd name="connsiteX3" fmla="*/ 0 w 362130"/>
                <a:gd name="connsiteY3" fmla="*/ 113255 h 113255"/>
                <a:gd name="connsiteX4" fmla="*/ 998 w 362130"/>
                <a:gd name="connsiteY4" fmla="*/ 15176 h 113255"/>
                <a:gd name="connsiteX0" fmla="*/ 998 w 247447"/>
                <a:gd name="connsiteY0" fmla="*/ 15825 h 113904"/>
                <a:gd name="connsiteX1" fmla="*/ 121624 w 247447"/>
                <a:gd name="connsiteY1" fmla="*/ 0 h 113904"/>
                <a:gd name="connsiteX2" fmla="*/ 247447 w 247447"/>
                <a:gd name="connsiteY2" fmla="*/ 113904 h 113904"/>
                <a:gd name="connsiteX3" fmla="*/ 0 w 247447"/>
                <a:gd name="connsiteY3" fmla="*/ 113904 h 113904"/>
                <a:gd name="connsiteX4" fmla="*/ 998 w 247447"/>
                <a:gd name="connsiteY4" fmla="*/ 15825 h 113904"/>
                <a:gd name="connsiteX0" fmla="*/ 998 w 142672"/>
                <a:gd name="connsiteY0" fmla="*/ 15825 h 113904"/>
                <a:gd name="connsiteX1" fmla="*/ 121624 w 142672"/>
                <a:gd name="connsiteY1" fmla="*/ 0 h 113904"/>
                <a:gd name="connsiteX2" fmla="*/ 142672 w 142672"/>
                <a:gd name="connsiteY2" fmla="*/ 92159 h 113904"/>
                <a:gd name="connsiteX3" fmla="*/ 0 w 142672"/>
                <a:gd name="connsiteY3" fmla="*/ 113904 h 113904"/>
                <a:gd name="connsiteX4" fmla="*/ 998 w 142672"/>
                <a:gd name="connsiteY4" fmla="*/ 15825 h 113904"/>
                <a:gd name="connsiteX0" fmla="*/ 998 w 121624"/>
                <a:gd name="connsiteY0" fmla="*/ 15825 h 113904"/>
                <a:gd name="connsiteX1" fmla="*/ 121624 w 121624"/>
                <a:gd name="connsiteY1" fmla="*/ 0 h 113904"/>
                <a:gd name="connsiteX2" fmla="*/ 121241 w 121624"/>
                <a:gd name="connsiteY2" fmla="*/ 98001 h 113904"/>
                <a:gd name="connsiteX3" fmla="*/ 0 w 121624"/>
                <a:gd name="connsiteY3" fmla="*/ 113904 h 113904"/>
                <a:gd name="connsiteX4" fmla="*/ 998 w 121624"/>
                <a:gd name="connsiteY4" fmla="*/ 15825 h 113904"/>
                <a:gd name="connsiteX0" fmla="*/ 998 w 121624"/>
                <a:gd name="connsiteY0" fmla="*/ 16150 h 113904"/>
                <a:gd name="connsiteX1" fmla="*/ 121624 w 121624"/>
                <a:gd name="connsiteY1" fmla="*/ 0 h 113904"/>
                <a:gd name="connsiteX2" fmla="*/ 121241 w 121624"/>
                <a:gd name="connsiteY2" fmla="*/ 98001 h 113904"/>
                <a:gd name="connsiteX3" fmla="*/ 0 w 121624"/>
                <a:gd name="connsiteY3" fmla="*/ 113904 h 113904"/>
                <a:gd name="connsiteX4" fmla="*/ 998 w 121624"/>
                <a:gd name="connsiteY4" fmla="*/ 16150 h 113904"/>
                <a:gd name="connsiteX0" fmla="*/ 18 w 120644"/>
                <a:gd name="connsiteY0" fmla="*/ 16150 h 114229"/>
                <a:gd name="connsiteX1" fmla="*/ 120644 w 120644"/>
                <a:gd name="connsiteY1" fmla="*/ 0 h 114229"/>
                <a:gd name="connsiteX2" fmla="*/ 120261 w 120644"/>
                <a:gd name="connsiteY2" fmla="*/ 98001 h 114229"/>
                <a:gd name="connsiteX3" fmla="*/ 3782 w 120644"/>
                <a:gd name="connsiteY3" fmla="*/ 114229 h 114229"/>
                <a:gd name="connsiteX4" fmla="*/ 18 w 120644"/>
                <a:gd name="connsiteY4" fmla="*/ 16150 h 114229"/>
                <a:gd name="connsiteX0" fmla="*/ 36 w 120662"/>
                <a:gd name="connsiteY0" fmla="*/ 16150 h 113904"/>
                <a:gd name="connsiteX1" fmla="*/ 120662 w 120662"/>
                <a:gd name="connsiteY1" fmla="*/ 0 h 113904"/>
                <a:gd name="connsiteX2" fmla="*/ 120279 w 120662"/>
                <a:gd name="connsiteY2" fmla="*/ 98001 h 113904"/>
                <a:gd name="connsiteX3" fmla="*/ 1418 w 120662"/>
                <a:gd name="connsiteY3" fmla="*/ 113904 h 113904"/>
                <a:gd name="connsiteX4" fmla="*/ 36 w 120662"/>
                <a:gd name="connsiteY4" fmla="*/ 16150 h 113904"/>
                <a:gd name="connsiteX0" fmla="*/ 18 w 120644"/>
                <a:gd name="connsiteY0" fmla="*/ 16150 h 113255"/>
                <a:gd name="connsiteX1" fmla="*/ 120644 w 120644"/>
                <a:gd name="connsiteY1" fmla="*/ 0 h 113255"/>
                <a:gd name="connsiteX2" fmla="*/ 120261 w 120644"/>
                <a:gd name="connsiteY2" fmla="*/ 98001 h 113255"/>
                <a:gd name="connsiteX3" fmla="*/ 3781 w 120644"/>
                <a:gd name="connsiteY3" fmla="*/ 113255 h 113255"/>
                <a:gd name="connsiteX4" fmla="*/ 18 w 120644"/>
                <a:gd name="connsiteY4" fmla="*/ 16150 h 113255"/>
                <a:gd name="connsiteX0" fmla="*/ 999 w 121625"/>
                <a:gd name="connsiteY0" fmla="*/ 16150 h 114229"/>
                <a:gd name="connsiteX1" fmla="*/ 121625 w 121625"/>
                <a:gd name="connsiteY1" fmla="*/ 0 h 114229"/>
                <a:gd name="connsiteX2" fmla="*/ 121242 w 121625"/>
                <a:gd name="connsiteY2" fmla="*/ 98001 h 114229"/>
                <a:gd name="connsiteX3" fmla="*/ 0 w 121625"/>
                <a:gd name="connsiteY3" fmla="*/ 114229 h 114229"/>
                <a:gd name="connsiteX4" fmla="*/ 999 w 121625"/>
                <a:gd name="connsiteY4" fmla="*/ 16150 h 114229"/>
                <a:gd name="connsiteX0" fmla="*/ 0 w 120626"/>
                <a:gd name="connsiteY0" fmla="*/ 16150 h 113580"/>
                <a:gd name="connsiteX1" fmla="*/ 120626 w 120626"/>
                <a:gd name="connsiteY1" fmla="*/ 0 h 113580"/>
                <a:gd name="connsiteX2" fmla="*/ 120243 w 120626"/>
                <a:gd name="connsiteY2" fmla="*/ 98001 h 113580"/>
                <a:gd name="connsiteX3" fmla="*/ 3764 w 120626"/>
                <a:gd name="connsiteY3" fmla="*/ 113580 h 113580"/>
                <a:gd name="connsiteX4" fmla="*/ 0 w 120626"/>
                <a:gd name="connsiteY4" fmla="*/ 16150 h 113580"/>
                <a:gd name="connsiteX0" fmla="*/ 0 w 120626"/>
                <a:gd name="connsiteY0" fmla="*/ 16150 h 113905"/>
                <a:gd name="connsiteX1" fmla="*/ 120626 w 120626"/>
                <a:gd name="connsiteY1" fmla="*/ 0 h 113905"/>
                <a:gd name="connsiteX2" fmla="*/ 120243 w 120626"/>
                <a:gd name="connsiteY2" fmla="*/ 98001 h 113905"/>
                <a:gd name="connsiteX3" fmla="*/ 1382 w 120626"/>
                <a:gd name="connsiteY3" fmla="*/ 113905 h 113905"/>
                <a:gd name="connsiteX4" fmla="*/ 0 w 120626"/>
                <a:gd name="connsiteY4" fmla="*/ 16150 h 113905"/>
                <a:gd name="connsiteX0" fmla="*/ 0 w 120243"/>
                <a:gd name="connsiteY0" fmla="*/ 8036 h 105791"/>
                <a:gd name="connsiteX1" fmla="*/ 65857 w 120243"/>
                <a:gd name="connsiteY1" fmla="*/ 0 h 105791"/>
                <a:gd name="connsiteX2" fmla="*/ 120243 w 120243"/>
                <a:gd name="connsiteY2" fmla="*/ 89887 h 105791"/>
                <a:gd name="connsiteX3" fmla="*/ 1382 w 120243"/>
                <a:gd name="connsiteY3" fmla="*/ 105791 h 105791"/>
                <a:gd name="connsiteX4" fmla="*/ 0 w 120243"/>
                <a:gd name="connsiteY4" fmla="*/ 8036 h 105791"/>
                <a:gd name="connsiteX0" fmla="*/ 0 w 67861"/>
                <a:gd name="connsiteY0" fmla="*/ 8036 h 105791"/>
                <a:gd name="connsiteX1" fmla="*/ 65857 w 67861"/>
                <a:gd name="connsiteY1" fmla="*/ 0 h 105791"/>
                <a:gd name="connsiteX2" fmla="*/ 67856 w 67861"/>
                <a:gd name="connsiteY2" fmla="*/ 96053 h 105791"/>
                <a:gd name="connsiteX3" fmla="*/ 1382 w 67861"/>
                <a:gd name="connsiteY3" fmla="*/ 105791 h 105791"/>
                <a:gd name="connsiteX4" fmla="*/ 0 w 67861"/>
                <a:gd name="connsiteY4" fmla="*/ 8036 h 105791"/>
                <a:gd name="connsiteX0" fmla="*/ 0 w 65857"/>
                <a:gd name="connsiteY0" fmla="*/ 8036 h 105791"/>
                <a:gd name="connsiteX1" fmla="*/ 65857 w 65857"/>
                <a:gd name="connsiteY1" fmla="*/ 0 h 105791"/>
                <a:gd name="connsiteX2" fmla="*/ 65475 w 65857"/>
                <a:gd name="connsiteY2" fmla="*/ 97027 h 105791"/>
                <a:gd name="connsiteX3" fmla="*/ 1382 w 65857"/>
                <a:gd name="connsiteY3" fmla="*/ 105791 h 105791"/>
                <a:gd name="connsiteX4" fmla="*/ 0 w 65857"/>
                <a:gd name="connsiteY4" fmla="*/ 8036 h 105791"/>
                <a:gd name="connsiteX0" fmla="*/ 0 w 65857"/>
                <a:gd name="connsiteY0" fmla="*/ 9010 h 105791"/>
                <a:gd name="connsiteX1" fmla="*/ 65857 w 65857"/>
                <a:gd name="connsiteY1" fmla="*/ 0 h 105791"/>
                <a:gd name="connsiteX2" fmla="*/ 65475 w 65857"/>
                <a:gd name="connsiteY2" fmla="*/ 97027 h 105791"/>
                <a:gd name="connsiteX3" fmla="*/ 1382 w 65857"/>
                <a:gd name="connsiteY3" fmla="*/ 105791 h 105791"/>
                <a:gd name="connsiteX4" fmla="*/ 0 w 65857"/>
                <a:gd name="connsiteY4" fmla="*/ 9010 h 105791"/>
                <a:gd name="connsiteX0" fmla="*/ 0 w 65476"/>
                <a:gd name="connsiteY0" fmla="*/ 9010 h 105791"/>
                <a:gd name="connsiteX1" fmla="*/ 58713 w 65476"/>
                <a:gd name="connsiteY1" fmla="*/ 0 h 105791"/>
                <a:gd name="connsiteX2" fmla="*/ 65475 w 65476"/>
                <a:gd name="connsiteY2" fmla="*/ 97027 h 105791"/>
                <a:gd name="connsiteX3" fmla="*/ 1382 w 65476"/>
                <a:gd name="connsiteY3" fmla="*/ 105791 h 105791"/>
                <a:gd name="connsiteX4" fmla="*/ 0 w 65476"/>
                <a:gd name="connsiteY4" fmla="*/ 9010 h 105791"/>
                <a:gd name="connsiteX0" fmla="*/ 0 w 65476"/>
                <a:gd name="connsiteY0" fmla="*/ 9010 h 105791"/>
                <a:gd name="connsiteX1" fmla="*/ 58713 w 65476"/>
                <a:gd name="connsiteY1" fmla="*/ 0 h 105791"/>
                <a:gd name="connsiteX2" fmla="*/ 65475 w 65476"/>
                <a:gd name="connsiteY2" fmla="*/ 97027 h 105791"/>
                <a:gd name="connsiteX3" fmla="*/ 1382 w 65476"/>
                <a:gd name="connsiteY3" fmla="*/ 105791 h 105791"/>
                <a:gd name="connsiteX4" fmla="*/ 0 w 65476"/>
                <a:gd name="connsiteY4" fmla="*/ 9010 h 105791"/>
                <a:gd name="connsiteX0" fmla="*/ 0 w 65477"/>
                <a:gd name="connsiteY0" fmla="*/ 9659 h 106440"/>
                <a:gd name="connsiteX1" fmla="*/ 61094 w 65477"/>
                <a:gd name="connsiteY1" fmla="*/ 0 h 106440"/>
                <a:gd name="connsiteX2" fmla="*/ 65475 w 65477"/>
                <a:gd name="connsiteY2" fmla="*/ 97676 h 106440"/>
                <a:gd name="connsiteX3" fmla="*/ 1382 w 65477"/>
                <a:gd name="connsiteY3" fmla="*/ 106440 h 106440"/>
                <a:gd name="connsiteX4" fmla="*/ 0 w 65477"/>
                <a:gd name="connsiteY4" fmla="*/ 9659 h 106440"/>
                <a:gd name="connsiteX0" fmla="*/ 0 w 67858"/>
                <a:gd name="connsiteY0" fmla="*/ 9334 h 106440"/>
                <a:gd name="connsiteX1" fmla="*/ 63475 w 67858"/>
                <a:gd name="connsiteY1" fmla="*/ 0 h 106440"/>
                <a:gd name="connsiteX2" fmla="*/ 67856 w 67858"/>
                <a:gd name="connsiteY2" fmla="*/ 97676 h 106440"/>
                <a:gd name="connsiteX3" fmla="*/ 3763 w 67858"/>
                <a:gd name="connsiteY3" fmla="*/ 106440 h 106440"/>
                <a:gd name="connsiteX4" fmla="*/ 0 w 67858"/>
                <a:gd name="connsiteY4" fmla="*/ 9334 h 106440"/>
                <a:gd name="connsiteX0" fmla="*/ 0 w 65480"/>
                <a:gd name="connsiteY0" fmla="*/ 9334 h 106440"/>
                <a:gd name="connsiteX1" fmla="*/ 63475 w 65480"/>
                <a:gd name="connsiteY1" fmla="*/ 0 h 106440"/>
                <a:gd name="connsiteX2" fmla="*/ 65475 w 65480"/>
                <a:gd name="connsiteY2" fmla="*/ 97351 h 106440"/>
                <a:gd name="connsiteX3" fmla="*/ 3763 w 65480"/>
                <a:gd name="connsiteY3" fmla="*/ 106440 h 106440"/>
                <a:gd name="connsiteX4" fmla="*/ 0 w 65480"/>
                <a:gd name="connsiteY4" fmla="*/ 9334 h 106440"/>
                <a:gd name="connsiteX0" fmla="*/ 0 w 70619"/>
                <a:gd name="connsiteY0" fmla="*/ 9659 h 106765"/>
                <a:gd name="connsiteX1" fmla="*/ 70619 w 70619"/>
                <a:gd name="connsiteY1" fmla="*/ 0 h 106765"/>
                <a:gd name="connsiteX2" fmla="*/ 65475 w 70619"/>
                <a:gd name="connsiteY2" fmla="*/ 97676 h 106765"/>
                <a:gd name="connsiteX3" fmla="*/ 3763 w 70619"/>
                <a:gd name="connsiteY3" fmla="*/ 106765 h 106765"/>
                <a:gd name="connsiteX4" fmla="*/ 0 w 70619"/>
                <a:gd name="connsiteY4" fmla="*/ 9659 h 106765"/>
                <a:gd name="connsiteX0" fmla="*/ 0 w 70619"/>
                <a:gd name="connsiteY0" fmla="*/ 9659 h 106765"/>
                <a:gd name="connsiteX1" fmla="*/ 70619 w 70619"/>
                <a:gd name="connsiteY1" fmla="*/ 0 h 106765"/>
                <a:gd name="connsiteX2" fmla="*/ 67856 w 70619"/>
                <a:gd name="connsiteY2" fmla="*/ 96378 h 106765"/>
                <a:gd name="connsiteX3" fmla="*/ 3763 w 70619"/>
                <a:gd name="connsiteY3" fmla="*/ 106765 h 106765"/>
                <a:gd name="connsiteX4" fmla="*/ 0 w 70619"/>
                <a:gd name="connsiteY4" fmla="*/ 9659 h 106765"/>
                <a:gd name="connsiteX0" fmla="*/ 0 w 70619"/>
                <a:gd name="connsiteY0" fmla="*/ 9659 h 106765"/>
                <a:gd name="connsiteX1" fmla="*/ 70619 w 70619"/>
                <a:gd name="connsiteY1" fmla="*/ 0 h 106765"/>
                <a:gd name="connsiteX2" fmla="*/ 63093 w 70619"/>
                <a:gd name="connsiteY2" fmla="*/ 98001 h 106765"/>
                <a:gd name="connsiteX3" fmla="*/ 3763 w 70619"/>
                <a:gd name="connsiteY3" fmla="*/ 106765 h 106765"/>
                <a:gd name="connsiteX4" fmla="*/ 0 w 70619"/>
                <a:gd name="connsiteY4" fmla="*/ 9659 h 106765"/>
                <a:gd name="connsiteX0" fmla="*/ 0 w 70619"/>
                <a:gd name="connsiteY0" fmla="*/ 9659 h 106765"/>
                <a:gd name="connsiteX1" fmla="*/ 70619 w 70619"/>
                <a:gd name="connsiteY1" fmla="*/ 0 h 106765"/>
                <a:gd name="connsiteX2" fmla="*/ 70237 w 70619"/>
                <a:gd name="connsiteY2" fmla="*/ 98325 h 106765"/>
                <a:gd name="connsiteX3" fmla="*/ 3763 w 70619"/>
                <a:gd name="connsiteY3" fmla="*/ 106765 h 106765"/>
                <a:gd name="connsiteX4" fmla="*/ 0 w 70619"/>
                <a:gd name="connsiteY4" fmla="*/ 9659 h 106765"/>
                <a:gd name="connsiteX0" fmla="*/ 0 w 70619"/>
                <a:gd name="connsiteY0" fmla="*/ 9659 h 108388"/>
                <a:gd name="connsiteX1" fmla="*/ 70619 w 70619"/>
                <a:gd name="connsiteY1" fmla="*/ 0 h 108388"/>
                <a:gd name="connsiteX2" fmla="*/ 70237 w 70619"/>
                <a:gd name="connsiteY2" fmla="*/ 98325 h 108388"/>
                <a:gd name="connsiteX3" fmla="*/ 6144 w 70619"/>
                <a:gd name="connsiteY3" fmla="*/ 108388 h 108388"/>
                <a:gd name="connsiteX4" fmla="*/ 0 w 70619"/>
                <a:gd name="connsiteY4" fmla="*/ 9659 h 108388"/>
                <a:gd name="connsiteX0" fmla="*/ 0 w 70619"/>
                <a:gd name="connsiteY0" fmla="*/ 9659 h 107414"/>
                <a:gd name="connsiteX1" fmla="*/ 70619 w 70619"/>
                <a:gd name="connsiteY1" fmla="*/ 0 h 107414"/>
                <a:gd name="connsiteX2" fmla="*/ 70237 w 70619"/>
                <a:gd name="connsiteY2" fmla="*/ 98325 h 107414"/>
                <a:gd name="connsiteX3" fmla="*/ 1382 w 70619"/>
                <a:gd name="connsiteY3" fmla="*/ 107414 h 107414"/>
                <a:gd name="connsiteX4" fmla="*/ 0 w 70619"/>
                <a:gd name="connsiteY4" fmla="*/ 9659 h 107414"/>
                <a:gd name="connsiteX0" fmla="*/ 0 w 75381"/>
                <a:gd name="connsiteY0" fmla="*/ 9659 h 107414"/>
                <a:gd name="connsiteX1" fmla="*/ 75381 w 75381"/>
                <a:gd name="connsiteY1" fmla="*/ 0 h 107414"/>
                <a:gd name="connsiteX2" fmla="*/ 74999 w 75381"/>
                <a:gd name="connsiteY2" fmla="*/ 98325 h 107414"/>
                <a:gd name="connsiteX3" fmla="*/ 6144 w 75381"/>
                <a:gd name="connsiteY3" fmla="*/ 107414 h 107414"/>
                <a:gd name="connsiteX4" fmla="*/ 0 w 75381"/>
                <a:gd name="connsiteY4" fmla="*/ 9659 h 107414"/>
                <a:gd name="connsiteX0" fmla="*/ 1071 w 76452"/>
                <a:gd name="connsiteY0" fmla="*/ 9659 h 107739"/>
                <a:gd name="connsiteX1" fmla="*/ 76452 w 76452"/>
                <a:gd name="connsiteY1" fmla="*/ 0 h 107739"/>
                <a:gd name="connsiteX2" fmla="*/ 76070 w 76452"/>
                <a:gd name="connsiteY2" fmla="*/ 98325 h 107739"/>
                <a:gd name="connsiteX3" fmla="*/ 71 w 76452"/>
                <a:gd name="connsiteY3" fmla="*/ 107739 h 107739"/>
                <a:gd name="connsiteX4" fmla="*/ 1071 w 76452"/>
                <a:gd name="connsiteY4" fmla="*/ 9659 h 10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52" h="107739">
                  <a:moveTo>
                    <a:pt x="1071" y="9659"/>
                  </a:moveTo>
                  <a:lnTo>
                    <a:pt x="76452" y="0"/>
                  </a:lnTo>
                  <a:cubicBezTo>
                    <a:pt x="76324" y="32667"/>
                    <a:pt x="76198" y="65658"/>
                    <a:pt x="76070" y="98325"/>
                  </a:cubicBezTo>
                  <a:lnTo>
                    <a:pt x="71" y="107739"/>
                  </a:lnTo>
                  <a:cubicBezTo>
                    <a:pt x="-390" y="75154"/>
                    <a:pt x="1532" y="42244"/>
                    <a:pt x="1071" y="9659"/>
                  </a:cubicBezTo>
                  <a:close/>
                </a:path>
              </a:pathLst>
            </a:custGeom>
            <a:solidFill>
              <a:srgbClr val="6BA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p:nvSpPr>
          <p:spPr>
            <a:xfrm>
              <a:off x="5211406" y="3809709"/>
              <a:ext cx="243828" cy="736109"/>
            </a:xfrm>
            <a:custGeom>
              <a:avLst/>
              <a:gdLst>
                <a:gd name="connsiteX0" fmla="*/ 0 w 228600"/>
                <a:gd name="connsiteY0" fmla="*/ 0 h 381000"/>
                <a:gd name="connsiteX1" fmla="*/ 228600 w 228600"/>
                <a:gd name="connsiteY1" fmla="*/ 0 h 381000"/>
                <a:gd name="connsiteX2" fmla="*/ 228600 w 228600"/>
                <a:gd name="connsiteY2" fmla="*/ 381000 h 381000"/>
                <a:gd name="connsiteX3" fmla="*/ 0 w 228600"/>
                <a:gd name="connsiteY3" fmla="*/ 381000 h 381000"/>
                <a:gd name="connsiteX4" fmla="*/ 0 w 228600"/>
                <a:gd name="connsiteY4" fmla="*/ 0 h 381000"/>
                <a:gd name="connsiteX0" fmla="*/ 0 w 228600"/>
                <a:gd name="connsiteY0" fmla="*/ 0 h 381000"/>
                <a:gd name="connsiteX1" fmla="*/ 100070 w 228600"/>
                <a:gd name="connsiteY1" fmla="*/ 918 h 381000"/>
                <a:gd name="connsiteX2" fmla="*/ 228600 w 228600"/>
                <a:gd name="connsiteY2" fmla="*/ 0 h 381000"/>
                <a:gd name="connsiteX3" fmla="*/ 228600 w 228600"/>
                <a:gd name="connsiteY3" fmla="*/ 381000 h 381000"/>
                <a:gd name="connsiteX4" fmla="*/ 0 w 228600"/>
                <a:gd name="connsiteY4" fmla="*/ 381000 h 381000"/>
                <a:gd name="connsiteX5" fmla="*/ 0 w 228600"/>
                <a:gd name="connsiteY5" fmla="*/ 0 h 381000"/>
                <a:gd name="connsiteX0" fmla="*/ 0 w 228600"/>
                <a:gd name="connsiteY0" fmla="*/ 1836 h 382836"/>
                <a:gd name="connsiteX1" fmla="*/ 100070 w 228600"/>
                <a:gd name="connsiteY1" fmla="*/ 2754 h 382836"/>
                <a:gd name="connsiteX2" fmla="*/ 168925 w 228600"/>
                <a:gd name="connsiteY2" fmla="*/ 0 h 382836"/>
                <a:gd name="connsiteX3" fmla="*/ 228600 w 228600"/>
                <a:gd name="connsiteY3" fmla="*/ 1836 h 382836"/>
                <a:gd name="connsiteX4" fmla="*/ 228600 w 228600"/>
                <a:gd name="connsiteY4" fmla="*/ 382836 h 382836"/>
                <a:gd name="connsiteX5" fmla="*/ 0 w 228600"/>
                <a:gd name="connsiteY5" fmla="*/ 382836 h 382836"/>
                <a:gd name="connsiteX6" fmla="*/ 0 w 228600"/>
                <a:gd name="connsiteY6" fmla="*/ 1836 h 382836"/>
                <a:gd name="connsiteX0" fmla="*/ 0 w 228600"/>
                <a:gd name="connsiteY0" fmla="*/ 29378 h 410378"/>
                <a:gd name="connsiteX1" fmla="*/ 22952 w 228600"/>
                <a:gd name="connsiteY1" fmla="*/ 0 h 410378"/>
                <a:gd name="connsiteX2" fmla="*/ 168925 w 228600"/>
                <a:gd name="connsiteY2" fmla="*/ 27542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 name="connsiteX0" fmla="*/ 0 w 228600"/>
                <a:gd name="connsiteY0" fmla="*/ 29378 h 410378"/>
                <a:gd name="connsiteX1" fmla="*/ 22952 w 228600"/>
                <a:gd name="connsiteY1" fmla="*/ 0 h 410378"/>
                <a:gd name="connsiteX2" fmla="*/ 199221 w 228600"/>
                <a:gd name="connsiteY2" fmla="*/ 2754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 name="connsiteX0" fmla="*/ 0 w 228600"/>
                <a:gd name="connsiteY0" fmla="*/ 29378 h 410378"/>
                <a:gd name="connsiteX1" fmla="*/ 22952 w 228600"/>
                <a:gd name="connsiteY1" fmla="*/ 0 h 410378"/>
                <a:gd name="connsiteX2" fmla="*/ 207484 w 228600"/>
                <a:gd name="connsiteY2" fmla="*/ 2754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 name="connsiteX0" fmla="*/ 0 w 228600"/>
                <a:gd name="connsiteY0" fmla="*/ 32067 h 413067"/>
                <a:gd name="connsiteX1" fmla="*/ 22952 w 228600"/>
                <a:gd name="connsiteY1" fmla="*/ 2689 h 413067"/>
                <a:gd name="connsiteX2" fmla="*/ 207484 w 228600"/>
                <a:gd name="connsiteY2" fmla="*/ 0 h 413067"/>
                <a:gd name="connsiteX3" fmla="*/ 228600 w 228600"/>
                <a:gd name="connsiteY3" fmla="*/ 32067 h 413067"/>
                <a:gd name="connsiteX4" fmla="*/ 228600 w 228600"/>
                <a:gd name="connsiteY4" fmla="*/ 413067 h 413067"/>
                <a:gd name="connsiteX5" fmla="*/ 0 w 228600"/>
                <a:gd name="connsiteY5" fmla="*/ 413067 h 413067"/>
                <a:gd name="connsiteX6" fmla="*/ 0 w 228600"/>
                <a:gd name="connsiteY6" fmla="*/ 32067 h 413067"/>
                <a:gd name="connsiteX0" fmla="*/ 0 w 228600"/>
                <a:gd name="connsiteY0" fmla="*/ 29378 h 410378"/>
                <a:gd name="connsiteX1" fmla="*/ 22952 w 228600"/>
                <a:gd name="connsiteY1" fmla="*/ 0 h 410378"/>
                <a:gd name="connsiteX2" fmla="*/ 210206 w 228600"/>
                <a:gd name="connsiteY2" fmla="*/ 32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 name="connsiteX0" fmla="*/ 0 w 228600"/>
                <a:gd name="connsiteY0" fmla="*/ 29346 h 410346"/>
                <a:gd name="connsiteX1" fmla="*/ 61645 w 228600"/>
                <a:gd name="connsiteY1" fmla="*/ 1230 h 410346"/>
                <a:gd name="connsiteX2" fmla="*/ 210206 w 228600"/>
                <a:gd name="connsiteY2" fmla="*/ 0 h 410346"/>
                <a:gd name="connsiteX3" fmla="*/ 228600 w 228600"/>
                <a:gd name="connsiteY3" fmla="*/ 29346 h 410346"/>
                <a:gd name="connsiteX4" fmla="*/ 228600 w 228600"/>
                <a:gd name="connsiteY4" fmla="*/ 410346 h 410346"/>
                <a:gd name="connsiteX5" fmla="*/ 0 w 228600"/>
                <a:gd name="connsiteY5" fmla="*/ 410346 h 410346"/>
                <a:gd name="connsiteX6" fmla="*/ 0 w 228600"/>
                <a:gd name="connsiteY6" fmla="*/ 29346 h 410346"/>
                <a:gd name="connsiteX0" fmla="*/ 0 w 228600"/>
                <a:gd name="connsiteY0" fmla="*/ 48312 h 429312"/>
                <a:gd name="connsiteX1" fmla="*/ 129358 w 228600"/>
                <a:gd name="connsiteY1" fmla="*/ 0 h 429312"/>
                <a:gd name="connsiteX2" fmla="*/ 210206 w 228600"/>
                <a:gd name="connsiteY2" fmla="*/ 18966 h 429312"/>
                <a:gd name="connsiteX3" fmla="*/ 228600 w 228600"/>
                <a:gd name="connsiteY3" fmla="*/ 48312 h 429312"/>
                <a:gd name="connsiteX4" fmla="*/ 228600 w 228600"/>
                <a:gd name="connsiteY4" fmla="*/ 429312 h 429312"/>
                <a:gd name="connsiteX5" fmla="*/ 0 w 228600"/>
                <a:gd name="connsiteY5" fmla="*/ 429312 h 429312"/>
                <a:gd name="connsiteX6" fmla="*/ 0 w 228600"/>
                <a:gd name="connsiteY6" fmla="*/ 48312 h 429312"/>
                <a:gd name="connsiteX0" fmla="*/ 0 w 228600"/>
                <a:gd name="connsiteY0" fmla="*/ 48312 h 429312"/>
                <a:gd name="connsiteX1" fmla="*/ 129358 w 228600"/>
                <a:gd name="connsiteY1" fmla="*/ 0 h 429312"/>
                <a:gd name="connsiteX2" fmla="*/ 225156 w 228600"/>
                <a:gd name="connsiteY2" fmla="*/ 7606 h 429312"/>
                <a:gd name="connsiteX3" fmla="*/ 228600 w 228600"/>
                <a:gd name="connsiteY3" fmla="*/ 48312 h 429312"/>
                <a:gd name="connsiteX4" fmla="*/ 228600 w 228600"/>
                <a:gd name="connsiteY4" fmla="*/ 429312 h 429312"/>
                <a:gd name="connsiteX5" fmla="*/ 0 w 228600"/>
                <a:gd name="connsiteY5" fmla="*/ 429312 h 429312"/>
                <a:gd name="connsiteX6" fmla="*/ 0 w 228600"/>
                <a:gd name="connsiteY6" fmla="*/ 48312 h 429312"/>
                <a:gd name="connsiteX0" fmla="*/ 0 w 228600"/>
                <a:gd name="connsiteY0" fmla="*/ 55853 h 436853"/>
                <a:gd name="connsiteX1" fmla="*/ 129358 w 228600"/>
                <a:gd name="connsiteY1" fmla="*/ 7541 h 436853"/>
                <a:gd name="connsiteX2" fmla="*/ 226915 w 228600"/>
                <a:gd name="connsiteY2" fmla="*/ 0 h 436853"/>
                <a:gd name="connsiteX3" fmla="*/ 228600 w 228600"/>
                <a:gd name="connsiteY3" fmla="*/ 55853 h 436853"/>
                <a:gd name="connsiteX4" fmla="*/ 228600 w 228600"/>
                <a:gd name="connsiteY4" fmla="*/ 436853 h 436853"/>
                <a:gd name="connsiteX5" fmla="*/ 0 w 228600"/>
                <a:gd name="connsiteY5" fmla="*/ 436853 h 436853"/>
                <a:gd name="connsiteX6" fmla="*/ 0 w 228600"/>
                <a:gd name="connsiteY6" fmla="*/ 55853 h 436853"/>
                <a:gd name="connsiteX0" fmla="*/ 0 w 228600"/>
                <a:gd name="connsiteY0" fmla="*/ 54591 h 435591"/>
                <a:gd name="connsiteX1" fmla="*/ 129358 w 228600"/>
                <a:gd name="connsiteY1" fmla="*/ 6279 h 435591"/>
                <a:gd name="connsiteX2" fmla="*/ 227794 w 228600"/>
                <a:gd name="connsiteY2" fmla="*/ 0 h 435591"/>
                <a:gd name="connsiteX3" fmla="*/ 228600 w 228600"/>
                <a:gd name="connsiteY3" fmla="*/ 54591 h 435591"/>
                <a:gd name="connsiteX4" fmla="*/ 228600 w 228600"/>
                <a:gd name="connsiteY4" fmla="*/ 435591 h 435591"/>
                <a:gd name="connsiteX5" fmla="*/ 0 w 228600"/>
                <a:gd name="connsiteY5" fmla="*/ 435591 h 435591"/>
                <a:gd name="connsiteX6" fmla="*/ 0 w 228600"/>
                <a:gd name="connsiteY6" fmla="*/ 54591 h 435591"/>
                <a:gd name="connsiteX0" fmla="*/ 0 w 228600"/>
                <a:gd name="connsiteY0" fmla="*/ 54591 h 435591"/>
                <a:gd name="connsiteX1" fmla="*/ 114341 w 228600"/>
                <a:gd name="connsiteY1" fmla="*/ 45408 h 435591"/>
                <a:gd name="connsiteX2" fmla="*/ 227794 w 228600"/>
                <a:gd name="connsiteY2" fmla="*/ 0 h 435591"/>
                <a:gd name="connsiteX3" fmla="*/ 228600 w 228600"/>
                <a:gd name="connsiteY3" fmla="*/ 54591 h 435591"/>
                <a:gd name="connsiteX4" fmla="*/ 228600 w 228600"/>
                <a:gd name="connsiteY4" fmla="*/ 435591 h 435591"/>
                <a:gd name="connsiteX5" fmla="*/ 0 w 228600"/>
                <a:gd name="connsiteY5" fmla="*/ 435591 h 435591"/>
                <a:gd name="connsiteX6" fmla="*/ 0 w 228600"/>
                <a:gd name="connsiteY6" fmla="*/ 54591 h 435591"/>
                <a:gd name="connsiteX0" fmla="*/ 0 w 228600"/>
                <a:gd name="connsiteY0" fmla="*/ 10414 h 391414"/>
                <a:gd name="connsiteX1" fmla="*/ 114341 w 228600"/>
                <a:gd name="connsiteY1" fmla="*/ 1231 h 391414"/>
                <a:gd name="connsiteX2" fmla="*/ 187035 w 228600"/>
                <a:gd name="connsiteY2" fmla="*/ 0 h 391414"/>
                <a:gd name="connsiteX3" fmla="*/ 228600 w 228600"/>
                <a:gd name="connsiteY3" fmla="*/ 10414 h 391414"/>
                <a:gd name="connsiteX4" fmla="*/ 228600 w 228600"/>
                <a:gd name="connsiteY4" fmla="*/ 391414 h 391414"/>
                <a:gd name="connsiteX5" fmla="*/ 0 w 228600"/>
                <a:gd name="connsiteY5" fmla="*/ 391414 h 391414"/>
                <a:gd name="connsiteX6" fmla="*/ 0 w 228600"/>
                <a:gd name="connsiteY6" fmla="*/ 10414 h 391414"/>
                <a:gd name="connsiteX0" fmla="*/ 0 w 228600"/>
                <a:gd name="connsiteY0" fmla="*/ 10453 h 391453"/>
                <a:gd name="connsiteX1" fmla="*/ 114341 w 228600"/>
                <a:gd name="connsiteY1" fmla="*/ 1270 h 391453"/>
                <a:gd name="connsiteX2" fmla="*/ 187035 w 228600"/>
                <a:gd name="connsiteY2" fmla="*/ 39 h 391453"/>
                <a:gd name="connsiteX3" fmla="*/ 228600 w 228600"/>
                <a:gd name="connsiteY3" fmla="*/ 10453 h 391453"/>
                <a:gd name="connsiteX4" fmla="*/ 228600 w 228600"/>
                <a:gd name="connsiteY4" fmla="*/ 391453 h 391453"/>
                <a:gd name="connsiteX5" fmla="*/ 0 w 228600"/>
                <a:gd name="connsiteY5" fmla="*/ 391453 h 391453"/>
                <a:gd name="connsiteX6" fmla="*/ 0 w 228600"/>
                <a:gd name="connsiteY6" fmla="*/ 10453 h 391453"/>
                <a:gd name="connsiteX0" fmla="*/ 0 w 228600"/>
                <a:gd name="connsiteY0" fmla="*/ 9183 h 390183"/>
                <a:gd name="connsiteX1" fmla="*/ 114341 w 228600"/>
                <a:gd name="connsiteY1" fmla="*/ 0 h 390183"/>
                <a:gd name="connsiteX2" fmla="*/ 228600 w 228600"/>
                <a:gd name="connsiteY2" fmla="*/ 9183 h 390183"/>
                <a:gd name="connsiteX3" fmla="*/ 228600 w 228600"/>
                <a:gd name="connsiteY3" fmla="*/ 390183 h 390183"/>
                <a:gd name="connsiteX4" fmla="*/ 0 w 228600"/>
                <a:gd name="connsiteY4" fmla="*/ 390183 h 390183"/>
                <a:gd name="connsiteX5" fmla="*/ 0 w 228600"/>
                <a:gd name="connsiteY5" fmla="*/ 9183 h 39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390183">
                  <a:moveTo>
                    <a:pt x="0" y="9183"/>
                  </a:moveTo>
                  <a:lnTo>
                    <a:pt x="114341" y="0"/>
                  </a:lnTo>
                  <a:lnTo>
                    <a:pt x="228600" y="9183"/>
                  </a:lnTo>
                  <a:lnTo>
                    <a:pt x="228600" y="390183"/>
                  </a:lnTo>
                  <a:lnTo>
                    <a:pt x="0" y="390183"/>
                  </a:lnTo>
                  <a:lnTo>
                    <a:pt x="0" y="9183"/>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4"/>
            <p:cNvSpPr/>
            <p:nvPr/>
          </p:nvSpPr>
          <p:spPr>
            <a:xfrm>
              <a:off x="4838172" y="3792964"/>
              <a:ext cx="302044" cy="821774"/>
            </a:xfrm>
            <a:custGeom>
              <a:avLst/>
              <a:gdLst>
                <a:gd name="connsiteX0" fmla="*/ 0 w 228600"/>
                <a:gd name="connsiteY0" fmla="*/ 0 h 381000"/>
                <a:gd name="connsiteX1" fmla="*/ 228600 w 228600"/>
                <a:gd name="connsiteY1" fmla="*/ 0 h 381000"/>
                <a:gd name="connsiteX2" fmla="*/ 228600 w 228600"/>
                <a:gd name="connsiteY2" fmla="*/ 381000 h 381000"/>
                <a:gd name="connsiteX3" fmla="*/ 0 w 228600"/>
                <a:gd name="connsiteY3" fmla="*/ 381000 h 381000"/>
                <a:gd name="connsiteX4" fmla="*/ 0 w 228600"/>
                <a:gd name="connsiteY4" fmla="*/ 0 h 381000"/>
                <a:gd name="connsiteX0" fmla="*/ 0 w 228600"/>
                <a:gd name="connsiteY0" fmla="*/ 0 h 381000"/>
                <a:gd name="connsiteX1" fmla="*/ 100070 w 228600"/>
                <a:gd name="connsiteY1" fmla="*/ 918 h 381000"/>
                <a:gd name="connsiteX2" fmla="*/ 228600 w 228600"/>
                <a:gd name="connsiteY2" fmla="*/ 0 h 381000"/>
                <a:gd name="connsiteX3" fmla="*/ 228600 w 228600"/>
                <a:gd name="connsiteY3" fmla="*/ 381000 h 381000"/>
                <a:gd name="connsiteX4" fmla="*/ 0 w 228600"/>
                <a:gd name="connsiteY4" fmla="*/ 381000 h 381000"/>
                <a:gd name="connsiteX5" fmla="*/ 0 w 228600"/>
                <a:gd name="connsiteY5" fmla="*/ 0 h 381000"/>
                <a:gd name="connsiteX0" fmla="*/ 0 w 228600"/>
                <a:gd name="connsiteY0" fmla="*/ 1836 h 382836"/>
                <a:gd name="connsiteX1" fmla="*/ 100070 w 228600"/>
                <a:gd name="connsiteY1" fmla="*/ 2754 h 382836"/>
                <a:gd name="connsiteX2" fmla="*/ 168925 w 228600"/>
                <a:gd name="connsiteY2" fmla="*/ 0 h 382836"/>
                <a:gd name="connsiteX3" fmla="*/ 228600 w 228600"/>
                <a:gd name="connsiteY3" fmla="*/ 1836 h 382836"/>
                <a:gd name="connsiteX4" fmla="*/ 228600 w 228600"/>
                <a:gd name="connsiteY4" fmla="*/ 382836 h 382836"/>
                <a:gd name="connsiteX5" fmla="*/ 0 w 228600"/>
                <a:gd name="connsiteY5" fmla="*/ 382836 h 382836"/>
                <a:gd name="connsiteX6" fmla="*/ 0 w 228600"/>
                <a:gd name="connsiteY6" fmla="*/ 1836 h 382836"/>
                <a:gd name="connsiteX0" fmla="*/ 0 w 228600"/>
                <a:gd name="connsiteY0" fmla="*/ 29378 h 410378"/>
                <a:gd name="connsiteX1" fmla="*/ 22952 w 228600"/>
                <a:gd name="connsiteY1" fmla="*/ 0 h 410378"/>
                <a:gd name="connsiteX2" fmla="*/ 168925 w 228600"/>
                <a:gd name="connsiteY2" fmla="*/ 27542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 name="connsiteX0" fmla="*/ 0 w 228600"/>
                <a:gd name="connsiteY0" fmla="*/ 29378 h 410378"/>
                <a:gd name="connsiteX1" fmla="*/ 22952 w 228600"/>
                <a:gd name="connsiteY1" fmla="*/ 0 h 410378"/>
                <a:gd name="connsiteX2" fmla="*/ 199221 w 228600"/>
                <a:gd name="connsiteY2" fmla="*/ 2754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 name="connsiteX0" fmla="*/ 0 w 228600"/>
                <a:gd name="connsiteY0" fmla="*/ 29378 h 410378"/>
                <a:gd name="connsiteX1" fmla="*/ 22952 w 228600"/>
                <a:gd name="connsiteY1" fmla="*/ 0 h 410378"/>
                <a:gd name="connsiteX2" fmla="*/ 207484 w 228600"/>
                <a:gd name="connsiteY2" fmla="*/ 2754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 name="connsiteX0" fmla="*/ 0 w 228600"/>
                <a:gd name="connsiteY0" fmla="*/ 32067 h 413067"/>
                <a:gd name="connsiteX1" fmla="*/ 22952 w 228600"/>
                <a:gd name="connsiteY1" fmla="*/ 2689 h 413067"/>
                <a:gd name="connsiteX2" fmla="*/ 207484 w 228600"/>
                <a:gd name="connsiteY2" fmla="*/ 0 h 413067"/>
                <a:gd name="connsiteX3" fmla="*/ 228600 w 228600"/>
                <a:gd name="connsiteY3" fmla="*/ 32067 h 413067"/>
                <a:gd name="connsiteX4" fmla="*/ 228600 w 228600"/>
                <a:gd name="connsiteY4" fmla="*/ 413067 h 413067"/>
                <a:gd name="connsiteX5" fmla="*/ 0 w 228600"/>
                <a:gd name="connsiteY5" fmla="*/ 413067 h 413067"/>
                <a:gd name="connsiteX6" fmla="*/ 0 w 228600"/>
                <a:gd name="connsiteY6" fmla="*/ 32067 h 413067"/>
                <a:gd name="connsiteX0" fmla="*/ 0 w 228600"/>
                <a:gd name="connsiteY0" fmla="*/ 29378 h 410378"/>
                <a:gd name="connsiteX1" fmla="*/ 22952 w 228600"/>
                <a:gd name="connsiteY1" fmla="*/ 0 h 410378"/>
                <a:gd name="connsiteX2" fmla="*/ 210206 w 228600"/>
                <a:gd name="connsiteY2" fmla="*/ 32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 name="connsiteX0" fmla="*/ 0 w 228600"/>
                <a:gd name="connsiteY0" fmla="*/ 29346 h 410346"/>
                <a:gd name="connsiteX1" fmla="*/ 61645 w 228600"/>
                <a:gd name="connsiteY1" fmla="*/ 1230 h 410346"/>
                <a:gd name="connsiteX2" fmla="*/ 210206 w 228600"/>
                <a:gd name="connsiteY2" fmla="*/ 0 h 410346"/>
                <a:gd name="connsiteX3" fmla="*/ 228600 w 228600"/>
                <a:gd name="connsiteY3" fmla="*/ 29346 h 410346"/>
                <a:gd name="connsiteX4" fmla="*/ 228600 w 228600"/>
                <a:gd name="connsiteY4" fmla="*/ 410346 h 410346"/>
                <a:gd name="connsiteX5" fmla="*/ 0 w 228600"/>
                <a:gd name="connsiteY5" fmla="*/ 410346 h 410346"/>
                <a:gd name="connsiteX6" fmla="*/ 0 w 228600"/>
                <a:gd name="connsiteY6" fmla="*/ 29346 h 410346"/>
                <a:gd name="connsiteX0" fmla="*/ 0 w 228600"/>
                <a:gd name="connsiteY0" fmla="*/ 48312 h 429312"/>
                <a:gd name="connsiteX1" fmla="*/ 129358 w 228600"/>
                <a:gd name="connsiteY1" fmla="*/ 0 h 429312"/>
                <a:gd name="connsiteX2" fmla="*/ 210206 w 228600"/>
                <a:gd name="connsiteY2" fmla="*/ 18966 h 429312"/>
                <a:gd name="connsiteX3" fmla="*/ 228600 w 228600"/>
                <a:gd name="connsiteY3" fmla="*/ 48312 h 429312"/>
                <a:gd name="connsiteX4" fmla="*/ 228600 w 228600"/>
                <a:gd name="connsiteY4" fmla="*/ 429312 h 429312"/>
                <a:gd name="connsiteX5" fmla="*/ 0 w 228600"/>
                <a:gd name="connsiteY5" fmla="*/ 429312 h 429312"/>
                <a:gd name="connsiteX6" fmla="*/ 0 w 228600"/>
                <a:gd name="connsiteY6" fmla="*/ 48312 h 429312"/>
                <a:gd name="connsiteX0" fmla="*/ 0 w 228600"/>
                <a:gd name="connsiteY0" fmla="*/ 48312 h 429312"/>
                <a:gd name="connsiteX1" fmla="*/ 129358 w 228600"/>
                <a:gd name="connsiteY1" fmla="*/ 0 h 429312"/>
                <a:gd name="connsiteX2" fmla="*/ 225156 w 228600"/>
                <a:gd name="connsiteY2" fmla="*/ 7606 h 429312"/>
                <a:gd name="connsiteX3" fmla="*/ 228600 w 228600"/>
                <a:gd name="connsiteY3" fmla="*/ 48312 h 429312"/>
                <a:gd name="connsiteX4" fmla="*/ 228600 w 228600"/>
                <a:gd name="connsiteY4" fmla="*/ 429312 h 429312"/>
                <a:gd name="connsiteX5" fmla="*/ 0 w 228600"/>
                <a:gd name="connsiteY5" fmla="*/ 429312 h 429312"/>
                <a:gd name="connsiteX6" fmla="*/ 0 w 228600"/>
                <a:gd name="connsiteY6" fmla="*/ 48312 h 429312"/>
                <a:gd name="connsiteX0" fmla="*/ 0 w 228600"/>
                <a:gd name="connsiteY0" fmla="*/ 55853 h 436853"/>
                <a:gd name="connsiteX1" fmla="*/ 129358 w 228600"/>
                <a:gd name="connsiteY1" fmla="*/ 7541 h 436853"/>
                <a:gd name="connsiteX2" fmla="*/ 226915 w 228600"/>
                <a:gd name="connsiteY2" fmla="*/ 0 h 436853"/>
                <a:gd name="connsiteX3" fmla="*/ 228600 w 228600"/>
                <a:gd name="connsiteY3" fmla="*/ 55853 h 436853"/>
                <a:gd name="connsiteX4" fmla="*/ 228600 w 228600"/>
                <a:gd name="connsiteY4" fmla="*/ 436853 h 436853"/>
                <a:gd name="connsiteX5" fmla="*/ 0 w 228600"/>
                <a:gd name="connsiteY5" fmla="*/ 436853 h 436853"/>
                <a:gd name="connsiteX6" fmla="*/ 0 w 228600"/>
                <a:gd name="connsiteY6" fmla="*/ 55853 h 436853"/>
                <a:gd name="connsiteX0" fmla="*/ 0 w 228600"/>
                <a:gd name="connsiteY0" fmla="*/ 54591 h 435591"/>
                <a:gd name="connsiteX1" fmla="*/ 129358 w 228600"/>
                <a:gd name="connsiteY1" fmla="*/ 6279 h 435591"/>
                <a:gd name="connsiteX2" fmla="*/ 227794 w 228600"/>
                <a:gd name="connsiteY2" fmla="*/ 0 h 435591"/>
                <a:gd name="connsiteX3" fmla="*/ 228600 w 228600"/>
                <a:gd name="connsiteY3" fmla="*/ 54591 h 435591"/>
                <a:gd name="connsiteX4" fmla="*/ 228600 w 228600"/>
                <a:gd name="connsiteY4" fmla="*/ 435591 h 435591"/>
                <a:gd name="connsiteX5" fmla="*/ 0 w 228600"/>
                <a:gd name="connsiteY5" fmla="*/ 435591 h 435591"/>
                <a:gd name="connsiteX6" fmla="*/ 0 w 228600"/>
                <a:gd name="connsiteY6" fmla="*/ 54591 h 43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435591">
                  <a:moveTo>
                    <a:pt x="0" y="54591"/>
                  </a:moveTo>
                  <a:lnTo>
                    <a:pt x="129358" y="6279"/>
                  </a:lnTo>
                  <a:lnTo>
                    <a:pt x="227794" y="0"/>
                  </a:lnTo>
                  <a:cubicBezTo>
                    <a:pt x="228356" y="18618"/>
                    <a:pt x="228038" y="35973"/>
                    <a:pt x="228600" y="54591"/>
                  </a:cubicBezTo>
                  <a:lnTo>
                    <a:pt x="228600" y="435591"/>
                  </a:lnTo>
                  <a:lnTo>
                    <a:pt x="0" y="435591"/>
                  </a:lnTo>
                  <a:lnTo>
                    <a:pt x="0" y="54591"/>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38"/>
            <p:cNvSpPr/>
            <p:nvPr/>
          </p:nvSpPr>
          <p:spPr>
            <a:xfrm>
              <a:off x="5391306" y="4053649"/>
              <a:ext cx="182161" cy="892886"/>
            </a:xfrm>
            <a:custGeom>
              <a:avLst/>
              <a:gdLst>
                <a:gd name="connsiteX0" fmla="*/ 0 w 230778"/>
                <a:gd name="connsiteY0" fmla="*/ 0 h 213345"/>
                <a:gd name="connsiteX1" fmla="*/ 230778 w 230778"/>
                <a:gd name="connsiteY1" fmla="*/ 0 h 213345"/>
                <a:gd name="connsiteX2" fmla="*/ 230778 w 230778"/>
                <a:gd name="connsiteY2" fmla="*/ 213345 h 213345"/>
                <a:gd name="connsiteX3" fmla="*/ 0 w 230778"/>
                <a:gd name="connsiteY3" fmla="*/ 213345 h 213345"/>
                <a:gd name="connsiteX4" fmla="*/ 0 w 230778"/>
                <a:gd name="connsiteY4" fmla="*/ 0 h 213345"/>
                <a:gd name="connsiteX0" fmla="*/ 0 w 319268"/>
                <a:gd name="connsiteY0" fmla="*/ 0 h 213345"/>
                <a:gd name="connsiteX1" fmla="*/ 319268 w 319268"/>
                <a:gd name="connsiteY1" fmla="*/ 78658 h 213345"/>
                <a:gd name="connsiteX2" fmla="*/ 230778 w 319268"/>
                <a:gd name="connsiteY2" fmla="*/ 213345 h 213345"/>
                <a:gd name="connsiteX3" fmla="*/ 0 w 319268"/>
                <a:gd name="connsiteY3" fmla="*/ 213345 h 213345"/>
                <a:gd name="connsiteX4" fmla="*/ 0 w 319268"/>
                <a:gd name="connsiteY4" fmla="*/ 0 h 213345"/>
                <a:gd name="connsiteX0" fmla="*/ 108155 w 319268"/>
                <a:gd name="connsiteY0" fmla="*/ 0 h 137145"/>
                <a:gd name="connsiteX1" fmla="*/ 319268 w 319268"/>
                <a:gd name="connsiteY1" fmla="*/ 2458 h 137145"/>
                <a:gd name="connsiteX2" fmla="*/ 230778 w 319268"/>
                <a:gd name="connsiteY2" fmla="*/ 137145 h 137145"/>
                <a:gd name="connsiteX3" fmla="*/ 0 w 319268"/>
                <a:gd name="connsiteY3" fmla="*/ 137145 h 137145"/>
                <a:gd name="connsiteX4" fmla="*/ 108155 w 319268"/>
                <a:gd name="connsiteY4" fmla="*/ 0 h 137145"/>
                <a:gd name="connsiteX0" fmla="*/ 108155 w 369274"/>
                <a:gd name="connsiteY0" fmla="*/ 0 h 137145"/>
                <a:gd name="connsiteX1" fmla="*/ 369274 w 369274"/>
                <a:gd name="connsiteY1" fmla="*/ 21508 h 137145"/>
                <a:gd name="connsiteX2" fmla="*/ 230778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56972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47447 w 369274"/>
                <a:gd name="connsiteY2" fmla="*/ 137145 h 137145"/>
                <a:gd name="connsiteX3" fmla="*/ 0 w 369274"/>
                <a:gd name="connsiteY3" fmla="*/ 137145 h 137145"/>
                <a:gd name="connsiteX4" fmla="*/ 108155 w 369274"/>
                <a:gd name="connsiteY4" fmla="*/ 0 h 137145"/>
                <a:gd name="connsiteX0" fmla="*/ 108155 w 362130"/>
                <a:gd name="connsiteY0" fmla="*/ 0 h 137145"/>
                <a:gd name="connsiteX1" fmla="*/ 362130 w 362130"/>
                <a:gd name="connsiteY1" fmla="*/ 23890 h 137145"/>
                <a:gd name="connsiteX2" fmla="*/ 247447 w 362130"/>
                <a:gd name="connsiteY2" fmla="*/ 137145 h 137145"/>
                <a:gd name="connsiteX3" fmla="*/ 0 w 362130"/>
                <a:gd name="connsiteY3" fmla="*/ 137145 h 137145"/>
                <a:gd name="connsiteX4" fmla="*/ 108155 w 362130"/>
                <a:gd name="connsiteY4" fmla="*/ 0 h 137145"/>
                <a:gd name="connsiteX0" fmla="*/ 112917 w 362130"/>
                <a:gd name="connsiteY0" fmla="*/ 4685 h 113255"/>
                <a:gd name="connsiteX1" fmla="*/ 362130 w 362130"/>
                <a:gd name="connsiteY1" fmla="*/ 0 h 113255"/>
                <a:gd name="connsiteX2" fmla="*/ 247447 w 362130"/>
                <a:gd name="connsiteY2" fmla="*/ 113255 h 113255"/>
                <a:gd name="connsiteX3" fmla="*/ 0 w 362130"/>
                <a:gd name="connsiteY3" fmla="*/ 113255 h 113255"/>
                <a:gd name="connsiteX4" fmla="*/ 112917 w 362130"/>
                <a:gd name="connsiteY4" fmla="*/ 4685 h 113255"/>
                <a:gd name="connsiteX0" fmla="*/ 117679 w 362130"/>
                <a:gd name="connsiteY0" fmla="*/ 0 h 113333"/>
                <a:gd name="connsiteX1" fmla="*/ 362130 w 362130"/>
                <a:gd name="connsiteY1" fmla="*/ 78 h 113333"/>
                <a:gd name="connsiteX2" fmla="*/ 247447 w 362130"/>
                <a:gd name="connsiteY2" fmla="*/ 113333 h 113333"/>
                <a:gd name="connsiteX3" fmla="*/ 0 w 362130"/>
                <a:gd name="connsiteY3" fmla="*/ 113333 h 113333"/>
                <a:gd name="connsiteX4" fmla="*/ 117679 w 362130"/>
                <a:gd name="connsiteY4" fmla="*/ 0 h 113333"/>
                <a:gd name="connsiteX0" fmla="*/ 998 w 362130"/>
                <a:gd name="connsiteY0" fmla="*/ 15176 h 113255"/>
                <a:gd name="connsiteX1" fmla="*/ 362130 w 362130"/>
                <a:gd name="connsiteY1" fmla="*/ 0 h 113255"/>
                <a:gd name="connsiteX2" fmla="*/ 247447 w 362130"/>
                <a:gd name="connsiteY2" fmla="*/ 113255 h 113255"/>
                <a:gd name="connsiteX3" fmla="*/ 0 w 362130"/>
                <a:gd name="connsiteY3" fmla="*/ 113255 h 113255"/>
                <a:gd name="connsiteX4" fmla="*/ 998 w 362130"/>
                <a:gd name="connsiteY4" fmla="*/ 15176 h 113255"/>
                <a:gd name="connsiteX0" fmla="*/ 998 w 247447"/>
                <a:gd name="connsiteY0" fmla="*/ 15825 h 113904"/>
                <a:gd name="connsiteX1" fmla="*/ 121624 w 247447"/>
                <a:gd name="connsiteY1" fmla="*/ 0 h 113904"/>
                <a:gd name="connsiteX2" fmla="*/ 247447 w 247447"/>
                <a:gd name="connsiteY2" fmla="*/ 113904 h 113904"/>
                <a:gd name="connsiteX3" fmla="*/ 0 w 247447"/>
                <a:gd name="connsiteY3" fmla="*/ 113904 h 113904"/>
                <a:gd name="connsiteX4" fmla="*/ 998 w 247447"/>
                <a:gd name="connsiteY4" fmla="*/ 15825 h 113904"/>
                <a:gd name="connsiteX0" fmla="*/ 998 w 142672"/>
                <a:gd name="connsiteY0" fmla="*/ 15825 h 113904"/>
                <a:gd name="connsiteX1" fmla="*/ 121624 w 142672"/>
                <a:gd name="connsiteY1" fmla="*/ 0 h 113904"/>
                <a:gd name="connsiteX2" fmla="*/ 142672 w 142672"/>
                <a:gd name="connsiteY2" fmla="*/ 92159 h 113904"/>
                <a:gd name="connsiteX3" fmla="*/ 0 w 142672"/>
                <a:gd name="connsiteY3" fmla="*/ 113904 h 113904"/>
                <a:gd name="connsiteX4" fmla="*/ 998 w 142672"/>
                <a:gd name="connsiteY4" fmla="*/ 15825 h 113904"/>
                <a:gd name="connsiteX0" fmla="*/ 998 w 121624"/>
                <a:gd name="connsiteY0" fmla="*/ 15825 h 113904"/>
                <a:gd name="connsiteX1" fmla="*/ 121624 w 121624"/>
                <a:gd name="connsiteY1" fmla="*/ 0 h 113904"/>
                <a:gd name="connsiteX2" fmla="*/ 121241 w 121624"/>
                <a:gd name="connsiteY2" fmla="*/ 98001 h 113904"/>
                <a:gd name="connsiteX3" fmla="*/ 0 w 121624"/>
                <a:gd name="connsiteY3" fmla="*/ 113904 h 113904"/>
                <a:gd name="connsiteX4" fmla="*/ 998 w 121624"/>
                <a:gd name="connsiteY4" fmla="*/ 15825 h 113904"/>
                <a:gd name="connsiteX0" fmla="*/ 998 w 121624"/>
                <a:gd name="connsiteY0" fmla="*/ 16150 h 113904"/>
                <a:gd name="connsiteX1" fmla="*/ 121624 w 121624"/>
                <a:gd name="connsiteY1" fmla="*/ 0 h 113904"/>
                <a:gd name="connsiteX2" fmla="*/ 121241 w 121624"/>
                <a:gd name="connsiteY2" fmla="*/ 98001 h 113904"/>
                <a:gd name="connsiteX3" fmla="*/ 0 w 121624"/>
                <a:gd name="connsiteY3" fmla="*/ 113904 h 113904"/>
                <a:gd name="connsiteX4" fmla="*/ 998 w 121624"/>
                <a:gd name="connsiteY4" fmla="*/ 16150 h 113904"/>
                <a:gd name="connsiteX0" fmla="*/ 18 w 120644"/>
                <a:gd name="connsiteY0" fmla="*/ 16150 h 114229"/>
                <a:gd name="connsiteX1" fmla="*/ 120644 w 120644"/>
                <a:gd name="connsiteY1" fmla="*/ 0 h 114229"/>
                <a:gd name="connsiteX2" fmla="*/ 120261 w 120644"/>
                <a:gd name="connsiteY2" fmla="*/ 98001 h 114229"/>
                <a:gd name="connsiteX3" fmla="*/ 3782 w 120644"/>
                <a:gd name="connsiteY3" fmla="*/ 114229 h 114229"/>
                <a:gd name="connsiteX4" fmla="*/ 18 w 120644"/>
                <a:gd name="connsiteY4" fmla="*/ 16150 h 114229"/>
                <a:gd name="connsiteX0" fmla="*/ 36 w 120662"/>
                <a:gd name="connsiteY0" fmla="*/ 16150 h 113904"/>
                <a:gd name="connsiteX1" fmla="*/ 120662 w 120662"/>
                <a:gd name="connsiteY1" fmla="*/ 0 h 113904"/>
                <a:gd name="connsiteX2" fmla="*/ 120279 w 120662"/>
                <a:gd name="connsiteY2" fmla="*/ 98001 h 113904"/>
                <a:gd name="connsiteX3" fmla="*/ 1418 w 120662"/>
                <a:gd name="connsiteY3" fmla="*/ 113904 h 113904"/>
                <a:gd name="connsiteX4" fmla="*/ 36 w 120662"/>
                <a:gd name="connsiteY4" fmla="*/ 16150 h 113904"/>
                <a:gd name="connsiteX0" fmla="*/ 18 w 120644"/>
                <a:gd name="connsiteY0" fmla="*/ 16150 h 113255"/>
                <a:gd name="connsiteX1" fmla="*/ 120644 w 120644"/>
                <a:gd name="connsiteY1" fmla="*/ 0 h 113255"/>
                <a:gd name="connsiteX2" fmla="*/ 120261 w 120644"/>
                <a:gd name="connsiteY2" fmla="*/ 98001 h 113255"/>
                <a:gd name="connsiteX3" fmla="*/ 3781 w 120644"/>
                <a:gd name="connsiteY3" fmla="*/ 113255 h 113255"/>
                <a:gd name="connsiteX4" fmla="*/ 18 w 120644"/>
                <a:gd name="connsiteY4" fmla="*/ 16150 h 113255"/>
                <a:gd name="connsiteX0" fmla="*/ 999 w 121625"/>
                <a:gd name="connsiteY0" fmla="*/ 16150 h 114229"/>
                <a:gd name="connsiteX1" fmla="*/ 121625 w 121625"/>
                <a:gd name="connsiteY1" fmla="*/ 0 h 114229"/>
                <a:gd name="connsiteX2" fmla="*/ 121242 w 121625"/>
                <a:gd name="connsiteY2" fmla="*/ 98001 h 114229"/>
                <a:gd name="connsiteX3" fmla="*/ 0 w 121625"/>
                <a:gd name="connsiteY3" fmla="*/ 114229 h 114229"/>
                <a:gd name="connsiteX4" fmla="*/ 999 w 121625"/>
                <a:gd name="connsiteY4" fmla="*/ 16150 h 114229"/>
                <a:gd name="connsiteX0" fmla="*/ 0 w 120626"/>
                <a:gd name="connsiteY0" fmla="*/ 16150 h 113580"/>
                <a:gd name="connsiteX1" fmla="*/ 120626 w 120626"/>
                <a:gd name="connsiteY1" fmla="*/ 0 h 113580"/>
                <a:gd name="connsiteX2" fmla="*/ 120243 w 120626"/>
                <a:gd name="connsiteY2" fmla="*/ 98001 h 113580"/>
                <a:gd name="connsiteX3" fmla="*/ 3764 w 120626"/>
                <a:gd name="connsiteY3" fmla="*/ 113580 h 113580"/>
                <a:gd name="connsiteX4" fmla="*/ 0 w 120626"/>
                <a:gd name="connsiteY4" fmla="*/ 16150 h 113580"/>
                <a:gd name="connsiteX0" fmla="*/ 0 w 120626"/>
                <a:gd name="connsiteY0" fmla="*/ 16150 h 113905"/>
                <a:gd name="connsiteX1" fmla="*/ 120626 w 120626"/>
                <a:gd name="connsiteY1" fmla="*/ 0 h 113905"/>
                <a:gd name="connsiteX2" fmla="*/ 120243 w 120626"/>
                <a:gd name="connsiteY2" fmla="*/ 98001 h 113905"/>
                <a:gd name="connsiteX3" fmla="*/ 1382 w 120626"/>
                <a:gd name="connsiteY3" fmla="*/ 113905 h 113905"/>
                <a:gd name="connsiteX4" fmla="*/ 0 w 120626"/>
                <a:gd name="connsiteY4" fmla="*/ 16150 h 113905"/>
                <a:gd name="connsiteX0" fmla="*/ 0 w 180157"/>
                <a:gd name="connsiteY0" fmla="*/ 23939 h 121694"/>
                <a:gd name="connsiteX1" fmla="*/ 180157 w 180157"/>
                <a:gd name="connsiteY1" fmla="*/ 0 h 121694"/>
                <a:gd name="connsiteX2" fmla="*/ 120243 w 180157"/>
                <a:gd name="connsiteY2" fmla="*/ 105790 h 121694"/>
                <a:gd name="connsiteX3" fmla="*/ 1382 w 180157"/>
                <a:gd name="connsiteY3" fmla="*/ 121694 h 121694"/>
                <a:gd name="connsiteX4" fmla="*/ 0 w 180157"/>
                <a:gd name="connsiteY4" fmla="*/ 23939 h 121694"/>
                <a:gd name="connsiteX0" fmla="*/ 0 w 189301"/>
                <a:gd name="connsiteY0" fmla="*/ 23939 h 121694"/>
                <a:gd name="connsiteX1" fmla="*/ 180157 w 189301"/>
                <a:gd name="connsiteY1" fmla="*/ 0 h 121694"/>
                <a:gd name="connsiteX2" fmla="*/ 189300 w 189301"/>
                <a:gd name="connsiteY2" fmla="*/ 96703 h 121694"/>
                <a:gd name="connsiteX3" fmla="*/ 1382 w 189301"/>
                <a:gd name="connsiteY3" fmla="*/ 121694 h 121694"/>
                <a:gd name="connsiteX4" fmla="*/ 0 w 189301"/>
                <a:gd name="connsiteY4" fmla="*/ 23939 h 121694"/>
                <a:gd name="connsiteX0" fmla="*/ 0 w 182161"/>
                <a:gd name="connsiteY0" fmla="*/ 23939 h 121694"/>
                <a:gd name="connsiteX1" fmla="*/ 180157 w 182161"/>
                <a:gd name="connsiteY1" fmla="*/ 0 h 121694"/>
                <a:gd name="connsiteX2" fmla="*/ 182156 w 182161"/>
                <a:gd name="connsiteY2" fmla="*/ 97677 h 121694"/>
                <a:gd name="connsiteX3" fmla="*/ 1382 w 182161"/>
                <a:gd name="connsiteY3" fmla="*/ 121694 h 121694"/>
                <a:gd name="connsiteX4" fmla="*/ 0 w 182161"/>
                <a:gd name="connsiteY4" fmla="*/ 23939 h 12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61" h="121694">
                  <a:moveTo>
                    <a:pt x="0" y="23939"/>
                  </a:moveTo>
                  <a:lnTo>
                    <a:pt x="180157" y="0"/>
                  </a:lnTo>
                  <a:cubicBezTo>
                    <a:pt x="180029" y="32667"/>
                    <a:pt x="182284" y="65010"/>
                    <a:pt x="182156" y="97677"/>
                  </a:cubicBezTo>
                  <a:lnTo>
                    <a:pt x="1382" y="121694"/>
                  </a:lnTo>
                  <a:cubicBezTo>
                    <a:pt x="921" y="89109"/>
                    <a:pt x="461" y="56524"/>
                    <a:pt x="0" y="23939"/>
                  </a:cubicBezTo>
                  <a:close/>
                </a:path>
              </a:pathLst>
            </a:custGeom>
            <a:solidFill>
              <a:srgbClr val="6BA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8"/>
            <p:cNvSpPr/>
            <p:nvPr/>
          </p:nvSpPr>
          <p:spPr>
            <a:xfrm>
              <a:off x="4738902" y="4118616"/>
              <a:ext cx="120626" cy="835737"/>
            </a:xfrm>
            <a:custGeom>
              <a:avLst/>
              <a:gdLst>
                <a:gd name="connsiteX0" fmla="*/ 0 w 230778"/>
                <a:gd name="connsiteY0" fmla="*/ 0 h 213345"/>
                <a:gd name="connsiteX1" fmla="*/ 230778 w 230778"/>
                <a:gd name="connsiteY1" fmla="*/ 0 h 213345"/>
                <a:gd name="connsiteX2" fmla="*/ 230778 w 230778"/>
                <a:gd name="connsiteY2" fmla="*/ 213345 h 213345"/>
                <a:gd name="connsiteX3" fmla="*/ 0 w 230778"/>
                <a:gd name="connsiteY3" fmla="*/ 213345 h 213345"/>
                <a:gd name="connsiteX4" fmla="*/ 0 w 230778"/>
                <a:gd name="connsiteY4" fmla="*/ 0 h 213345"/>
                <a:gd name="connsiteX0" fmla="*/ 0 w 319268"/>
                <a:gd name="connsiteY0" fmla="*/ 0 h 213345"/>
                <a:gd name="connsiteX1" fmla="*/ 319268 w 319268"/>
                <a:gd name="connsiteY1" fmla="*/ 78658 h 213345"/>
                <a:gd name="connsiteX2" fmla="*/ 230778 w 319268"/>
                <a:gd name="connsiteY2" fmla="*/ 213345 h 213345"/>
                <a:gd name="connsiteX3" fmla="*/ 0 w 319268"/>
                <a:gd name="connsiteY3" fmla="*/ 213345 h 213345"/>
                <a:gd name="connsiteX4" fmla="*/ 0 w 319268"/>
                <a:gd name="connsiteY4" fmla="*/ 0 h 213345"/>
                <a:gd name="connsiteX0" fmla="*/ 108155 w 319268"/>
                <a:gd name="connsiteY0" fmla="*/ 0 h 137145"/>
                <a:gd name="connsiteX1" fmla="*/ 319268 w 319268"/>
                <a:gd name="connsiteY1" fmla="*/ 2458 h 137145"/>
                <a:gd name="connsiteX2" fmla="*/ 230778 w 319268"/>
                <a:gd name="connsiteY2" fmla="*/ 137145 h 137145"/>
                <a:gd name="connsiteX3" fmla="*/ 0 w 319268"/>
                <a:gd name="connsiteY3" fmla="*/ 137145 h 137145"/>
                <a:gd name="connsiteX4" fmla="*/ 108155 w 319268"/>
                <a:gd name="connsiteY4" fmla="*/ 0 h 137145"/>
                <a:gd name="connsiteX0" fmla="*/ 108155 w 369274"/>
                <a:gd name="connsiteY0" fmla="*/ 0 h 137145"/>
                <a:gd name="connsiteX1" fmla="*/ 369274 w 369274"/>
                <a:gd name="connsiteY1" fmla="*/ 21508 h 137145"/>
                <a:gd name="connsiteX2" fmla="*/ 230778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56972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47447 w 369274"/>
                <a:gd name="connsiteY2" fmla="*/ 137145 h 137145"/>
                <a:gd name="connsiteX3" fmla="*/ 0 w 369274"/>
                <a:gd name="connsiteY3" fmla="*/ 137145 h 137145"/>
                <a:gd name="connsiteX4" fmla="*/ 108155 w 369274"/>
                <a:gd name="connsiteY4" fmla="*/ 0 h 137145"/>
                <a:gd name="connsiteX0" fmla="*/ 108155 w 362130"/>
                <a:gd name="connsiteY0" fmla="*/ 0 h 137145"/>
                <a:gd name="connsiteX1" fmla="*/ 362130 w 362130"/>
                <a:gd name="connsiteY1" fmla="*/ 23890 h 137145"/>
                <a:gd name="connsiteX2" fmla="*/ 247447 w 362130"/>
                <a:gd name="connsiteY2" fmla="*/ 137145 h 137145"/>
                <a:gd name="connsiteX3" fmla="*/ 0 w 362130"/>
                <a:gd name="connsiteY3" fmla="*/ 137145 h 137145"/>
                <a:gd name="connsiteX4" fmla="*/ 108155 w 362130"/>
                <a:gd name="connsiteY4" fmla="*/ 0 h 137145"/>
                <a:gd name="connsiteX0" fmla="*/ 112917 w 362130"/>
                <a:gd name="connsiteY0" fmla="*/ 4685 h 113255"/>
                <a:gd name="connsiteX1" fmla="*/ 362130 w 362130"/>
                <a:gd name="connsiteY1" fmla="*/ 0 h 113255"/>
                <a:gd name="connsiteX2" fmla="*/ 247447 w 362130"/>
                <a:gd name="connsiteY2" fmla="*/ 113255 h 113255"/>
                <a:gd name="connsiteX3" fmla="*/ 0 w 362130"/>
                <a:gd name="connsiteY3" fmla="*/ 113255 h 113255"/>
                <a:gd name="connsiteX4" fmla="*/ 112917 w 362130"/>
                <a:gd name="connsiteY4" fmla="*/ 4685 h 113255"/>
                <a:gd name="connsiteX0" fmla="*/ 117679 w 362130"/>
                <a:gd name="connsiteY0" fmla="*/ 0 h 113333"/>
                <a:gd name="connsiteX1" fmla="*/ 362130 w 362130"/>
                <a:gd name="connsiteY1" fmla="*/ 78 h 113333"/>
                <a:gd name="connsiteX2" fmla="*/ 247447 w 362130"/>
                <a:gd name="connsiteY2" fmla="*/ 113333 h 113333"/>
                <a:gd name="connsiteX3" fmla="*/ 0 w 362130"/>
                <a:gd name="connsiteY3" fmla="*/ 113333 h 113333"/>
                <a:gd name="connsiteX4" fmla="*/ 117679 w 362130"/>
                <a:gd name="connsiteY4" fmla="*/ 0 h 113333"/>
                <a:gd name="connsiteX0" fmla="*/ 998 w 362130"/>
                <a:gd name="connsiteY0" fmla="*/ 15176 h 113255"/>
                <a:gd name="connsiteX1" fmla="*/ 362130 w 362130"/>
                <a:gd name="connsiteY1" fmla="*/ 0 h 113255"/>
                <a:gd name="connsiteX2" fmla="*/ 247447 w 362130"/>
                <a:gd name="connsiteY2" fmla="*/ 113255 h 113255"/>
                <a:gd name="connsiteX3" fmla="*/ 0 w 362130"/>
                <a:gd name="connsiteY3" fmla="*/ 113255 h 113255"/>
                <a:gd name="connsiteX4" fmla="*/ 998 w 362130"/>
                <a:gd name="connsiteY4" fmla="*/ 15176 h 113255"/>
                <a:gd name="connsiteX0" fmla="*/ 998 w 247447"/>
                <a:gd name="connsiteY0" fmla="*/ 15825 h 113904"/>
                <a:gd name="connsiteX1" fmla="*/ 121624 w 247447"/>
                <a:gd name="connsiteY1" fmla="*/ 0 h 113904"/>
                <a:gd name="connsiteX2" fmla="*/ 247447 w 247447"/>
                <a:gd name="connsiteY2" fmla="*/ 113904 h 113904"/>
                <a:gd name="connsiteX3" fmla="*/ 0 w 247447"/>
                <a:gd name="connsiteY3" fmla="*/ 113904 h 113904"/>
                <a:gd name="connsiteX4" fmla="*/ 998 w 247447"/>
                <a:gd name="connsiteY4" fmla="*/ 15825 h 113904"/>
                <a:gd name="connsiteX0" fmla="*/ 998 w 142672"/>
                <a:gd name="connsiteY0" fmla="*/ 15825 h 113904"/>
                <a:gd name="connsiteX1" fmla="*/ 121624 w 142672"/>
                <a:gd name="connsiteY1" fmla="*/ 0 h 113904"/>
                <a:gd name="connsiteX2" fmla="*/ 142672 w 142672"/>
                <a:gd name="connsiteY2" fmla="*/ 92159 h 113904"/>
                <a:gd name="connsiteX3" fmla="*/ 0 w 142672"/>
                <a:gd name="connsiteY3" fmla="*/ 113904 h 113904"/>
                <a:gd name="connsiteX4" fmla="*/ 998 w 142672"/>
                <a:gd name="connsiteY4" fmla="*/ 15825 h 113904"/>
                <a:gd name="connsiteX0" fmla="*/ 998 w 121624"/>
                <a:gd name="connsiteY0" fmla="*/ 15825 h 113904"/>
                <a:gd name="connsiteX1" fmla="*/ 121624 w 121624"/>
                <a:gd name="connsiteY1" fmla="*/ 0 h 113904"/>
                <a:gd name="connsiteX2" fmla="*/ 121241 w 121624"/>
                <a:gd name="connsiteY2" fmla="*/ 98001 h 113904"/>
                <a:gd name="connsiteX3" fmla="*/ 0 w 121624"/>
                <a:gd name="connsiteY3" fmla="*/ 113904 h 113904"/>
                <a:gd name="connsiteX4" fmla="*/ 998 w 121624"/>
                <a:gd name="connsiteY4" fmla="*/ 15825 h 113904"/>
                <a:gd name="connsiteX0" fmla="*/ 998 w 121624"/>
                <a:gd name="connsiteY0" fmla="*/ 16150 h 113904"/>
                <a:gd name="connsiteX1" fmla="*/ 121624 w 121624"/>
                <a:gd name="connsiteY1" fmla="*/ 0 h 113904"/>
                <a:gd name="connsiteX2" fmla="*/ 121241 w 121624"/>
                <a:gd name="connsiteY2" fmla="*/ 98001 h 113904"/>
                <a:gd name="connsiteX3" fmla="*/ 0 w 121624"/>
                <a:gd name="connsiteY3" fmla="*/ 113904 h 113904"/>
                <a:gd name="connsiteX4" fmla="*/ 998 w 121624"/>
                <a:gd name="connsiteY4" fmla="*/ 16150 h 113904"/>
                <a:gd name="connsiteX0" fmla="*/ 18 w 120644"/>
                <a:gd name="connsiteY0" fmla="*/ 16150 h 114229"/>
                <a:gd name="connsiteX1" fmla="*/ 120644 w 120644"/>
                <a:gd name="connsiteY1" fmla="*/ 0 h 114229"/>
                <a:gd name="connsiteX2" fmla="*/ 120261 w 120644"/>
                <a:gd name="connsiteY2" fmla="*/ 98001 h 114229"/>
                <a:gd name="connsiteX3" fmla="*/ 3782 w 120644"/>
                <a:gd name="connsiteY3" fmla="*/ 114229 h 114229"/>
                <a:gd name="connsiteX4" fmla="*/ 18 w 120644"/>
                <a:gd name="connsiteY4" fmla="*/ 16150 h 114229"/>
                <a:gd name="connsiteX0" fmla="*/ 36 w 120662"/>
                <a:gd name="connsiteY0" fmla="*/ 16150 h 113904"/>
                <a:gd name="connsiteX1" fmla="*/ 120662 w 120662"/>
                <a:gd name="connsiteY1" fmla="*/ 0 h 113904"/>
                <a:gd name="connsiteX2" fmla="*/ 120279 w 120662"/>
                <a:gd name="connsiteY2" fmla="*/ 98001 h 113904"/>
                <a:gd name="connsiteX3" fmla="*/ 1418 w 120662"/>
                <a:gd name="connsiteY3" fmla="*/ 113904 h 113904"/>
                <a:gd name="connsiteX4" fmla="*/ 36 w 120662"/>
                <a:gd name="connsiteY4" fmla="*/ 16150 h 113904"/>
                <a:gd name="connsiteX0" fmla="*/ 18 w 120644"/>
                <a:gd name="connsiteY0" fmla="*/ 16150 h 113255"/>
                <a:gd name="connsiteX1" fmla="*/ 120644 w 120644"/>
                <a:gd name="connsiteY1" fmla="*/ 0 h 113255"/>
                <a:gd name="connsiteX2" fmla="*/ 120261 w 120644"/>
                <a:gd name="connsiteY2" fmla="*/ 98001 h 113255"/>
                <a:gd name="connsiteX3" fmla="*/ 3781 w 120644"/>
                <a:gd name="connsiteY3" fmla="*/ 113255 h 113255"/>
                <a:gd name="connsiteX4" fmla="*/ 18 w 120644"/>
                <a:gd name="connsiteY4" fmla="*/ 16150 h 113255"/>
                <a:gd name="connsiteX0" fmla="*/ 999 w 121625"/>
                <a:gd name="connsiteY0" fmla="*/ 16150 h 114229"/>
                <a:gd name="connsiteX1" fmla="*/ 121625 w 121625"/>
                <a:gd name="connsiteY1" fmla="*/ 0 h 114229"/>
                <a:gd name="connsiteX2" fmla="*/ 121242 w 121625"/>
                <a:gd name="connsiteY2" fmla="*/ 98001 h 114229"/>
                <a:gd name="connsiteX3" fmla="*/ 0 w 121625"/>
                <a:gd name="connsiteY3" fmla="*/ 114229 h 114229"/>
                <a:gd name="connsiteX4" fmla="*/ 999 w 121625"/>
                <a:gd name="connsiteY4" fmla="*/ 16150 h 114229"/>
                <a:gd name="connsiteX0" fmla="*/ 0 w 120626"/>
                <a:gd name="connsiteY0" fmla="*/ 16150 h 113580"/>
                <a:gd name="connsiteX1" fmla="*/ 120626 w 120626"/>
                <a:gd name="connsiteY1" fmla="*/ 0 h 113580"/>
                <a:gd name="connsiteX2" fmla="*/ 120243 w 120626"/>
                <a:gd name="connsiteY2" fmla="*/ 98001 h 113580"/>
                <a:gd name="connsiteX3" fmla="*/ 3764 w 120626"/>
                <a:gd name="connsiteY3" fmla="*/ 113580 h 113580"/>
                <a:gd name="connsiteX4" fmla="*/ 0 w 120626"/>
                <a:gd name="connsiteY4" fmla="*/ 16150 h 113580"/>
                <a:gd name="connsiteX0" fmla="*/ 0 w 120626"/>
                <a:gd name="connsiteY0" fmla="*/ 16150 h 113905"/>
                <a:gd name="connsiteX1" fmla="*/ 120626 w 120626"/>
                <a:gd name="connsiteY1" fmla="*/ 0 h 113905"/>
                <a:gd name="connsiteX2" fmla="*/ 120243 w 120626"/>
                <a:gd name="connsiteY2" fmla="*/ 98001 h 113905"/>
                <a:gd name="connsiteX3" fmla="*/ 1382 w 120626"/>
                <a:gd name="connsiteY3" fmla="*/ 113905 h 113905"/>
                <a:gd name="connsiteX4" fmla="*/ 0 w 120626"/>
                <a:gd name="connsiteY4" fmla="*/ 16150 h 11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26" h="113905">
                  <a:moveTo>
                    <a:pt x="0" y="16150"/>
                  </a:moveTo>
                  <a:lnTo>
                    <a:pt x="120626" y="0"/>
                  </a:lnTo>
                  <a:cubicBezTo>
                    <a:pt x="120498" y="32667"/>
                    <a:pt x="120371" y="65334"/>
                    <a:pt x="120243" y="98001"/>
                  </a:cubicBezTo>
                  <a:lnTo>
                    <a:pt x="1382" y="113905"/>
                  </a:lnTo>
                  <a:cubicBezTo>
                    <a:pt x="921" y="81320"/>
                    <a:pt x="461" y="48735"/>
                    <a:pt x="0" y="16150"/>
                  </a:cubicBezTo>
                  <a:close/>
                </a:path>
              </a:pathLst>
            </a:custGeom>
            <a:solidFill>
              <a:srgbClr val="6BA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4207438" y="3735146"/>
              <a:ext cx="1822936" cy="1216152"/>
            </a:xfrm>
            <a:prstGeom prst="cube">
              <a:avLst>
                <a:gd name="adj" fmla="val 40853"/>
              </a:avLst>
            </a:prstGeom>
            <a:solidFill>
              <a:srgbClr val="00B0F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8"/>
            <p:cNvSpPr/>
            <p:nvPr/>
          </p:nvSpPr>
          <p:spPr>
            <a:xfrm>
              <a:off x="4461972" y="4063758"/>
              <a:ext cx="362130" cy="113333"/>
            </a:xfrm>
            <a:custGeom>
              <a:avLst/>
              <a:gdLst>
                <a:gd name="connsiteX0" fmla="*/ 0 w 230778"/>
                <a:gd name="connsiteY0" fmla="*/ 0 h 213345"/>
                <a:gd name="connsiteX1" fmla="*/ 230778 w 230778"/>
                <a:gd name="connsiteY1" fmla="*/ 0 h 213345"/>
                <a:gd name="connsiteX2" fmla="*/ 230778 w 230778"/>
                <a:gd name="connsiteY2" fmla="*/ 213345 h 213345"/>
                <a:gd name="connsiteX3" fmla="*/ 0 w 230778"/>
                <a:gd name="connsiteY3" fmla="*/ 213345 h 213345"/>
                <a:gd name="connsiteX4" fmla="*/ 0 w 230778"/>
                <a:gd name="connsiteY4" fmla="*/ 0 h 213345"/>
                <a:gd name="connsiteX0" fmla="*/ 0 w 319268"/>
                <a:gd name="connsiteY0" fmla="*/ 0 h 213345"/>
                <a:gd name="connsiteX1" fmla="*/ 319268 w 319268"/>
                <a:gd name="connsiteY1" fmla="*/ 78658 h 213345"/>
                <a:gd name="connsiteX2" fmla="*/ 230778 w 319268"/>
                <a:gd name="connsiteY2" fmla="*/ 213345 h 213345"/>
                <a:gd name="connsiteX3" fmla="*/ 0 w 319268"/>
                <a:gd name="connsiteY3" fmla="*/ 213345 h 213345"/>
                <a:gd name="connsiteX4" fmla="*/ 0 w 319268"/>
                <a:gd name="connsiteY4" fmla="*/ 0 h 213345"/>
                <a:gd name="connsiteX0" fmla="*/ 108155 w 319268"/>
                <a:gd name="connsiteY0" fmla="*/ 0 h 137145"/>
                <a:gd name="connsiteX1" fmla="*/ 319268 w 319268"/>
                <a:gd name="connsiteY1" fmla="*/ 2458 h 137145"/>
                <a:gd name="connsiteX2" fmla="*/ 230778 w 319268"/>
                <a:gd name="connsiteY2" fmla="*/ 137145 h 137145"/>
                <a:gd name="connsiteX3" fmla="*/ 0 w 319268"/>
                <a:gd name="connsiteY3" fmla="*/ 137145 h 137145"/>
                <a:gd name="connsiteX4" fmla="*/ 108155 w 319268"/>
                <a:gd name="connsiteY4" fmla="*/ 0 h 137145"/>
                <a:gd name="connsiteX0" fmla="*/ 108155 w 369274"/>
                <a:gd name="connsiteY0" fmla="*/ 0 h 137145"/>
                <a:gd name="connsiteX1" fmla="*/ 369274 w 369274"/>
                <a:gd name="connsiteY1" fmla="*/ 21508 h 137145"/>
                <a:gd name="connsiteX2" fmla="*/ 230778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56972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47447 w 369274"/>
                <a:gd name="connsiteY2" fmla="*/ 137145 h 137145"/>
                <a:gd name="connsiteX3" fmla="*/ 0 w 369274"/>
                <a:gd name="connsiteY3" fmla="*/ 137145 h 137145"/>
                <a:gd name="connsiteX4" fmla="*/ 108155 w 369274"/>
                <a:gd name="connsiteY4" fmla="*/ 0 h 137145"/>
                <a:gd name="connsiteX0" fmla="*/ 108155 w 362130"/>
                <a:gd name="connsiteY0" fmla="*/ 0 h 137145"/>
                <a:gd name="connsiteX1" fmla="*/ 362130 w 362130"/>
                <a:gd name="connsiteY1" fmla="*/ 23890 h 137145"/>
                <a:gd name="connsiteX2" fmla="*/ 247447 w 362130"/>
                <a:gd name="connsiteY2" fmla="*/ 137145 h 137145"/>
                <a:gd name="connsiteX3" fmla="*/ 0 w 362130"/>
                <a:gd name="connsiteY3" fmla="*/ 137145 h 137145"/>
                <a:gd name="connsiteX4" fmla="*/ 108155 w 362130"/>
                <a:gd name="connsiteY4" fmla="*/ 0 h 137145"/>
                <a:gd name="connsiteX0" fmla="*/ 112917 w 362130"/>
                <a:gd name="connsiteY0" fmla="*/ 4685 h 113255"/>
                <a:gd name="connsiteX1" fmla="*/ 362130 w 362130"/>
                <a:gd name="connsiteY1" fmla="*/ 0 h 113255"/>
                <a:gd name="connsiteX2" fmla="*/ 247447 w 362130"/>
                <a:gd name="connsiteY2" fmla="*/ 113255 h 113255"/>
                <a:gd name="connsiteX3" fmla="*/ 0 w 362130"/>
                <a:gd name="connsiteY3" fmla="*/ 113255 h 113255"/>
                <a:gd name="connsiteX4" fmla="*/ 112917 w 362130"/>
                <a:gd name="connsiteY4" fmla="*/ 4685 h 113255"/>
                <a:gd name="connsiteX0" fmla="*/ 117679 w 362130"/>
                <a:gd name="connsiteY0" fmla="*/ 0 h 113333"/>
                <a:gd name="connsiteX1" fmla="*/ 362130 w 362130"/>
                <a:gd name="connsiteY1" fmla="*/ 78 h 113333"/>
                <a:gd name="connsiteX2" fmla="*/ 247447 w 362130"/>
                <a:gd name="connsiteY2" fmla="*/ 113333 h 113333"/>
                <a:gd name="connsiteX3" fmla="*/ 0 w 362130"/>
                <a:gd name="connsiteY3" fmla="*/ 113333 h 113333"/>
                <a:gd name="connsiteX4" fmla="*/ 117679 w 362130"/>
                <a:gd name="connsiteY4" fmla="*/ 0 h 11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130" h="113333">
                  <a:moveTo>
                    <a:pt x="117679" y="0"/>
                  </a:moveTo>
                  <a:lnTo>
                    <a:pt x="362130" y="78"/>
                  </a:lnTo>
                  <a:lnTo>
                    <a:pt x="247447" y="113333"/>
                  </a:lnTo>
                  <a:lnTo>
                    <a:pt x="0" y="113333"/>
                  </a:lnTo>
                  <a:lnTo>
                    <a:pt x="117679" y="0"/>
                  </a:lnTo>
                  <a:close/>
                </a:path>
              </a:pathLst>
            </a:custGeom>
            <a:solidFill>
              <a:srgbClr val="B8E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4"/>
            <p:cNvSpPr/>
            <p:nvPr/>
          </p:nvSpPr>
          <p:spPr>
            <a:xfrm>
              <a:off x="4433106" y="4177091"/>
              <a:ext cx="303882" cy="774207"/>
            </a:xfrm>
            <a:custGeom>
              <a:avLst/>
              <a:gdLst>
                <a:gd name="connsiteX0" fmla="*/ 0 w 228600"/>
                <a:gd name="connsiteY0" fmla="*/ 0 h 381000"/>
                <a:gd name="connsiteX1" fmla="*/ 228600 w 228600"/>
                <a:gd name="connsiteY1" fmla="*/ 0 h 381000"/>
                <a:gd name="connsiteX2" fmla="*/ 228600 w 228600"/>
                <a:gd name="connsiteY2" fmla="*/ 381000 h 381000"/>
                <a:gd name="connsiteX3" fmla="*/ 0 w 228600"/>
                <a:gd name="connsiteY3" fmla="*/ 381000 h 381000"/>
                <a:gd name="connsiteX4" fmla="*/ 0 w 228600"/>
                <a:gd name="connsiteY4" fmla="*/ 0 h 381000"/>
                <a:gd name="connsiteX0" fmla="*/ 0 w 228600"/>
                <a:gd name="connsiteY0" fmla="*/ 0 h 381000"/>
                <a:gd name="connsiteX1" fmla="*/ 100070 w 228600"/>
                <a:gd name="connsiteY1" fmla="*/ 918 h 381000"/>
                <a:gd name="connsiteX2" fmla="*/ 228600 w 228600"/>
                <a:gd name="connsiteY2" fmla="*/ 0 h 381000"/>
                <a:gd name="connsiteX3" fmla="*/ 228600 w 228600"/>
                <a:gd name="connsiteY3" fmla="*/ 381000 h 381000"/>
                <a:gd name="connsiteX4" fmla="*/ 0 w 228600"/>
                <a:gd name="connsiteY4" fmla="*/ 381000 h 381000"/>
                <a:gd name="connsiteX5" fmla="*/ 0 w 228600"/>
                <a:gd name="connsiteY5" fmla="*/ 0 h 381000"/>
                <a:gd name="connsiteX0" fmla="*/ 0 w 228600"/>
                <a:gd name="connsiteY0" fmla="*/ 1836 h 382836"/>
                <a:gd name="connsiteX1" fmla="*/ 100070 w 228600"/>
                <a:gd name="connsiteY1" fmla="*/ 2754 h 382836"/>
                <a:gd name="connsiteX2" fmla="*/ 168925 w 228600"/>
                <a:gd name="connsiteY2" fmla="*/ 0 h 382836"/>
                <a:gd name="connsiteX3" fmla="*/ 228600 w 228600"/>
                <a:gd name="connsiteY3" fmla="*/ 1836 h 382836"/>
                <a:gd name="connsiteX4" fmla="*/ 228600 w 228600"/>
                <a:gd name="connsiteY4" fmla="*/ 382836 h 382836"/>
                <a:gd name="connsiteX5" fmla="*/ 0 w 228600"/>
                <a:gd name="connsiteY5" fmla="*/ 382836 h 382836"/>
                <a:gd name="connsiteX6" fmla="*/ 0 w 228600"/>
                <a:gd name="connsiteY6" fmla="*/ 1836 h 382836"/>
                <a:gd name="connsiteX0" fmla="*/ 0 w 228600"/>
                <a:gd name="connsiteY0" fmla="*/ 29378 h 410378"/>
                <a:gd name="connsiteX1" fmla="*/ 22952 w 228600"/>
                <a:gd name="connsiteY1" fmla="*/ 0 h 410378"/>
                <a:gd name="connsiteX2" fmla="*/ 168925 w 228600"/>
                <a:gd name="connsiteY2" fmla="*/ 27542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 name="connsiteX0" fmla="*/ 0 w 228600"/>
                <a:gd name="connsiteY0" fmla="*/ 29378 h 410378"/>
                <a:gd name="connsiteX1" fmla="*/ 22952 w 228600"/>
                <a:gd name="connsiteY1" fmla="*/ 0 h 410378"/>
                <a:gd name="connsiteX2" fmla="*/ 199221 w 228600"/>
                <a:gd name="connsiteY2" fmla="*/ 2754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 name="connsiteX0" fmla="*/ 0 w 228600"/>
                <a:gd name="connsiteY0" fmla="*/ 29378 h 410378"/>
                <a:gd name="connsiteX1" fmla="*/ 22952 w 228600"/>
                <a:gd name="connsiteY1" fmla="*/ 0 h 410378"/>
                <a:gd name="connsiteX2" fmla="*/ 207484 w 228600"/>
                <a:gd name="connsiteY2" fmla="*/ 2754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 name="connsiteX0" fmla="*/ 0 w 228600"/>
                <a:gd name="connsiteY0" fmla="*/ 32067 h 413067"/>
                <a:gd name="connsiteX1" fmla="*/ 22952 w 228600"/>
                <a:gd name="connsiteY1" fmla="*/ 2689 h 413067"/>
                <a:gd name="connsiteX2" fmla="*/ 207484 w 228600"/>
                <a:gd name="connsiteY2" fmla="*/ 0 h 413067"/>
                <a:gd name="connsiteX3" fmla="*/ 228600 w 228600"/>
                <a:gd name="connsiteY3" fmla="*/ 32067 h 413067"/>
                <a:gd name="connsiteX4" fmla="*/ 228600 w 228600"/>
                <a:gd name="connsiteY4" fmla="*/ 413067 h 413067"/>
                <a:gd name="connsiteX5" fmla="*/ 0 w 228600"/>
                <a:gd name="connsiteY5" fmla="*/ 413067 h 413067"/>
                <a:gd name="connsiteX6" fmla="*/ 0 w 228600"/>
                <a:gd name="connsiteY6" fmla="*/ 32067 h 413067"/>
                <a:gd name="connsiteX0" fmla="*/ 0 w 228600"/>
                <a:gd name="connsiteY0" fmla="*/ 29378 h 410378"/>
                <a:gd name="connsiteX1" fmla="*/ 22952 w 228600"/>
                <a:gd name="connsiteY1" fmla="*/ 0 h 410378"/>
                <a:gd name="connsiteX2" fmla="*/ 210206 w 228600"/>
                <a:gd name="connsiteY2" fmla="*/ 32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410378">
                  <a:moveTo>
                    <a:pt x="0" y="29378"/>
                  </a:moveTo>
                  <a:lnTo>
                    <a:pt x="22952" y="0"/>
                  </a:lnTo>
                  <a:lnTo>
                    <a:pt x="210206" y="32"/>
                  </a:lnTo>
                  <a:lnTo>
                    <a:pt x="228600" y="29378"/>
                  </a:lnTo>
                  <a:lnTo>
                    <a:pt x="228600" y="410378"/>
                  </a:lnTo>
                  <a:lnTo>
                    <a:pt x="0" y="410378"/>
                  </a:lnTo>
                  <a:lnTo>
                    <a:pt x="0" y="29378"/>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38"/>
            <p:cNvSpPr/>
            <p:nvPr/>
          </p:nvSpPr>
          <p:spPr>
            <a:xfrm>
              <a:off x="4711710" y="4063275"/>
              <a:ext cx="150226" cy="172864"/>
            </a:xfrm>
            <a:custGeom>
              <a:avLst/>
              <a:gdLst>
                <a:gd name="connsiteX0" fmla="*/ 0 w 230778"/>
                <a:gd name="connsiteY0" fmla="*/ 0 h 213345"/>
                <a:gd name="connsiteX1" fmla="*/ 230778 w 230778"/>
                <a:gd name="connsiteY1" fmla="*/ 0 h 213345"/>
                <a:gd name="connsiteX2" fmla="*/ 230778 w 230778"/>
                <a:gd name="connsiteY2" fmla="*/ 213345 h 213345"/>
                <a:gd name="connsiteX3" fmla="*/ 0 w 230778"/>
                <a:gd name="connsiteY3" fmla="*/ 213345 h 213345"/>
                <a:gd name="connsiteX4" fmla="*/ 0 w 230778"/>
                <a:gd name="connsiteY4" fmla="*/ 0 h 213345"/>
                <a:gd name="connsiteX0" fmla="*/ 0 w 319268"/>
                <a:gd name="connsiteY0" fmla="*/ 0 h 213345"/>
                <a:gd name="connsiteX1" fmla="*/ 319268 w 319268"/>
                <a:gd name="connsiteY1" fmla="*/ 78658 h 213345"/>
                <a:gd name="connsiteX2" fmla="*/ 230778 w 319268"/>
                <a:gd name="connsiteY2" fmla="*/ 213345 h 213345"/>
                <a:gd name="connsiteX3" fmla="*/ 0 w 319268"/>
                <a:gd name="connsiteY3" fmla="*/ 213345 h 213345"/>
                <a:gd name="connsiteX4" fmla="*/ 0 w 319268"/>
                <a:gd name="connsiteY4" fmla="*/ 0 h 213345"/>
                <a:gd name="connsiteX0" fmla="*/ 108155 w 319268"/>
                <a:gd name="connsiteY0" fmla="*/ 0 h 137145"/>
                <a:gd name="connsiteX1" fmla="*/ 319268 w 319268"/>
                <a:gd name="connsiteY1" fmla="*/ 2458 h 137145"/>
                <a:gd name="connsiteX2" fmla="*/ 230778 w 319268"/>
                <a:gd name="connsiteY2" fmla="*/ 137145 h 137145"/>
                <a:gd name="connsiteX3" fmla="*/ 0 w 319268"/>
                <a:gd name="connsiteY3" fmla="*/ 137145 h 137145"/>
                <a:gd name="connsiteX4" fmla="*/ 108155 w 319268"/>
                <a:gd name="connsiteY4" fmla="*/ 0 h 137145"/>
                <a:gd name="connsiteX0" fmla="*/ 108155 w 369274"/>
                <a:gd name="connsiteY0" fmla="*/ 0 h 137145"/>
                <a:gd name="connsiteX1" fmla="*/ 369274 w 369274"/>
                <a:gd name="connsiteY1" fmla="*/ 21508 h 137145"/>
                <a:gd name="connsiteX2" fmla="*/ 230778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56972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47447 w 369274"/>
                <a:gd name="connsiteY2" fmla="*/ 137145 h 137145"/>
                <a:gd name="connsiteX3" fmla="*/ 0 w 369274"/>
                <a:gd name="connsiteY3" fmla="*/ 137145 h 137145"/>
                <a:gd name="connsiteX4" fmla="*/ 108155 w 369274"/>
                <a:gd name="connsiteY4" fmla="*/ 0 h 137145"/>
                <a:gd name="connsiteX0" fmla="*/ 108155 w 362130"/>
                <a:gd name="connsiteY0" fmla="*/ 0 h 137145"/>
                <a:gd name="connsiteX1" fmla="*/ 362130 w 362130"/>
                <a:gd name="connsiteY1" fmla="*/ 23890 h 137145"/>
                <a:gd name="connsiteX2" fmla="*/ 247447 w 362130"/>
                <a:gd name="connsiteY2" fmla="*/ 137145 h 137145"/>
                <a:gd name="connsiteX3" fmla="*/ 0 w 362130"/>
                <a:gd name="connsiteY3" fmla="*/ 137145 h 137145"/>
                <a:gd name="connsiteX4" fmla="*/ 108155 w 362130"/>
                <a:gd name="connsiteY4" fmla="*/ 0 h 137145"/>
                <a:gd name="connsiteX0" fmla="*/ 112917 w 362130"/>
                <a:gd name="connsiteY0" fmla="*/ 4685 h 113255"/>
                <a:gd name="connsiteX1" fmla="*/ 362130 w 362130"/>
                <a:gd name="connsiteY1" fmla="*/ 0 h 113255"/>
                <a:gd name="connsiteX2" fmla="*/ 247447 w 362130"/>
                <a:gd name="connsiteY2" fmla="*/ 113255 h 113255"/>
                <a:gd name="connsiteX3" fmla="*/ 0 w 362130"/>
                <a:gd name="connsiteY3" fmla="*/ 113255 h 113255"/>
                <a:gd name="connsiteX4" fmla="*/ 112917 w 362130"/>
                <a:gd name="connsiteY4" fmla="*/ 4685 h 113255"/>
                <a:gd name="connsiteX0" fmla="*/ 117679 w 362130"/>
                <a:gd name="connsiteY0" fmla="*/ 0 h 113333"/>
                <a:gd name="connsiteX1" fmla="*/ 362130 w 362130"/>
                <a:gd name="connsiteY1" fmla="*/ 78 h 113333"/>
                <a:gd name="connsiteX2" fmla="*/ 247447 w 362130"/>
                <a:gd name="connsiteY2" fmla="*/ 113333 h 113333"/>
                <a:gd name="connsiteX3" fmla="*/ 0 w 362130"/>
                <a:gd name="connsiteY3" fmla="*/ 113333 h 113333"/>
                <a:gd name="connsiteX4" fmla="*/ 117679 w 362130"/>
                <a:gd name="connsiteY4" fmla="*/ 0 h 113333"/>
                <a:gd name="connsiteX0" fmla="*/ 433974 w 678425"/>
                <a:gd name="connsiteY0" fmla="*/ 0 h 113333"/>
                <a:gd name="connsiteX1" fmla="*/ 678425 w 678425"/>
                <a:gd name="connsiteY1" fmla="*/ 78 h 113333"/>
                <a:gd name="connsiteX2" fmla="*/ 563742 w 678425"/>
                <a:gd name="connsiteY2" fmla="*/ 113333 h 113333"/>
                <a:gd name="connsiteX3" fmla="*/ 0 w 678425"/>
                <a:gd name="connsiteY3" fmla="*/ 56183 h 113333"/>
                <a:gd name="connsiteX4" fmla="*/ 433974 w 678425"/>
                <a:gd name="connsiteY4" fmla="*/ 0 h 113333"/>
                <a:gd name="connsiteX0" fmla="*/ 433974 w 678425"/>
                <a:gd name="connsiteY0" fmla="*/ 0 h 120476"/>
                <a:gd name="connsiteX1" fmla="*/ 678425 w 678425"/>
                <a:gd name="connsiteY1" fmla="*/ 78 h 120476"/>
                <a:gd name="connsiteX2" fmla="*/ 81771 w 678425"/>
                <a:gd name="connsiteY2" fmla="*/ 120476 h 120476"/>
                <a:gd name="connsiteX3" fmla="*/ 0 w 678425"/>
                <a:gd name="connsiteY3" fmla="*/ 56183 h 120476"/>
                <a:gd name="connsiteX4" fmla="*/ 433974 w 678425"/>
                <a:gd name="connsiteY4" fmla="*/ 0 h 120476"/>
                <a:gd name="connsiteX0" fmla="*/ 343604 w 678425"/>
                <a:gd name="connsiteY0" fmla="*/ 0 h 177626"/>
                <a:gd name="connsiteX1" fmla="*/ 678425 w 678425"/>
                <a:gd name="connsiteY1" fmla="*/ 57228 h 177626"/>
                <a:gd name="connsiteX2" fmla="*/ 81771 w 678425"/>
                <a:gd name="connsiteY2" fmla="*/ 177626 h 177626"/>
                <a:gd name="connsiteX3" fmla="*/ 0 w 678425"/>
                <a:gd name="connsiteY3" fmla="*/ 113333 h 177626"/>
                <a:gd name="connsiteX4" fmla="*/ 343604 w 678425"/>
                <a:gd name="connsiteY4" fmla="*/ 0 h 177626"/>
                <a:gd name="connsiteX0" fmla="*/ 343604 w 497686"/>
                <a:gd name="connsiteY0" fmla="*/ 0 h 177626"/>
                <a:gd name="connsiteX1" fmla="*/ 497686 w 497686"/>
                <a:gd name="connsiteY1" fmla="*/ 40559 h 177626"/>
                <a:gd name="connsiteX2" fmla="*/ 81771 w 497686"/>
                <a:gd name="connsiteY2" fmla="*/ 177626 h 177626"/>
                <a:gd name="connsiteX3" fmla="*/ 0 w 497686"/>
                <a:gd name="connsiteY3" fmla="*/ 113333 h 177626"/>
                <a:gd name="connsiteX4" fmla="*/ 343604 w 497686"/>
                <a:gd name="connsiteY4" fmla="*/ 0 h 177626"/>
                <a:gd name="connsiteX0" fmla="*/ 366197 w 520279"/>
                <a:gd name="connsiteY0" fmla="*/ 0 h 177626"/>
                <a:gd name="connsiteX1" fmla="*/ 520279 w 520279"/>
                <a:gd name="connsiteY1" fmla="*/ 40559 h 177626"/>
                <a:gd name="connsiteX2" fmla="*/ 104364 w 520279"/>
                <a:gd name="connsiteY2" fmla="*/ 177626 h 177626"/>
                <a:gd name="connsiteX3" fmla="*/ 0 w 520279"/>
                <a:gd name="connsiteY3" fmla="*/ 110951 h 177626"/>
                <a:gd name="connsiteX4" fmla="*/ 366197 w 520279"/>
                <a:gd name="connsiteY4" fmla="*/ 0 h 177626"/>
                <a:gd name="connsiteX0" fmla="*/ 343607 w 497689"/>
                <a:gd name="connsiteY0" fmla="*/ 0 h 177626"/>
                <a:gd name="connsiteX1" fmla="*/ 497689 w 497689"/>
                <a:gd name="connsiteY1" fmla="*/ 40559 h 177626"/>
                <a:gd name="connsiteX2" fmla="*/ 81774 w 497689"/>
                <a:gd name="connsiteY2" fmla="*/ 177626 h 177626"/>
                <a:gd name="connsiteX3" fmla="*/ 0 w 497689"/>
                <a:gd name="connsiteY3" fmla="*/ 115714 h 177626"/>
                <a:gd name="connsiteX4" fmla="*/ 343607 w 497689"/>
                <a:gd name="connsiteY4" fmla="*/ 0 h 177626"/>
                <a:gd name="connsiteX0" fmla="*/ 343607 w 497689"/>
                <a:gd name="connsiteY0" fmla="*/ 0 h 177626"/>
                <a:gd name="connsiteX1" fmla="*/ 497689 w 497689"/>
                <a:gd name="connsiteY1" fmla="*/ 40559 h 177626"/>
                <a:gd name="connsiteX2" fmla="*/ 81774 w 497689"/>
                <a:gd name="connsiteY2" fmla="*/ 177626 h 177626"/>
                <a:gd name="connsiteX3" fmla="*/ 0 w 497689"/>
                <a:gd name="connsiteY3" fmla="*/ 108571 h 177626"/>
                <a:gd name="connsiteX4" fmla="*/ 343607 w 497689"/>
                <a:gd name="connsiteY4" fmla="*/ 0 h 177626"/>
                <a:gd name="connsiteX0" fmla="*/ 343607 w 497689"/>
                <a:gd name="connsiteY0" fmla="*/ 0 h 170482"/>
                <a:gd name="connsiteX1" fmla="*/ 497689 w 497689"/>
                <a:gd name="connsiteY1" fmla="*/ 40559 h 170482"/>
                <a:gd name="connsiteX2" fmla="*/ 89307 w 497689"/>
                <a:gd name="connsiteY2" fmla="*/ 170482 h 170482"/>
                <a:gd name="connsiteX3" fmla="*/ 0 w 497689"/>
                <a:gd name="connsiteY3" fmla="*/ 108571 h 170482"/>
                <a:gd name="connsiteX4" fmla="*/ 343607 w 497689"/>
                <a:gd name="connsiteY4" fmla="*/ 0 h 170482"/>
                <a:gd name="connsiteX0" fmla="*/ 343607 w 497689"/>
                <a:gd name="connsiteY0" fmla="*/ 0 h 172864"/>
                <a:gd name="connsiteX1" fmla="*/ 497689 w 497689"/>
                <a:gd name="connsiteY1" fmla="*/ 40559 h 172864"/>
                <a:gd name="connsiteX2" fmla="*/ 66717 w 497689"/>
                <a:gd name="connsiteY2" fmla="*/ 172864 h 172864"/>
                <a:gd name="connsiteX3" fmla="*/ 0 w 497689"/>
                <a:gd name="connsiteY3" fmla="*/ 108571 h 172864"/>
                <a:gd name="connsiteX4" fmla="*/ 343607 w 497689"/>
                <a:gd name="connsiteY4" fmla="*/ 0 h 172864"/>
                <a:gd name="connsiteX0" fmla="*/ 351137 w 505219"/>
                <a:gd name="connsiteY0" fmla="*/ 0 h 172864"/>
                <a:gd name="connsiteX1" fmla="*/ 505219 w 505219"/>
                <a:gd name="connsiteY1" fmla="*/ 40559 h 172864"/>
                <a:gd name="connsiteX2" fmla="*/ 74247 w 505219"/>
                <a:gd name="connsiteY2" fmla="*/ 172864 h 172864"/>
                <a:gd name="connsiteX3" fmla="*/ 0 w 505219"/>
                <a:gd name="connsiteY3" fmla="*/ 113334 h 172864"/>
                <a:gd name="connsiteX4" fmla="*/ 351137 w 505219"/>
                <a:gd name="connsiteY4" fmla="*/ 0 h 172864"/>
                <a:gd name="connsiteX0" fmla="*/ 351137 w 505219"/>
                <a:gd name="connsiteY0" fmla="*/ 0 h 170483"/>
                <a:gd name="connsiteX1" fmla="*/ 505219 w 505219"/>
                <a:gd name="connsiteY1" fmla="*/ 40559 h 170483"/>
                <a:gd name="connsiteX2" fmla="*/ 96840 w 505219"/>
                <a:gd name="connsiteY2" fmla="*/ 170483 h 170483"/>
                <a:gd name="connsiteX3" fmla="*/ 0 w 505219"/>
                <a:gd name="connsiteY3" fmla="*/ 113334 h 170483"/>
                <a:gd name="connsiteX4" fmla="*/ 351137 w 505219"/>
                <a:gd name="connsiteY4" fmla="*/ 0 h 170483"/>
                <a:gd name="connsiteX0" fmla="*/ 351137 w 505219"/>
                <a:gd name="connsiteY0" fmla="*/ 0 h 170483"/>
                <a:gd name="connsiteX1" fmla="*/ 505219 w 505219"/>
                <a:gd name="connsiteY1" fmla="*/ 40559 h 170483"/>
                <a:gd name="connsiteX2" fmla="*/ 66717 w 505219"/>
                <a:gd name="connsiteY2" fmla="*/ 170483 h 170483"/>
                <a:gd name="connsiteX3" fmla="*/ 0 w 505219"/>
                <a:gd name="connsiteY3" fmla="*/ 113334 h 170483"/>
                <a:gd name="connsiteX4" fmla="*/ 351137 w 505219"/>
                <a:gd name="connsiteY4" fmla="*/ 0 h 170483"/>
                <a:gd name="connsiteX0" fmla="*/ 351137 w 505219"/>
                <a:gd name="connsiteY0" fmla="*/ 0 h 170483"/>
                <a:gd name="connsiteX1" fmla="*/ 505219 w 505219"/>
                <a:gd name="connsiteY1" fmla="*/ 40559 h 170483"/>
                <a:gd name="connsiteX2" fmla="*/ 81777 w 505219"/>
                <a:gd name="connsiteY2" fmla="*/ 170483 h 170483"/>
                <a:gd name="connsiteX3" fmla="*/ 0 w 505219"/>
                <a:gd name="connsiteY3" fmla="*/ 113334 h 170483"/>
                <a:gd name="connsiteX4" fmla="*/ 351137 w 505219"/>
                <a:gd name="connsiteY4" fmla="*/ 0 h 170483"/>
                <a:gd name="connsiteX0" fmla="*/ 351137 w 505219"/>
                <a:gd name="connsiteY0" fmla="*/ 0 h 172864"/>
                <a:gd name="connsiteX1" fmla="*/ 505219 w 505219"/>
                <a:gd name="connsiteY1" fmla="*/ 40559 h 172864"/>
                <a:gd name="connsiteX2" fmla="*/ 96837 w 505219"/>
                <a:gd name="connsiteY2" fmla="*/ 172864 h 172864"/>
                <a:gd name="connsiteX3" fmla="*/ 0 w 505219"/>
                <a:gd name="connsiteY3" fmla="*/ 113334 h 172864"/>
                <a:gd name="connsiteX4" fmla="*/ 351137 w 505219"/>
                <a:gd name="connsiteY4" fmla="*/ 0 h 172864"/>
                <a:gd name="connsiteX0" fmla="*/ 351137 w 505219"/>
                <a:gd name="connsiteY0" fmla="*/ 0 h 172864"/>
                <a:gd name="connsiteX1" fmla="*/ 505219 w 505219"/>
                <a:gd name="connsiteY1" fmla="*/ 40559 h 172864"/>
                <a:gd name="connsiteX2" fmla="*/ 89307 w 505219"/>
                <a:gd name="connsiteY2" fmla="*/ 172864 h 172864"/>
                <a:gd name="connsiteX3" fmla="*/ 0 w 505219"/>
                <a:gd name="connsiteY3" fmla="*/ 113334 h 172864"/>
                <a:gd name="connsiteX4" fmla="*/ 351137 w 505219"/>
                <a:gd name="connsiteY4" fmla="*/ 0 h 172864"/>
                <a:gd name="connsiteX0" fmla="*/ 351137 w 475096"/>
                <a:gd name="connsiteY0" fmla="*/ 0 h 172864"/>
                <a:gd name="connsiteX1" fmla="*/ 475096 w 475096"/>
                <a:gd name="connsiteY1" fmla="*/ 54846 h 172864"/>
                <a:gd name="connsiteX2" fmla="*/ 89307 w 475096"/>
                <a:gd name="connsiteY2" fmla="*/ 172864 h 172864"/>
                <a:gd name="connsiteX3" fmla="*/ 0 w 475096"/>
                <a:gd name="connsiteY3" fmla="*/ 113334 h 172864"/>
                <a:gd name="connsiteX4" fmla="*/ 351137 w 475096"/>
                <a:gd name="connsiteY4" fmla="*/ 0 h 172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096" h="172864">
                  <a:moveTo>
                    <a:pt x="351137" y="0"/>
                  </a:moveTo>
                  <a:lnTo>
                    <a:pt x="475096" y="54846"/>
                  </a:lnTo>
                  <a:lnTo>
                    <a:pt x="89307" y="172864"/>
                  </a:lnTo>
                  <a:lnTo>
                    <a:pt x="0" y="113334"/>
                  </a:lnTo>
                  <a:lnTo>
                    <a:pt x="351137" y="0"/>
                  </a:lnTo>
                  <a:close/>
                </a:path>
              </a:pathLst>
            </a:custGeom>
            <a:solidFill>
              <a:srgbClr val="517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38"/>
            <p:cNvSpPr/>
            <p:nvPr/>
          </p:nvSpPr>
          <p:spPr>
            <a:xfrm>
              <a:off x="5237580" y="4019000"/>
              <a:ext cx="307452" cy="165238"/>
            </a:xfrm>
            <a:custGeom>
              <a:avLst/>
              <a:gdLst>
                <a:gd name="connsiteX0" fmla="*/ 0 w 230778"/>
                <a:gd name="connsiteY0" fmla="*/ 0 h 213345"/>
                <a:gd name="connsiteX1" fmla="*/ 230778 w 230778"/>
                <a:gd name="connsiteY1" fmla="*/ 0 h 213345"/>
                <a:gd name="connsiteX2" fmla="*/ 230778 w 230778"/>
                <a:gd name="connsiteY2" fmla="*/ 213345 h 213345"/>
                <a:gd name="connsiteX3" fmla="*/ 0 w 230778"/>
                <a:gd name="connsiteY3" fmla="*/ 213345 h 213345"/>
                <a:gd name="connsiteX4" fmla="*/ 0 w 230778"/>
                <a:gd name="connsiteY4" fmla="*/ 0 h 213345"/>
                <a:gd name="connsiteX0" fmla="*/ 0 w 319268"/>
                <a:gd name="connsiteY0" fmla="*/ 0 h 213345"/>
                <a:gd name="connsiteX1" fmla="*/ 319268 w 319268"/>
                <a:gd name="connsiteY1" fmla="*/ 78658 h 213345"/>
                <a:gd name="connsiteX2" fmla="*/ 230778 w 319268"/>
                <a:gd name="connsiteY2" fmla="*/ 213345 h 213345"/>
                <a:gd name="connsiteX3" fmla="*/ 0 w 319268"/>
                <a:gd name="connsiteY3" fmla="*/ 213345 h 213345"/>
                <a:gd name="connsiteX4" fmla="*/ 0 w 319268"/>
                <a:gd name="connsiteY4" fmla="*/ 0 h 213345"/>
                <a:gd name="connsiteX0" fmla="*/ 108155 w 319268"/>
                <a:gd name="connsiteY0" fmla="*/ 0 h 137145"/>
                <a:gd name="connsiteX1" fmla="*/ 319268 w 319268"/>
                <a:gd name="connsiteY1" fmla="*/ 2458 h 137145"/>
                <a:gd name="connsiteX2" fmla="*/ 230778 w 319268"/>
                <a:gd name="connsiteY2" fmla="*/ 137145 h 137145"/>
                <a:gd name="connsiteX3" fmla="*/ 0 w 319268"/>
                <a:gd name="connsiteY3" fmla="*/ 137145 h 137145"/>
                <a:gd name="connsiteX4" fmla="*/ 108155 w 319268"/>
                <a:gd name="connsiteY4" fmla="*/ 0 h 137145"/>
                <a:gd name="connsiteX0" fmla="*/ 108155 w 369274"/>
                <a:gd name="connsiteY0" fmla="*/ 0 h 137145"/>
                <a:gd name="connsiteX1" fmla="*/ 369274 w 369274"/>
                <a:gd name="connsiteY1" fmla="*/ 21508 h 137145"/>
                <a:gd name="connsiteX2" fmla="*/ 230778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56972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47447 w 369274"/>
                <a:gd name="connsiteY2" fmla="*/ 137145 h 137145"/>
                <a:gd name="connsiteX3" fmla="*/ 0 w 369274"/>
                <a:gd name="connsiteY3" fmla="*/ 137145 h 137145"/>
                <a:gd name="connsiteX4" fmla="*/ 108155 w 369274"/>
                <a:gd name="connsiteY4" fmla="*/ 0 h 137145"/>
                <a:gd name="connsiteX0" fmla="*/ 108155 w 362130"/>
                <a:gd name="connsiteY0" fmla="*/ 0 h 137145"/>
                <a:gd name="connsiteX1" fmla="*/ 362130 w 362130"/>
                <a:gd name="connsiteY1" fmla="*/ 23890 h 137145"/>
                <a:gd name="connsiteX2" fmla="*/ 247447 w 362130"/>
                <a:gd name="connsiteY2" fmla="*/ 137145 h 137145"/>
                <a:gd name="connsiteX3" fmla="*/ 0 w 362130"/>
                <a:gd name="connsiteY3" fmla="*/ 137145 h 137145"/>
                <a:gd name="connsiteX4" fmla="*/ 108155 w 362130"/>
                <a:gd name="connsiteY4" fmla="*/ 0 h 137145"/>
                <a:gd name="connsiteX0" fmla="*/ 112917 w 362130"/>
                <a:gd name="connsiteY0" fmla="*/ 4685 h 113255"/>
                <a:gd name="connsiteX1" fmla="*/ 362130 w 362130"/>
                <a:gd name="connsiteY1" fmla="*/ 0 h 113255"/>
                <a:gd name="connsiteX2" fmla="*/ 247447 w 362130"/>
                <a:gd name="connsiteY2" fmla="*/ 113255 h 113255"/>
                <a:gd name="connsiteX3" fmla="*/ 0 w 362130"/>
                <a:gd name="connsiteY3" fmla="*/ 113255 h 113255"/>
                <a:gd name="connsiteX4" fmla="*/ 112917 w 362130"/>
                <a:gd name="connsiteY4" fmla="*/ 4685 h 113255"/>
                <a:gd name="connsiteX0" fmla="*/ 117679 w 362130"/>
                <a:gd name="connsiteY0" fmla="*/ 0 h 113333"/>
                <a:gd name="connsiteX1" fmla="*/ 362130 w 362130"/>
                <a:gd name="connsiteY1" fmla="*/ 78 h 113333"/>
                <a:gd name="connsiteX2" fmla="*/ 247447 w 362130"/>
                <a:gd name="connsiteY2" fmla="*/ 113333 h 113333"/>
                <a:gd name="connsiteX3" fmla="*/ 0 w 362130"/>
                <a:gd name="connsiteY3" fmla="*/ 113333 h 113333"/>
                <a:gd name="connsiteX4" fmla="*/ 117679 w 362130"/>
                <a:gd name="connsiteY4" fmla="*/ 0 h 113333"/>
                <a:gd name="connsiteX0" fmla="*/ 142787 w 362130"/>
                <a:gd name="connsiteY0" fmla="*/ 0 h 113333"/>
                <a:gd name="connsiteX1" fmla="*/ 362130 w 362130"/>
                <a:gd name="connsiteY1" fmla="*/ 78 h 113333"/>
                <a:gd name="connsiteX2" fmla="*/ 247447 w 362130"/>
                <a:gd name="connsiteY2" fmla="*/ 113333 h 113333"/>
                <a:gd name="connsiteX3" fmla="*/ 0 w 362130"/>
                <a:gd name="connsiteY3" fmla="*/ 113333 h 113333"/>
                <a:gd name="connsiteX4" fmla="*/ 142787 w 362130"/>
                <a:gd name="connsiteY4" fmla="*/ 0 h 113333"/>
                <a:gd name="connsiteX0" fmla="*/ 142787 w 547928"/>
                <a:gd name="connsiteY0" fmla="*/ 0 h 113333"/>
                <a:gd name="connsiteX1" fmla="*/ 547928 w 547928"/>
                <a:gd name="connsiteY1" fmla="*/ 21393 h 113333"/>
                <a:gd name="connsiteX2" fmla="*/ 247447 w 547928"/>
                <a:gd name="connsiteY2" fmla="*/ 113333 h 113333"/>
                <a:gd name="connsiteX3" fmla="*/ 0 w 547928"/>
                <a:gd name="connsiteY3" fmla="*/ 113333 h 113333"/>
                <a:gd name="connsiteX4" fmla="*/ 142787 w 547928"/>
                <a:gd name="connsiteY4" fmla="*/ 0 h 113333"/>
                <a:gd name="connsiteX0" fmla="*/ 373781 w 547928"/>
                <a:gd name="connsiteY0" fmla="*/ 0 h 98287"/>
                <a:gd name="connsiteX1" fmla="*/ 547928 w 547928"/>
                <a:gd name="connsiteY1" fmla="*/ 6347 h 98287"/>
                <a:gd name="connsiteX2" fmla="*/ 247447 w 547928"/>
                <a:gd name="connsiteY2" fmla="*/ 98287 h 98287"/>
                <a:gd name="connsiteX3" fmla="*/ 0 w 547928"/>
                <a:gd name="connsiteY3" fmla="*/ 98287 h 98287"/>
                <a:gd name="connsiteX4" fmla="*/ 373781 w 547928"/>
                <a:gd name="connsiteY4" fmla="*/ 0 h 98287"/>
                <a:gd name="connsiteX0" fmla="*/ 318543 w 547928"/>
                <a:gd name="connsiteY0" fmla="*/ 7445 h 91940"/>
                <a:gd name="connsiteX1" fmla="*/ 547928 w 547928"/>
                <a:gd name="connsiteY1" fmla="*/ 0 h 91940"/>
                <a:gd name="connsiteX2" fmla="*/ 247447 w 547928"/>
                <a:gd name="connsiteY2" fmla="*/ 91940 h 91940"/>
                <a:gd name="connsiteX3" fmla="*/ 0 w 547928"/>
                <a:gd name="connsiteY3" fmla="*/ 91940 h 91940"/>
                <a:gd name="connsiteX4" fmla="*/ 318543 w 547928"/>
                <a:gd name="connsiteY4" fmla="*/ 7445 h 91940"/>
                <a:gd name="connsiteX0" fmla="*/ 338629 w 547928"/>
                <a:gd name="connsiteY0" fmla="*/ 8699 h 91940"/>
                <a:gd name="connsiteX1" fmla="*/ 547928 w 547928"/>
                <a:gd name="connsiteY1" fmla="*/ 0 h 91940"/>
                <a:gd name="connsiteX2" fmla="*/ 247447 w 547928"/>
                <a:gd name="connsiteY2" fmla="*/ 91940 h 91940"/>
                <a:gd name="connsiteX3" fmla="*/ 0 w 547928"/>
                <a:gd name="connsiteY3" fmla="*/ 91940 h 91940"/>
                <a:gd name="connsiteX4" fmla="*/ 338629 w 547928"/>
                <a:gd name="connsiteY4" fmla="*/ 8699 h 91940"/>
                <a:gd name="connsiteX0" fmla="*/ 338629 w 537884"/>
                <a:gd name="connsiteY0" fmla="*/ 1176 h 84417"/>
                <a:gd name="connsiteX1" fmla="*/ 537884 w 537884"/>
                <a:gd name="connsiteY1" fmla="*/ 0 h 84417"/>
                <a:gd name="connsiteX2" fmla="*/ 247447 w 537884"/>
                <a:gd name="connsiteY2" fmla="*/ 84417 h 84417"/>
                <a:gd name="connsiteX3" fmla="*/ 0 w 537884"/>
                <a:gd name="connsiteY3" fmla="*/ 84417 h 84417"/>
                <a:gd name="connsiteX4" fmla="*/ 338629 w 537884"/>
                <a:gd name="connsiteY4" fmla="*/ 1176 h 84417"/>
                <a:gd name="connsiteX0" fmla="*/ 338629 w 537884"/>
                <a:gd name="connsiteY0" fmla="*/ 1176 h 84417"/>
                <a:gd name="connsiteX1" fmla="*/ 537884 w 537884"/>
                <a:gd name="connsiteY1" fmla="*/ 0 h 84417"/>
                <a:gd name="connsiteX2" fmla="*/ 277575 w 537884"/>
                <a:gd name="connsiteY2" fmla="*/ 83163 h 84417"/>
                <a:gd name="connsiteX3" fmla="*/ 0 w 537884"/>
                <a:gd name="connsiteY3" fmla="*/ 84417 h 84417"/>
                <a:gd name="connsiteX4" fmla="*/ 338629 w 537884"/>
                <a:gd name="connsiteY4" fmla="*/ 1176 h 84417"/>
                <a:gd name="connsiteX0" fmla="*/ 338629 w 598143"/>
                <a:gd name="connsiteY0" fmla="*/ 0 h 83241"/>
                <a:gd name="connsiteX1" fmla="*/ 598143 w 598143"/>
                <a:gd name="connsiteY1" fmla="*/ 2586 h 83241"/>
                <a:gd name="connsiteX2" fmla="*/ 277575 w 598143"/>
                <a:gd name="connsiteY2" fmla="*/ 81987 h 83241"/>
                <a:gd name="connsiteX3" fmla="*/ 0 w 598143"/>
                <a:gd name="connsiteY3" fmla="*/ 83241 h 83241"/>
                <a:gd name="connsiteX4" fmla="*/ 338629 w 598143"/>
                <a:gd name="connsiteY4" fmla="*/ 0 h 83241"/>
                <a:gd name="connsiteX0" fmla="*/ 338629 w 613206"/>
                <a:gd name="connsiteY0" fmla="*/ 0 h 83241"/>
                <a:gd name="connsiteX1" fmla="*/ 613206 w 613206"/>
                <a:gd name="connsiteY1" fmla="*/ 78 h 83241"/>
                <a:gd name="connsiteX2" fmla="*/ 277575 w 613206"/>
                <a:gd name="connsiteY2" fmla="*/ 81987 h 83241"/>
                <a:gd name="connsiteX3" fmla="*/ 0 w 613206"/>
                <a:gd name="connsiteY3" fmla="*/ 83241 h 83241"/>
                <a:gd name="connsiteX4" fmla="*/ 338629 w 613206"/>
                <a:gd name="connsiteY4" fmla="*/ 0 h 83241"/>
                <a:gd name="connsiteX0" fmla="*/ 338629 w 613206"/>
                <a:gd name="connsiteY0" fmla="*/ 0 h 83241"/>
                <a:gd name="connsiteX1" fmla="*/ 613206 w 613206"/>
                <a:gd name="connsiteY1" fmla="*/ 78 h 83241"/>
                <a:gd name="connsiteX2" fmla="*/ 292641 w 613206"/>
                <a:gd name="connsiteY2" fmla="*/ 83240 h 83241"/>
                <a:gd name="connsiteX3" fmla="*/ 0 w 613206"/>
                <a:gd name="connsiteY3" fmla="*/ 83241 h 83241"/>
                <a:gd name="connsiteX4" fmla="*/ 338629 w 613206"/>
                <a:gd name="connsiteY4" fmla="*/ 0 h 83241"/>
                <a:gd name="connsiteX0" fmla="*/ 338629 w 628269"/>
                <a:gd name="connsiteY0" fmla="*/ 0 h 83241"/>
                <a:gd name="connsiteX1" fmla="*/ 628269 w 628269"/>
                <a:gd name="connsiteY1" fmla="*/ 78 h 83241"/>
                <a:gd name="connsiteX2" fmla="*/ 292641 w 628269"/>
                <a:gd name="connsiteY2" fmla="*/ 83240 h 83241"/>
                <a:gd name="connsiteX3" fmla="*/ 0 w 628269"/>
                <a:gd name="connsiteY3" fmla="*/ 83241 h 83241"/>
                <a:gd name="connsiteX4" fmla="*/ 338629 w 628269"/>
                <a:gd name="connsiteY4" fmla="*/ 0 h 83241"/>
                <a:gd name="connsiteX0" fmla="*/ 338629 w 628269"/>
                <a:gd name="connsiteY0" fmla="*/ 0 h 84495"/>
                <a:gd name="connsiteX1" fmla="*/ 628269 w 628269"/>
                <a:gd name="connsiteY1" fmla="*/ 78 h 84495"/>
                <a:gd name="connsiteX2" fmla="*/ 292641 w 628269"/>
                <a:gd name="connsiteY2" fmla="*/ 83240 h 84495"/>
                <a:gd name="connsiteX3" fmla="*/ 0 w 628269"/>
                <a:gd name="connsiteY3" fmla="*/ 84495 h 84495"/>
                <a:gd name="connsiteX4" fmla="*/ 338629 w 628269"/>
                <a:gd name="connsiteY4" fmla="*/ 0 h 84495"/>
                <a:gd name="connsiteX0" fmla="*/ 358715 w 648355"/>
                <a:gd name="connsiteY0" fmla="*/ 0 h 87003"/>
                <a:gd name="connsiteX1" fmla="*/ 648355 w 648355"/>
                <a:gd name="connsiteY1" fmla="*/ 78 h 87003"/>
                <a:gd name="connsiteX2" fmla="*/ 312727 w 648355"/>
                <a:gd name="connsiteY2" fmla="*/ 83240 h 87003"/>
                <a:gd name="connsiteX3" fmla="*/ 0 w 648355"/>
                <a:gd name="connsiteY3" fmla="*/ 87003 h 87003"/>
                <a:gd name="connsiteX4" fmla="*/ 358715 w 648355"/>
                <a:gd name="connsiteY4" fmla="*/ 0 h 8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355" h="87003">
                  <a:moveTo>
                    <a:pt x="358715" y="0"/>
                  </a:moveTo>
                  <a:lnTo>
                    <a:pt x="648355" y="78"/>
                  </a:lnTo>
                  <a:lnTo>
                    <a:pt x="312727" y="83240"/>
                  </a:lnTo>
                  <a:lnTo>
                    <a:pt x="0" y="87003"/>
                  </a:lnTo>
                  <a:lnTo>
                    <a:pt x="358715" y="0"/>
                  </a:lnTo>
                  <a:close/>
                </a:path>
              </a:pathLst>
            </a:custGeom>
            <a:solidFill>
              <a:srgbClr val="B8E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38"/>
            <p:cNvSpPr/>
            <p:nvPr/>
          </p:nvSpPr>
          <p:spPr>
            <a:xfrm>
              <a:off x="5380519" y="4016133"/>
              <a:ext cx="190709" cy="218107"/>
            </a:xfrm>
            <a:custGeom>
              <a:avLst/>
              <a:gdLst>
                <a:gd name="connsiteX0" fmla="*/ 0 w 230778"/>
                <a:gd name="connsiteY0" fmla="*/ 0 h 213345"/>
                <a:gd name="connsiteX1" fmla="*/ 230778 w 230778"/>
                <a:gd name="connsiteY1" fmla="*/ 0 h 213345"/>
                <a:gd name="connsiteX2" fmla="*/ 230778 w 230778"/>
                <a:gd name="connsiteY2" fmla="*/ 213345 h 213345"/>
                <a:gd name="connsiteX3" fmla="*/ 0 w 230778"/>
                <a:gd name="connsiteY3" fmla="*/ 213345 h 213345"/>
                <a:gd name="connsiteX4" fmla="*/ 0 w 230778"/>
                <a:gd name="connsiteY4" fmla="*/ 0 h 213345"/>
                <a:gd name="connsiteX0" fmla="*/ 0 w 319268"/>
                <a:gd name="connsiteY0" fmla="*/ 0 h 213345"/>
                <a:gd name="connsiteX1" fmla="*/ 319268 w 319268"/>
                <a:gd name="connsiteY1" fmla="*/ 78658 h 213345"/>
                <a:gd name="connsiteX2" fmla="*/ 230778 w 319268"/>
                <a:gd name="connsiteY2" fmla="*/ 213345 h 213345"/>
                <a:gd name="connsiteX3" fmla="*/ 0 w 319268"/>
                <a:gd name="connsiteY3" fmla="*/ 213345 h 213345"/>
                <a:gd name="connsiteX4" fmla="*/ 0 w 319268"/>
                <a:gd name="connsiteY4" fmla="*/ 0 h 213345"/>
                <a:gd name="connsiteX0" fmla="*/ 108155 w 319268"/>
                <a:gd name="connsiteY0" fmla="*/ 0 h 137145"/>
                <a:gd name="connsiteX1" fmla="*/ 319268 w 319268"/>
                <a:gd name="connsiteY1" fmla="*/ 2458 h 137145"/>
                <a:gd name="connsiteX2" fmla="*/ 230778 w 319268"/>
                <a:gd name="connsiteY2" fmla="*/ 137145 h 137145"/>
                <a:gd name="connsiteX3" fmla="*/ 0 w 319268"/>
                <a:gd name="connsiteY3" fmla="*/ 137145 h 137145"/>
                <a:gd name="connsiteX4" fmla="*/ 108155 w 319268"/>
                <a:gd name="connsiteY4" fmla="*/ 0 h 137145"/>
                <a:gd name="connsiteX0" fmla="*/ 108155 w 369274"/>
                <a:gd name="connsiteY0" fmla="*/ 0 h 137145"/>
                <a:gd name="connsiteX1" fmla="*/ 369274 w 369274"/>
                <a:gd name="connsiteY1" fmla="*/ 21508 h 137145"/>
                <a:gd name="connsiteX2" fmla="*/ 230778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56972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47447 w 369274"/>
                <a:gd name="connsiteY2" fmla="*/ 137145 h 137145"/>
                <a:gd name="connsiteX3" fmla="*/ 0 w 369274"/>
                <a:gd name="connsiteY3" fmla="*/ 137145 h 137145"/>
                <a:gd name="connsiteX4" fmla="*/ 108155 w 369274"/>
                <a:gd name="connsiteY4" fmla="*/ 0 h 137145"/>
                <a:gd name="connsiteX0" fmla="*/ 108155 w 362130"/>
                <a:gd name="connsiteY0" fmla="*/ 0 h 137145"/>
                <a:gd name="connsiteX1" fmla="*/ 362130 w 362130"/>
                <a:gd name="connsiteY1" fmla="*/ 23890 h 137145"/>
                <a:gd name="connsiteX2" fmla="*/ 247447 w 362130"/>
                <a:gd name="connsiteY2" fmla="*/ 137145 h 137145"/>
                <a:gd name="connsiteX3" fmla="*/ 0 w 362130"/>
                <a:gd name="connsiteY3" fmla="*/ 137145 h 137145"/>
                <a:gd name="connsiteX4" fmla="*/ 108155 w 362130"/>
                <a:gd name="connsiteY4" fmla="*/ 0 h 137145"/>
                <a:gd name="connsiteX0" fmla="*/ 112917 w 362130"/>
                <a:gd name="connsiteY0" fmla="*/ 4685 h 113255"/>
                <a:gd name="connsiteX1" fmla="*/ 362130 w 362130"/>
                <a:gd name="connsiteY1" fmla="*/ 0 h 113255"/>
                <a:gd name="connsiteX2" fmla="*/ 247447 w 362130"/>
                <a:gd name="connsiteY2" fmla="*/ 113255 h 113255"/>
                <a:gd name="connsiteX3" fmla="*/ 0 w 362130"/>
                <a:gd name="connsiteY3" fmla="*/ 113255 h 113255"/>
                <a:gd name="connsiteX4" fmla="*/ 112917 w 362130"/>
                <a:gd name="connsiteY4" fmla="*/ 4685 h 113255"/>
                <a:gd name="connsiteX0" fmla="*/ 117679 w 362130"/>
                <a:gd name="connsiteY0" fmla="*/ 0 h 113333"/>
                <a:gd name="connsiteX1" fmla="*/ 362130 w 362130"/>
                <a:gd name="connsiteY1" fmla="*/ 78 h 113333"/>
                <a:gd name="connsiteX2" fmla="*/ 247447 w 362130"/>
                <a:gd name="connsiteY2" fmla="*/ 113333 h 113333"/>
                <a:gd name="connsiteX3" fmla="*/ 0 w 362130"/>
                <a:gd name="connsiteY3" fmla="*/ 113333 h 113333"/>
                <a:gd name="connsiteX4" fmla="*/ 117679 w 362130"/>
                <a:gd name="connsiteY4" fmla="*/ 0 h 113333"/>
                <a:gd name="connsiteX0" fmla="*/ 433974 w 678425"/>
                <a:gd name="connsiteY0" fmla="*/ 0 h 113333"/>
                <a:gd name="connsiteX1" fmla="*/ 678425 w 678425"/>
                <a:gd name="connsiteY1" fmla="*/ 78 h 113333"/>
                <a:gd name="connsiteX2" fmla="*/ 563742 w 678425"/>
                <a:gd name="connsiteY2" fmla="*/ 113333 h 113333"/>
                <a:gd name="connsiteX3" fmla="*/ 0 w 678425"/>
                <a:gd name="connsiteY3" fmla="*/ 56183 h 113333"/>
                <a:gd name="connsiteX4" fmla="*/ 433974 w 678425"/>
                <a:gd name="connsiteY4" fmla="*/ 0 h 113333"/>
                <a:gd name="connsiteX0" fmla="*/ 433974 w 678425"/>
                <a:gd name="connsiteY0" fmla="*/ 0 h 120476"/>
                <a:gd name="connsiteX1" fmla="*/ 678425 w 678425"/>
                <a:gd name="connsiteY1" fmla="*/ 78 h 120476"/>
                <a:gd name="connsiteX2" fmla="*/ 81771 w 678425"/>
                <a:gd name="connsiteY2" fmla="*/ 120476 h 120476"/>
                <a:gd name="connsiteX3" fmla="*/ 0 w 678425"/>
                <a:gd name="connsiteY3" fmla="*/ 56183 h 120476"/>
                <a:gd name="connsiteX4" fmla="*/ 433974 w 678425"/>
                <a:gd name="connsiteY4" fmla="*/ 0 h 120476"/>
                <a:gd name="connsiteX0" fmla="*/ 343604 w 678425"/>
                <a:gd name="connsiteY0" fmla="*/ 0 h 177626"/>
                <a:gd name="connsiteX1" fmla="*/ 678425 w 678425"/>
                <a:gd name="connsiteY1" fmla="*/ 57228 h 177626"/>
                <a:gd name="connsiteX2" fmla="*/ 81771 w 678425"/>
                <a:gd name="connsiteY2" fmla="*/ 177626 h 177626"/>
                <a:gd name="connsiteX3" fmla="*/ 0 w 678425"/>
                <a:gd name="connsiteY3" fmla="*/ 113333 h 177626"/>
                <a:gd name="connsiteX4" fmla="*/ 343604 w 678425"/>
                <a:gd name="connsiteY4" fmla="*/ 0 h 177626"/>
                <a:gd name="connsiteX0" fmla="*/ 343604 w 497686"/>
                <a:gd name="connsiteY0" fmla="*/ 0 h 177626"/>
                <a:gd name="connsiteX1" fmla="*/ 497686 w 497686"/>
                <a:gd name="connsiteY1" fmla="*/ 40559 h 177626"/>
                <a:gd name="connsiteX2" fmla="*/ 81771 w 497686"/>
                <a:gd name="connsiteY2" fmla="*/ 177626 h 177626"/>
                <a:gd name="connsiteX3" fmla="*/ 0 w 497686"/>
                <a:gd name="connsiteY3" fmla="*/ 113333 h 177626"/>
                <a:gd name="connsiteX4" fmla="*/ 343604 w 497686"/>
                <a:gd name="connsiteY4" fmla="*/ 0 h 177626"/>
                <a:gd name="connsiteX0" fmla="*/ 366197 w 520279"/>
                <a:gd name="connsiteY0" fmla="*/ 0 h 177626"/>
                <a:gd name="connsiteX1" fmla="*/ 520279 w 520279"/>
                <a:gd name="connsiteY1" fmla="*/ 40559 h 177626"/>
                <a:gd name="connsiteX2" fmla="*/ 104364 w 520279"/>
                <a:gd name="connsiteY2" fmla="*/ 177626 h 177626"/>
                <a:gd name="connsiteX3" fmla="*/ 0 w 520279"/>
                <a:gd name="connsiteY3" fmla="*/ 110951 h 177626"/>
                <a:gd name="connsiteX4" fmla="*/ 366197 w 520279"/>
                <a:gd name="connsiteY4" fmla="*/ 0 h 177626"/>
                <a:gd name="connsiteX0" fmla="*/ 343607 w 497689"/>
                <a:gd name="connsiteY0" fmla="*/ 0 h 177626"/>
                <a:gd name="connsiteX1" fmla="*/ 497689 w 497689"/>
                <a:gd name="connsiteY1" fmla="*/ 40559 h 177626"/>
                <a:gd name="connsiteX2" fmla="*/ 81774 w 497689"/>
                <a:gd name="connsiteY2" fmla="*/ 177626 h 177626"/>
                <a:gd name="connsiteX3" fmla="*/ 0 w 497689"/>
                <a:gd name="connsiteY3" fmla="*/ 115714 h 177626"/>
                <a:gd name="connsiteX4" fmla="*/ 343607 w 497689"/>
                <a:gd name="connsiteY4" fmla="*/ 0 h 177626"/>
                <a:gd name="connsiteX0" fmla="*/ 343607 w 497689"/>
                <a:gd name="connsiteY0" fmla="*/ 0 h 177626"/>
                <a:gd name="connsiteX1" fmla="*/ 497689 w 497689"/>
                <a:gd name="connsiteY1" fmla="*/ 40559 h 177626"/>
                <a:gd name="connsiteX2" fmla="*/ 81774 w 497689"/>
                <a:gd name="connsiteY2" fmla="*/ 177626 h 177626"/>
                <a:gd name="connsiteX3" fmla="*/ 0 w 497689"/>
                <a:gd name="connsiteY3" fmla="*/ 108571 h 177626"/>
                <a:gd name="connsiteX4" fmla="*/ 343607 w 497689"/>
                <a:gd name="connsiteY4" fmla="*/ 0 h 177626"/>
                <a:gd name="connsiteX0" fmla="*/ 343607 w 497689"/>
                <a:gd name="connsiteY0" fmla="*/ 0 h 170482"/>
                <a:gd name="connsiteX1" fmla="*/ 497689 w 497689"/>
                <a:gd name="connsiteY1" fmla="*/ 40559 h 170482"/>
                <a:gd name="connsiteX2" fmla="*/ 89307 w 497689"/>
                <a:gd name="connsiteY2" fmla="*/ 170482 h 170482"/>
                <a:gd name="connsiteX3" fmla="*/ 0 w 497689"/>
                <a:gd name="connsiteY3" fmla="*/ 108571 h 170482"/>
                <a:gd name="connsiteX4" fmla="*/ 343607 w 497689"/>
                <a:gd name="connsiteY4" fmla="*/ 0 h 170482"/>
                <a:gd name="connsiteX0" fmla="*/ 343607 w 497689"/>
                <a:gd name="connsiteY0" fmla="*/ 0 h 172864"/>
                <a:gd name="connsiteX1" fmla="*/ 497689 w 497689"/>
                <a:gd name="connsiteY1" fmla="*/ 40559 h 172864"/>
                <a:gd name="connsiteX2" fmla="*/ 66717 w 497689"/>
                <a:gd name="connsiteY2" fmla="*/ 172864 h 172864"/>
                <a:gd name="connsiteX3" fmla="*/ 0 w 497689"/>
                <a:gd name="connsiteY3" fmla="*/ 108571 h 172864"/>
                <a:gd name="connsiteX4" fmla="*/ 343607 w 497689"/>
                <a:gd name="connsiteY4" fmla="*/ 0 h 172864"/>
                <a:gd name="connsiteX0" fmla="*/ 351137 w 505219"/>
                <a:gd name="connsiteY0" fmla="*/ 0 h 172864"/>
                <a:gd name="connsiteX1" fmla="*/ 505219 w 505219"/>
                <a:gd name="connsiteY1" fmla="*/ 40559 h 172864"/>
                <a:gd name="connsiteX2" fmla="*/ 74247 w 505219"/>
                <a:gd name="connsiteY2" fmla="*/ 172864 h 172864"/>
                <a:gd name="connsiteX3" fmla="*/ 0 w 505219"/>
                <a:gd name="connsiteY3" fmla="*/ 113334 h 172864"/>
                <a:gd name="connsiteX4" fmla="*/ 351137 w 505219"/>
                <a:gd name="connsiteY4" fmla="*/ 0 h 172864"/>
                <a:gd name="connsiteX0" fmla="*/ 351137 w 505219"/>
                <a:gd name="connsiteY0" fmla="*/ 0 h 170483"/>
                <a:gd name="connsiteX1" fmla="*/ 505219 w 505219"/>
                <a:gd name="connsiteY1" fmla="*/ 40559 h 170483"/>
                <a:gd name="connsiteX2" fmla="*/ 96840 w 505219"/>
                <a:gd name="connsiteY2" fmla="*/ 170483 h 170483"/>
                <a:gd name="connsiteX3" fmla="*/ 0 w 505219"/>
                <a:gd name="connsiteY3" fmla="*/ 113334 h 170483"/>
                <a:gd name="connsiteX4" fmla="*/ 351137 w 505219"/>
                <a:gd name="connsiteY4" fmla="*/ 0 h 170483"/>
                <a:gd name="connsiteX0" fmla="*/ 351137 w 505219"/>
                <a:gd name="connsiteY0" fmla="*/ 0 h 170483"/>
                <a:gd name="connsiteX1" fmla="*/ 505219 w 505219"/>
                <a:gd name="connsiteY1" fmla="*/ 40559 h 170483"/>
                <a:gd name="connsiteX2" fmla="*/ 66717 w 505219"/>
                <a:gd name="connsiteY2" fmla="*/ 170483 h 170483"/>
                <a:gd name="connsiteX3" fmla="*/ 0 w 505219"/>
                <a:gd name="connsiteY3" fmla="*/ 113334 h 170483"/>
                <a:gd name="connsiteX4" fmla="*/ 351137 w 505219"/>
                <a:gd name="connsiteY4" fmla="*/ 0 h 170483"/>
                <a:gd name="connsiteX0" fmla="*/ 351137 w 505219"/>
                <a:gd name="connsiteY0" fmla="*/ 0 h 170483"/>
                <a:gd name="connsiteX1" fmla="*/ 505219 w 505219"/>
                <a:gd name="connsiteY1" fmla="*/ 40559 h 170483"/>
                <a:gd name="connsiteX2" fmla="*/ 81777 w 505219"/>
                <a:gd name="connsiteY2" fmla="*/ 170483 h 170483"/>
                <a:gd name="connsiteX3" fmla="*/ 0 w 505219"/>
                <a:gd name="connsiteY3" fmla="*/ 113334 h 170483"/>
                <a:gd name="connsiteX4" fmla="*/ 351137 w 505219"/>
                <a:gd name="connsiteY4" fmla="*/ 0 h 170483"/>
                <a:gd name="connsiteX0" fmla="*/ 351137 w 505219"/>
                <a:gd name="connsiteY0" fmla="*/ 0 h 172864"/>
                <a:gd name="connsiteX1" fmla="*/ 505219 w 505219"/>
                <a:gd name="connsiteY1" fmla="*/ 40559 h 172864"/>
                <a:gd name="connsiteX2" fmla="*/ 96837 w 505219"/>
                <a:gd name="connsiteY2" fmla="*/ 172864 h 172864"/>
                <a:gd name="connsiteX3" fmla="*/ 0 w 505219"/>
                <a:gd name="connsiteY3" fmla="*/ 113334 h 172864"/>
                <a:gd name="connsiteX4" fmla="*/ 351137 w 505219"/>
                <a:gd name="connsiteY4" fmla="*/ 0 h 172864"/>
                <a:gd name="connsiteX0" fmla="*/ 351137 w 505219"/>
                <a:gd name="connsiteY0" fmla="*/ 0 h 172864"/>
                <a:gd name="connsiteX1" fmla="*/ 505219 w 505219"/>
                <a:gd name="connsiteY1" fmla="*/ 40559 h 172864"/>
                <a:gd name="connsiteX2" fmla="*/ 89307 w 505219"/>
                <a:gd name="connsiteY2" fmla="*/ 172864 h 172864"/>
                <a:gd name="connsiteX3" fmla="*/ 0 w 505219"/>
                <a:gd name="connsiteY3" fmla="*/ 113334 h 172864"/>
                <a:gd name="connsiteX4" fmla="*/ 351137 w 505219"/>
                <a:gd name="connsiteY4" fmla="*/ 0 h 172864"/>
                <a:gd name="connsiteX0" fmla="*/ 351137 w 475096"/>
                <a:gd name="connsiteY0" fmla="*/ 0 h 172864"/>
                <a:gd name="connsiteX1" fmla="*/ 475096 w 475096"/>
                <a:gd name="connsiteY1" fmla="*/ 54846 h 172864"/>
                <a:gd name="connsiteX2" fmla="*/ 89307 w 475096"/>
                <a:gd name="connsiteY2" fmla="*/ 172864 h 172864"/>
                <a:gd name="connsiteX3" fmla="*/ 0 w 475096"/>
                <a:gd name="connsiteY3" fmla="*/ 113334 h 172864"/>
                <a:gd name="connsiteX4" fmla="*/ 351137 w 475096"/>
                <a:gd name="connsiteY4" fmla="*/ 0 h 172864"/>
                <a:gd name="connsiteX0" fmla="*/ 373730 w 497689"/>
                <a:gd name="connsiteY0" fmla="*/ 0 h 172864"/>
                <a:gd name="connsiteX1" fmla="*/ 497689 w 497689"/>
                <a:gd name="connsiteY1" fmla="*/ 54846 h 172864"/>
                <a:gd name="connsiteX2" fmla="*/ 111900 w 497689"/>
                <a:gd name="connsiteY2" fmla="*/ 172864 h 172864"/>
                <a:gd name="connsiteX3" fmla="*/ 0 w 497689"/>
                <a:gd name="connsiteY3" fmla="*/ 110953 h 172864"/>
                <a:gd name="connsiteX4" fmla="*/ 373730 w 497689"/>
                <a:gd name="connsiteY4" fmla="*/ 0 h 172864"/>
                <a:gd name="connsiteX0" fmla="*/ 479163 w 497689"/>
                <a:gd name="connsiteY0" fmla="*/ 0 h 215726"/>
                <a:gd name="connsiteX1" fmla="*/ 497689 w 497689"/>
                <a:gd name="connsiteY1" fmla="*/ 97708 h 215726"/>
                <a:gd name="connsiteX2" fmla="*/ 111900 w 497689"/>
                <a:gd name="connsiteY2" fmla="*/ 215726 h 215726"/>
                <a:gd name="connsiteX3" fmla="*/ 0 w 497689"/>
                <a:gd name="connsiteY3" fmla="*/ 153815 h 215726"/>
                <a:gd name="connsiteX4" fmla="*/ 479163 w 497689"/>
                <a:gd name="connsiteY4" fmla="*/ 0 h 215726"/>
                <a:gd name="connsiteX0" fmla="*/ 479163 w 565469"/>
                <a:gd name="connsiteY0" fmla="*/ 0 h 215726"/>
                <a:gd name="connsiteX1" fmla="*/ 565469 w 565469"/>
                <a:gd name="connsiteY1" fmla="*/ 45320 h 215726"/>
                <a:gd name="connsiteX2" fmla="*/ 111900 w 565469"/>
                <a:gd name="connsiteY2" fmla="*/ 215726 h 215726"/>
                <a:gd name="connsiteX3" fmla="*/ 0 w 565469"/>
                <a:gd name="connsiteY3" fmla="*/ 153815 h 215726"/>
                <a:gd name="connsiteX4" fmla="*/ 479163 w 565469"/>
                <a:gd name="connsiteY4" fmla="*/ 0 h 215726"/>
                <a:gd name="connsiteX0" fmla="*/ 479163 w 565469"/>
                <a:gd name="connsiteY0" fmla="*/ 0 h 206201"/>
                <a:gd name="connsiteX1" fmla="*/ 565469 w 565469"/>
                <a:gd name="connsiteY1" fmla="*/ 45320 h 206201"/>
                <a:gd name="connsiteX2" fmla="*/ 29064 w 565469"/>
                <a:gd name="connsiteY2" fmla="*/ 206201 h 206201"/>
                <a:gd name="connsiteX3" fmla="*/ 0 w 565469"/>
                <a:gd name="connsiteY3" fmla="*/ 153815 h 206201"/>
                <a:gd name="connsiteX4" fmla="*/ 479163 w 565469"/>
                <a:gd name="connsiteY4" fmla="*/ 0 h 206201"/>
                <a:gd name="connsiteX0" fmla="*/ 479163 w 565469"/>
                <a:gd name="connsiteY0" fmla="*/ 0 h 213345"/>
                <a:gd name="connsiteX1" fmla="*/ 565469 w 565469"/>
                <a:gd name="connsiteY1" fmla="*/ 45320 h 213345"/>
                <a:gd name="connsiteX2" fmla="*/ 44124 w 565469"/>
                <a:gd name="connsiteY2" fmla="*/ 213345 h 213345"/>
                <a:gd name="connsiteX3" fmla="*/ 0 w 565469"/>
                <a:gd name="connsiteY3" fmla="*/ 153815 h 213345"/>
                <a:gd name="connsiteX4" fmla="*/ 479163 w 565469"/>
                <a:gd name="connsiteY4" fmla="*/ 0 h 213345"/>
                <a:gd name="connsiteX0" fmla="*/ 479163 w 565469"/>
                <a:gd name="connsiteY0" fmla="*/ 0 h 213345"/>
                <a:gd name="connsiteX1" fmla="*/ 565469 w 565469"/>
                <a:gd name="connsiteY1" fmla="*/ 45320 h 213345"/>
                <a:gd name="connsiteX2" fmla="*/ 44124 w 565469"/>
                <a:gd name="connsiteY2" fmla="*/ 213345 h 213345"/>
                <a:gd name="connsiteX3" fmla="*/ 0 w 565469"/>
                <a:gd name="connsiteY3" fmla="*/ 158578 h 213345"/>
                <a:gd name="connsiteX4" fmla="*/ 479163 w 565469"/>
                <a:gd name="connsiteY4" fmla="*/ 0 h 213345"/>
                <a:gd name="connsiteX0" fmla="*/ 479163 w 565469"/>
                <a:gd name="connsiteY0" fmla="*/ 0 h 213345"/>
                <a:gd name="connsiteX1" fmla="*/ 565469 w 565469"/>
                <a:gd name="connsiteY1" fmla="*/ 45320 h 213345"/>
                <a:gd name="connsiteX2" fmla="*/ 29064 w 565469"/>
                <a:gd name="connsiteY2" fmla="*/ 213345 h 213345"/>
                <a:gd name="connsiteX3" fmla="*/ 0 w 565469"/>
                <a:gd name="connsiteY3" fmla="*/ 158578 h 213345"/>
                <a:gd name="connsiteX4" fmla="*/ 479163 w 565469"/>
                <a:gd name="connsiteY4" fmla="*/ 0 h 213345"/>
                <a:gd name="connsiteX0" fmla="*/ 494223 w 565469"/>
                <a:gd name="connsiteY0" fmla="*/ 0 h 206201"/>
                <a:gd name="connsiteX1" fmla="*/ 565469 w 565469"/>
                <a:gd name="connsiteY1" fmla="*/ 38176 h 206201"/>
                <a:gd name="connsiteX2" fmla="*/ 29064 w 565469"/>
                <a:gd name="connsiteY2" fmla="*/ 206201 h 206201"/>
                <a:gd name="connsiteX3" fmla="*/ 0 w 565469"/>
                <a:gd name="connsiteY3" fmla="*/ 151434 h 206201"/>
                <a:gd name="connsiteX4" fmla="*/ 494223 w 565469"/>
                <a:gd name="connsiteY4" fmla="*/ 0 h 206201"/>
                <a:gd name="connsiteX0" fmla="*/ 524346 w 565469"/>
                <a:gd name="connsiteY0" fmla="*/ 0 h 218107"/>
                <a:gd name="connsiteX1" fmla="*/ 565469 w 565469"/>
                <a:gd name="connsiteY1" fmla="*/ 50082 h 218107"/>
                <a:gd name="connsiteX2" fmla="*/ 29064 w 565469"/>
                <a:gd name="connsiteY2" fmla="*/ 218107 h 218107"/>
                <a:gd name="connsiteX3" fmla="*/ 0 w 565469"/>
                <a:gd name="connsiteY3" fmla="*/ 163340 h 218107"/>
                <a:gd name="connsiteX4" fmla="*/ 524346 w 565469"/>
                <a:gd name="connsiteY4" fmla="*/ 0 h 218107"/>
                <a:gd name="connsiteX0" fmla="*/ 524346 w 603125"/>
                <a:gd name="connsiteY0" fmla="*/ 0 h 218107"/>
                <a:gd name="connsiteX1" fmla="*/ 603125 w 603125"/>
                <a:gd name="connsiteY1" fmla="*/ 38176 h 218107"/>
                <a:gd name="connsiteX2" fmla="*/ 29064 w 603125"/>
                <a:gd name="connsiteY2" fmla="*/ 218107 h 218107"/>
                <a:gd name="connsiteX3" fmla="*/ 0 w 603125"/>
                <a:gd name="connsiteY3" fmla="*/ 163340 h 218107"/>
                <a:gd name="connsiteX4" fmla="*/ 524346 w 603125"/>
                <a:gd name="connsiteY4" fmla="*/ 0 h 2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5" h="218107">
                  <a:moveTo>
                    <a:pt x="524346" y="0"/>
                  </a:moveTo>
                  <a:lnTo>
                    <a:pt x="603125" y="38176"/>
                  </a:lnTo>
                  <a:lnTo>
                    <a:pt x="29064" y="218107"/>
                  </a:lnTo>
                  <a:lnTo>
                    <a:pt x="0" y="163340"/>
                  </a:lnTo>
                  <a:lnTo>
                    <a:pt x="524346" y="0"/>
                  </a:lnTo>
                  <a:close/>
                </a:path>
              </a:pathLst>
            </a:custGeom>
            <a:solidFill>
              <a:srgbClr val="517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4838172" y="3735146"/>
              <a:ext cx="661406" cy="163109"/>
              <a:chOff x="915025" y="1801907"/>
              <a:chExt cx="661406" cy="163109"/>
            </a:xfrm>
          </p:grpSpPr>
          <p:sp>
            <p:nvSpPr>
              <p:cNvPr id="81" name="Rectangle 38"/>
              <p:cNvSpPr/>
              <p:nvPr/>
            </p:nvSpPr>
            <p:spPr>
              <a:xfrm>
                <a:off x="942885" y="1801907"/>
                <a:ext cx="605018" cy="115636"/>
              </a:xfrm>
              <a:custGeom>
                <a:avLst/>
                <a:gdLst>
                  <a:gd name="connsiteX0" fmla="*/ 0 w 230778"/>
                  <a:gd name="connsiteY0" fmla="*/ 0 h 213345"/>
                  <a:gd name="connsiteX1" fmla="*/ 230778 w 230778"/>
                  <a:gd name="connsiteY1" fmla="*/ 0 h 213345"/>
                  <a:gd name="connsiteX2" fmla="*/ 230778 w 230778"/>
                  <a:gd name="connsiteY2" fmla="*/ 213345 h 213345"/>
                  <a:gd name="connsiteX3" fmla="*/ 0 w 230778"/>
                  <a:gd name="connsiteY3" fmla="*/ 213345 h 213345"/>
                  <a:gd name="connsiteX4" fmla="*/ 0 w 230778"/>
                  <a:gd name="connsiteY4" fmla="*/ 0 h 213345"/>
                  <a:gd name="connsiteX0" fmla="*/ 0 w 319268"/>
                  <a:gd name="connsiteY0" fmla="*/ 0 h 213345"/>
                  <a:gd name="connsiteX1" fmla="*/ 319268 w 319268"/>
                  <a:gd name="connsiteY1" fmla="*/ 78658 h 213345"/>
                  <a:gd name="connsiteX2" fmla="*/ 230778 w 319268"/>
                  <a:gd name="connsiteY2" fmla="*/ 213345 h 213345"/>
                  <a:gd name="connsiteX3" fmla="*/ 0 w 319268"/>
                  <a:gd name="connsiteY3" fmla="*/ 213345 h 213345"/>
                  <a:gd name="connsiteX4" fmla="*/ 0 w 319268"/>
                  <a:gd name="connsiteY4" fmla="*/ 0 h 213345"/>
                  <a:gd name="connsiteX0" fmla="*/ 108155 w 319268"/>
                  <a:gd name="connsiteY0" fmla="*/ 0 h 137145"/>
                  <a:gd name="connsiteX1" fmla="*/ 319268 w 319268"/>
                  <a:gd name="connsiteY1" fmla="*/ 2458 h 137145"/>
                  <a:gd name="connsiteX2" fmla="*/ 230778 w 319268"/>
                  <a:gd name="connsiteY2" fmla="*/ 137145 h 137145"/>
                  <a:gd name="connsiteX3" fmla="*/ 0 w 319268"/>
                  <a:gd name="connsiteY3" fmla="*/ 137145 h 137145"/>
                  <a:gd name="connsiteX4" fmla="*/ 108155 w 319268"/>
                  <a:gd name="connsiteY4" fmla="*/ 0 h 137145"/>
                  <a:gd name="connsiteX0" fmla="*/ 108155 w 369274"/>
                  <a:gd name="connsiteY0" fmla="*/ 0 h 137145"/>
                  <a:gd name="connsiteX1" fmla="*/ 369274 w 369274"/>
                  <a:gd name="connsiteY1" fmla="*/ 21508 h 137145"/>
                  <a:gd name="connsiteX2" fmla="*/ 230778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56972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47447 w 369274"/>
                  <a:gd name="connsiteY2" fmla="*/ 137145 h 137145"/>
                  <a:gd name="connsiteX3" fmla="*/ 0 w 369274"/>
                  <a:gd name="connsiteY3" fmla="*/ 137145 h 137145"/>
                  <a:gd name="connsiteX4" fmla="*/ 108155 w 369274"/>
                  <a:gd name="connsiteY4" fmla="*/ 0 h 137145"/>
                  <a:gd name="connsiteX0" fmla="*/ 108155 w 362130"/>
                  <a:gd name="connsiteY0" fmla="*/ 0 h 137145"/>
                  <a:gd name="connsiteX1" fmla="*/ 362130 w 362130"/>
                  <a:gd name="connsiteY1" fmla="*/ 23890 h 137145"/>
                  <a:gd name="connsiteX2" fmla="*/ 247447 w 362130"/>
                  <a:gd name="connsiteY2" fmla="*/ 137145 h 137145"/>
                  <a:gd name="connsiteX3" fmla="*/ 0 w 362130"/>
                  <a:gd name="connsiteY3" fmla="*/ 137145 h 137145"/>
                  <a:gd name="connsiteX4" fmla="*/ 108155 w 362130"/>
                  <a:gd name="connsiteY4" fmla="*/ 0 h 137145"/>
                  <a:gd name="connsiteX0" fmla="*/ 112917 w 362130"/>
                  <a:gd name="connsiteY0" fmla="*/ 4685 h 113255"/>
                  <a:gd name="connsiteX1" fmla="*/ 362130 w 362130"/>
                  <a:gd name="connsiteY1" fmla="*/ 0 h 113255"/>
                  <a:gd name="connsiteX2" fmla="*/ 247447 w 362130"/>
                  <a:gd name="connsiteY2" fmla="*/ 113255 h 113255"/>
                  <a:gd name="connsiteX3" fmla="*/ 0 w 362130"/>
                  <a:gd name="connsiteY3" fmla="*/ 113255 h 113255"/>
                  <a:gd name="connsiteX4" fmla="*/ 112917 w 362130"/>
                  <a:gd name="connsiteY4" fmla="*/ 4685 h 113255"/>
                  <a:gd name="connsiteX0" fmla="*/ 117679 w 362130"/>
                  <a:gd name="connsiteY0" fmla="*/ 0 h 113333"/>
                  <a:gd name="connsiteX1" fmla="*/ 362130 w 362130"/>
                  <a:gd name="connsiteY1" fmla="*/ 78 h 113333"/>
                  <a:gd name="connsiteX2" fmla="*/ 247447 w 362130"/>
                  <a:gd name="connsiteY2" fmla="*/ 113333 h 113333"/>
                  <a:gd name="connsiteX3" fmla="*/ 0 w 362130"/>
                  <a:gd name="connsiteY3" fmla="*/ 113333 h 113333"/>
                  <a:gd name="connsiteX4" fmla="*/ 117679 w 362130"/>
                  <a:gd name="connsiteY4" fmla="*/ 0 h 113333"/>
                  <a:gd name="connsiteX0" fmla="*/ 117679 w 605018"/>
                  <a:gd name="connsiteY0" fmla="*/ 2303 h 115636"/>
                  <a:gd name="connsiteX1" fmla="*/ 605018 w 605018"/>
                  <a:gd name="connsiteY1" fmla="*/ 0 h 115636"/>
                  <a:gd name="connsiteX2" fmla="*/ 247447 w 605018"/>
                  <a:gd name="connsiteY2" fmla="*/ 115636 h 115636"/>
                  <a:gd name="connsiteX3" fmla="*/ 0 w 605018"/>
                  <a:gd name="connsiteY3" fmla="*/ 115636 h 115636"/>
                  <a:gd name="connsiteX4" fmla="*/ 117679 w 605018"/>
                  <a:gd name="connsiteY4" fmla="*/ 2303 h 115636"/>
                  <a:gd name="connsiteX0" fmla="*/ 117679 w 605018"/>
                  <a:gd name="connsiteY0" fmla="*/ 2303 h 115636"/>
                  <a:gd name="connsiteX1" fmla="*/ 605018 w 605018"/>
                  <a:gd name="connsiteY1" fmla="*/ 0 h 115636"/>
                  <a:gd name="connsiteX2" fmla="*/ 414428 w 605018"/>
                  <a:gd name="connsiteY2" fmla="*/ 60231 h 115636"/>
                  <a:gd name="connsiteX3" fmla="*/ 247447 w 605018"/>
                  <a:gd name="connsiteY3" fmla="*/ 115636 h 115636"/>
                  <a:gd name="connsiteX4" fmla="*/ 0 w 605018"/>
                  <a:gd name="connsiteY4" fmla="*/ 115636 h 115636"/>
                  <a:gd name="connsiteX5" fmla="*/ 117679 w 605018"/>
                  <a:gd name="connsiteY5" fmla="*/ 2303 h 115636"/>
                  <a:gd name="connsiteX0" fmla="*/ 117679 w 605018"/>
                  <a:gd name="connsiteY0" fmla="*/ 2303 h 115636"/>
                  <a:gd name="connsiteX1" fmla="*/ 605018 w 605018"/>
                  <a:gd name="connsiteY1" fmla="*/ 0 h 115636"/>
                  <a:gd name="connsiteX2" fmla="*/ 564446 w 605018"/>
                  <a:gd name="connsiteY2" fmla="*/ 43562 h 115636"/>
                  <a:gd name="connsiteX3" fmla="*/ 247447 w 605018"/>
                  <a:gd name="connsiteY3" fmla="*/ 115636 h 115636"/>
                  <a:gd name="connsiteX4" fmla="*/ 0 w 605018"/>
                  <a:gd name="connsiteY4" fmla="*/ 115636 h 115636"/>
                  <a:gd name="connsiteX5" fmla="*/ 117679 w 605018"/>
                  <a:gd name="connsiteY5" fmla="*/ 2303 h 115636"/>
                  <a:gd name="connsiteX0" fmla="*/ 117679 w 605018"/>
                  <a:gd name="connsiteY0" fmla="*/ 2303 h 115636"/>
                  <a:gd name="connsiteX1" fmla="*/ 605018 w 605018"/>
                  <a:gd name="connsiteY1" fmla="*/ 0 h 115636"/>
                  <a:gd name="connsiteX2" fmla="*/ 564446 w 605018"/>
                  <a:gd name="connsiteY2" fmla="*/ 43562 h 115636"/>
                  <a:gd name="connsiteX3" fmla="*/ 419190 w 605018"/>
                  <a:gd name="connsiteY3" fmla="*/ 72137 h 115636"/>
                  <a:gd name="connsiteX4" fmla="*/ 247447 w 605018"/>
                  <a:gd name="connsiteY4" fmla="*/ 115636 h 115636"/>
                  <a:gd name="connsiteX5" fmla="*/ 0 w 605018"/>
                  <a:gd name="connsiteY5" fmla="*/ 115636 h 115636"/>
                  <a:gd name="connsiteX6" fmla="*/ 117679 w 605018"/>
                  <a:gd name="connsiteY6" fmla="*/ 2303 h 115636"/>
                  <a:gd name="connsiteX0" fmla="*/ 117679 w 605018"/>
                  <a:gd name="connsiteY0" fmla="*/ 2303 h 115636"/>
                  <a:gd name="connsiteX1" fmla="*/ 605018 w 605018"/>
                  <a:gd name="connsiteY1" fmla="*/ 0 h 115636"/>
                  <a:gd name="connsiteX2" fmla="*/ 564446 w 605018"/>
                  <a:gd name="connsiteY2" fmla="*/ 43562 h 115636"/>
                  <a:gd name="connsiteX3" fmla="*/ 314415 w 605018"/>
                  <a:gd name="connsiteY3" fmla="*/ 55468 h 115636"/>
                  <a:gd name="connsiteX4" fmla="*/ 247447 w 605018"/>
                  <a:gd name="connsiteY4" fmla="*/ 115636 h 115636"/>
                  <a:gd name="connsiteX5" fmla="*/ 0 w 605018"/>
                  <a:gd name="connsiteY5" fmla="*/ 115636 h 115636"/>
                  <a:gd name="connsiteX6" fmla="*/ 117679 w 605018"/>
                  <a:gd name="connsiteY6" fmla="*/ 2303 h 115636"/>
                  <a:gd name="connsiteX0" fmla="*/ 117679 w 605018"/>
                  <a:gd name="connsiteY0" fmla="*/ 2303 h 115636"/>
                  <a:gd name="connsiteX1" fmla="*/ 605018 w 605018"/>
                  <a:gd name="connsiteY1" fmla="*/ 0 h 115636"/>
                  <a:gd name="connsiteX2" fmla="*/ 564446 w 605018"/>
                  <a:gd name="connsiteY2" fmla="*/ 43562 h 115636"/>
                  <a:gd name="connsiteX3" fmla="*/ 326321 w 605018"/>
                  <a:gd name="connsiteY3" fmla="*/ 43562 h 115636"/>
                  <a:gd name="connsiteX4" fmla="*/ 247447 w 605018"/>
                  <a:gd name="connsiteY4" fmla="*/ 115636 h 115636"/>
                  <a:gd name="connsiteX5" fmla="*/ 0 w 605018"/>
                  <a:gd name="connsiteY5" fmla="*/ 115636 h 115636"/>
                  <a:gd name="connsiteX6" fmla="*/ 117679 w 605018"/>
                  <a:gd name="connsiteY6" fmla="*/ 2303 h 11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018" h="115636">
                    <a:moveTo>
                      <a:pt x="117679" y="2303"/>
                    </a:moveTo>
                    <a:lnTo>
                      <a:pt x="605018" y="0"/>
                    </a:lnTo>
                    <a:lnTo>
                      <a:pt x="564446" y="43562"/>
                    </a:lnTo>
                    <a:lnTo>
                      <a:pt x="326321" y="43562"/>
                    </a:lnTo>
                    <a:lnTo>
                      <a:pt x="247447" y="115636"/>
                    </a:lnTo>
                    <a:lnTo>
                      <a:pt x="0" y="115636"/>
                    </a:lnTo>
                    <a:lnTo>
                      <a:pt x="117679" y="2303"/>
                    </a:lnTo>
                    <a:close/>
                  </a:path>
                </a:pathLst>
              </a:custGeom>
              <a:solidFill>
                <a:srgbClr val="B8E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38"/>
              <p:cNvSpPr/>
              <p:nvPr/>
            </p:nvSpPr>
            <p:spPr>
              <a:xfrm>
                <a:off x="1507596" y="1804663"/>
                <a:ext cx="68835" cy="89443"/>
              </a:xfrm>
              <a:custGeom>
                <a:avLst/>
                <a:gdLst>
                  <a:gd name="connsiteX0" fmla="*/ 0 w 230778"/>
                  <a:gd name="connsiteY0" fmla="*/ 0 h 213345"/>
                  <a:gd name="connsiteX1" fmla="*/ 230778 w 230778"/>
                  <a:gd name="connsiteY1" fmla="*/ 0 h 213345"/>
                  <a:gd name="connsiteX2" fmla="*/ 230778 w 230778"/>
                  <a:gd name="connsiteY2" fmla="*/ 213345 h 213345"/>
                  <a:gd name="connsiteX3" fmla="*/ 0 w 230778"/>
                  <a:gd name="connsiteY3" fmla="*/ 213345 h 213345"/>
                  <a:gd name="connsiteX4" fmla="*/ 0 w 230778"/>
                  <a:gd name="connsiteY4" fmla="*/ 0 h 213345"/>
                  <a:gd name="connsiteX0" fmla="*/ 0 w 319268"/>
                  <a:gd name="connsiteY0" fmla="*/ 0 h 213345"/>
                  <a:gd name="connsiteX1" fmla="*/ 319268 w 319268"/>
                  <a:gd name="connsiteY1" fmla="*/ 78658 h 213345"/>
                  <a:gd name="connsiteX2" fmla="*/ 230778 w 319268"/>
                  <a:gd name="connsiteY2" fmla="*/ 213345 h 213345"/>
                  <a:gd name="connsiteX3" fmla="*/ 0 w 319268"/>
                  <a:gd name="connsiteY3" fmla="*/ 213345 h 213345"/>
                  <a:gd name="connsiteX4" fmla="*/ 0 w 319268"/>
                  <a:gd name="connsiteY4" fmla="*/ 0 h 213345"/>
                  <a:gd name="connsiteX0" fmla="*/ 108155 w 319268"/>
                  <a:gd name="connsiteY0" fmla="*/ 0 h 137145"/>
                  <a:gd name="connsiteX1" fmla="*/ 319268 w 319268"/>
                  <a:gd name="connsiteY1" fmla="*/ 2458 h 137145"/>
                  <a:gd name="connsiteX2" fmla="*/ 230778 w 319268"/>
                  <a:gd name="connsiteY2" fmla="*/ 137145 h 137145"/>
                  <a:gd name="connsiteX3" fmla="*/ 0 w 319268"/>
                  <a:gd name="connsiteY3" fmla="*/ 137145 h 137145"/>
                  <a:gd name="connsiteX4" fmla="*/ 108155 w 319268"/>
                  <a:gd name="connsiteY4" fmla="*/ 0 h 137145"/>
                  <a:gd name="connsiteX0" fmla="*/ 108155 w 369274"/>
                  <a:gd name="connsiteY0" fmla="*/ 0 h 137145"/>
                  <a:gd name="connsiteX1" fmla="*/ 369274 w 369274"/>
                  <a:gd name="connsiteY1" fmla="*/ 21508 h 137145"/>
                  <a:gd name="connsiteX2" fmla="*/ 230778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56972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47447 w 369274"/>
                  <a:gd name="connsiteY2" fmla="*/ 137145 h 137145"/>
                  <a:gd name="connsiteX3" fmla="*/ 0 w 369274"/>
                  <a:gd name="connsiteY3" fmla="*/ 137145 h 137145"/>
                  <a:gd name="connsiteX4" fmla="*/ 108155 w 369274"/>
                  <a:gd name="connsiteY4" fmla="*/ 0 h 137145"/>
                  <a:gd name="connsiteX0" fmla="*/ 108155 w 362130"/>
                  <a:gd name="connsiteY0" fmla="*/ 0 h 137145"/>
                  <a:gd name="connsiteX1" fmla="*/ 362130 w 362130"/>
                  <a:gd name="connsiteY1" fmla="*/ 23890 h 137145"/>
                  <a:gd name="connsiteX2" fmla="*/ 247447 w 362130"/>
                  <a:gd name="connsiteY2" fmla="*/ 137145 h 137145"/>
                  <a:gd name="connsiteX3" fmla="*/ 0 w 362130"/>
                  <a:gd name="connsiteY3" fmla="*/ 137145 h 137145"/>
                  <a:gd name="connsiteX4" fmla="*/ 108155 w 362130"/>
                  <a:gd name="connsiteY4" fmla="*/ 0 h 137145"/>
                  <a:gd name="connsiteX0" fmla="*/ 112917 w 362130"/>
                  <a:gd name="connsiteY0" fmla="*/ 4685 h 113255"/>
                  <a:gd name="connsiteX1" fmla="*/ 362130 w 362130"/>
                  <a:gd name="connsiteY1" fmla="*/ 0 h 113255"/>
                  <a:gd name="connsiteX2" fmla="*/ 247447 w 362130"/>
                  <a:gd name="connsiteY2" fmla="*/ 113255 h 113255"/>
                  <a:gd name="connsiteX3" fmla="*/ 0 w 362130"/>
                  <a:gd name="connsiteY3" fmla="*/ 113255 h 113255"/>
                  <a:gd name="connsiteX4" fmla="*/ 112917 w 362130"/>
                  <a:gd name="connsiteY4" fmla="*/ 4685 h 113255"/>
                  <a:gd name="connsiteX0" fmla="*/ 117679 w 362130"/>
                  <a:gd name="connsiteY0" fmla="*/ 0 h 113333"/>
                  <a:gd name="connsiteX1" fmla="*/ 362130 w 362130"/>
                  <a:gd name="connsiteY1" fmla="*/ 78 h 113333"/>
                  <a:gd name="connsiteX2" fmla="*/ 247447 w 362130"/>
                  <a:gd name="connsiteY2" fmla="*/ 113333 h 113333"/>
                  <a:gd name="connsiteX3" fmla="*/ 0 w 362130"/>
                  <a:gd name="connsiteY3" fmla="*/ 113333 h 113333"/>
                  <a:gd name="connsiteX4" fmla="*/ 117679 w 362130"/>
                  <a:gd name="connsiteY4" fmla="*/ 0 h 113333"/>
                  <a:gd name="connsiteX0" fmla="*/ 433974 w 678425"/>
                  <a:gd name="connsiteY0" fmla="*/ 0 h 113333"/>
                  <a:gd name="connsiteX1" fmla="*/ 678425 w 678425"/>
                  <a:gd name="connsiteY1" fmla="*/ 78 h 113333"/>
                  <a:gd name="connsiteX2" fmla="*/ 563742 w 678425"/>
                  <a:gd name="connsiteY2" fmla="*/ 113333 h 113333"/>
                  <a:gd name="connsiteX3" fmla="*/ 0 w 678425"/>
                  <a:gd name="connsiteY3" fmla="*/ 56183 h 113333"/>
                  <a:gd name="connsiteX4" fmla="*/ 433974 w 678425"/>
                  <a:gd name="connsiteY4" fmla="*/ 0 h 113333"/>
                  <a:gd name="connsiteX0" fmla="*/ 433974 w 678425"/>
                  <a:gd name="connsiteY0" fmla="*/ 0 h 120476"/>
                  <a:gd name="connsiteX1" fmla="*/ 678425 w 678425"/>
                  <a:gd name="connsiteY1" fmla="*/ 78 h 120476"/>
                  <a:gd name="connsiteX2" fmla="*/ 81771 w 678425"/>
                  <a:gd name="connsiteY2" fmla="*/ 120476 h 120476"/>
                  <a:gd name="connsiteX3" fmla="*/ 0 w 678425"/>
                  <a:gd name="connsiteY3" fmla="*/ 56183 h 120476"/>
                  <a:gd name="connsiteX4" fmla="*/ 433974 w 678425"/>
                  <a:gd name="connsiteY4" fmla="*/ 0 h 120476"/>
                  <a:gd name="connsiteX0" fmla="*/ 343604 w 678425"/>
                  <a:gd name="connsiteY0" fmla="*/ 0 h 177626"/>
                  <a:gd name="connsiteX1" fmla="*/ 678425 w 678425"/>
                  <a:gd name="connsiteY1" fmla="*/ 57228 h 177626"/>
                  <a:gd name="connsiteX2" fmla="*/ 81771 w 678425"/>
                  <a:gd name="connsiteY2" fmla="*/ 177626 h 177626"/>
                  <a:gd name="connsiteX3" fmla="*/ 0 w 678425"/>
                  <a:gd name="connsiteY3" fmla="*/ 113333 h 177626"/>
                  <a:gd name="connsiteX4" fmla="*/ 343604 w 678425"/>
                  <a:gd name="connsiteY4" fmla="*/ 0 h 177626"/>
                  <a:gd name="connsiteX0" fmla="*/ 343604 w 497686"/>
                  <a:gd name="connsiteY0" fmla="*/ 0 h 177626"/>
                  <a:gd name="connsiteX1" fmla="*/ 497686 w 497686"/>
                  <a:gd name="connsiteY1" fmla="*/ 40559 h 177626"/>
                  <a:gd name="connsiteX2" fmla="*/ 81771 w 497686"/>
                  <a:gd name="connsiteY2" fmla="*/ 177626 h 177626"/>
                  <a:gd name="connsiteX3" fmla="*/ 0 w 497686"/>
                  <a:gd name="connsiteY3" fmla="*/ 113333 h 177626"/>
                  <a:gd name="connsiteX4" fmla="*/ 343604 w 497686"/>
                  <a:gd name="connsiteY4" fmla="*/ 0 h 177626"/>
                  <a:gd name="connsiteX0" fmla="*/ 366197 w 520279"/>
                  <a:gd name="connsiteY0" fmla="*/ 0 h 177626"/>
                  <a:gd name="connsiteX1" fmla="*/ 520279 w 520279"/>
                  <a:gd name="connsiteY1" fmla="*/ 40559 h 177626"/>
                  <a:gd name="connsiteX2" fmla="*/ 104364 w 520279"/>
                  <a:gd name="connsiteY2" fmla="*/ 177626 h 177626"/>
                  <a:gd name="connsiteX3" fmla="*/ 0 w 520279"/>
                  <a:gd name="connsiteY3" fmla="*/ 110951 h 177626"/>
                  <a:gd name="connsiteX4" fmla="*/ 366197 w 520279"/>
                  <a:gd name="connsiteY4" fmla="*/ 0 h 177626"/>
                  <a:gd name="connsiteX0" fmla="*/ 343607 w 497689"/>
                  <a:gd name="connsiteY0" fmla="*/ 0 h 177626"/>
                  <a:gd name="connsiteX1" fmla="*/ 497689 w 497689"/>
                  <a:gd name="connsiteY1" fmla="*/ 40559 h 177626"/>
                  <a:gd name="connsiteX2" fmla="*/ 81774 w 497689"/>
                  <a:gd name="connsiteY2" fmla="*/ 177626 h 177626"/>
                  <a:gd name="connsiteX3" fmla="*/ 0 w 497689"/>
                  <a:gd name="connsiteY3" fmla="*/ 115714 h 177626"/>
                  <a:gd name="connsiteX4" fmla="*/ 343607 w 497689"/>
                  <a:gd name="connsiteY4" fmla="*/ 0 h 177626"/>
                  <a:gd name="connsiteX0" fmla="*/ 343607 w 497689"/>
                  <a:gd name="connsiteY0" fmla="*/ 0 h 177626"/>
                  <a:gd name="connsiteX1" fmla="*/ 497689 w 497689"/>
                  <a:gd name="connsiteY1" fmla="*/ 40559 h 177626"/>
                  <a:gd name="connsiteX2" fmla="*/ 81774 w 497689"/>
                  <a:gd name="connsiteY2" fmla="*/ 177626 h 177626"/>
                  <a:gd name="connsiteX3" fmla="*/ 0 w 497689"/>
                  <a:gd name="connsiteY3" fmla="*/ 108571 h 177626"/>
                  <a:gd name="connsiteX4" fmla="*/ 343607 w 497689"/>
                  <a:gd name="connsiteY4" fmla="*/ 0 h 177626"/>
                  <a:gd name="connsiteX0" fmla="*/ 343607 w 497689"/>
                  <a:gd name="connsiteY0" fmla="*/ 0 h 170482"/>
                  <a:gd name="connsiteX1" fmla="*/ 497689 w 497689"/>
                  <a:gd name="connsiteY1" fmla="*/ 40559 h 170482"/>
                  <a:gd name="connsiteX2" fmla="*/ 89307 w 497689"/>
                  <a:gd name="connsiteY2" fmla="*/ 170482 h 170482"/>
                  <a:gd name="connsiteX3" fmla="*/ 0 w 497689"/>
                  <a:gd name="connsiteY3" fmla="*/ 108571 h 170482"/>
                  <a:gd name="connsiteX4" fmla="*/ 343607 w 497689"/>
                  <a:gd name="connsiteY4" fmla="*/ 0 h 170482"/>
                  <a:gd name="connsiteX0" fmla="*/ 343607 w 497689"/>
                  <a:gd name="connsiteY0" fmla="*/ 0 h 172864"/>
                  <a:gd name="connsiteX1" fmla="*/ 497689 w 497689"/>
                  <a:gd name="connsiteY1" fmla="*/ 40559 h 172864"/>
                  <a:gd name="connsiteX2" fmla="*/ 66717 w 497689"/>
                  <a:gd name="connsiteY2" fmla="*/ 172864 h 172864"/>
                  <a:gd name="connsiteX3" fmla="*/ 0 w 497689"/>
                  <a:gd name="connsiteY3" fmla="*/ 108571 h 172864"/>
                  <a:gd name="connsiteX4" fmla="*/ 343607 w 497689"/>
                  <a:gd name="connsiteY4" fmla="*/ 0 h 172864"/>
                  <a:gd name="connsiteX0" fmla="*/ 351137 w 505219"/>
                  <a:gd name="connsiteY0" fmla="*/ 0 h 172864"/>
                  <a:gd name="connsiteX1" fmla="*/ 505219 w 505219"/>
                  <a:gd name="connsiteY1" fmla="*/ 40559 h 172864"/>
                  <a:gd name="connsiteX2" fmla="*/ 74247 w 505219"/>
                  <a:gd name="connsiteY2" fmla="*/ 172864 h 172864"/>
                  <a:gd name="connsiteX3" fmla="*/ 0 w 505219"/>
                  <a:gd name="connsiteY3" fmla="*/ 113334 h 172864"/>
                  <a:gd name="connsiteX4" fmla="*/ 351137 w 505219"/>
                  <a:gd name="connsiteY4" fmla="*/ 0 h 172864"/>
                  <a:gd name="connsiteX0" fmla="*/ 351137 w 505219"/>
                  <a:gd name="connsiteY0" fmla="*/ 0 h 170483"/>
                  <a:gd name="connsiteX1" fmla="*/ 505219 w 505219"/>
                  <a:gd name="connsiteY1" fmla="*/ 40559 h 170483"/>
                  <a:gd name="connsiteX2" fmla="*/ 96840 w 505219"/>
                  <a:gd name="connsiteY2" fmla="*/ 170483 h 170483"/>
                  <a:gd name="connsiteX3" fmla="*/ 0 w 505219"/>
                  <a:gd name="connsiteY3" fmla="*/ 113334 h 170483"/>
                  <a:gd name="connsiteX4" fmla="*/ 351137 w 505219"/>
                  <a:gd name="connsiteY4" fmla="*/ 0 h 170483"/>
                  <a:gd name="connsiteX0" fmla="*/ 351137 w 505219"/>
                  <a:gd name="connsiteY0" fmla="*/ 0 h 170483"/>
                  <a:gd name="connsiteX1" fmla="*/ 505219 w 505219"/>
                  <a:gd name="connsiteY1" fmla="*/ 40559 h 170483"/>
                  <a:gd name="connsiteX2" fmla="*/ 66717 w 505219"/>
                  <a:gd name="connsiteY2" fmla="*/ 170483 h 170483"/>
                  <a:gd name="connsiteX3" fmla="*/ 0 w 505219"/>
                  <a:gd name="connsiteY3" fmla="*/ 113334 h 170483"/>
                  <a:gd name="connsiteX4" fmla="*/ 351137 w 505219"/>
                  <a:gd name="connsiteY4" fmla="*/ 0 h 170483"/>
                  <a:gd name="connsiteX0" fmla="*/ 351137 w 505219"/>
                  <a:gd name="connsiteY0" fmla="*/ 0 h 170483"/>
                  <a:gd name="connsiteX1" fmla="*/ 505219 w 505219"/>
                  <a:gd name="connsiteY1" fmla="*/ 40559 h 170483"/>
                  <a:gd name="connsiteX2" fmla="*/ 81777 w 505219"/>
                  <a:gd name="connsiteY2" fmla="*/ 170483 h 170483"/>
                  <a:gd name="connsiteX3" fmla="*/ 0 w 505219"/>
                  <a:gd name="connsiteY3" fmla="*/ 113334 h 170483"/>
                  <a:gd name="connsiteX4" fmla="*/ 351137 w 505219"/>
                  <a:gd name="connsiteY4" fmla="*/ 0 h 170483"/>
                  <a:gd name="connsiteX0" fmla="*/ 351137 w 505219"/>
                  <a:gd name="connsiteY0" fmla="*/ 0 h 172864"/>
                  <a:gd name="connsiteX1" fmla="*/ 505219 w 505219"/>
                  <a:gd name="connsiteY1" fmla="*/ 40559 h 172864"/>
                  <a:gd name="connsiteX2" fmla="*/ 96837 w 505219"/>
                  <a:gd name="connsiteY2" fmla="*/ 172864 h 172864"/>
                  <a:gd name="connsiteX3" fmla="*/ 0 w 505219"/>
                  <a:gd name="connsiteY3" fmla="*/ 113334 h 172864"/>
                  <a:gd name="connsiteX4" fmla="*/ 351137 w 505219"/>
                  <a:gd name="connsiteY4" fmla="*/ 0 h 172864"/>
                  <a:gd name="connsiteX0" fmla="*/ 351137 w 505219"/>
                  <a:gd name="connsiteY0" fmla="*/ 0 h 172864"/>
                  <a:gd name="connsiteX1" fmla="*/ 505219 w 505219"/>
                  <a:gd name="connsiteY1" fmla="*/ 40559 h 172864"/>
                  <a:gd name="connsiteX2" fmla="*/ 89307 w 505219"/>
                  <a:gd name="connsiteY2" fmla="*/ 172864 h 172864"/>
                  <a:gd name="connsiteX3" fmla="*/ 0 w 505219"/>
                  <a:gd name="connsiteY3" fmla="*/ 113334 h 172864"/>
                  <a:gd name="connsiteX4" fmla="*/ 351137 w 505219"/>
                  <a:gd name="connsiteY4" fmla="*/ 0 h 172864"/>
                  <a:gd name="connsiteX0" fmla="*/ 351137 w 475096"/>
                  <a:gd name="connsiteY0" fmla="*/ 0 h 172864"/>
                  <a:gd name="connsiteX1" fmla="*/ 475096 w 475096"/>
                  <a:gd name="connsiteY1" fmla="*/ 54846 h 172864"/>
                  <a:gd name="connsiteX2" fmla="*/ 89307 w 475096"/>
                  <a:gd name="connsiteY2" fmla="*/ 172864 h 172864"/>
                  <a:gd name="connsiteX3" fmla="*/ 0 w 475096"/>
                  <a:gd name="connsiteY3" fmla="*/ 113334 h 172864"/>
                  <a:gd name="connsiteX4" fmla="*/ 351137 w 475096"/>
                  <a:gd name="connsiteY4" fmla="*/ 0 h 172864"/>
                  <a:gd name="connsiteX0" fmla="*/ 298171 w 422130"/>
                  <a:gd name="connsiteY0" fmla="*/ 0 h 172864"/>
                  <a:gd name="connsiteX1" fmla="*/ 422130 w 422130"/>
                  <a:gd name="connsiteY1" fmla="*/ 54846 h 172864"/>
                  <a:gd name="connsiteX2" fmla="*/ 36341 w 422130"/>
                  <a:gd name="connsiteY2" fmla="*/ 172864 h 172864"/>
                  <a:gd name="connsiteX3" fmla="*/ 0 w 422130"/>
                  <a:gd name="connsiteY3" fmla="*/ 67057 h 172864"/>
                  <a:gd name="connsiteX4" fmla="*/ 298171 w 422130"/>
                  <a:gd name="connsiteY4" fmla="*/ 0 h 172864"/>
                  <a:gd name="connsiteX0" fmla="*/ 298171 w 510413"/>
                  <a:gd name="connsiteY0" fmla="*/ 0 h 172864"/>
                  <a:gd name="connsiteX1" fmla="*/ 510413 w 510413"/>
                  <a:gd name="connsiteY1" fmla="*/ 72645 h 172864"/>
                  <a:gd name="connsiteX2" fmla="*/ 36341 w 510413"/>
                  <a:gd name="connsiteY2" fmla="*/ 172864 h 172864"/>
                  <a:gd name="connsiteX3" fmla="*/ 0 w 510413"/>
                  <a:gd name="connsiteY3" fmla="*/ 67057 h 172864"/>
                  <a:gd name="connsiteX4" fmla="*/ 298171 w 510413"/>
                  <a:gd name="connsiteY4" fmla="*/ 0 h 172864"/>
                  <a:gd name="connsiteX0" fmla="*/ 298171 w 510413"/>
                  <a:gd name="connsiteY0" fmla="*/ 0 h 126588"/>
                  <a:gd name="connsiteX1" fmla="*/ 510413 w 510413"/>
                  <a:gd name="connsiteY1" fmla="*/ 72645 h 126588"/>
                  <a:gd name="connsiteX2" fmla="*/ 159942 w 510413"/>
                  <a:gd name="connsiteY2" fmla="*/ 126588 h 126588"/>
                  <a:gd name="connsiteX3" fmla="*/ 0 w 510413"/>
                  <a:gd name="connsiteY3" fmla="*/ 67057 h 126588"/>
                  <a:gd name="connsiteX4" fmla="*/ 298171 w 510413"/>
                  <a:gd name="connsiteY4" fmla="*/ 0 h 126588"/>
                  <a:gd name="connsiteX0" fmla="*/ 298171 w 510413"/>
                  <a:gd name="connsiteY0" fmla="*/ 0 h 140827"/>
                  <a:gd name="connsiteX1" fmla="*/ 510413 w 510413"/>
                  <a:gd name="connsiteY1" fmla="*/ 72645 h 140827"/>
                  <a:gd name="connsiteX2" fmla="*/ 177605 w 510413"/>
                  <a:gd name="connsiteY2" fmla="*/ 140827 h 140827"/>
                  <a:gd name="connsiteX3" fmla="*/ 0 w 510413"/>
                  <a:gd name="connsiteY3" fmla="*/ 67057 h 140827"/>
                  <a:gd name="connsiteX4" fmla="*/ 298171 w 510413"/>
                  <a:gd name="connsiteY4" fmla="*/ 0 h 140827"/>
                  <a:gd name="connsiteX0" fmla="*/ 280510 w 510413"/>
                  <a:gd name="connsiteY0" fmla="*/ 0 h 133708"/>
                  <a:gd name="connsiteX1" fmla="*/ 510413 w 510413"/>
                  <a:gd name="connsiteY1" fmla="*/ 65526 h 133708"/>
                  <a:gd name="connsiteX2" fmla="*/ 177605 w 510413"/>
                  <a:gd name="connsiteY2" fmla="*/ 133708 h 133708"/>
                  <a:gd name="connsiteX3" fmla="*/ 0 w 510413"/>
                  <a:gd name="connsiteY3" fmla="*/ 59938 h 133708"/>
                  <a:gd name="connsiteX4" fmla="*/ 280510 w 510413"/>
                  <a:gd name="connsiteY4" fmla="*/ 0 h 133708"/>
                  <a:gd name="connsiteX0" fmla="*/ 280510 w 510413"/>
                  <a:gd name="connsiteY0" fmla="*/ 0 h 133708"/>
                  <a:gd name="connsiteX1" fmla="*/ 510413 w 510413"/>
                  <a:gd name="connsiteY1" fmla="*/ 72644 h 133708"/>
                  <a:gd name="connsiteX2" fmla="*/ 177605 w 510413"/>
                  <a:gd name="connsiteY2" fmla="*/ 133708 h 133708"/>
                  <a:gd name="connsiteX3" fmla="*/ 0 w 510413"/>
                  <a:gd name="connsiteY3" fmla="*/ 59938 h 133708"/>
                  <a:gd name="connsiteX4" fmla="*/ 280510 w 510413"/>
                  <a:gd name="connsiteY4" fmla="*/ 0 h 13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413" h="133708">
                    <a:moveTo>
                      <a:pt x="280510" y="0"/>
                    </a:moveTo>
                    <a:lnTo>
                      <a:pt x="510413" y="72644"/>
                    </a:lnTo>
                    <a:lnTo>
                      <a:pt x="177605" y="133708"/>
                    </a:lnTo>
                    <a:lnTo>
                      <a:pt x="0" y="59938"/>
                    </a:lnTo>
                    <a:lnTo>
                      <a:pt x="280510" y="0"/>
                    </a:lnTo>
                    <a:close/>
                  </a:path>
                </a:pathLst>
              </a:custGeom>
              <a:solidFill>
                <a:srgbClr val="517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38"/>
              <p:cNvSpPr/>
              <p:nvPr/>
            </p:nvSpPr>
            <p:spPr>
              <a:xfrm>
                <a:off x="1195610" y="1846627"/>
                <a:ext cx="92648" cy="118018"/>
              </a:xfrm>
              <a:custGeom>
                <a:avLst/>
                <a:gdLst>
                  <a:gd name="connsiteX0" fmla="*/ 0 w 230778"/>
                  <a:gd name="connsiteY0" fmla="*/ 0 h 213345"/>
                  <a:gd name="connsiteX1" fmla="*/ 230778 w 230778"/>
                  <a:gd name="connsiteY1" fmla="*/ 0 h 213345"/>
                  <a:gd name="connsiteX2" fmla="*/ 230778 w 230778"/>
                  <a:gd name="connsiteY2" fmla="*/ 213345 h 213345"/>
                  <a:gd name="connsiteX3" fmla="*/ 0 w 230778"/>
                  <a:gd name="connsiteY3" fmla="*/ 213345 h 213345"/>
                  <a:gd name="connsiteX4" fmla="*/ 0 w 230778"/>
                  <a:gd name="connsiteY4" fmla="*/ 0 h 213345"/>
                  <a:gd name="connsiteX0" fmla="*/ 0 w 319268"/>
                  <a:gd name="connsiteY0" fmla="*/ 0 h 213345"/>
                  <a:gd name="connsiteX1" fmla="*/ 319268 w 319268"/>
                  <a:gd name="connsiteY1" fmla="*/ 78658 h 213345"/>
                  <a:gd name="connsiteX2" fmla="*/ 230778 w 319268"/>
                  <a:gd name="connsiteY2" fmla="*/ 213345 h 213345"/>
                  <a:gd name="connsiteX3" fmla="*/ 0 w 319268"/>
                  <a:gd name="connsiteY3" fmla="*/ 213345 h 213345"/>
                  <a:gd name="connsiteX4" fmla="*/ 0 w 319268"/>
                  <a:gd name="connsiteY4" fmla="*/ 0 h 213345"/>
                  <a:gd name="connsiteX0" fmla="*/ 108155 w 319268"/>
                  <a:gd name="connsiteY0" fmla="*/ 0 h 137145"/>
                  <a:gd name="connsiteX1" fmla="*/ 319268 w 319268"/>
                  <a:gd name="connsiteY1" fmla="*/ 2458 h 137145"/>
                  <a:gd name="connsiteX2" fmla="*/ 230778 w 319268"/>
                  <a:gd name="connsiteY2" fmla="*/ 137145 h 137145"/>
                  <a:gd name="connsiteX3" fmla="*/ 0 w 319268"/>
                  <a:gd name="connsiteY3" fmla="*/ 137145 h 137145"/>
                  <a:gd name="connsiteX4" fmla="*/ 108155 w 319268"/>
                  <a:gd name="connsiteY4" fmla="*/ 0 h 137145"/>
                  <a:gd name="connsiteX0" fmla="*/ 108155 w 369274"/>
                  <a:gd name="connsiteY0" fmla="*/ 0 h 137145"/>
                  <a:gd name="connsiteX1" fmla="*/ 369274 w 369274"/>
                  <a:gd name="connsiteY1" fmla="*/ 21508 h 137145"/>
                  <a:gd name="connsiteX2" fmla="*/ 230778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56972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47447 w 369274"/>
                  <a:gd name="connsiteY2" fmla="*/ 137145 h 137145"/>
                  <a:gd name="connsiteX3" fmla="*/ 0 w 369274"/>
                  <a:gd name="connsiteY3" fmla="*/ 137145 h 137145"/>
                  <a:gd name="connsiteX4" fmla="*/ 108155 w 369274"/>
                  <a:gd name="connsiteY4" fmla="*/ 0 h 137145"/>
                  <a:gd name="connsiteX0" fmla="*/ 108155 w 362130"/>
                  <a:gd name="connsiteY0" fmla="*/ 0 h 137145"/>
                  <a:gd name="connsiteX1" fmla="*/ 362130 w 362130"/>
                  <a:gd name="connsiteY1" fmla="*/ 23890 h 137145"/>
                  <a:gd name="connsiteX2" fmla="*/ 247447 w 362130"/>
                  <a:gd name="connsiteY2" fmla="*/ 137145 h 137145"/>
                  <a:gd name="connsiteX3" fmla="*/ 0 w 362130"/>
                  <a:gd name="connsiteY3" fmla="*/ 137145 h 137145"/>
                  <a:gd name="connsiteX4" fmla="*/ 108155 w 362130"/>
                  <a:gd name="connsiteY4" fmla="*/ 0 h 137145"/>
                  <a:gd name="connsiteX0" fmla="*/ 112917 w 362130"/>
                  <a:gd name="connsiteY0" fmla="*/ 4685 h 113255"/>
                  <a:gd name="connsiteX1" fmla="*/ 362130 w 362130"/>
                  <a:gd name="connsiteY1" fmla="*/ 0 h 113255"/>
                  <a:gd name="connsiteX2" fmla="*/ 247447 w 362130"/>
                  <a:gd name="connsiteY2" fmla="*/ 113255 h 113255"/>
                  <a:gd name="connsiteX3" fmla="*/ 0 w 362130"/>
                  <a:gd name="connsiteY3" fmla="*/ 113255 h 113255"/>
                  <a:gd name="connsiteX4" fmla="*/ 112917 w 362130"/>
                  <a:gd name="connsiteY4" fmla="*/ 4685 h 113255"/>
                  <a:gd name="connsiteX0" fmla="*/ 117679 w 362130"/>
                  <a:gd name="connsiteY0" fmla="*/ 0 h 113333"/>
                  <a:gd name="connsiteX1" fmla="*/ 362130 w 362130"/>
                  <a:gd name="connsiteY1" fmla="*/ 78 h 113333"/>
                  <a:gd name="connsiteX2" fmla="*/ 247447 w 362130"/>
                  <a:gd name="connsiteY2" fmla="*/ 113333 h 113333"/>
                  <a:gd name="connsiteX3" fmla="*/ 0 w 362130"/>
                  <a:gd name="connsiteY3" fmla="*/ 113333 h 113333"/>
                  <a:gd name="connsiteX4" fmla="*/ 117679 w 362130"/>
                  <a:gd name="connsiteY4" fmla="*/ 0 h 113333"/>
                  <a:gd name="connsiteX0" fmla="*/ 433974 w 678425"/>
                  <a:gd name="connsiteY0" fmla="*/ 0 h 113333"/>
                  <a:gd name="connsiteX1" fmla="*/ 678425 w 678425"/>
                  <a:gd name="connsiteY1" fmla="*/ 78 h 113333"/>
                  <a:gd name="connsiteX2" fmla="*/ 563742 w 678425"/>
                  <a:gd name="connsiteY2" fmla="*/ 113333 h 113333"/>
                  <a:gd name="connsiteX3" fmla="*/ 0 w 678425"/>
                  <a:gd name="connsiteY3" fmla="*/ 56183 h 113333"/>
                  <a:gd name="connsiteX4" fmla="*/ 433974 w 678425"/>
                  <a:gd name="connsiteY4" fmla="*/ 0 h 113333"/>
                  <a:gd name="connsiteX0" fmla="*/ 433974 w 678425"/>
                  <a:gd name="connsiteY0" fmla="*/ 0 h 120476"/>
                  <a:gd name="connsiteX1" fmla="*/ 678425 w 678425"/>
                  <a:gd name="connsiteY1" fmla="*/ 78 h 120476"/>
                  <a:gd name="connsiteX2" fmla="*/ 81771 w 678425"/>
                  <a:gd name="connsiteY2" fmla="*/ 120476 h 120476"/>
                  <a:gd name="connsiteX3" fmla="*/ 0 w 678425"/>
                  <a:gd name="connsiteY3" fmla="*/ 56183 h 120476"/>
                  <a:gd name="connsiteX4" fmla="*/ 433974 w 678425"/>
                  <a:gd name="connsiteY4" fmla="*/ 0 h 120476"/>
                  <a:gd name="connsiteX0" fmla="*/ 343604 w 678425"/>
                  <a:gd name="connsiteY0" fmla="*/ 0 h 177626"/>
                  <a:gd name="connsiteX1" fmla="*/ 678425 w 678425"/>
                  <a:gd name="connsiteY1" fmla="*/ 57228 h 177626"/>
                  <a:gd name="connsiteX2" fmla="*/ 81771 w 678425"/>
                  <a:gd name="connsiteY2" fmla="*/ 177626 h 177626"/>
                  <a:gd name="connsiteX3" fmla="*/ 0 w 678425"/>
                  <a:gd name="connsiteY3" fmla="*/ 113333 h 177626"/>
                  <a:gd name="connsiteX4" fmla="*/ 343604 w 678425"/>
                  <a:gd name="connsiteY4" fmla="*/ 0 h 177626"/>
                  <a:gd name="connsiteX0" fmla="*/ 343604 w 497686"/>
                  <a:gd name="connsiteY0" fmla="*/ 0 h 177626"/>
                  <a:gd name="connsiteX1" fmla="*/ 497686 w 497686"/>
                  <a:gd name="connsiteY1" fmla="*/ 40559 h 177626"/>
                  <a:gd name="connsiteX2" fmla="*/ 81771 w 497686"/>
                  <a:gd name="connsiteY2" fmla="*/ 177626 h 177626"/>
                  <a:gd name="connsiteX3" fmla="*/ 0 w 497686"/>
                  <a:gd name="connsiteY3" fmla="*/ 113333 h 177626"/>
                  <a:gd name="connsiteX4" fmla="*/ 343604 w 497686"/>
                  <a:gd name="connsiteY4" fmla="*/ 0 h 177626"/>
                  <a:gd name="connsiteX0" fmla="*/ 366197 w 520279"/>
                  <a:gd name="connsiteY0" fmla="*/ 0 h 177626"/>
                  <a:gd name="connsiteX1" fmla="*/ 520279 w 520279"/>
                  <a:gd name="connsiteY1" fmla="*/ 40559 h 177626"/>
                  <a:gd name="connsiteX2" fmla="*/ 104364 w 520279"/>
                  <a:gd name="connsiteY2" fmla="*/ 177626 h 177626"/>
                  <a:gd name="connsiteX3" fmla="*/ 0 w 520279"/>
                  <a:gd name="connsiteY3" fmla="*/ 110951 h 177626"/>
                  <a:gd name="connsiteX4" fmla="*/ 366197 w 520279"/>
                  <a:gd name="connsiteY4" fmla="*/ 0 h 177626"/>
                  <a:gd name="connsiteX0" fmla="*/ 343607 w 497689"/>
                  <a:gd name="connsiteY0" fmla="*/ 0 h 177626"/>
                  <a:gd name="connsiteX1" fmla="*/ 497689 w 497689"/>
                  <a:gd name="connsiteY1" fmla="*/ 40559 h 177626"/>
                  <a:gd name="connsiteX2" fmla="*/ 81774 w 497689"/>
                  <a:gd name="connsiteY2" fmla="*/ 177626 h 177626"/>
                  <a:gd name="connsiteX3" fmla="*/ 0 w 497689"/>
                  <a:gd name="connsiteY3" fmla="*/ 115714 h 177626"/>
                  <a:gd name="connsiteX4" fmla="*/ 343607 w 497689"/>
                  <a:gd name="connsiteY4" fmla="*/ 0 h 177626"/>
                  <a:gd name="connsiteX0" fmla="*/ 343607 w 497689"/>
                  <a:gd name="connsiteY0" fmla="*/ 0 h 177626"/>
                  <a:gd name="connsiteX1" fmla="*/ 497689 w 497689"/>
                  <a:gd name="connsiteY1" fmla="*/ 40559 h 177626"/>
                  <a:gd name="connsiteX2" fmla="*/ 81774 w 497689"/>
                  <a:gd name="connsiteY2" fmla="*/ 177626 h 177626"/>
                  <a:gd name="connsiteX3" fmla="*/ 0 w 497689"/>
                  <a:gd name="connsiteY3" fmla="*/ 108571 h 177626"/>
                  <a:gd name="connsiteX4" fmla="*/ 343607 w 497689"/>
                  <a:gd name="connsiteY4" fmla="*/ 0 h 177626"/>
                  <a:gd name="connsiteX0" fmla="*/ 343607 w 497689"/>
                  <a:gd name="connsiteY0" fmla="*/ 0 h 170482"/>
                  <a:gd name="connsiteX1" fmla="*/ 497689 w 497689"/>
                  <a:gd name="connsiteY1" fmla="*/ 40559 h 170482"/>
                  <a:gd name="connsiteX2" fmla="*/ 89307 w 497689"/>
                  <a:gd name="connsiteY2" fmla="*/ 170482 h 170482"/>
                  <a:gd name="connsiteX3" fmla="*/ 0 w 497689"/>
                  <a:gd name="connsiteY3" fmla="*/ 108571 h 170482"/>
                  <a:gd name="connsiteX4" fmla="*/ 343607 w 497689"/>
                  <a:gd name="connsiteY4" fmla="*/ 0 h 170482"/>
                  <a:gd name="connsiteX0" fmla="*/ 343607 w 497689"/>
                  <a:gd name="connsiteY0" fmla="*/ 0 h 172864"/>
                  <a:gd name="connsiteX1" fmla="*/ 497689 w 497689"/>
                  <a:gd name="connsiteY1" fmla="*/ 40559 h 172864"/>
                  <a:gd name="connsiteX2" fmla="*/ 66717 w 497689"/>
                  <a:gd name="connsiteY2" fmla="*/ 172864 h 172864"/>
                  <a:gd name="connsiteX3" fmla="*/ 0 w 497689"/>
                  <a:gd name="connsiteY3" fmla="*/ 108571 h 172864"/>
                  <a:gd name="connsiteX4" fmla="*/ 343607 w 497689"/>
                  <a:gd name="connsiteY4" fmla="*/ 0 h 172864"/>
                  <a:gd name="connsiteX0" fmla="*/ 351137 w 505219"/>
                  <a:gd name="connsiteY0" fmla="*/ 0 h 172864"/>
                  <a:gd name="connsiteX1" fmla="*/ 505219 w 505219"/>
                  <a:gd name="connsiteY1" fmla="*/ 40559 h 172864"/>
                  <a:gd name="connsiteX2" fmla="*/ 74247 w 505219"/>
                  <a:gd name="connsiteY2" fmla="*/ 172864 h 172864"/>
                  <a:gd name="connsiteX3" fmla="*/ 0 w 505219"/>
                  <a:gd name="connsiteY3" fmla="*/ 113334 h 172864"/>
                  <a:gd name="connsiteX4" fmla="*/ 351137 w 505219"/>
                  <a:gd name="connsiteY4" fmla="*/ 0 h 172864"/>
                  <a:gd name="connsiteX0" fmla="*/ 351137 w 505219"/>
                  <a:gd name="connsiteY0" fmla="*/ 0 h 170483"/>
                  <a:gd name="connsiteX1" fmla="*/ 505219 w 505219"/>
                  <a:gd name="connsiteY1" fmla="*/ 40559 h 170483"/>
                  <a:gd name="connsiteX2" fmla="*/ 96840 w 505219"/>
                  <a:gd name="connsiteY2" fmla="*/ 170483 h 170483"/>
                  <a:gd name="connsiteX3" fmla="*/ 0 w 505219"/>
                  <a:gd name="connsiteY3" fmla="*/ 113334 h 170483"/>
                  <a:gd name="connsiteX4" fmla="*/ 351137 w 505219"/>
                  <a:gd name="connsiteY4" fmla="*/ 0 h 170483"/>
                  <a:gd name="connsiteX0" fmla="*/ 351137 w 505219"/>
                  <a:gd name="connsiteY0" fmla="*/ 0 h 170483"/>
                  <a:gd name="connsiteX1" fmla="*/ 505219 w 505219"/>
                  <a:gd name="connsiteY1" fmla="*/ 40559 h 170483"/>
                  <a:gd name="connsiteX2" fmla="*/ 66717 w 505219"/>
                  <a:gd name="connsiteY2" fmla="*/ 170483 h 170483"/>
                  <a:gd name="connsiteX3" fmla="*/ 0 w 505219"/>
                  <a:gd name="connsiteY3" fmla="*/ 113334 h 170483"/>
                  <a:gd name="connsiteX4" fmla="*/ 351137 w 505219"/>
                  <a:gd name="connsiteY4" fmla="*/ 0 h 170483"/>
                  <a:gd name="connsiteX0" fmla="*/ 351137 w 505219"/>
                  <a:gd name="connsiteY0" fmla="*/ 0 h 170483"/>
                  <a:gd name="connsiteX1" fmla="*/ 505219 w 505219"/>
                  <a:gd name="connsiteY1" fmla="*/ 40559 h 170483"/>
                  <a:gd name="connsiteX2" fmla="*/ 81777 w 505219"/>
                  <a:gd name="connsiteY2" fmla="*/ 170483 h 170483"/>
                  <a:gd name="connsiteX3" fmla="*/ 0 w 505219"/>
                  <a:gd name="connsiteY3" fmla="*/ 113334 h 170483"/>
                  <a:gd name="connsiteX4" fmla="*/ 351137 w 505219"/>
                  <a:gd name="connsiteY4" fmla="*/ 0 h 170483"/>
                  <a:gd name="connsiteX0" fmla="*/ 351137 w 505219"/>
                  <a:gd name="connsiteY0" fmla="*/ 0 h 172864"/>
                  <a:gd name="connsiteX1" fmla="*/ 505219 w 505219"/>
                  <a:gd name="connsiteY1" fmla="*/ 40559 h 172864"/>
                  <a:gd name="connsiteX2" fmla="*/ 96837 w 505219"/>
                  <a:gd name="connsiteY2" fmla="*/ 172864 h 172864"/>
                  <a:gd name="connsiteX3" fmla="*/ 0 w 505219"/>
                  <a:gd name="connsiteY3" fmla="*/ 113334 h 172864"/>
                  <a:gd name="connsiteX4" fmla="*/ 351137 w 505219"/>
                  <a:gd name="connsiteY4" fmla="*/ 0 h 172864"/>
                  <a:gd name="connsiteX0" fmla="*/ 351137 w 505219"/>
                  <a:gd name="connsiteY0" fmla="*/ 0 h 172864"/>
                  <a:gd name="connsiteX1" fmla="*/ 505219 w 505219"/>
                  <a:gd name="connsiteY1" fmla="*/ 40559 h 172864"/>
                  <a:gd name="connsiteX2" fmla="*/ 89307 w 505219"/>
                  <a:gd name="connsiteY2" fmla="*/ 172864 h 172864"/>
                  <a:gd name="connsiteX3" fmla="*/ 0 w 505219"/>
                  <a:gd name="connsiteY3" fmla="*/ 113334 h 172864"/>
                  <a:gd name="connsiteX4" fmla="*/ 351137 w 505219"/>
                  <a:gd name="connsiteY4" fmla="*/ 0 h 172864"/>
                  <a:gd name="connsiteX0" fmla="*/ 351137 w 475096"/>
                  <a:gd name="connsiteY0" fmla="*/ 0 h 172864"/>
                  <a:gd name="connsiteX1" fmla="*/ 475096 w 475096"/>
                  <a:gd name="connsiteY1" fmla="*/ 54846 h 172864"/>
                  <a:gd name="connsiteX2" fmla="*/ 89307 w 475096"/>
                  <a:gd name="connsiteY2" fmla="*/ 172864 h 172864"/>
                  <a:gd name="connsiteX3" fmla="*/ 0 w 475096"/>
                  <a:gd name="connsiteY3" fmla="*/ 113334 h 172864"/>
                  <a:gd name="connsiteX4" fmla="*/ 351137 w 475096"/>
                  <a:gd name="connsiteY4" fmla="*/ 0 h 172864"/>
                  <a:gd name="connsiteX0" fmla="*/ 298171 w 422130"/>
                  <a:gd name="connsiteY0" fmla="*/ 0 h 172864"/>
                  <a:gd name="connsiteX1" fmla="*/ 422130 w 422130"/>
                  <a:gd name="connsiteY1" fmla="*/ 54846 h 172864"/>
                  <a:gd name="connsiteX2" fmla="*/ 36341 w 422130"/>
                  <a:gd name="connsiteY2" fmla="*/ 172864 h 172864"/>
                  <a:gd name="connsiteX3" fmla="*/ 0 w 422130"/>
                  <a:gd name="connsiteY3" fmla="*/ 67057 h 172864"/>
                  <a:gd name="connsiteX4" fmla="*/ 298171 w 422130"/>
                  <a:gd name="connsiteY4" fmla="*/ 0 h 172864"/>
                  <a:gd name="connsiteX0" fmla="*/ 298171 w 510413"/>
                  <a:gd name="connsiteY0" fmla="*/ 0 h 172864"/>
                  <a:gd name="connsiteX1" fmla="*/ 510413 w 510413"/>
                  <a:gd name="connsiteY1" fmla="*/ 72645 h 172864"/>
                  <a:gd name="connsiteX2" fmla="*/ 36341 w 510413"/>
                  <a:gd name="connsiteY2" fmla="*/ 172864 h 172864"/>
                  <a:gd name="connsiteX3" fmla="*/ 0 w 510413"/>
                  <a:gd name="connsiteY3" fmla="*/ 67057 h 172864"/>
                  <a:gd name="connsiteX4" fmla="*/ 298171 w 510413"/>
                  <a:gd name="connsiteY4" fmla="*/ 0 h 172864"/>
                  <a:gd name="connsiteX0" fmla="*/ 298171 w 510413"/>
                  <a:gd name="connsiteY0" fmla="*/ 0 h 126588"/>
                  <a:gd name="connsiteX1" fmla="*/ 510413 w 510413"/>
                  <a:gd name="connsiteY1" fmla="*/ 72645 h 126588"/>
                  <a:gd name="connsiteX2" fmla="*/ 159942 w 510413"/>
                  <a:gd name="connsiteY2" fmla="*/ 126588 h 126588"/>
                  <a:gd name="connsiteX3" fmla="*/ 0 w 510413"/>
                  <a:gd name="connsiteY3" fmla="*/ 67057 h 126588"/>
                  <a:gd name="connsiteX4" fmla="*/ 298171 w 510413"/>
                  <a:gd name="connsiteY4" fmla="*/ 0 h 126588"/>
                  <a:gd name="connsiteX0" fmla="*/ 298171 w 510413"/>
                  <a:gd name="connsiteY0" fmla="*/ 0 h 140827"/>
                  <a:gd name="connsiteX1" fmla="*/ 510413 w 510413"/>
                  <a:gd name="connsiteY1" fmla="*/ 72645 h 140827"/>
                  <a:gd name="connsiteX2" fmla="*/ 177605 w 510413"/>
                  <a:gd name="connsiteY2" fmla="*/ 140827 h 140827"/>
                  <a:gd name="connsiteX3" fmla="*/ 0 w 510413"/>
                  <a:gd name="connsiteY3" fmla="*/ 67057 h 140827"/>
                  <a:gd name="connsiteX4" fmla="*/ 298171 w 510413"/>
                  <a:gd name="connsiteY4" fmla="*/ 0 h 140827"/>
                  <a:gd name="connsiteX0" fmla="*/ 651313 w 651313"/>
                  <a:gd name="connsiteY0" fmla="*/ 0 h 187105"/>
                  <a:gd name="connsiteX1" fmla="*/ 510413 w 651313"/>
                  <a:gd name="connsiteY1" fmla="*/ 118923 h 187105"/>
                  <a:gd name="connsiteX2" fmla="*/ 177605 w 651313"/>
                  <a:gd name="connsiteY2" fmla="*/ 187105 h 187105"/>
                  <a:gd name="connsiteX3" fmla="*/ 0 w 651313"/>
                  <a:gd name="connsiteY3" fmla="*/ 113335 h 187105"/>
                  <a:gd name="connsiteX4" fmla="*/ 651313 w 651313"/>
                  <a:gd name="connsiteY4" fmla="*/ 0 h 187105"/>
                  <a:gd name="connsiteX0" fmla="*/ 492402 w 492402"/>
                  <a:gd name="connsiteY0" fmla="*/ 0 h 187105"/>
                  <a:gd name="connsiteX1" fmla="*/ 351502 w 492402"/>
                  <a:gd name="connsiteY1" fmla="*/ 118923 h 187105"/>
                  <a:gd name="connsiteX2" fmla="*/ 18694 w 492402"/>
                  <a:gd name="connsiteY2" fmla="*/ 187105 h 187105"/>
                  <a:gd name="connsiteX3" fmla="*/ 0 w 492402"/>
                  <a:gd name="connsiteY3" fmla="*/ 127573 h 187105"/>
                  <a:gd name="connsiteX4" fmla="*/ 492402 w 492402"/>
                  <a:gd name="connsiteY4" fmla="*/ 0 h 187105"/>
                  <a:gd name="connsiteX0" fmla="*/ 598348 w 598348"/>
                  <a:gd name="connsiteY0" fmla="*/ 0 h 187105"/>
                  <a:gd name="connsiteX1" fmla="*/ 457448 w 598348"/>
                  <a:gd name="connsiteY1" fmla="*/ 118923 h 187105"/>
                  <a:gd name="connsiteX2" fmla="*/ 124640 w 598348"/>
                  <a:gd name="connsiteY2" fmla="*/ 187105 h 187105"/>
                  <a:gd name="connsiteX3" fmla="*/ 0 w 598348"/>
                  <a:gd name="connsiteY3" fmla="*/ 113335 h 187105"/>
                  <a:gd name="connsiteX4" fmla="*/ 598348 w 598348"/>
                  <a:gd name="connsiteY4" fmla="*/ 0 h 187105"/>
                  <a:gd name="connsiteX0" fmla="*/ 598348 w 634022"/>
                  <a:gd name="connsiteY0" fmla="*/ 0 h 187105"/>
                  <a:gd name="connsiteX1" fmla="*/ 634022 w 634022"/>
                  <a:gd name="connsiteY1" fmla="*/ 83326 h 187105"/>
                  <a:gd name="connsiteX2" fmla="*/ 124640 w 634022"/>
                  <a:gd name="connsiteY2" fmla="*/ 187105 h 187105"/>
                  <a:gd name="connsiteX3" fmla="*/ 0 w 634022"/>
                  <a:gd name="connsiteY3" fmla="*/ 113335 h 187105"/>
                  <a:gd name="connsiteX4" fmla="*/ 598348 w 634022"/>
                  <a:gd name="connsiteY4" fmla="*/ 0 h 187105"/>
                  <a:gd name="connsiteX0" fmla="*/ 598348 w 634022"/>
                  <a:gd name="connsiteY0" fmla="*/ 0 h 172866"/>
                  <a:gd name="connsiteX1" fmla="*/ 634022 w 634022"/>
                  <a:gd name="connsiteY1" fmla="*/ 83326 h 172866"/>
                  <a:gd name="connsiteX2" fmla="*/ 177612 w 634022"/>
                  <a:gd name="connsiteY2" fmla="*/ 172866 h 172866"/>
                  <a:gd name="connsiteX3" fmla="*/ 0 w 634022"/>
                  <a:gd name="connsiteY3" fmla="*/ 113335 h 172866"/>
                  <a:gd name="connsiteX4" fmla="*/ 598348 w 634022"/>
                  <a:gd name="connsiteY4" fmla="*/ 0 h 172866"/>
                  <a:gd name="connsiteX0" fmla="*/ 598348 w 634022"/>
                  <a:gd name="connsiteY0" fmla="*/ 0 h 187105"/>
                  <a:gd name="connsiteX1" fmla="*/ 634022 w 634022"/>
                  <a:gd name="connsiteY1" fmla="*/ 83326 h 187105"/>
                  <a:gd name="connsiteX2" fmla="*/ 159957 w 634022"/>
                  <a:gd name="connsiteY2" fmla="*/ 187105 h 187105"/>
                  <a:gd name="connsiteX3" fmla="*/ 0 w 634022"/>
                  <a:gd name="connsiteY3" fmla="*/ 113335 h 187105"/>
                  <a:gd name="connsiteX4" fmla="*/ 598348 w 634022"/>
                  <a:gd name="connsiteY4" fmla="*/ 0 h 187105"/>
                  <a:gd name="connsiteX0" fmla="*/ 598348 w 686988"/>
                  <a:gd name="connsiteY0" fmla="*/ 0 h 187105"/>
                  <a:gd name="connsiteX1" fmla="*/ 686988 w 686988"/>
                  <a:gd name="connsiteY1" fmla="*/ 83326 h 187105"/>
                  <a:gd name="connsiteX2" fmla="*/ 159957 w 686988"/>
                  <a:gd name="connsiteY2" fmla="*/ 187105 h 187105"/>
                  <a:gd name="connsiteX3" fmla="*/ 0 w 686988"/>
                  <a:gd name="connsiteY3" fmla="*/ 113335 h 187105"/>
                  <a:gd name="connsiteX4" fmla="*/ 598348 w 686988"/>
                  <a:gd name="connsiteY4" fmla="*/ 0 h 187105"/>
                  <a:gd name="connsiteX0" fmla="*/ 545376 w 686988"/>
                  <a:gd name="connsiteY0" fmla="*/ 0 h 172866"/>
                  <a:gd name="connsiteX1" fmla="*/ 686988 w 686988"/>
                  <a:gd name="connsiteY1" fmla="*/ 69087 h 172866"/>
                  <a:gd name="connsiteX2" fmla="*/ 159957 w 686988"/>
                  <a:gd name="connsiteY2" fmla="*/ 172866 h 172866"/>
                  <a:gd name="connsiteX3" fmla="*/ 0 w 686988"/>
                  <a:gd name="connsiteY3" fmla="*/ 99096 h 172866"/>
                  <a:gd name="connsiteX4" fmla="*/ 545376 w 686988"/>
                  <a:gd name="connsiteY4" fmla="*/ 0 h 172866"/>
                  <a:gd name="connsiteX0" fmla="*/ 510065 w 686988"/>
                  <a:gd name="connsiteY0" fmla="*/ 0 h 176425"/>
                  <a:gd name="connsiteX1" fmla="*/ 686988 w 686988"/>
                  <a:gd name="connsiteY1" fmla="*/ 72646 h 176425"/>
                  <a:gd name="connsiteX2" fmla="*/ 159957 w 686988"/>
                  <a:gd name="connsiteY2" fmla="*/ 176425 h 176425"/>
                  <a:gd name="connsiteX3" fmla="*/ 0 w 686988"/>
                  <a:gd name="connsiteY3" fmla="*/ 102655 h 176425"/>
                  <a:gd name="connsiteX4" fmla="*/ 510065 w 686988"/>
                  <a:gd name="connsiteY4" fmla="*/ 0 h 176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988" h="176425">
                    <a:moveTo>
                      <a:pt x="510065" y="0"/>
                    </a:moveTo>
                    <a:lnTo>
                      <a:pt x="686988" y="72646"/>
                    </a:lnTo>
                    <a:lnTo>
                      <a:pt x="159957" y="176425"/>
                    </a:lnTo>
                    <a:lnTo>
                      <a:pt x="0" y="102655"/>
                    </a:lnTo>
                    <a:lnTo>
                      <a:pt x="510065" y="0"/>
                    </a:lnTo>
                    <a:close/>
                  </a:path>
                </a:pathLst>
              </a:custGeom>
              <a:solidFill>
                <a:srgbClr val="517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38"/>
              <p:cNvSpPr/>
              <p:nvPr/>
            </p:nvSpPr>
            <p:spPr>
              <a:xfrm>
                <a:off x="915025" y="1915669"/>
                <a:ext cx="304440" cy="49347"/>
              </a:xfrm>
              <a:custGeom>
                <a:avLst/>
                <a:gdLst>
                  <a:gd name="connsiteX0" fmla="*/ 0 w 230778"/>
                  <a:gd name="connsiteY0" fmla="*/ 0 h 213345"/>
                  <a:gd name="connsiteX1" fmla="*/ 230778 w 230778"/>
                  <a:gd name="connsiteY1" fmla="*/ 0 h 213345"/>
                  <a:gd name="connsiteX2" fmla="*/ 230778 w 230778"/>
                  <a:gd name="connsiteY2" fmla="*/ 213345 h 213345"/>
                  <a:gd name="connsiteX3" fmla="*/ 0 w 230778"/>
                  <a:gd name="connsiteY3" fmla="*/ 213345 h 213345"/>
                  <a:gd name="connsiteX4" fmla="*/ 0 w 230778"/>
                  <a:gd name="connsiteY4" fmla="*/ 0 h 213345"/>
                  <a:gd name="connsiteX0" fmla="*/ 0 w 319268"/>
                  <a:gd name="connsiteY0" fmla="*/ 0 h 213345"/>
                  <a:gd name="connsiteX1" fmla="*/ 319268 w 319268"/>
                  <a:gd name="connsiteY1" fmla="*/ 78658 h 213345"/>
                  <a:gd name="connsiteX2" fmla="*/ 230778 w 319268"/>
                  <a:gd name="connsiteY2" fmla="*/ 213345 h 213345"/>
                  <a:gd name="connsiteX3" fmla="*/ 0 w 319268"/>
                  <a:gd name="connsiteY3" fmla="*/ 213345 h 213345"/>
                  <a:gd name="connsiteX4" fmla="*/ 0 w 319268"/>
                  <a:gd name="connsiteY4" fmla="*/ 0 h 213345"/>
                  <a:gd name="connsiteX0" fmla="*/ 108155 w 319268"/>
                  <a:gd name="connsiteY0" fmla="*/ 0 h 137145"/>
                  <a:gd name="connsiteX1" fmla="*/ 319268 w 319268"/>
                  <a:gd name="connsiteY1" fmla="*/ 2458 h 137145"/>
                  <a:gd name="connsiteX2" fmla="*/ 230778 w 319268"/>
                  <a:gd name="connsiteY2" fmla="*/ 137145 h 137145"/>
                  <a:gd name="connsiteX3" fmla="*/ 0 w 319268"/>
                  <a:gd name="connsiteY3" fmla="*/ 137145 h 137145"/>
                  <a:gd name="connsiteX4" fmla="*/ 108155 w 319268"/>
                  <a:gd name="connsiteY4" fmla="*/ 0 h 137145"/>
                  <a:gd name="connsiteX0" fmla="*/ 108155 w 369274"/>
                  <a:gd name="connsiteY0" fmla="*/ 0 h 137145"/>
                  <a:gd name="connsiteX1" fmla="*/ 369274 w 369274"/>
                  <a:gd name="connsiteY1" fmla="*/ 21508 h 137145"/>
                  <a:gd name="connsiteX2" fmla="*/ 230778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56972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47447 w 369274"/>
                  <a:gd name="connsiteY2" fmla="*/ 137145 h 137145"/>
                  <a:gd name="connsiteX3" fmla="*/ 0 w 369274"/>
                  <a:gd name="connsiteY3" fmla="*/ 137145 h 137145"/>
                  <a:gd name="connsiteX4" fmla="*/ 108155 w 369274"/>
                  <a:gd name="connsiteY4" fmla="*/ 0 h 137145"/>
                  <a:gd name="connsiteX0" fmla="*/ 108155 w 362130"/>
                  <a:gd name="connsiteY0" fmla="*/ 0 h 137145"/>
                  <a:gd name="connsiteX1" fmla="*/ 362130 w 362130"/>
                  <a:gd name="connsiteY1" fmla="*/ 23890 h 137145"/>
                  <a:gd name="connsiteX2" fmla="*/ 247447 w 362130"/>
                  <a:gd name="connsiteY2" fmla="*/ 137145 h 137145"/>
                  <a:gd name="connsiteX3" fmla="*/ 0 w 362130"/>
                  <a:gd name="connsiteY3" fmla="*/ 137145 h 137145"/>
                  <a:gd name="connsiteX4" fmla="*/ 108155 w 362130"/>
                  <a:gd name="connsiteY4" fmla="*/ 0 h 137145"/>
                  <a:gd name="connsiteX0" fmla="*/ 112917 w 362130"/>
                  <a:gd name="connsiteY0" fmla="*/ 4685 h 113255"/>
                  <a:gd name="connsiteX1" fmla="*/ 362130 w 362130"/>
                  <a:gd name="connsiteY1" fmla="*/ 0 h 113255"/>
                  <a:gd name="connsiteX2" fmla="*/ 247447 w 362130"/>
                  <a:gd name="connsiteY2" fmla="*/ 113255 h 113255"/>
                  <a:gd name="connsiteX3" fmla="*/ 0 w 362130"/>
                  <a:gd name="connsiteY3" fmla="*/ 113255 h 113255"/>
                  <a:gd name="connsiteX4" fmla="*/ 112917 w 362130"/>
                  <a:gd name="connsiteY4" fmla="*/ 4685 h 113255"/>
                  <a:gd name="connsiteX0" fmla="*/ 117679 w 362130"/>
                  <a:gd name="connsiteY0" fmla="*/ 0 h 113333"/>
                  <a:gd name="connsiteX1" fmla="*/ 362130 w 362130"/>
                  <a:gd name="connsiteY1" fmla="*/ 78 h 113333"/>
                  <a:gd name="connsiteX2" fmla="*/ 247447 w 362130"/>
                  <a:gd name="connsiteY2" fmla="*/ 113333 h 113333"/>
                  <a:gd name="connsiteX3" fmla="*/ 0 w 362130"/>
                  <a:gd name="connsiteY3" fmla="*/ 113333 h 113333"/>
                  <a:gd name="connsiteX4" fmla="*/ 117679 w 362130"/>
                  <a:gd name="connsiteY4" fmla="*/ 0 h 113333"/>
                  <a:gd name="connsiteX0" fmla="*/ 433974 w 678425"/>
                  <a:gd name="connsiteY0" fmla="*/ 0 h 113333"/>
                  <a:gd name="connsiteX1" fmla="*/ 678425 w 678425"/>
                  <a:gd name="connsiteY1" fmla="*/ 78 h 113333"/>
                  <a:gd name="connsiteX2" fmla="*/ 563742 w 678425"/>
                  <a:gd name="connsiteY2" fmla="*/ 113333 h 113333"/>
                  <a:gd name="connsiteX3" fmla="*/ 0 w 678425"/>
                  <a:gd name="connsiteY3" fmla="*/ 56183 h 113333"/>
                  <a:gd name="connsiteX4" fmla="*/ 433974 w 678425"/>
                  <a:gd name="connsiteY4" fmla="*/ 0 h 113333"/>
                  <a:gd name="connsiteX0" fmla="*/ 433974 w 678425"/>
                  <a:gd name="connsiteY0" fmla="*/ 0 h 120476"/>
                  <a:gd name="connsiteX1" fmla="*/ 678425 w 678425"/>
                  <a:gd name="connsiteY1" fmla="*/ 78 h 120476"/>
                  <a:gd name="connsiteX2" fmla="*/ 81771 w 678425"/>
                  <a:gd name="connsiteY2" fmla="*/ 120476 h 120476"/>
                  <a:gd name="connsiteX3" fmla="*/ 0 w 678425"/>
                  <a:gd name="connsiteY3" fmla="*/ 56183 h 120476"/>
                  <a:gd name="connsiteX4" fmla="*/ 433974 w 678425"/>
                  <a:gd name="connsiteY4" fmla="*/ 0 h 120476"/>
                  <a:gd name="connsiteX0" fmla="*/ 343604 w 678425"/>
                  <a:gd name="connsiteY0" fmla="*/ 0 h 177626"/>
                  <a:gd name="connsiteX1" fmla="*/ 678425 w 678425"/>
                  <a:gd name="connsiteY1" fmla="*/ 57228 h 177626"/>
                  <a:gd name="connsiteX2" fmla="*/ 81771 w 678425"/>
                  <a:gd name="connsiteY2" fmla="*/ 177626 h 177626"/>
                  <a:gd name="connsiteX3" fmla="*/ 0 w 678425"/>
                  <a:gd name="connsiteY3" fmla="*/ 113333 h 177626"/>
                  <a:gd name="connsiteX4" fmla="*/ 343604 w 678425"/>
                  <a:gd name="connsiteY4" fmla="*/ 0 h 177626"/>
                  <a:gd name="connsiteX0" fmla="*/ 343604 w 497686"/>
                  <a:gd name="connsiteY0" fmla="*/ 0 h 177626"/>
                  <a:gd name="connsiteX1" fmla="*/ 497686 w 497686"/>
                  <a:gd name="connsiteY1" fmla="*/ 40559 h 177626"/>
                  <a:gd name="connsiteX2" fmla="*/ 81771 w 497686"/>
                  <a:gd name="connsiteY2" fmla="*/ 177626 h 177626"/>
                  <a:gd name="connsiteX3" fmla="*/ 0 w 497686"/>
                  <a:gd name="connsiteY3" fmla="*/ 113333 h 177626"/>
                  <a:gd name="connsiteX4" fmla="*/ 343604 w 497686"/>
                  <a:gd name="connsiteY4" fmla="*/ 0 h 177626"/>
                  <a:gd name="connsiteX0" fmla="*/ 366197 w 520279"/>
                  <a:gd name="connsiteY0" fmla="*/ 0 h 177626"/>
                  <a:gd name="connsiteX1" fmla="*/ 520279 w 520279"/>
                  <a:gd name="connsiteY1" fmla="*/ 40559 h 177626"/>
                  <a:gd name="connsiteX2" fmla="*/ 104364 w 520279"/>
                  <a:gd name="connsiteY2" fmla="*/ 177626 h 177626"/>
                  <a:gd name="connsiteX3" fmla="*/ 0 w 520279"/>
                  <a:gd name="connsiteY3" fmla="*/ 110951 h 177626"/>
                  <a:gd name="connsiteX4" fmla="*/ 366197 w 520279"/>
                  <a:gd name="connsiteY4" fmla="*/ 0 h 177626"/>
                  <a:gd name="connsiteX0" fmla="*/ 343607 w 497689"/>
                  <a:gd name="connsiteY0" fmla="*/ 0 h 177626"/>
                  <a:gd name="connsiteX1" fmla="*/ 497689 w 497689"/>
                  <a:gd name="connsiteY1" fmla="*/ 40559 h 177626"/>
                  <a:gd name="connsiteX2" fmla="*/ 81774 w 497689"/>
                  <a:gd name="connsiteY2" fmla="*/ 177626 h 177626"/>
                  <a:gd name="connsiteX3" fmla="*/ 0 w 497689"/>
                  <a:gd name="connsiteY3" fmla="*/ 115714 h 177626"/>
                  <a:gd name="connsiteX4" fmla="*/ 343607 w 497689"/>
                  <a:gd name="connsiteY4" fmla="*/ 0 h 177626"/>
                  <a:gd name="connsiteX0" fmla="*/ 343607 w 497689"/>
                  <a:gd name="connsiteY0" fmla="*/ 0 h 177626"/>
                  <a:gd name="connsiteX1" fmla="*/ 497689 w 497689"/>
                  <a:gd name="connsiteY1" fmla="*/ 40559 h 177626"/>
                  <a:gd name="connsiteX2" fmla="*/ 81774 w 497689"/>
                  <a:gd name="connsiteY2" fmla="*/ 177626 h 177626"/>
                  <a:gd name="connsiteX3" fmla="*/ 0 w 497689"/>
                  <a:gd name="connsiteY3" fmla="*/ 108571 h 177626"/>
                  <a:gd name="connsiteX4" fmla="*/ 343607 w 497689"/>
                  <a:gd name="connsiteY4" fmla="*/ 0 h 177626"/>
                  <a:gd name="connsiteX0" fmla="*/ 343607 w 497689"/>
                  <a:gd name="connsiteY0" fmla="*/ 0 h 170482"/>
                  <a:gd name="connsiteX1" fmla="*/ 497689 w 497689"/>
                  <a:gd name="connsiteY1" fmla="*/ 40559 h 170482"/>
                  <a:gd name="connsiteX2" fmla="*/ 89307 w 497689"/>
                  <a:gd name="connsiteY2" fmla="*/ 170482 h 170482"/>
                  <a:gd name="connsiteX3" fmla="*/ 0 w 497689"/>
                  <a:gd name="connsiteY3" fmla="*/ 108571 h 170482"/>
                  <a:gd name="connsiteX4" fmla="*/ 343607 w 497689"/>
                  <a:gd name="connsiteY4" fmla="*/ 0 h 170482"/>
                  <a:gd name="connsiteX0" fmla="*/ 343607 w 497689"/>
                  <a:gd name="connsiteY0" fmla="*/ 0 h 172864"/>
                  <a:gd name="connsiteX1" fmla="*/ 497689 w 497689"/>
                  <a:gd name="connsiteY1" fmla="*/ 40559 h 172864"/>
                  <a:gd name="connsiteX2" fmla="*/ 66717 w 497689"/>
                  <a:gd name="connsiteY2" fmla="*/ 172864 h 172864"/>
                  <a:gd name="connsiteX3" fmla="*/ 0 w 497689"/>
                  <a:gd name="connsiteY3" fmla="*/ 108571 h 172864"/>
                  <a:gd name="connsiteX4" fmla="*/ 343607 w 497689"/>
                  <a:gd name="connsiteY4" fmla="*/ 0 h 172864"/>
                  <a:gd name="connsiteX0" fmla="*/ 351137 w 505219"/>
                  <a:gd name="connsiteY0" fmla="*/ 0 h 172864"/>
                  <a:gd name="connsiteX1" fmla="*/ 505219 w 505219"/>
                  <a:gd name="connsiteY1" fmla="*/ 40559 h 172864"/>
                  <a:gd name="connsiteX2" fmla="*/ 74247 w 505219"/>
                  <a:gd name="connsiteY2" fmla="*/ 172864 h 172864"/>
                  <a:gd name="connsiteX3" fmla="*/ 0 w 505219"/>
                  <a:gd name="connsiteY3" fmla="*/ 113334 h 172864"/>
                  <a:gd name="connsiteX4" fmla="*/ 351137 w 505219"/>
                  <a:gd name="connsiteY4" fmla="*/ 0 h 172864"/>
                  <a:gd name="connsiteX0" fmla="*/ 351137 w 505219"/>
                  <a:gd name="connsiteY0" fmla="*/ 0 h 170483"/>
                  <a:gd name="connsiteX1" fmla="*/ 505219 w 505219"/>
                  <a:gd name="connsiteY1" fmla="*/ 40559 h 170483"/>
                  <a:gd name="connsiteX2" fmla="*/ 96840 w 505219"/>
                  <a:gd name="connsiteY2" fmla="*/ 170483 h 170483"/>
                  <a:gd name="connsiteX3" fmla="*/ 0 w 505219"/>
                  <a:gd name="connsiteY3" fmla="*/ 113334 h 170483"/>
                  <a:gd name="connsiteX4" fmla="*/ 351137 w 505219"/>
                  <a:gd name="connsiteY4" fmla="*/ 0 h 170483"/>
                  <a:gd name="connsiteX0" fmla="*/ 351137 w 505219"/>
                  <a:gd name="connsiteY0" fmla="*/ 0 h 170483"/>
                  <a:gd name="connsiteX1" fmla="*/ 505219 w 505219"/>
                  <a:gd name="connsiteY1" fmla="*/ 40559 h 170483"/>
                  <a:gd name="connsiteX2" fmla="*/ 66717 w 505219"/>
                  <a:gd name="connsiteY2" fmla="*/ 170483 h 170483"/>
                  <a:gd name="connsiteX3" fmla="*/ 0 w 505219"/>
                  <a:gd name="connsiteY3" fmla="*/ 113334 h 170483"/>
                  <a:gd name="connsiteX4" fmla="*/ 351137 w 505219"/>
                  <a:gd name="connsiteY4" fmla="*/ 0 h 170483"/>
                  <a:gd name="connsiteX0" fmla="*/ 351137 w 505219"/>
                  <a:gd name="connsiteY0" fmla="*/ 0 h 170483"/>
                  <a:gd name="connsiteX1" fmla="*/ 505219 w 505219"/>
                  <a:gd name="connsiteY1" fmla="*/ 40559 h 170483"/>
                  <a:gd name="connsiteX2" fmla="*/ 81777 w 505219"/>
                  <a:gd name="connsiteY2" fmla="*/ 170483 h 170483"/>
                  <a:gd name="connsiteX3" fmla="*/ 0 w 505219"/>
                  <a:gd name="connsiteY3" fmla="*/ 113334 h 170483"/>
                  <a:gd name="connsiteX4" fmla="*/ 351137 w 505219"/>
                  <a:gd name="connsiteY4" fmla="*/ 0 h 170483"/>
                  <a:gd name="connsiteX0" fmla="*/ 351137 w 505219"/>
                  <a:gd name="connsiteY0" fmla="*/ 0 h 172864"/>
                  <a:gd name="connsiteX1" fmla="*/ 505219 w 505219"/>
                  <a:gd name="connsiteY1" fmla="*/ 40559 h 172864"/>
                  <a:gd name="connsiteX2" fmla="*/ 96837 w 505219"/>
                  <a:gd name="connsiteY2" fmla="*/ 172864 h 172864"/>
                  <a:gd name="connsiteX3" fmla="*/ 0 w 505219"/>
                  <a:gd name="connsiteY3" fmla="*/ 113334 h 172864"/>
                  <a:gd name="connsiteX4" fmla="*/ 351137 w 505219"/>
                  <a:gd name="connsiteY4" fmla="*/ 0 h 172864"/>
                  <a:gd name="connsiteX0" fmla="*/ 351137 w 505219"/>
                  <a:gd name="connsiteY0" fmla="*/ 0 h 172864"/>
                  <a:gd name="connsiteX1" fmla="*/ 505219 w 505219"/>
                  <a:gd name="connsiteY1" fmla="*/ 40559 h 172864"/>
                  <a:gd name="connsiteX2" fmla="*/ 89307 w 505219"/>
                  <a:gd name="connsiteY2" fmla="*/ 172864 h 172864"/>
                  <a:gd name="connsiteX3" fmla="*/ 0 w 505219"/>
                  <a:gd name="connsiteY3" fmla="*/ 113334 h 172864"/>
                  <a:gd name="connsiteX4" fmla="*/ 351137 w 505219"/>
                  <a:gd name="connsiteY4" fmla="*/ 0 h 172864"/>
                  <a:gd name="connsiteX0" fmla="*/ 351137 w 475096"/>
                  <a:gd name="connsiteY0" fmla="*/ 0 h 172864"/>
                  <a:gd name="connsiteX1" fmla="*/ 475096 w 475096"/>
                  <a:gd name="connsiteY1" fmla="*/ 54846 h 172864"/>
                  <a:gd name="connsiteX2" fmla="*/ 89307 w 475096"/>
                  <a:gd name="connsiteY2" fmla="*/ 172864 h 172864"/>
                  <a:gd name="connsiteX3" fmla="*/ 0 w 475096"/>
                  <a:gd name="connsiteY3" fmla="*/ 113334 h 172864"/>
                  <a:gd name="connsiteX4" fmla="*/ 351137 w 475096"/>
                  <a:gd name="connsiteY4" fmla="*/ 0 h 172864"/>
                  <a:gd name="connsiteX0" fmla="*/ 298171 w 422130"/>
                  <a:gd name="connsiteY0" fmla="*/ 0 h 172864"/>
                  <a:gd name="connsiteX1" fmla="*/ 422130 w 422130"/>
                  <a:gd name="connsiteY1" fmla="*/ 54846 h 172864"/>
                  <a:gd name="connsiteX2" fmla="*/ 36341 w 422130"/>
                  <a:gd name="connsiteY2" fmla="*/ 172864 h 172864"/>
                  <a:gd name="connsiteX3" fmla="*/ 0 w 422130"/>
                  <a:gd name="connsiteY3" fmla="*/ 67057 h 172864"/>
                  <a:gd name="connsiteX4" fmla="*/ 298171 w 422130"/>
                  <a:gd name="connsiteY4" fmla="*/ 0 h 172864"/>
                  <a:gd name="connsiteX0" fmla="*/ 298171 w 510413"/>
                  <a:gd name="connsiteY0" fmla="*/ 0 h 172864"/>
                  <a:gd name="connsiteX1" fmla="*/ 510413 w 510413"/>
                  <a:gd name="connsiteY1" fmla="*/ 72645 h 172864"/>
                  <a:gd name="connsiteX2" fmla="*/ 36341 w 510413"/>
                  <a:gd name="connsiteY2" fmla="*/ 172864 h 172864"/>
                  <a:gd name="connsiteX3" fmla="*/ 0 w 510413"/>
                  <a:gd name="connsiteY3" fmla="*/ 67057 h 172864"/>
                  <a:gd name="connsiteX4" fmla="*/ 298171 w 510413"/>
                  <a:gd name="connsiteY4" fmla="*/ 0 h 172864"/>
                  <a:gd name="connsiteX0" fmla="*/ 298171 w 510413"/>
                  <a:gd name="connsiteY0" fmla="*/ 0 h 126588"/>
                  <a:gd name="connsiteX1" fmla="*/ 510413 w 510413"/>
                  <a:gd name="connsiteY1" fmla="*/ 72645 h 126588"/>
                  <a:gd name="connsiteX2" fmla="*/ 159942 w 510413"/>
                  <a:gd name="connsiteY2" fmla="*/ 126588 h 126588"/>
                  <a:gd name="connsiteX3" fmla="*/ 0 w 510413"/>
                  <a:gd name="connsiteY3" fmla="*/ 67057 h 126588"/>
                  <a:gd name="connsiteX4" fmla="*/ 298171 w 510413"/>
                  <a:gd name="connsiteY4" fmla="*/ 0 h 126588"/>
                  <a:gd name="connsiteX0" fmla="*/ 298171 w 510413"/>
                  <a:gd name="connsiteY0" fmla="*/ 0 h 140827"/>
                  <a:gd name="connsiteX1" fmla="*/ 510413 w 510413"/>
                  <a:gd name="connsiteY1" fmla="*/ 72645 h 140827"/>
                  <a:gd name="connsiteX2" fmla="*/ 177605 w 510413"/>
                  <a:gd name="connsiteY2" fmla="*/ 140827 h 140827"/>
                  <a:gd name="connsiteX3" fmla="*/ 0 w 510413"/>
                  <a:gd name="connsiteY3" fmla="*/ 67057 h 140827"/>
                  <a:gd name="connsiteX4" fmla="*/ 298171 w 510413"/>
                  <a:gd name="connsiteY4" fmla="*/ 0 h 140827"/>
                  <a:gd name="connsiteX0" fmla="*/ 1834335 w 1834335"/>
                  <a:gd name="connsiteY0" fmla="*/ 0 h 179984"/>
                  <a:gd name="connsiteX1" fmla="*/ 510413 w 1834335"/>
                  <a:gd name="connsiteY1" fmla="*/ 111802 h 179984"/>
                  <a:gd name="connsiteX2" fmla="*/ 177605 w 1834335"/>
                  <a:gd name="connsiteY2" fmla="*/ 179984 h 179984"/>
                  <a:gd name="connsiteX3" fmla="*/ 0 w 1834335"/>
                  <a:gd name="connsiteY3" fmla="*/ 106214 h 179984"/>
                  <a:gd name="connsiteX4" fmla="*/ 1834335 w 1834335"/>
                  <a:gd name="connsiteY4" fmla="*/ 0 h 179984"/>
                  <a:gd name="connsiteX0" fmla="*/ 1887308 w 1887308"/>
                  <a:gd name="connsiteY0" fmla="*/ 0 h 179984"/>
                  <a:gd name="connsiteX1" fmla="*/ 563386 w 1887308"/>
                  <a:gd name="connsiteY1" fmla="*/ 111802 h 179984"/>
                  <a:gd name="connsiteX2" fmla="*/ 230578 w 1887308"/>
                  <a:gd name="connsiteY2" fmla="*/ 179984 h 179984"/>
                  <a:gd name="connsiteX3" fmla="*/ 0 w 1887308"/>
                  <a:gd name="connsiteY3" fmla="*/ 2981 h 179984"/>
                  <a:gd name="connsiteX4" fmla="*/ 1887308 w 1887308"/>
                  <a:gd name="connsiteY4" fmla="*/ 0 h 179984"/>
                  <a:gd name="connsiteX0" fmla="*/ 2045181 w 2045181"/>
                  <a:gd name="connsiteY0" fmla="*/ 0 h 111802"/>
                  <a:gd name="connsiteX1" fmla="*/ 721259 w 2045181"/>
                  <a:gd name="connsiteY1" fmla="*/ 111802 h 111802"/>
                  <a:gd name="connsiteX2" fmla="*/ 0 w 2045181"/>
                  <a:gd name="connsiteY2" fmla="*/ 98112 h 111802"/>
                  <a:gd name="connsiteX3" fmla="*/ 157873 w 2045181"/>
                  <a:gd name="connsiteY3" fmla="*/ 2981 h 111802"/>
                  <a:gd name="connsiteX4" fmla="*/ 2045181 w 2045181"/>
                  <a:gd name="connsiteY4" fmla="*/ 0 h 111802"/>
                  <a:gd name="connsiteX0" fmla="*/ 2045181 w 2169138"/>
                  <a:gd name="connsiteY0" fmla="*/ 0 h 98112"/>
                  <a:gd name="connsiteX1" fmla="*/ 2169138 w 2169138"/>
                  <a:gd name="connsiteY1" fmla="*/ 76205 h 98112"/>
                  <a:gd name="connsiteX2" fmla="*/ 0 w 2169138"/>
                  <a:gd name="connsiteY2" fmla="*/ 98112 h 98112"/>
                  <a:gd name="connsiteX3" fmla="*/ 157873 w 2169138"/>
                  <a:gd name="connsiteY3" fmla="*/ 2981 h 98112"/>
                  <a:gd name="connsiteX4" fmla="*/ 2045181 w 2169138"/>
                  <a:gd name="connsiteY4" fmla="*/ 0 h 98112"/>
                  <a:gd name="connsiteX0" fmla="*/ 1956898 w 2080855"/>
                  <a:gd name="connsiteY0" fmla="*/ 0 h 87432"/>
                  <a:gd name="connsiteX1" fmla="*/ 2080855 w 2080855"/>
                  <a:gd name="connsiteY1" fmla="*/ 76205 h 87432"/>
                  <a:gd name="connsiteX2" fmla="*/ 0 w 2080855"/>
                  <a:gd name="connsiteY2" fmla="*/ 87432 h 87432"/>
                  <a:gd name="connsiteX3" fmla="*/ 69590 w 2080855"/>
                  <a:gd name="connsiteY3" fmla="*/ 2981 h 87432"/>
                  <a:gd name="connsiteX4" fmla="*/ 1956898 w 2080855"/>
                  <a:gd name="connsiteY4" fmla="*/ 0 h 87432"/>
                  <a:gd name="connsiteX0" fmla="*/ 2027526 w 2151483"/>
                  <a:gd name="connsiteY0" fmla="*/ 0 h 87432"/>
                  <a:gd name="connsiteX1" fmla="*/ 2151483 w 2151483"/>
                  <a:gd name="connsiteY1" fmla="*/ 76205 h 87432"/>
                  <a:gd name="connsiteX2" fmla="*/ 0 w 2151483"/>
                  <a:gd name="connsiteY2" fmla="*/ 87432 h 87432"/>
                  <a:gd name="connsiteX3" fmla="*/ 140218 w 2151483"/>
                  <a:gd name="connsiteY3" fmla="*/ 2981 h 87432"/>
                  <a:gd name="connsiteX4" fmla="*/ 2027526 w 2151483"/>
                  <a:gd name="connsiteY4" fmla="*/ 0 h 87432"/>
                  <a:gd name="connsiteX0" fmla="*/ 2027526 w 2204456"/>
                  <a:gd name="connsiteY0" fmla="*/ 0 h 87432"/>
                  <a:gd name="connsiteX1" fmla="*/ 2204456 w 2204456"/>
                  <a:gd name="connsiteY1" fmla="*/ 69085 h 87432"/>
                  <a:gd name="connsiteX2" fmla="*/ 0 w 2204456"/>
                  <a:gd name="connsiteY2" fmla="*/ 87432 h 87432"/>
                  <a:gd name="connsiteX3" fmla="*/ 140218 w 2204456"/>
                  <a:gd name="connsiteY3" fmla="*/ 2981 h 87432"/>
                  <a:gd name="connsiteX4" fmla="*/ 2027526 w 2204456"/>
                  <a:gd name="connsiteY4" fmla="*/ 0 h 87432"/>
                  <a:gd name="connsiteX0" fmla="*/ 2027526 w 2204456"/>
                  <a:gd name="connsiteY0" fmla="*/ 0 h 76752"/>
                  <a:gd name="connsiteX1" fmla="*/ 2204456 w 2204456"/>
                  <a:gd name="connsiteY1" fmla="*/ 69085 h 76752"/>
                  <a:gd name="connsiteX2" fmla="*/ 0 w 2204456"/>
                  <a:gd name="connsiteY2" fmla="*/ 76752 h 76752"/>
                  <a:gd name="connsiteX3" fmla="*/ 140218 w 2204456"/>
                  <a:gd name="connsiteY3" fmla="*/ 2981 h 76752"/>
                  <a:gd name="connsiteX4" fmla="*/ 2027526 w 2204456"/>
                  <a:gd name="connsiteY4" fmla="*/ 0 h 76752"/>
                  <a:gd name="connsiteX0" fmla="*/ 2027526 w 2204456"/>
                  <a:gd name="connsiteY0" fmla="*/ 4138 h 80890"/>
                  <a:gd name="connsiteX1" fmla="*/ 2204456 w 2204456"/>
                  <a:gd name="connsiteY1" fmla="*/ 73223 h 80890"/>
                  <a:gd name="connsiteX2" fmla="*/ 0 w 2204456"/>
                  <a:gd name="connsiteY2" fmla="*/ 80890 h 80890"/>
                  <a:gd name="connsiteX3" fmla="*/ 122563 w 2204456"/>
                  <a:gd name="connsiteY3" fmla="*/ 0 h 80890"/>
                  <a:gd name="connsiteX4" fmla="*/ 2027526 w 2204456"/>
                  <a:gd name="connsiteY4" fmla="*/ 4138 h 80890"/>
                  <a:gd name="connsiteX0" fmla="*/ 2027526 w 2204456"/>
                  <a:gd name="connsiteY0" fmla="*/ 0 h 76752"/>
                  <a:gd name="connsiteX1" fmla="*/ 2204456 w 2204456"/>
                  <a:gd name="connsiteY1" fmla="*/ 69085 h 76752"/>
                  <a:gd name="connsiteX2" fmla="*/ 0 w 2204456"/>
                  <a:gd name="connsiteY2" fmla="*/ 76752 h 76752"/>
                  <a:gd name="connsiteX3" fmla="*/ 122563 w 2204456"/>
                  <a:gd name="connsiteY3" fmla="*/ 6541 h 76752"/>
                  <a:gd name="connsiteX4" fmla="*/ 2027526 w 2204456"/>
                  <a:gd name="connsiteY4" fmla="*/ 0 h 76752"/>
                  <a:gd name="connsiteX0" fmla="*/ 2027526 w 2204456"/>
                  <a:gd name="connsiteY0" fmla="*/ 577 h 77329"/>
                  <a:gd name="connsiteX1" fmla="*/ 2204456 w 2204456"/>
                  <a:gd name="connsiteY1" fmla="*/ 69662 h 77329"/>
                  <a:gd name="connsiteX2" fmla="*/ 0 w 2204456"/>
                  <a:gd name="connsiteY2" fmla="*/ 77329 h 77329"/>
                  <a:gd name="connsiteX3" fmla="*/ 140218 w 2204456"/>
                  <a:gd name="connsiteY3" fmla="*/ 0 h 77329"/>
                  <a:gd name="connsiteX4" fmla="*/ 2027526 w 2204456"/>
                  <a:gd name="connsiteY4" fmla="*/ 577 h 77329"/>
                  <a:gd name="connsiteX0" fmla="*/ 2027526 w 2204456"/>
                  <a:gd name="connsiteY0" fmla="*/ 577 h 69662"/>
                  <a:gd name="connsiteX1" fmla="*/ 2204456 w 2204456"/>
                  <a:gd name="connsiteY1" fmla="*/ 69662 h 69662"/>
                  <a:gd name="connsiteX2" fmla="*/ 0 w 2204456"/>
                  <a:gd name="connsiteY2" fmla="*/ 66650 h 69662"/>
                  <a:gd name="connsiteX3" fmla="*/ 140218 w 2204456"/>
                  <a:gd name="connsiteY3" fmla="*/ 0 h 69662"/>
                  <a:gd name="connsiteX4" fmla="*/ 2027526 w 2204456"/>
                  <a:gd name="connsiteY4" fmla="*/ 577 h 69662"/>
                  <a:gd name="connsiteX0" fmla="*/ 2080499 w 2257429"/>
                  <a:gd name="connsiteY0" fmla="*/ 577 h 73768"/>
                  <a:gd name="connsiteX1" fmla="*/ 2257429 w 2257429"/>
                  <a:gd name="connsiteY1" fmla="*/ 69662 h 73768"/>
                  <a:gd name="connsiteX2" fmla="*/ 0 w 2257429"/>
                  <a:gd name="connsiteY2" fmla="*/ 73768 h 73768"/>
                  <a:gd name="connsiteX3" fmla="*/ 193191 w 2257429"/>
                  <a:gd name="connsiteY3" fmla="*/ 0 h 73768"/>
                  <a:gd name="connsiteX4" fmla="*/ 2080499 w 2257429"/>
                  <a:gd name="connsiteY4" fmla="*/ 577 h 73768"/>
                  <a:gd name="connsiteX0" fmla="*/ 2080499 w 2257429"/>
                  <a:gd name="connsiteY0" fmla="*/ 577 h 73768"/>
                  <a:gd name="connsiteX1" fmla="*/ 2257429 w 2257429"/>
                  <a:gd name="connsiteY1" fmla="*/ 73221 h 73768"/>
                  <a:gd name="connsiteX2" fmla="*/ 0 w 2257429"/>
                  <a:gd name="connsiteY2" fmla="*/ 73768 h 73768"/>
                  <a:gd name="connsiteX3" fmla="*/ 193191 w 2257429"/>
                  <a:gd name="connsiteY3" fmla="*/ 0 h 73768"/>
                  <a:gd name="connsiteX4" fmla="*/ 2080499 w 2257429"/>
                  <a:gd name="connsiteY4" fmla="*/ 577 h 73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9" h="73768">
                    <a:moveTo>
                      <a:pt x="2080499" y="577"/>
                    </a:moveTo>
                    <a:lnTo>
                      <a:pt x="2257429" y="73221"/>
                    </a:lnTo>
                    <a:lnTo>
                      <a:pt x="0" y="73768"/>
                    </a:lnTo>
                    <a:lnTo>
                      <a:pt x="193191" y="0"/>
                    </a:lnTo>
                    <a:lnTo>
                      <a:pt x="2080499" y="577"/>
                    </a:lnTo>
                    <a:close/>
                  </a:path>
                </a:pathLst>
              </a:custGeom>
              <a:solidFill>
                <a:srgbClr val="8BC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38"/>
              <p:cNvSpPr/>
              <p:nvPr/>
            </p:nvSpPr>
            <p:spPr>
              <a:xfrm>
                <a:off x="1263226" y="1844622"/>
                <a:ext cx="268860" cy="51362"/>
              </a:xfrm>
              <a:custGeom>
                <a:avLst/>
                <a:gdLst>
                  <a:gd name="connsiteX0" fmla="*/ 0 w 230778"/>
                  <a:gd name="connsiteY0" fmla="*/ 0 h 213345"/>
                  <a:gd name="connsiteX1" fmla="*/ 230778 w 230778"/>
                  <a:gd name="connsiteY1" fmla="*/ 0 h 213345"/>
                  <a:gd name="connsiteX2" fmla="*/ 230778 w 230778"/>
                  <a:gd name="connsiteY2" fmla="*/ 213345 h 213345"/>
                  <a:gd name="connsiteX3" fmla="*/ 0 w 230778"/>
                  <a:gd name="connsiteY3" fmla="*/ 213345 h 213345"/>
                  <a:gd name="connsiteX4" fmla="*/ 0 w 230778"/>
                  <a:gd name="connsiteY4" fmla="*/ 0 h 213345"/>
                  <a:gd name="connsiteX0" fmla="*/ 0 w 319268"/>
                  <a:gd name="connsiteY0" fmla="*/ 0 h 213345"/>
                  <a:gd name="connsiteX1" fmla="*/ 319268 w 319268"/>
                  <a:gd name="connsiteY1" fmla="*/ 78658 h 213345"/>
                  <a:gd name="connsiteX2" fmla="*/ 230778 w 319268"/>
                  <a:gd name="connsiteY2" fmla="*/ 213345 h 213345"/>
                  <a:gd name="connsiteX3" fmla="*/ 0 w 319268"/>
                  <a:gd name="connsiteY3" fmla="*/ 213345 h 213345"/>
                  <a:gd name="connsiteX4" fmla="*/ 0 w 319268"/>
                  <a:gd name="connsiteY4" fmla="*/ 0 h 213345"/>
                  <a:gd name="connsiteX0" fmla="*/ 108155 w 319268"/>
                  <a:gd name="connsiteY0" fmla="*/ 0 h 137145"/>
                  <a:gd name="connsiteX1" fmla="*/ 319268 w 319268"/>
                  <a:gd name="connsiteY1" fmla="*/ 2458 h 137145"/>
                  <a:gd name="connsiteX2" fmla="*/ 230778 w 319268"/>
                  <a:gd name="connsiteY2" fmla="*/ 137145 h 137145"/>
                  <a:gd name="connsiteX3" fmla="*/ 0 w 319268"/>
                  <a:gd name="connsiteY3" fmla="*/ 137145 h 137145"/>
                  <a:gd name="connsiteX4" fmla="*/ 108155 w 319268"/>
                  <a:gd name="connsiteY4" fmla="*/ 0 h 137145"/>
                  <a:gd name="connsiteX0" fmla="*/ 108155 w 369274"/>
                  <a:gd name="connsiteY0" fmla="*/ 0 h 137145"/>
                  <a:gd name="connsiteX1" fmla="*/ 369274 w 369274"/>
                  <a:gd name="connsiteY1" fmla="*/ 21508 h 137145"/>
                  <a:gd name="connsiteX2" fmla="*/ 230778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56972 w 369274"/>
                  <a:gd name="connsiteY2" fmla="*/ 137145 h 137145"/>
                  <a:gd name="connsiteX3" fmla="*/ 0 w 369274"/>
                  <a:gd name="connsiteY3" fmla="*/ 137145 h 137145"/>
                  <a:gd name="connsiteX4" fmla="*/ 108155 w 369274"/>
                  <a:gd name="connsiteY4" fmla="*/ 0 h 137145"/>
                  <a:gd name="connsiteX0" fmla="*/ 108155 w 369274"/>
                  <a:gd name="connsiteY0" fmla="*/ 0 h 137145"/>
                  <a:gd name="connsiteX1" fmla="*/ 369274 w 369274"/>
                  <a:gd name="connsiteY1" fmla="*/ 21508 h 137145"/>
                  <a:gd name="connsiteX2" fmla="*/ 247447 w 369274"/>
                  <a:gd name="connsiteY2" fmla="*/ 137145 h 137145"/>
                  <a:gd name="connsiteX3" fmla="*/ 0 w 369274"/>
                  <a:gd name="connsiteY3" fmla="*/ 137145 h 137145"/>
                  <a:gd name="connsiteX4" fmla="*/ 108155 w 369274"/>
                  <a:gd name="connsiteY4" fmla="*/ 0 h 137145"/>
                  <a:gd name="connsiteX0" fmla="*/ 108155 w 362130"/>
                  <a:gd name="connsiteY0" fmla="*/ 0 h 137145"/>
                  <a:gd name="connsiteX1" fmla="*/ 362130 w 362130"/>
                  <a:gd name="connsiteY1" fmla="*/ 23890 h 137145"/>
                  <a:gd name="connsiteX2" fmla="*/ 247447 w 362130"/>
                  <a:gd name="connsiteY2" fmla="*/ 137145 h 137145"/>
                  <a:gd name="connsiteX3" fmla="*/ 0 w 362130"/>
                  <a:gd name="connsiteY3" fmla="*/ 137145 h 137145"/>
                  <a:gd name="connsiteX4" fmla="*/ 108155 w 362130"/>
                  <a:gd name="connsiteY4" fmla="*/ 0 h 137145"/>
                  <a:gd name="connsiteX0" fmla="*/ 112917 w 362130"/>
                  <a:gd name="connsiteY0" fmla="*/ 4685 h 113255"/>
                  <a:gd name="connsiteX1" fmla="*/ 362130 w 362130"/>
                  <a:gd name="connsiteY1" fmla="*/ 0 h 113255"/>
                  <a:gd name="connsiteX2" fmla="*/ 247447 w 362130"/>
                  <a:gd name="connsiteY2" fmla="*/ 113255 h 113255"/>
                  <a:gd name="connsiteX3" fmla="*/ 0 w 362130"/>
                  <a:gd name="connsiteY3" fmla="*/ 113255 h 113255"/>
                  <a:gd name="connsiteX4" fmla="*/ 112917 w 362130"/>
                  <a:gd name="connsiteY4" fmla="*/ 4685 h 113255"/>
                  <a:gd name="connsiteX0" fmla="*/ 117679 w 362130"/>
                  <a:gd name="connsiteY0" fmla="*/ 0 h 113333"/>
                  <a:gd name="connsiteX1" fmla="*/ 362130 w 362130"/>
                  <a:gd name="connsiteY1" fmla="*/ 78 h 113333"/>
                  <a:gd name="connsiteX2" fmla="*/ 247447 w 362130"/>
                  <a:gd name="connsiteY2" fmla="*/ 113333 h 113333"/>
                  <a:gd name="connsiteX3" fmla="*/ 0 w 362130"/>
                  <a:gd name="connsiteY3" fmla="*/ 113333 h 113333"/>
                  <a:gd name="connsiteX4" fmla="*/ 117679 w 362130"/>
                  <a:gd name="connsiteY4" fmla="*/ 0 h 113333"/>
                  <a:gd name="connsiteX0" fmla="*/ 433974 w 678425"/>
                  <a:gd name="connsiteY0" fmla="*/ 0 h 113333"/>
                  <a:gd name="connsiteX1" fmla="*/ 678425 w 678425"/>
                  <a:gd name="connsiteY1" fmla="*/ 78 h 113333"/>
                  <a:gd name="connsiteX2" fmla="*/ 563742 w 678425"/>
                  <a:gd name="connsiteY2" fmla="*/ 113333 h 113333"/>
                  <a:gd name="connsiteX3" fmla="*/ 0 w 678425"/>
                  <a:gd name="connsiteY3" fmla="*/ 56183 h 113333"/>
                  <a:gd name="connsiteX4" fmla="*/ 433974 w 678425"/>
                  <a:gd name="connsiteY4" fmla="*/ 0 h 113333"/>
                  <a:gd name="connsiteX0" fmla="*/ 433974 w 678425"/>
                  <a:gd name="connsiteY0" fmla="*/ 0 h 120476"/>
                  <a:gd name="connsiteX1" fmla="*/ 678425 w 678425"/>
                  <a:gd name="connsiteY1" fmla="*/ 78 h 120476"/>
                  <a:gd name="connsiteX2" fmla="*/ 81771 w 678425"/>
                  <a:gd name="connsiteY2" fmla="*/ 120476 h 120476"/>
                  <a:gd name="connsiteX3" fmla="*/ 0 w 678425"/>
                  <a:gd name="connsiteY3" fmla="*/ 56183 h 120476"/>
                  <a:gd name="connsiteX4" fmla="*/ 433974 w 678425"/>
                  <a:gd name="connsiteY4" fmla="*/ 0 h 120476"/>
                  <a:gd name="connsiteX0" fmla="*/ 343604 w 678425"/>
                  <a:gd name="connsiteY0" fmla="*/ 0 h 177626"/>
                  <a:gd name="connsiteX1" fmla="*/ 678425 w 678425"/>
                  <a:gd name="connsiteY1" fmla="*/ 57228 h 177626"/>
                  <a:gd name="connsiteX2" fmla="*/ 81771 w 678425"/>
                  <a:gd name="connsiteY2" fmla="*/ 177626 h 177626"/>
                  <a:gd name="connsiteX3" fmla="*/ 0 w 678425"/>
                  <a:gd name="connsiteY3" fmla="*/ 113333 h 177626"/>
                  <a:gd name="connsiteX4" fmla="*/ 343604 w 678425"/>
                  <a:gd name="connsiteY4" fmla="*/ 0 h 177626"/>
                  <a:gd name="connsiteX0" fmla="*/ 343604 w 497686"/>
                  <a:gd name="connsiteY0" fmla="*/ 0 h 177626"/>
                  <a:gd name="connsiteX1" fmla="*/ 497686 w 497686"/>
                  <a:gd name="connsiteY1" fmla="*/ 40559 h 177626"/>
                  <a:gd name="connsiteX2" fmla="*/ 81771 w 497686"/>
                  <a:gd name="connsiteY2" fmla="*/ 177626 h 177626"/>
                  <a:gd name="connsiteX3" fmla="*/ 0 w 497686"/>
                  <a:gd name="connsiteY3" fmla="*/ 113333 h 177626"/>
                  <a:gd name="connsiteX4" fmla="*/ 343604 w 497686"/>
                  <a:gd name="connsiteY4" fmla="*/ 0 h 177626"/>
                  <a:gd name="connsiteX0" fmla="*/ 366197 w 520279"/>
                  <a:gd name="connsiteY0" fmla="*/ 0 h 177626"/>
                  <a:gd name="connsiteX1" fmla="*/ 520279 w 520279"/>
                  <a:gd name="connsiteY1" fmla="*/ 40559 h 177626"/>
                  <a:gd name="connsiteX2" fmla="*/ 104364 w 520279"/>
                  <a:gd name="connsiteY2" fmla="*/ 177626 h 177626"/>
                  <a:gd name="connsiteX3" fmla="*/ 0 w 520279"/>
                  <a:gd name="connsiteY3" fmla="*/ 110951 h 177626"/>
                  <a:gd name="connsiteX4" fmla="*/ 366197 w 520279"/>
                  <a:gd name="connsiteY4" fmla="*/ 0 h 177626"/>
                  <a:gd name="connsiteX0" fmla="*/ 343607 w 497689"/>
                  <a:gd name="connsiteY0" fmla="*/ 0 h 177626"/>
                  <a:gd name="connsiteX1" fmla="*/ 497689 w 497689"/>
                  <a:gd name="connsiteY1" fmla="*/ 40559 h 177626"/>
                  <a:gd name="connsiteX2" fmla="*/ 81774 w 497689"/>
                  <a:gd name="connsiteY2" fmla="*/ 177626 h 177626"/>
                  <a:gd name="connsiteX3" fmla="*/ 0 w 497689"/>
                  <a:gd name="connsiteY3" fmla="*/ 115714 h 177626"/>
                  <a:gd name="connsiteX4" fmla="*/ 343607 w 497689"/>
                  <a:gd name="connsiteY4" fmla="*/ 0 h 177626"/>
                  <a:gd name="connsiteX0" fmla="*/ 343607 w 497689"/>
                  <a:gd name="connsiteY0" fmla="*/ 0 h 177626"/>
                  <a:gd name="connsiteX1" fmla="*/ 497689 w 497689"/>
                  <a:gd name="connsiteY1" fmla="*/ 40559 h 177626"/>
                  <a:gd name="connsiteX2" fmla="*/ 81774 w 497689"/>
                  <a:gd name="connsiteY2" fmla="*/ 177626 h 177626"/>
                  <a:gd name="connsiteX3" fmla="*/ 0 w 497689"/>
                  <a:gd name="connsiteY3" fmla="*/ 108571 h 177626"/>
                  <a:gd name="connsiteX4" fmla="*/ 343607 w 497689"/>
                  <a:gd name="connsiteY4" fmla="*/ 0 h 177626"/>
                  <a:gd name="connsiteX0" fmla="*/ 343607 w 497689"/>
                  <a:gd name="connsiteY0" fmla="*/ 0 h 170482"/>
                  <a:gd name="connsiteX1" fmla="*/ 497689 w 497689"/>
                  <a:gd name="connsiteY1" fmla="*/ 40559 h 170482"/>
                  <a:gd name="connsiteX2" fmla="*/ 89307 w 497689"/>
                  <a:gd name="connsiteY2" fmla="*/ 170482 h 170482"/>
                  <a:gd name="connsiteX3" fmla="*/ 0 w 497689"/>
                  <a:gd name="connsiteY3" fmla="*/ 108571 h 170482"/>
                  <a:gd name="connsiteX4" fmla="*/ 343607 w 497689"/>
                  <a:gd name="connsiteY4" fmla="*/ 0 h 170482"/>
                  <a:gd name="connsiteX0" fmla="*/ 343607 w 497689"/>
                  <a:gd name="connsiteY0" fmla="*/ 0 h 172864"/>
                  <a:gd name="connsiteX1" fmla="*/ 497689 w 497689"/>
                  <a:gd name="connsiteY1" fmla="*/ 40559 h 172864"/>
                  <a:gd name="connsiteX2" fmla="*/ 66717 w 497689"/>
                  <a:gd name="connsiteY2" fmla="*/ 172864 h 172864"/>
                  <a:gd name="connsiteX3" fmla="*/ 0 w 497689"/>
                  <a:gd name="connsiteY3" fmla="*/ 108571 h 172864"/>
                  <a:gd name="connsiteX4" fmla="*/ 343607 w 497689"/>
                  <a:gd name="connsiteY4" fmla="*/ 0 h 172864"/>
                  <a:gd name="connsiteX0" fmla="*/ 351137 w 505219"/>
                  <a:gd name="connsiteY0" fmla="*/ 0 h 172864"/>
                  <a:gd name="connsiteX1" fmla="*/ 505219 w 505219"/>
                  <a:gd name="connsiteY1" fmla="*/ 40559 h 172864"/>
                  <a:gd name="connsiteX2" fmla="*/ 74247 w 505219"/>
                  <a:gd name="connsiteY2" fmla="*/ 172864 h 172864"/>
                  <a:gd name="connsiteX3" fmla="*/ 0 w 505219"/>
                  <a:gd name="connsiteY3" fmla="*/ 113334 h 172864"/>
                  <a:gd name="connsiteX4" fmla="*/ 351137 w 505219"/>
                  <a:gd name="connsiteY4" fmla="*/ 0 h 172864"/>
                  <a:gd name="connsiteX0" fmla="*/ 351137 w 505219"/>
                  <a:gd name="connsiteY0" fmla="*/ 0 h 170483"/>
                  <a:gd name="connsiteX1" fmla="*/ 505219 w 505219"/>
                  <a:gd name="connsiteY1" fmla="*/ 40559 h 170483"/>
                  <a:gd name="connsiteX2" fmla="*/ 96840 w 505219"/>
                  <a:gd name="connsiteY2" fmla="*/ 170483 h 170483"/>
                  <a:gd name="connsiteX3" fmla="*/ 0 w 505219"/>
                  <a:gd name="connsiteY3" fmla="*/ 113334 h 170483"/>
                  <a:gd name="connsiteX4" fmla="*/ 351137 w 505219"/>
                  <a:gd name="connsiteY4" fmla="*/ 0 h 170483"/>
                  <a:gd name="connsiteX0" fmla="*/ 351137 w 505219"/>
                  <a:gd name="connsiteY0" fmla="*/ 0 h 170483"/>
                  <a:gd name="connsiteX1" fmla="*/ 505219 w 505219"/>
                  <a:gd name="connsiteY1" fmla="*/ 40559 h 170483"/>
                  <a:gd name="connsiteX2" fmla="*/ 66717 w 505219"/>
                  <a:gd name="connsiteY2" fmla="*/ 170483 h 170483"/>
                  <a:gd name="connsiteX3" fmla="*/ 0 w 505219"/>
                  <a:gd name="connsiteY3" fmla="*/ 113334 h 170483"/>
                  <a:gd name="connsiteX4" fmla="*/ 351137 w 505219"/>
                  <a:gd name="connsiteY4" fmla="*/ 0 h 170483"/>
                  <a:gd name="connsiteX0" fmla="*/ 351137 w 505219"/>
                  <a:gd name="connsiteY0" fmla="*/ 0 h 170483"/>
                  <a:gd name="connsiteX1" fmla="*/ 505219 w 505219"/>
                  <a:gd name="connsiteY1" fmla="*/ 40559 h 170483"/>
                  <a:gd name="connsiteX2" fmla="*/ 81777 w 505219"/>
                  <a:gd name="connsiteY2" fmla="*/ 170483 h 170483"/>
                  <a:gd name="connsiteX3" fmla="*/ 0 w 505219"/>
                  <a:gd name="connsiteY3" fmla="*/ 113334 h 170483"/>
                  <a:gd name="connsiteX4" fmla="*/ 351137 w 505219"/>
                  <a:gd name="connsiteY4" fmla="*/ 0 h 170483"/>
                  <a:gd name="connsiteX0" fmla="*/ 351137 w 505219"/>
                  <a:gd name="connsiteY0" fmla="*/ 0 h 172864"/>
                  <a:gd name="connsiteX1" fmla="*/ 505219 w 505219"/>
                  <a:gd name="connsiteY1" fmla="*/ 40559 h 172864"/>
                  <a:gd name="connsiteX2" fmla="*/ 96837 w 505219"/>
                  <a:gd name="connsiteY2" fmla="*/ 172864 h 172864"/>
                  <a:gd name="connsiteX3" fmla="*/ 0 w 505219"/>
                  <a:gd name="connsiteY3" fmla="*/ 113334 h 172864"/>
                  <a:gd name="connsiteX4" fmla="*/ 351137 w 505219"/>
                  <a:gd name="connsiteY4" fmla="*/ 0 h 172864"/>
                  <a:gd name="connsiteX0" fmla="*/ 351137 w 505219"/>
                  <a:gd name="connsiteY0" fmla="*/ 0 h 172864"/>
                  <a:gd name="connsiteX1" fmla="*/ 505219 w 505219"/>
                  <a:gd name="connsiteY1" fmla="*/ 40559 h 172864"/>
                  <a:gd name="connsiteX2" fmla="*/ 89307 w 505219"/>
                  <a:gd name="connsiteY2" fmla="*/ 172864 h 172864"/>
                  <a:gd name="connsiteX3" fmla="*/ 0 w 505219"/>
                  <a:gd name="connsiteY3" fmla="*/ 113334 h 172864"/>
                  <a:gd name="connsiteX4" fmla="*/ 351137 w 505219"/>
                  <a:gd name="connsiteY4" fmla="*/ 0 h 172864"/>
                  <a:gd name="connsiteX0" fmla="*/ 351137 w 475096"/>
                  <a:gd name="connsiteY0" fmla="*/ 0 h 172864"/>
                  <a:gd name="connsiteX1" fmla="*/ 475096 w 475096"/>
                  <a:gd name="connsiteY1" fmla="*/ 54846 h 172864"/>
                  <a:gd name="connsiteX2" fmla="*/ 89307 w 475096"/>
                  <a:gd name="connsiteY2" fmla="*/ 172864 h 172864"/>
                  <a:gd name="connsiteX3" fmla="*/ 0 w 475096"/>
                  <a:gd name="connsiteY3" fmla="*/ 113334 h 172864"/>
                  <a:gd name="connsiteX4" fmla="*/ 351137 w 475096"/>
                  <a:gd name="connsiteY4" fmla="*/ 0 h 172864"/>
                  <a:gd name="connsiteX0" fmla="*/ 298171 w 422130"/>
                  <a:gd name="connsiteY0" fmla="*/ 0 h 172864"/>
                  <a:gd name="connsiteX1" fmla="*/ 422130 w 422130"/>
                  <a:gd name="connsiteY1" fmla="*/ 54846 h 172864"/>
                  <a:gd name="connsiteX2" fmla="*/ 36341 w 422130"/>
                  <a:gd name="connsiteY2" fmla="*/ 172864 h 172864"/>
                  <a:gd name="connsiteX3" fmla="*/ 0 w 422130"/>
                  <a:gd name="connsiteY3" fmla="*/ 67057 h 172864"/>
                  <a:gd name="connsiteX4" fmla="*/ 298171 w 422130"/>
                  <a:gd name="connsiteY4" fmla="*/ 0 h 172864"/>
                  <a:gd name="connsiteX0" fmla="*/ 298171 w 510413"/>
                  <a:gd name="connsiteY0" fmla="*/ 0 h 172864"/>
                  <a:gd name="connsiteX1" fmla="*/ 510413 w 510413"/>
                  <a:gd name="connsiteY1" fmla="*/ 72645 h 172864"/>
                  <a:gd name="connsiteX2" fmla="*/ 36341 w 510413"/>
                  <a:gd name="connsiteY2" fmla="*/ 172864 h 172864"/>
                  <a:gd name="connsiteX3" fmla="*/ 0 w 510413"/>
                  <a:gd name="connsiteY3" fmla="*/ 67057 h 172864"/>
                  <a:gd name="connsiteX4" fmla="*/ 298171 w 510413"/>
                  <a:gd name="connsiteY4" fmla="*/ 0 h 172864"/>
                  <a:gd name="connsiteX0" fmla="*/ 298171 w 510413"/>
                  <a:gd name="connsiteY0" fmla="*/ 0 h 126588"/>
                  <a:gd name="connsiteX1" fmla="*/ 510413 w 510413"/>
                  <a:gd name="connsiteY1" fmla="*/ 72645 h 126588"/>
                  <a:gd name="connsiteX2" fmla="*/ 159942 w 510413"/>
                  <a:gd name="connsiteY2" fmla="*/ 126588 h 126588"/>
                  <a:gd name="connsiteX3" fmla="*/ 0 w 510413"/>
                  <a:gd name="connsiteY3" fmla="*/ 67057 h 126588"/>
                  <a:gd name="connsiteX4" fmla="*/ 298171 w 510413"/>
                  <a:gd name="connsiteY4" fmla="*/ 0 h 126588"/>
                  <a:gd name="connsiteX0" fmla="*/ 298171 w 510413"/>
                  <a:gd name="connsiteY0" fmla="*/ 0 h 140827"/>
                  <a:gd name="connsiteX1" fmla="*/ 510413 w 510413"/>
                  <a:gd name="connsiteY1" fmla="*/ 72645 h 140827"/>
                  <a:gd name="connsiteX2" fmla="*/ 177605 w 510413"/>
                  <a:gd name="connsiteY2" fmla="*/ 140827 h 140827"/>
                  <a:gd name="connsiteX3" fmla="*/ 0 w 510413"/>
                  <a:gd name="connsiteY3" fmla="*/ 67057 h 140827"/>
                  <a:gd name="connsiteX4" fmla="*/ 298171 w 510413"/>
                  <a:gd name="connsiteY4" fmla="*/ 0 h 140827"/>
                  <a:gd name="connsiteX0" fmla="*/ 1834335 w 1834335"/>
                  <a:gd name="connsiteY0" fmla="*/ 0 h 179984"/>
                  <a:gd name="connsiteX1" fmla="*/ 510413 w 1834335"/>
                  <a:gd name="connsiteY1" fmla="*/ 111802 h 179984"/>
                  <a:gd name="connsiteX2" fmla="*/ 177605 w 1834335"/>
                  <a:gd name="connsiteY2" fmla="*/ 179984 h 179984"/>
                  <a:gd name="connsiteX3" fmla="*/ 0 w 1834335"/>
                  <a:gd name="connsiteY3" fmla="*/ 106214 h 179984"/>
                  <a:gd name="connsiteX4" fmla="*/ 1834335 w 1834335"/>
                  <a:gd name="connsiteY4" fmla="*/ 0 h 179984"/>
                  <a:gd name="connsiteX0" fmla="*/ 1887308 w 1887308"/>
                  <a:gd name="connsiteY0" fmla="*/ 0 h 179984"/>
                  <a:gd name="connsiteX1" fmla="*/ 563386 w 1887308"/>
                  <a:gd name="connsiteY1" fmla="*/ 111802 h 179984"/>
                  <a:gd name="connsiteX2" fmla="*/ 230578 w 1887308"/>
                  <a:gd name="connsiteY2" fmla="*/ 179984 h 179984"/>
                  <a:gd name="connsiteX3" fmla="*/ 0 w 1887308"/>
                  <a:gd name="connsiteY3" fmla="*/ 2981 h 179984"/>
                  <a:gd name="connsiteX4" fmla="*/ 1887308 w 1887308"/>
                  <a:gd name="connsiteY4" fmla="*/ 0 h 179984"/>
                  <a:gd name="connsiteX0" fmla="*/ 2045181 w 2045181"/>
                  <a:gd name="connsiteY0" fmla="*/ 0 h 111802"/>
                  <a:gd name="connsiteX1" fmla="*/ 721259 w 2045181"/>
                  <a:gd name="connsiteY1" fmla="*/ 111802 h 111802"/>
                  <a:gd name="connsiteX2" fmla="*/ 0 w 2045181"/>
                  <a:gd name="connsiteY2" fmla="*/ 98112 h 111802"/>
                  <a:gd name="connsiteX3" fmla="*/ 157873 w 2045181"/>
                  <a:gd name="connsiteY3" fmla="*/ 2981 h 111802"/>
                  <a:gd name="connsiteX4" fmla="*/ 2045181 w 2045181"/>
                  <a:gd name="connsiteY4" fmla="*/ 0 h 111802"/>
                  <a:gd name="connsiteX0" fmla="*/ 2045181 w 2169138"/>
                  <a:gd name="connsiteY0" fmla="*/ 0 h 98112"/>
                  <a:gd name="connsiteX1" fmla="*/ 2169138 w 2169138"/>
                  <a:gd name="connsiteY1" fmla="*/ 76205 h 98112"/>
                  <a:gd name="connsiteX2" fmla="*/ 0 w 2169138"/>
                  <a:gd name="connsiteY2" fmla="*/ 98112 h 98112"/>
                  <a:gd name="connsiteX3" fmla="*/ 157873 w 2169138"/>
                  <a:gd name="connsiteY3" fmla="*/ 2981 h 98112"/>
                  <a:gd name="connsiteX4" fmla="*/ 2045181 w 2169138"/>
                  <a:gd name="connsiteY4" fmla="*/ 0 h 98112"/>
                  <a:gd name="connsiteX0" fmla="*/ 1956898 w 2080855"/>
                  <a:gd name="connsiteY0" fmla="*/ 0 h 87432"/>
                  <a:gd name="connsiteX1" fmla="*/ 2080855 w 2080855"/>
                  <a:gd name="connsiteY1" fmla="*/ 76205 h 87432"/>
                  <a:gd name="connsiteX2" fmla="*/ 0 w 2080855"/>
                  <a:gd name="connsiteY2" fmla="*/ 87432 h 87432"/>
                  <a:gd name="connsiteX3" fmla="*/ 69590 w 2080855"/>
                  <a:gd name="connsiteY3" fmla="*/ 2981 h 87432"/>
                  <a:gd name="connsiteX4" fmla="*/ 1956898 w 2080855"/>
                  <a:gd name="connsiteY4" fmla="*/ 0 h 87432"/>
                  <a:gd name="connsiteX0" fmla="*/ 2027526 w 2151483"/>
                  <a:gd name="connsiteY0" fmla="*/ 0 h 87432"/>
                  <a:gd name="connsiteX1" fmla="*/ 2151483 w 2151483"/>
                  <a:gd name="connsiteY1" fmla="*/ 76205 h 87432"/>
                  <a:gd name="connsiteX2" fmla="*/ 0 w 2151483"/>
                  <a:gd name="connsiteY2" fmla="*/ 87432 h 87432"/>
                  <a:gd name="connsiteX3" fmla="*/ 140218 w 2151483"/>
                  <a:gd name="connsiteY3" fmla="*/ 2981 h 87432"/>
                  <a:gd name="connsiteX4" fmla="*/ 2027526 w 2151483"/>
                  <a:gd name="connsiteY4" fmla="*/ 0 h 87432"/>
                  <a:gd name="connsiteX0" fmla="*/ 2027526 w 2204456"/>
                  <a:gd name="connsiteY0" fmla="*/ 0 h 87432"/>
                  <a:gd name="connsiteX1" fmla="*/ 2204456 w 2204456"/>
                  <a:gd name="connsiteY1" fmla="*/ 69085 h 87432"/>
                  <a:gd name="connsiteX2" fmla="*/ 0 w 2204456"/>
                  <a:gd name="connsiteY2" fmla="*/ 87432 h 87432"/>
                  <a:gd name="connsiteX3" fmla="*/ 140218 w 2204456"/>
                  <a:gd name="connsiteY3" fmla="*/ 2981 h 87432"/>
                  <a:gd name="connsiteX4" fmla="*/ 2027526 w 2204456"/>
                  <a:gd name="connsiteY4" fmla="*/ 0 h 87432"/>
                  <a:gd name="connsiteX0" fmla="*/ 2027526 w 2204456"/>
                  <a:gd name="connsiteY0" fmla="*/ 0 h 76752"/>
                  <a:gd name="connsiteX1" fmla="*/ 2204456 w 2204456"/>
                  <a:gd name="connsiteY1" fmla="*/ 69085 h 76752"/>
                  <a:gd name="connsiteX2" fmla="*/ 0 w 2204456"/>
                  <a:gd name="connsiteY2" fmla="*/ 76752 h 76752"/>
                  <a:gd name="connsiteX3" fmla="*/ 140218 w 2204456"/>
                  <a:gd name="connsiteY3" fmla="*/ 2981 h 76752"/>
                  <a:gd name="connsiteX4" fmla="*/ 2027526 w 2204456"/>
                  <a:gd name="connsiteY4" fmla="*/ 0 h 76752"/>
                  <a:gd name="connsiteX0" fmla="*/ 2027526 w 2204456"/>
                  <a:gd name="connsiteY0" fmla="*/ 4138 h 80890"/>
                  <a:gd name="connsiteX1" fmla="*/ 2204456 w 2204456"/>
                  <a:gd name="connsiteY1" fmla="*/ 73223 h 80890"/>
                  <a:gd name="connsiteX2" fmla="*/ 0 w 2204456"/>
                  <a:gd name="connsiteY2" fmla="*/ 80890 h 80890"/>
                  <a:gd name="connsiteX3" fmla="*/ 122563 w 2204456"/>
                  <a:gd name="connsiteY3" fmla="*/ 0 h 80890"/>
                  <a:gd name="connsiteX4" fmla="*/ 2027526 w 2204456"/>
                  <a:gd name="connsiteY4" fmla="*/ 4138 h 80890"/>
                  <a:gd name="connsiteX0" fmla="*/ 2027526 w 2204456"/>
                  <a:gd name="connsiteY0" fmla="*/ 0 h 76752"/>
                  <a:gd name="connsiteX1" fmla="*/ 2204456 w 2204456"/>
                  <a:gd name="connsiteY1" fmla="*/ 69085 h 76752"/>
                  <a:gd name="connsiteX2" fmla="*/ 0 w 2204456"/>
                  <a:gd name="connsiteY2" fmla="*/ 76752 h 76752"/>
                  <a:gd name="connsiteX3" fmla="*/ 122563 w 2204456"/>
                  <a:gd name="connsiteY3" fmla="*/ 6541 h 76752"/>
                  <a:gd name="connsiteX4" fmla="*/ 2027526 w 2204456"/>
                  <a:gd name="connsiteY4" fmla="*/ 0 h 76752"/>
                  <a:gd name="connsiteX0" fmla="*/ 2027526 w 2204456"/>
                  <a:gd name="connsiteY0" fmla="*/ 577 h 77329"/>
                  <a:gd name="connsiteX1" fmla="*/ 2204456 w 2204456"/>
                  <a:gd name="connsiteY1" fmla="*/ 69662 h 77329"/>
                  <a:gd name="connsiteX2" fmla="*/ 0 w 2204456"/>
                  <a:gd name="connsiteY2" fmla="*/ 77329 h 77329"/>
                  <a:gd name="connsiteX3" fmla="*/ 140218 w 2204456"/>
                  <a:gd name="connsiteY3" fmla="*/ 0 h 77329"/>
                  <a:gd name="connsiteX4" fmla="*/ 2027526 w 2204456"/>
                  <a:gd name="connsiteY4" fmla="*/ 577 h 77329"/>
                  <a:gd name="connsiteX0" fmla="*/ 2027526 w 2204456"/>
                  <a:gd name="connsiteY0" fmla="*/ 577 h 69662"/>
                  <a:gd name="connsiteX1" fmla="*/ 2204456 w 2204456"/>
                  <a:gd name="connsiteY1" fmla="*/ 69662 h 69662"/>
                  <a:gd name="connsiteX2" fmla="*/ 0 w 2204456"/>
                  <a:gd name="connsiteY2" fmla="*/ 66650 h 69662"/>
                  <a:gd name="connsiteX3" fmla="*/ 140218 w 2204456"/>
                  <a:gd name="connsiteY3" fmla="*/ 0 h 69662"/>
                  <a:gd name="connsiteX4" fmla="*/ 2027526 w 2204456"/>
                  <a:gd name="connsiteY4" fmla="*/ 577 h 69662"/>
                  <a:gd name="connsiteX0" fmla="*/ 2080499 w 2257429"/>
                  <a:gd name="connsiteY0" fmla="*/ 577 h 73768"/>
                  <a:gd name="connsiteX1" fmla="*/ 2257429 w 2257429"/>
                  <a:gd name="connsiteY1" fmla="*/ 69662 h 73768"/>
                  <a:gd name="connsiteX2" fmla="*/ 0 w 2257429"/>
                  <a:gd name="connsiteY2" fmla="*/ 73768 h 73768"/>
                  <a:gd name="connsiteX3" fmla="*/ 193191 w 2257429"/>
                  <a:gd name="connsiteY3" fmla="*/ 0 h 73768"/>
                  <a:gd name="connsiteX4" fmla="*/ 2080499 w 2257429"/>
                  <a:gd name="connsiteY4" fmla="*/ 577 h 73768"/>
                  <a:gd name="connsiteX0" fmla="*/ 2080499 w 2257429"/>
                  <a:gd name="connsiteY0" fmla="*/ 577 h 73768"/>
                  <a:gd name="connsiteX1" fmla="*/ 2257429 w 2257429"/>
                  <a:gd name="connsiteY1" fmla="*/ 73221 h 73768"/>
                  <a:gd name="connsiteX2" fmla="*/ 0 w 2257429"/>
                  <a:gd name="connsiteY2" fmla="*/ 73768 h 73768"/>
                  <a:gd name="connsiteX3" fmla="*/ 193191 w 2257429"/>
                  <a:gd name="connsiteY3" fmla="*/ 0 h 73768"/>
                  <a:gd name="connsiteX4" fmla="*/ 2080499 w 2257429"/>
                  <a:gd name="connsiteY4" fmla="*/ 577 h 73768"/>
                  <a:gd name="connsiteX0" fmla="*/ 2080499 w 2257429"/>
                  <a:gd name="connsiteY0" fmla="*/ 0 h 76750"/>
                  <a:gd name="connsiteX1" fmla="*/ 2257429 w 2257429"/>
                  <a:gd name="connsiteY1" fmla="*/ 76203 h 76750"/>
                  <a:gd name="connsiteX2" fmla="*/ 0 w 2257429"/>
                  <a:gd name="connsiteY2" fmla="*/ 76750 h 76750"/>
                  <a:gd name="connsiteX3" fmla="*/ 193191 w 2257429"/>
                  <a:gd name="connsiteY3" fmla="*/ 2982 h 76750"/>
                  <a:gd name="connsiteX4" fmla="*/ 2080499 w 2257429"/>
                  <a:gd name="connsiteY4" fmla="*/ 0 h 76750"/>
                  <a:gd name="connsiteX0" fmla="*/ 2080499 w 2257429"/>
                  <a:gd name="connsiteY0" fmla="*/ 0 h 76750"/>
                  <a:gd name="connsiteX1" fmla="*/ 2257429 w 2257429"/>
                  <a:gd name="connsiteY1" fmla="*/ 76203 h 76750"/>
                  <a:gd name="connsiteX2" fmla="*/ 0 w 2257429"/>
                  <a:gd name="connsiteY2" fmla="*/ 76750 h 76750"/>
                  <a:gd name="connsiteX3" fmla="*/ 334447 w 2257429"/>
                  <a:gd name="connsiteY3" fmla="*/ 10102 h 76750"/>
                  <a:gd name="connsiteX4" fmla="*/ 2080499 w 2257429"/>
                  <a:gd name="connsiteY4" fmla="*/ 0 h 76750"/>
                  <a:gd name="connsiteX0" fmla="*/ 1746052 w 1922982"/>
                  <a:gd name="connsiteY0" fmla="*/ 0 h 76203"/>
                  <a:gd name="connsiteX1" fmla="*/ 1922982 w 1922982"/>
                  <a:gd name="connsiteY1" fmla="*/ 76203 h 76203"/>
                  <a:gd name="connsiteX2" fmla="*/ 177605 w 1922982"/>
                  <a:gd name="connsiteY2" fmla="*/ 62511 h 76203"/>
                  <a:gd name="connsiteX3" fmla="*/ 0 w 1922982"/>
                  <a:gd name="connsiteY3" fmla="*/ 10102 h 76203"/>
                  <a:gd name="connsiteX4" fmla="*/ 1746052 w 1922982"/>
                  <a:gd name="connsiteY4" fmla="*/ 0 h 76203"/>
                  <a:gd name="connsiteX0" fmla="*/ 1746052 w 1922982"/>
                  <a:gd name="connsiteY0" fmla="*/ 0 h 76203"/>
                  <a:gd name="connsiteX1" fmla="*/ 1922982 w 1922982"/>
                  <a:gd name="connsiteY1" fmla="*/ 76203 h 76203"/>
                  <a:gd name="connsiteX2" fmla="*/ 124639 w 1922982"/>
                  <a:gd name="connsiteY2" fmla="*/ 66072 h 76203"/>
                  <a:gd name="connsiteX3" fmla="*/ 0 w 1922982"/>
                  <a:gd name="connsiteY3" fmla="*/ 10102 h 76203"/>
                  <a:gd name="connsiteX4" fmla="*/ 1746052 w 1922982"/>
                  <a:gd name="connsiteY4" fmla="*/ 0 h 76203"/>
                  <a:gd name="connsiteX0" fmla="*/ 1869646 w 2046576"/>
                  <a:gd name="connsiteY0" fmla="*/ 577 h 76780"/>
                  <a:gd name="connsiteX1" fmla="*/ 2046576 w 2046576"/>
                  <a:gd name="connsiteY1" fmla="*/ 76780 h 76780"/>
                  <a:gd name="connsiteX2" fmla="*/ 248233 w 2046576"/>
                  <a:gd name="connsiteY2" fmla="*/ 66649 h 76780"/>
                  <a:gd name="connsiteX3" fmla="*/ 0 w 2046576"/>
                  <a:gd name="connsiteY3" fmla="*/ 0 h 76780"/>
                  <a:gd name="connsiteX4" fmla="*/ 1869646 w 2046576"/>
                  <a:gd name="connsiteY4" fmla="*/ 577 h 76780"/>
                  <a:gd name="connsiteX0" fmla="*/ 1816673 w 1993603"/>
                  <a:gd name="connsiteY0" fmla="*/ 0 h 76203"/>
                  <a:gd name="connsiteX1" fmla="*/ 1993603 w 1993603"/>
                  <a:gd name="connsiteY1" fmla="*/ 76203 h 76203"/>
                  <a:gd name="connsiteX2" fmla="*/ 195260 w 1993603"/>
                  <a:gd name="connsiteY2" fmla="*/ 66072 h 76203"/>
                  <a:gd name="connsiteX3" fmla="*/ 0 w 1993603"/>
                  <a:gd name="connsiteY3" fmla="*/ 2984 h 76203"/>
                  <a:gd name="connsiteX4" fmla="*/ 1816673 w 1993603"/>
                  <a:gd name="connsiteY4" fmla="*/ 0 h 76203"/>
                  <a:gd name="connsiteX0" fmla="*/ 1816673 w 1993603"/>
                  <a:gd name="connsiteY0" fmla="*/ 0 h 76203"/>
                  <a:gd name="connsiteX1" fmla="*/ 1993603 w 1993603"/>
                  <a:gd name="connsiteY1" fmla="*/ 76203 h 76203"/>
                  <a:gd name="connsiteX2" fmla="*/ 177605 w 1993603"/>
                  <a:gd name="connsiteY2" fmla="*/ 73192 h 76203"/>
                  <a:gd name="connsiteX3" fmla="*/ 0 w 1993603"/>
                  <a:gd name="connsiteY3" fmla="*/ 2984 h 76203"/>
                  <a:gd name="connsiteX4" fmla="*/ 1816673 w 1993603"/>
                  <a:gd name="connsiteY4" fmla="*/ 0 h 76203"/>
                  <a:gd name="connsiteX0" fmla="*/ 1834328 w 2011258"/>
                  <a:gd name="connsiteY0" fmla="*/ 4136 h 80339"/>
                  <a:gd name="connsiteX1" fmla="*/ 2011258 w 2011258"/>
                  <a:gd name="connsiteY1" fmla="*/ 80339 h 80339"/>
                  <a:gd name="connsiteX2" fmla="*/ 195260 w 2011258"/>
                  <a:gd name="connsiteY2" fmla="*/ 77328 h 80339"/>
                  <a:gd name="connsiteX3" fmla="*/ 0 w 2011258"/>
                  <a:gd name="connsiteY3" fmla="*/ 0 h 80339"/>
                  <a:gd name="connsiteX4" fmla="*/ 1834328 w 2011258"/>
                  <a:gd name="connsiteY4" fmla="*/ 4136 h 80339"/>
                  <a:gd name="connsiteX0" fmla="*/ 1816673 w 1993603"/>
                  <a:gd name="connsiteY0" fmla="*/ 577 h 76780"/>
                  <a:gd name="connsiteX1" fmla="*/ 1993603 w 1993603"/>
                  <a:gd name="connsiteY1" fmla="*/ 76780 h 76780"/>
                  <a:gd name="connsiteX2" fmla="*/ 177605 w 1993603"/>
                  <a:gd name="connsiteY2" fmla="*/ 73769 h 76780"/>
                  <a:gd name="connsiteX3" fmla="*/ 0 w 1993603"/>
                  <a:gd name="connsiteY3" fmla="*/ 0 h 76780"/>
                  <a:gd name="connsiteX4" fmla="*/ 1816673 w 1993603"/>
                  <a:gd name="connsiteY4" fmla="*/ 577 h 76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603" h="76780">
                    <a:moveTo>
                      <a:pt x="1816673" y="577"/>
                    </a:moveTo>
                    <a:lnTo>
                      <a:pt x="1993603" y="76780"/>
                    </a:lnTo>
                    <a:lnTo>
                      <a:pt x="177605" y="73769"/>
                    </a:lnTo>
                    <a:lnTo>
                      <a:pt x="0" y="0"/>
                    </a:lnTo>
                    <a:lnTo>
                      <a:pt x="1816673" y="577"/>
                    </a:lnTo>
                    <a:close/>
                  </a:path>
                </a:pathLst>
              </a:custGeom>
              <a:solidFill>
                <a:srgbClr val="8BC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4"/>
            <p:cNvSpPr/>
            <p:nvPr/>
          </p:nvSpPr>
          <p:spPr>
            <a:xfrm>
              <a:off x="5223565" y="4177091"/>
              <a:ext cx="169671" cy="774207"/>
            </a:xfrm>
            <a:custGeom>
              <a:avLst/>
              <a:gdLst>
                <a:gd name="connsiteX0" fmla="*/ 0 w 228600"/>
                <a:gd name="connsiteY0" fmla="*/ 0 h 381000"/>
                <a:gd name="connsiteX1" fmla="*/ 228600 w 228600"/>
                <a:gd name="connsiteY1" fmla="*/ 0 h 381000"/>
                <a:gd name="connsiteX2" fmla="*/ 228600 w 228600"/>
                <a:gd name="connsiteY2" fmla="*/ 381000 h 381000"/>
                <a:gd name="connsiteX3" fmla="*/ 0 w 228600"/>
                <a:gd name="connsiteY3" fmla="*/ 381000 h 381000"/>
                <a:gd name="connsiteX4" fmla="*/ 0 w 228600"/>
                <a:gd name="connsiteY4" fmla="*/ 0 h 381000"/>
                <a:gd name="connsiteX0" fmla="*/ 0 w 228600"/>
                <a:gd name="connsiteY0" fmla="*/ 0 h 381000"/>
                <a:gd name="connsiteX1" fmla="*/ 100070 w 228600"/>
                <a:gd name="connsiteY1" fmla="*/ 918 h 381000"/>
                <a:gd name="connsiteX2" fmla="*/ 228600 w 228600"/>
                <a:gd name="connsiteY2" fmla="*/ 0 h 381000"/>
                <a:gd name="connsiteX3" fmla="*/ 228600 w 228600"/>
                <a:gd name="connsiteY3" fmla="*/ 381000 h 381000"/>
                <a:gd name="connsiteX4" fmla="*/ 0 w 228600"/>
                <a:gd name="connsiteY4" fmla="*/ 381000 h 381000"/>
                <a:gd name="connsiteX5" fmla="*/ 0 w 228600"/>
                <a:gd name="connsiteY5" fmla="*/ 0 h 381000"/>
                <a:gd name="connsiteX0" fmla="*/ 0 w 228600"/>
                <a:gd name="connsiteY0" fmla="*/ 1836 h 382836"/>
                <a:gd name="connsiteX1" fmla="*/ 100070 w 228600"/>
                <a:gd name="connsiteY1" fmla="*/ 2754 h 382836"/>
                <a:gd name="connsiteX2" fmla="*/ 168925 w 228600"/>
                <a:gd name="connsiteY2" fmla="*/ 0 h 382836"/>
                <a:gd name="connsiteX3" fmla="*/ 228600 w 228600"/>
                <a:gd name="connsiteY3" fmla="*/ 1836 h 382836"/>
                <a:gd name="connsiteX4" fmla="*/ 228600 w 228600"/>
                <a:gd name="connsiteY4" fmla="*/ 382836 h 382836"/>
                <a:gd name="connsiteX5" fmla="*/ 0 w 228600"/>
                <a:gd name="connsiteY5" fmla="*/ 382836 h 382836"/>
                <a:gd name="connsiteX6" fmla="*/ 0 w 228600"/>
                <a:gd name="connsiteY6" fmla="*/ 1836 h 382836"/>
                <a:gd name="connsiteX0" fmla="*/ 0 w 228600"/>
                <a:gd name="connsiteY0" fmla="*/ 29378 h 410378"/>
                <a:gd name="connsiteX1" fmla="*/ 22952 w 228600"/>
                <a:gd name="connsiteY1" fmla="*/ 0 h 410378"/>
                <a:gd name="connsiteX2" fmla="*/ 168925 w 228600"/>
                <a:gd name="connsiteY2" fmla="*/ 27542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 name="connsiteX0" fmla="*/ 0 w 228600"/>
                <a:gd name="connsiteY0" fmla="*/ 29378 h 410378"/>
                <a:gd name="connsiteX1" fmla="*/ 22952 w 228600"/>
                <a:gd name="connsiteY1" fmla="*/ 0 h 410378"/>
                <a:gd name="connsiteX2" fmla="*/ 199221 w 228600"/>
                <a:gd name="connsiteY2" fmla="*/ 2754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 name="connsiteX0" fmla="*/ 0 w 228600"/>
                <a:gd name="connsiteY0" fmla="*/ 29378 h 410378"/>
                <a:gd name="connsiteX1" fmla="*/ 22952 w 228600"/>
                <a:gd name="connsiteY1" fmla="*/ 0 h 410378"/>
                <a:gd name="connsiteX2" fmla="*/ 207484 w 228600"/>
                <a:gd name="connsiteY2" fmla="*/ 2754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 name="connsiteX0" fmla="*/ 0 w 228600"/>
                <a:gd name="connsiteY0" fmla="*/ 32067 h 413067"/>
                <a:gd name="connsiteX1" fmla="*/ 22952 w 228600"/>
                <a:gd name="connsiteY1" fmla="*/ 2689 h 413067"/>
                <a:gd name="connsiteX2" fmla="*/ 207484 w 228600"/>
                <a:gd name="connsiteY2" fmla="*/ 0 h 413067"/>
                <a:gd name="connsiteX3" fmla="*/ 228600 w 228600"/>
                <a:gd name="connsiteY3" fmla="*/ 32067 h 413067"/>
                <a:gd name="connsiteX4" fmla="*/ 228600 w 228600"/>
                <a:gd name="connsiteY4" fmla="*/ 413067 h 413067"/>
                <a:gd name="connsiteX5" fmla="*/ 0 w 228600"/>
                <a:gd name="connsiteY5" fmla="*/ 413067 h 413067"/>
                <a:gd name="connsiteX6" fmla="*/ 0 w 228600"/>
                <a:gd name="connsiteY6" fmla="*/ 32067 h 413067"/>
                <a:gd name="connsiteX0" fmla="*/ 0 w 228600"/>
                <a:gd name="connsiteY0" fmla="*/ 29378 h 410378"/>
                <a:gd name="connsiteX1" fmla="*/ 22952 w 228600"/>
                <a:gd name="connsiteY1" fmla="*/ 0 h 410378"/>
                <a:gd name="connsiteX2" fmla="*/ 210206 w 228600"/>
                <a:gd name="connsiteY2" fmla="*/ 32 h 410378"/>
                <a:gd name="connsiteX3" fmla="*/ 228600 w 228600"/>
                <a:gd name="connsiteY3" fmla="*/ 29378 h 410378"/>
                <a:gd name="connsiteX4" fmla="*/ 228600 w 228600"/>
                <a:gd name="connsiteY4" fmla="*/ 410378 h 410378"/>
                <a:gd name="connsiteX5" fmla="*/ 0 w 228600"/>
                <a:gd name="connsiteY5" fmla="*/ 410378 h 410378"/>
                <a:gd name="connsiteX6" fmla="*/ 0 w 228600"/>
                <a:gd name="connsiteY6" fmla="*/ 29378 h 4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410378">
                  <a:moveTo>
                    <a:pt x="0" y="29378"/>
                  </a:moveTo>
                  <a:lnTo>
                    <a:pt x="22952" y="0"/>
                  </a:lnTo>
                  <a:lnTo>
                    <a:pt x="210206" y="32"/>
                  </a:lnTo>
                  <a:lnTo>
                    <a:pt x="228600" y="29378"/>
                  </a:lnTo>
                  <a:lnTo>
                    <a:pt x="228600" y="410378"/>
                  </a:lnTo>
                  <a:lnTo>
                    <a:pt x="0" y="410378"/>
                  </a:lnTo>
                  <a:lnTo>
                    <a:pt x="0" y="29378"/>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5280450" y="3481253"/>
              <a:ext cx="655877" cy="752987"/>
              <a:chOff x="2651068" y="1856366"/>
              <a:chExt cx="655877" cy="752987"/>
            </a:xfrm>
          </p:grpSpPr>
          <p:sp>
            <p:nvSpPr>
              <p:cNvPr id="77" name="Isosceles Triangle 76"/>
              <p:cNvSpPr/>
              <p:nvPr/>
            </p:nvSpPr>
            <p:spPr>
              <a:xfrm rot="10800000">
                <a:off x="2685959" y="2303029"/>
                <a:ext cx="152401" cy="30632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0"/>
              <p:cNvSpPr/>
              <p:nvPr/>
            </p:nvSpPr>
            <p:spPr>
              <a:xfrm rot="10800000">
                <a:off x="2757397" y="2255405"/>
                <a:ext cx="135733" cy="351568"/>
              </a:xfrm>
              <a:custGeom>
                <a:avLst/>
                <a:gdLst>
                  <a:gd name="connsiteX0" fmla="*/ 0 w 152401"/>
                  <a:gd name="connsiteY0" fmla="*/ 306324 h 306324"/>
                  <a:gd name="connsiteX1" fmla="*/ 76201 w 152401"/>
                  <a:gd name="connsiteY1" fmla="*/ 0 h 306324"/>
                  <a:gd name="connsiteX2" fmla="*/ 152401 w 152401"/>
                  <a:gd name="connsiteY2" fmla="*/ 306324 h 306324"/>
                  <a:gd name="connsiteX3" fmla="*/ 0 w 152401"/>
                  <a:gd name="connsiteY3" fmla="*/ 306324 h 306324"/>
                  <a:gd name="connsiteX0" fmla="*/ 0 w 228601"/>
                  <a:gd name="connsiteY0" fmla="*/ 311087 h 311087"/>
                  <a:gd name="connsiteX1" fmla="*/ 228601 w 228601"/>
                  <a:gd name="connsiteY1" fmla="*/ 0 h 311087"/>
                  <a:gd name="connsiteX2" fmla="*/ 152401 w 228601"/>
                  <a:gd name="connsiteY2" fmla="*/ 311087 h 311087"/>
                  <a:gd name="connsiteX3" fmla="*/ 0 w 228601"/>
                  <a:gd name="connsiteY3" fmla="*/ 311087 h 311087"/>
                  <a:gd name="connsiteX0" fmla="*/ 0 w 233364"/>
                  <a:gd name="connsiteY0" fmla="*/ 303944 h 303944"/>
                  <a:gd name="connsiteX1" fmla="*/ 233364 w 233364"/>
                  <a:gd name="connsiteY1" fmla="*/ 0 h 303944"/>
                  <a:gd name="connsiteX2" fmla="*/ 152401 w 233364"/>
                  <a:gd name="connsiteY2" fmla="*/ 303944 h 303944"/>
                  <a:gd name="connsiteX3" fmla="*/ 0 w 233364"/>
                  <a:gd name="connsiteY3" fmla="*/ 303944 h 303944"/>
                  <a:gd name="connsiteX0" fmla="*/ 0 w 135733"/>
                  <a:gd name="connsiteY0" fmla="*/ 353950 h 353950"/>
                  <a:gd name="connsiteX1" fmla="*/ 135733 w 135733"/>
                  <a:gd name="connsiteY1" fmla="*/ 0 h 353950"/>
                  <a:gd name="connsiteX2" fmla="*/ 54770 w 135733"/>
                  <a:gd name="connsiteY2" fmla="*/ 303944 h 353950"/>
                  <a:gd name="connsiteX3" fmla="*/ 0 w 135733"/>
                  <a:gd name="connsiteY3" fmla="*/ 353950 h 353950"/>
                  <a:gd name="connsiteX0" fmla="*/ 0 w 135733"/>
                  <a:gd name="connsiteY0" fmla="*/ 351568 h 351568"/>
                  <a:gd name="connsiteX1" fmla="*/ 135733 w 135733"/>
                  <a:gd name="connsiteY1" fmla="*/ 0 h 351568"/>
                  <a:gd name="connsiteX2" fmla="*/ 54770 w 135733"/>
                  <a:gd name="connsiteY2" fmla="*/ 303944 h 351568"/>
                  <a:gd name="connsiteX3" fmla="*/ 0 w 135733"/>
                  <a:gd name="connsiteY3" fmla="*/ 351568 h 351568"/>
                </a:gdLst>
                <a:ahLst/>
                <a:cxnLst>
                  <a:cxn ang="0">
                    <a:pos x="connsiteX0" y="connsiteY0"/>
                  </a:cxn>
                  <a:cxn ang="0">
                    <a:pos x="connsiteX1" y="connsiteY1"/>
                  </a:cxn>
                  <a:cxn ang="0">
                    <a:pos x="connsiteX2" y="connsiteY2"/>
                  </a:cxn>
                  <a:cxn ang="0">
                    <a:pos x="connsiteX3" y="connsiteY3"/>
                  </a:cxn>
                </a:cxnLst>
                <a:rect l="l" t="t" r="r" b="b"/>
                <a:pathLst>
                  <a:path w="135733" h="351568">
                    <a:moveTo>
                      <a:pt x="0" y="351568"/>
                    </a:moveTo>
                    <a:lnTo>
                      <a:pt x="135733" y="0"/>
                    </a:lnTo>
                    <a:lnTo>
                      <a:pt x="54770" y="303944"/>
                    </a:lnTo>
                    <a:lnTo>
                      <a:pt x="0" y="35156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0"/>
              <p:cNvSpPr/>
              <p:nvPr/>
            </p:nvSpPr>
            <p:spPr>
              <a:xfrm rot="10800000">
                <a:off x="2684975" y="2247943"/>
                <a:ext cx="208155" cy="59531"/>
              </a:xfrm>
              <a:custGeom>
                <a:avLst/>
                <a:gdLst>
                  <a:gd name="connsiteX0" fmla="*/ 0 w 152401"/>
                  <a:gd name="connsiteY0" fmla="*/ 306324 h 306324"/>
                  <a:gd name="connsiteX1" fmla="*/ 76201 w 152401"/>
                  <a:gd name="connsiteY1" fmla="*/ 0 h 306324"/>
                  <a:gd name="connsiteX2" fmla="*/ 152401 w 152401"/>
                  <a:gd name="connsiteY2" fmla="*/ 306324 h 306324"/>
                  <a:gd name="connsiteX3" fmla="*/ 0 w 152401"/>
                  <a:gd name="connsiteY3" fmla="*/ 306324 h 306324"/>
                  <a:gd name="connsiteX0" fmla="*/ 0 w 228601"/>
                  <a:gd name="connsiteY0" fmla="*/ 311087 h 311087"/>
                  <a:gd name="connsiteX1" fmla="*/ 228601 w 228601"/>
                  <a:gd name="connsiteY1" fmla="*/ 0 h 311087"/>
                  <a:gd name="connsiteX2" fmla="*/ 152401 w 228601"/>
                  <a:gd name="connsiteY2" fmla="*/ 311087 h 311087"/>
                  <a:gd name="connsiteX3" fmla="*/ 0 w 228601"/>
                  <a:gd name="connsiteY3" fmla="*/ 311087 h 311087"/>
                  <a:gd name="connsiteX0" fmla="*/ 0 w 233364"/>
                  <a:gd name="connsiteY0" fmla="*/ 303944 h 303944"/>
                  <a:gd name="connsiteX1" fmla="*/ 233364 w 233364"/>
                  <a:gd name="connsiteY1" fmla="*/ 0 h 303944"/>
                  <a:gd name="connsiteX2" fmla="*/ 152401 w 233364"/>
                  <a:gd name="connsiteY2" fmla="*/ 303944 h 303944"/>
                  <a:gd name="connsiteX3" fmla="*/ 0 w 233364"/>
                  <a:gd name="connsiteY3" fmla="*/ 303944 h 303944"/>
                  <a:gd name="connsiteX0" fmla="*/ 0 w 135733"/>
                  <a:gd name="connsiteY0" fmla="*/ 353950 h 353950"/>
                  <a:gd name="connsiteX1" fmla="*/ 135733 w 135733"/>
                  <a:gd name="connsiteY1" fmla="*/ 0 h 353950"/>
                  <a:gd name="connsiteX2" fmla="*/ 54770 w 135733"/>
                  <a:gd name="connsiteY2" fmla="*/ 303944 h 353950"/>
                  <a:gd name="connsiteX3" fmla="*/ 0 w 135733"/>
                  <a:gd name="connsiteY3" fmla="*/ 353950 h 353950"/>
                  <a:gd name="connsiteX0" fmla="*/ 0 w 135733"/>
                  <a:gd name="connsiteY0" fmla="*/ 351568 h 351568"/>
                  <a:gd name="connsiteX1" fmla="*/ 135733 w 135733"/>
                  <a:gd name="connsiteY1" fmla="*/ 0 h 351568"/>
                  <a:gd name="connsiteX2" fmla="*/ 54770 w 135733"/>
                  <a:gd name="connsiteY2" fmla="*/ 303944 h 351568"/>
                  <a:gd name="connsiteX3" fmla="*/ 0 w 135733"/>
                  <a:gd name="connsiteY3" fmla="*/ 351568 h 351568"/>
                  <a:gd name="connsiteX0" fmla="*/ 0 w 138113"/>
                  <a:gd name="connsiteY0" fmla="*/ 351568 h 351568"/>
                  <a:gd name="connsiteX1" fmla="*/ 135733 w 138113"/>
                  <a:gd name="connsiteY1" fmla="*/ 0 h 351568"/>
                  <a:gd name="connsiteX2" fmla="*/ 138113 w 138113"/>
                  <a:gd name="connsiteY2" fmla="*/ 344426 h 351568"/>
                  <a:gd name="connsiteX3" fmla="*/ 0 w 138113"/>
                  <a:gd name="connsiteY3" fmla="*/ 351568 h 351568"/>
                  <a:gd name="connsiteX0" fmla="*/ 0 w 138113"/>
                  <a:gd name="connsiteY0" fmla="*/ 351568 h 351568"/>
                  <a:gd name="connsiteX1" fmla="*/ 68967 w 138113"/>
                  <a:gd name="connsiteY1" fmla="*/ 182860 h 351568"/>
                  <a:gd name="connsiteX2" fmla="*/ 135733 w 138113"/>
                  <a:gd name="connsiteY2" fmla="*/ 0 h 351568"/>
                  <a:gd name="connsiteX3" fmla="*/ 138113 w 138113"/>
                  <a:gd name="connsiteY3" fmla="*/ 344426 h 351568"/>
                  <a:gd name="connsiteX4" fmla="*/ 0 w 138113"/>
                  <a:gd name="connsiteY4" fmla="*/ 351568 h 351568"/>
                  <a:gd name="connsiteX0" fmla="*/ 9614 w 147727"/>
                  <a:gd name="connsiteY0" fmla="*/ 351568 h 351568"/>
                  <a:gd name="connsiteX1" fmla="*/ 0 w 147727"/>
                  <a:gd name="connsiteY1" fmla="*/ 85229 h 351568"/>
                  <a:gd name="connsiteX2" fmla="*/ 145347 w 147727"/>
                  <a:gd name="connsiteY2" fmla="*/ 0 h 351568"/>
                  <a:gd name="connsiteX3" fmla="*/ 147727 w 147727"/>
                  <a:gd name="connsiteY3" fmla="*/ 344426 h 351568"/>
                  <a:gd name="connsiteX4" fmla="*/ 9614 w 147727"/>
                  <a:gd name="connsiteY4" fmla="*/ 351568 h 351568"/>
                  <a:gd name="connsiteX0" fmla="*/ 19139 w 157252"/>
                  <a:gd name="connsiteY0" fmla="*/ 352064 h 352064"/>
                  <a:gd name="connsiteX1" fmla="*/ 0 w 157252"/>
                  <a:gd name="connsiteY1" fmla="*/ 0 h 352064"/>
                  <a:gd name="connsiteX2" fmla="*/ 154872 w 157252"/>
                  <a:gd name="connsiteY2" fmla="*/ 496 h 352064"/>
                  <a:gd name="connsiteX3" fmla="*/ 157252 w 157252"/>
                  <a:gd name="connsiteY3" fmla="*/ 344922 h 352064"/>
                  <a:gd name="connsiteX4" fmla="*/ 19139 w 157252"/>
                  <a:gd name="connsiteY4" fmla="*/ 352064 h 352064"/>
                  <a:gd name="connsiteX0" fmla="*/ 0 w 209550"/>
                  <a:gd name="connsiteY0" fmla="*/ 54407 h 344922"/>
                  <a:gd name="connsiteX1" fmla="*/ 52298 w 209550"/>
                  <a:gd name="connsiteY1" fmla="*/ 0 h 344922"/>
                  <a:gd name="connsiteX2" fmla="*/ 207170 w 209550"/>
                  <a:gd name="connsiteY2" fmla="*/ 496 h 344922"/>
                  <a:gd name="connsiteX3" fmla="*/ 209550 w 209550"/>
                  <a:gd name="connsiteY3" fmla="*/ 344922 h 344922"/>
                  <a:gd name="connsiteX4" fmla="*/ 0 w 209550"/>
                  <a:gd name="connsiteY4" fmla="*/ 54407 h 344922"/>
                  <a:gd name="connsiteX0" fmla="*/ 0 w 207175"/>
                  <a:gd name="connsiteY0" fmla="*/ 54407 h 156804"/>
                  <a:gd name="connsiteX1" fmla="*/ 52298 w 207175"/>
                  <a:gd name="connsiteY1" fmla="*/ 0 h 156804"/>
                  <a:gd name="connsiteX2" fmla="*/ 207170 w 207175"/>
                  <a:gd name="connsiteY2" fmla="*/ 496 h 156804"/>
                  <a:gd name="connsiteX3" fmla="*/ 116681 w 207175"/>
                  <a:gd name="connsiteY3" fmla="*/ 156804 h 156804"/>
                  <a:gd name="connsiteX4" fmla="*/ 0 w 207175"/>
                  <a:gd name="connsiteY4" fmla="*/ 54407 h 156804"/>
                  <a:gd name="connsiteX0" fmla="*/ 0 w 207175"/>
                  <a:gd name="connsiteY0" fmla="*/ 54407 h 156804"/>
                  <a:gd name="connsiteX1" fmla="*/ 52298 w 207175"/>
                  <a:gd name="connsiteY1" fmla="*/ 0 h 156804"/>
                  <a:gd name="connsiteX2" fmla="*/ 207170 w 207175"/>
                  <a:gd name="connsiteY2" fmla="*/ 496 h 156804"/>
                  <a:gd name="connsiteX3" fmla="*/ 116681 w 207175"/>
                  <a:gd name="connsiteY3" fmla="*/ 156804 h 156804"/>
                  <a:gd name="connsiteX4" fmla="*/ 0 w 207175"/>
                  <a:gd name="connsiteY4" fmla="*/ 54407 h 156804"/>
                  <a:gd name="connsiteX0" fmla="*/ 0 w 207175"/>
                  <a:gd name="connsiteY0" fmla="*/ 54407 h 156804"/>
                  <a:gd name="connsiteX1" fmla="*/ 52298 w 207175"/>
                  <a:gd name="connsiteY1" fmla="*/ 0 h 156804"/>
                  <a:gd name="connsiteX2" fmla="*/ 207170 w 207175"/>
                  <a:gd name="connsiteY2" fmla="*/ 496 h 156804"/>
                  <a:gd name="connsiteX3" fmla="*/ 116681 w 207175"/>
                  <a:gd name="connsiteY3" fmla="*/ 156804 h 156804"/>
                  <a:gd name="connsiteX4" fmla="*/ 0 w 207175"/>
                  <a:gd name="connsiteY4" fmla="*/ 54407 h 156804"/>
                  <a:gd name="connsiteX0" fmla="*/ 0 w 207174"/>
                  <a:gd name="connsiteY0" fmla="*/ 54407 h 104416"/>
                  <a:gd name="connsiteX1" fmla="*/ 52298 w 207174"/>
                  <a:gd name="connsiteY1" fmla="*/ 0 h 104416"/>
                  <a:gd name="connsiteX2" fmla="*/ 207170 w 207174"/>
                  <a:gd name="connsiteY2" fmla="*/ 496 h 104416"/>
                  <a:gd name="connsiteX3" fmla="*/ 92869 w 207174"/>
                  <a:gd name="connsiteY3" fmla="*/ 104416 h 104416"/>
                  <a:gd name="connsiteX4" fmla="*/ 0 w 207174"/>
                  <a:gd name="connsiteY4" fmla="*/ 54407 h 104416"/>
                  <a:gd name="connsiteX0" fmla="*/ 0 w 207467"/>
                  <a:gd name="connsiteY0" fmla="*/ 54407 h 105183"/>
                  <a:gd name="connsiteX1" fmla="*/ 52298 w 207467"/>
                  <a:gd name="connsiteY1" fmla="*/ 0 h 105183"/>
                  <a:gd name="connsiteX2" fmla="*/ 207170 w 207467"/>
                  <a:gd name="connsiteY2" fmla="*/ 496 h 105183"/>
                  <a:gd name="connsiteX3" fmla="*/ 92869 w 207467"/>
                  <a:gd name="connsiteY3" fmla="*/ 104416 h 105183"/>
                  <a:gd name="connsiteX4" fmla="*/ 0 w 207467"/>
                  <a:gd name="connsiteY4" fmla="*/ 54407 h 105183"/>
                  <a:gd name="connsiteX0" fmla="*/ 0 w 207517"/>
                  <a:gd name="connsiteY0" fmla="*/ 54407 h 71219"/>
                  <a:gd name="connsiteX1" fmla="*/ 52298 w 207517"/>
                  <a:gd name="connsiteY1" fmla="*/ 0 h 71219"/>
                  <a:gd name="connsiteX2" fmla="*/ 207170 w 207517"/>
                  <a:gd name="connsiteY2" fmla="*/ 496 h 71219"/>
                  <a:gd name="connsiteX3" fmla="*/ 109538 w 207517"/>
                  <a:gd name="connsiteY3" fmla="*/ 68697 h 71219"/>
                  <a:gd name="connsiteX4" fmla="*/ 0 w 207517"/>
                  <a:gd name="connsiteY4" fmla="*/ 54407 h 71219"/>
                  <a:gd name="connsiteX0" fmla="*/ 0 w 207731"/>
                  <a:gd name="connsiteY0" fmla="*/ 54407 h 71219"/>
                  <a:gd name="connsiteX1" fmla="*/ 52298 w 207731"/>
                  <a:gd name="connsiteY1" fmla="*/ 0 h 71219"/>
                  <a:gd name="connsiteX2" fmla="*/ 207170 w 207731"/>
                  <a:gd name="connsiteY2" fmla="*/ 496 h 71219"/>
                  <a:gd name="connsiteX3" fmla="*/ 109538 w 207731"/>
                  <a:gd name="connsiteY3" fmla="*/ 68697 h 71219"/>
                  <a:gd name="connsiteX4" fmla="*/ 0 w 207731"/>
                  <a:gd name="connsiteY4" fmla="*/ 54407 h 71219"/>
                  <a:gd name="connsiteX0" fmla="*/ 0 w 207731"/>
                  <a:gd name="connsiteY0" fmla="*/ 54407 h 74159"/>
                  <a:gd name="connsiteX1" fmla="*/ 52298 w 207731"/>
                  <a:gd name="connsiteY1" fmla="*/ 0 h 74159"/>
                  <a:gd name="connsiteX2" fmla="*/ 207170 w 207731"/>
                  <a:gd name="connsiteY2" fmla="*/ 496 h 74159"/>
                  <a:gd name="connsiteX3" fmla="*/ 109538 w 207731"/>
                  <a:gd name="connsiteY3" fmla="*/ 68697 h 74159"/>
                  <a:gd name="connsiteX4" fmla="*/ 0 w 207731"/>
                  <a:gd name="connsiteY4" fmla="*/ 54407 h 74159"/>
                  <a:gd name="connsiteX0" fmla="*/ 0 w 207967"/>
                  <a:gd name="connsiteY0" fmla="*/ 54407 h 74159"/>
                  <a:gd name="connsiteX1" fmla="*/ 52298 w 207967"/>
                  <a:gd name="connsiteY1" fmla="*/ 0 h 74159"/>
                  <a:gd name="connsiteX2" fmla="*/ 207170 w 207967"/>
                  <a:gd name="connsiteY2" fmla="*/ 496 h 74159"/>
                  <a:gd name="connsiteX3" fmla="*/ 109538 w 207967"/>
                  <a:gd name="connsiteY3" fmla="*/ 68697 h 74159"/>
                  <a:gd name="connsiteX4" fmla="*/ 0 w 207967"/>
                  <a:gd name="connsiteY4" fmla="*/ 54407 h 74159"/>
                  <a:gd name="connsiteX0" fmla="*/ 0 w 207170"/>
                  <a:gd name="connsiteY0" fmla="*/ 54407 h 54407"/>
                  <a:gd name="connsiteX1" fmla="*/ 52298 w 207170"/>
                  <a:gd name="connsiteY1" fmla="*/ 0 h 54407"/>
                  <a:gd name="connsiteX2" fmla="*/ 207170 w 207170"/>
                  <a:gd name="connsiteY2" fmla="*/ 496 h 54407"/>
                  <a:gd name="connsiteX3" fmla="*/ 0 w 207170"/>
                  <a:gd name="connsiteY3" fmla="*/ 54407 h 54407"/>
                  <a:gd name="connsiteX0" fmla="*/ 0 w 207653"/>
                  <a:gd name="connsiteY0" fmla="*/ 54407 h 56034"/>
                  <a:gd name="connsiteX1" fmla="*/ 52298 w 207653"/>
                  <a:gd name="connsiteY1" fmla="*/ 0 h 56034"/>
                  <a:gd name="connsiteX2" fmla="*/ 207170 w 207653"/>
                  <a:gd name="connsiteY2" fmla="*/ 496 h 56034"/>
                  <a:gd name="connsiteX3" fmla="*/ 97543 w 207653"/>
                  <a:gd name="connsiteY3" fmla="*/ 38099 h 56034"/>
                  <a:gd name="connsiteX4" fmla="*/ 0 w 207653"/>
                  <a:gd name="connsiteY4" fmla="*/ 54407 h 56034"/>
                  <a:gd name="connsiteX0" fmla="*/ 0 w 207882"/>
                  <a:gd name="connsiteY0" fmla="*/ 54407 h 57467"/>
                  <a:gd name="connsiteX1" fmla="*/ 52298 w 207882"/>
                  <a:gd name="connsiteY1" fmla="*/ 0 h 57467"/>
                  <a:gd name="connsiteX2" fmla="*/ 207170 w 207882"/>
                  <a:gd name="connsiteY2" fmla="*/ 496 h 57467"/>
                  <a:gd name="connsiteX3" fmla="*/ 126118 w 207882"/>
                  <a:gd name="connsiteY3" fmla="*/ 47624 h 57467"/>
                  <a:gd name="connsiteX4" fmla="*/ 0 w 207882"/>
                  <a:gd name="connsiteY4" fmla="*/ 54407 h 57467"/>
                  <a:gd name="connsiteX0" fmla="*/ 0 w 207728"/>
                  <a:gd name="connsiteY0" fmla="*/ 54407 h 60405"/>
                  <a:gd name="connsiteX1" fmla="*/ 52298 w 207728"/>
                  <a:gd name="connsiteY1" fmla="*/ 0 h 60405"/>
                  <a:gd name="connsiteX2" fmla="*/ 207170 w 207728"/>
                  <a:gd name="connsiteY2" fmla="*/ 496 h 60405"/>
                  <a:gd name="connsiteX3" fmla="*/ 109449 w 207728"/>
                  <a:gd name="connsiteY3" fmla="*/ 54768 h 60405"/>
                  <a:gd name="connsiteX4" fmla="*/ 0 w 207728"/>
                  <a:gd name="connsiteY4" fmla="*/ 54407 h 60405"/>
                  <a:gd name="connsiteX0" fmla="*/ 0 w 207852"/>
                  <a:gd name="connsiteY0" fmla="*/ 54407 h 60405"/>
                  <a:gd name="connsiteX1" fmla="*/ 52298 w 207852"/>
                  <a:gd name="connsiteY1" fmla="*/ 0 h 60405"/>
                  <a:gd name="connsiteX2" fmla="*/ 207170 w 207852"/>
                  <a:gd name="connsiteY2" fmla="*/ 496 h 60405"/>
                  <a:gd name="connsiteX3" fmla="*/ 109449 w 207852"/>
                  <a:gd name="connsiteY3" fmla="*/ 54768 h 60405"/>
                  <a:gd name="connsiteX4" fmla="*/ 0 w 207852"/>
                  <a:gd name="connsiteY4" fmla="*/ 54407 h 60405"/>
                  <a:gd name="connsiteX0" fmla="*/ 0 w 207852"/>
                  <a:gd name="connsiteY0" fmla="*/ 54407 h 56746"/>
                  <a:gd name="connsiteX1" fmla="*/ 52298 w 207852"/>
                  <a:gd name="connsiteY1" fmla="*/ 0 h 56746"/>
                  <a:gd name="connsiteX2" fmla="*/ 207170 w 207852"/>
                  <a:gd name="connsiteY2" fmla="*/ 496 h 56746"/>
                  <a:gd name="connsiteX3" fmla="*/ 109449 w 207852"/>
                  <a:gd name="connsiteY3" fmla="*/ 54768 h 56746"/>
                  <a:gd name="connsiteX4" fmla="*/ 0 w 207852"/>
                  <a:gd name="connsiteY4" fmla="*/ 54407 h 56746"/>
                  <a:gd name="connsiteX0" fmla="*/ 0 w 208681"/>
                  <a:gd name="connsiteY0" fmla="*/ 54407 h 59530"/>
                  <a:gd name="connsiteX1" fmla="*/ 52298 w 208681"/>
                  <a:gd name="connsiteY1" fmla="*/ 0 h 59530"/>
                  <a:gd name="connsiteX2" fmla="*/ 207170 w 208681"/>
                  <a:gd name="connsiteY2" fmla="*/ 496 h 59530"/>
                  <a:gd name="connsiteX3" fmla="*/ 145168 w 208681"/>
                  <a:gd name="connsiteY3" fmla="*/ 59530 h 59530"/>
                  <a:gd name="connsiteX4" fmla="*/ 0 w 208681"/>
                  <a:gd name="connsiteY4" fmla="*/ 54407 h 59530"/>
                  <a:gd name="connsiteX0" fmla="*/ 0 w 208264"/>
                  <a:gd name="connsiteY0" fmla="*/ 54407 h 59530"/>
                  <a:gd name="connsiteX1" fmla="*/ 52298 w 208264"/>
                  <a:gd name="connsiteY1" fmla="*/ 0 h 59530"/>
                  <a:gd name="connsiteX2" fmla="*/ 207170 w 208264"/>
                  <a:gd name="connsiteY2" fmla="*/ 496 h 59530"/>
                  <a:gd name="connsiteX3" fmla="*/ 145168 w 208264"/>
                  <a:gd name="connsiteY3" fmla="*/ 59530 h 59530"/>
                  <a:gd name="connsiteX4" fmla="*/ 0 w 208264"/>
                  <a:gd name="connsiteY4" fmla="*/ 54407 h 59530"/>
                  <a:gd name="connsiteX0" fmla="*/ 0 w 208496"/>
                  <a:gd name="connsiteY0" fmla="*/ 54407 h 61912"/>
                  <a:gd name="connsiteX1" fmla="*/ 52298 w 208496"/>
                  <a:gd name="connsiteY1" fmla="*/ 0 h 61912"/>
                  <a:gd name="connsiteX2" fmla="*/ 207170 w 208496"/>
                  <a:gd name="connsiteY2" fmla="*/ 496 h 61912"/>
                  <a:gd name="connsiteX3" fmla="*/ 152312 w 208496"/>
                  <a:gd name="connsiteY3" fmla="*/ 61912 h 61912"/>
                  <a:gd name="connsiteX4" fmla="*/ 0 w 208496"/>
                  <a:gd name="connsiteY4" fmla="*/ 54407 h 61912"/>
                  <a:gd name="connsiteX0" fmla="*/ 0 w 208211"/>
                  <a:gd name="connsiteY0" fmla="*/ 54407 h 61912"/>
                  <a:gd name="connsiteX1" fmla="*/ 52298 w 208211"/>
                  <a:gd name="connsiteY1" fmla="*/ 0 h 61912"/>
                  <a:gd name="connsiteX2" fmla="*/ 207170 w 208211"/>
                  <a:gd name="connsiteY2" fmla="*/ 496 h 61912"/>
                  <a:gd name="connsiteX3" fmla="*/ 152312 w 208211"/>
                  <a:gd name="connsiteY3" fmla="*/ 61912 h 61912"/>
                  <a:gd name="connsiteX4" fmla="*/ 0 w 208211"/>
                  <a:gd name="connsiteY4" fmla="*/ 54407 h 61912"/>
                  <a:gd name="connsiteX0" fmla="*/ 0 w 208211"/>
                  <a:gd name="connsiteY0" fmla="*/ 54407 h 61912"/>
                  <a:gd name="connsiteX1" fmla="*/ 52298 w 208211"/>
                  <a:gd name="connsiteY1" fmla="*/ 0 h 61912"/>
                  <a:gd name="connsiteX2" fmla="*/ 207170 w 208211"/>
                  <a:gd name="connsiteY2" fmla="*/ 496 h 61912"/>
                  <a:gd name="connsiteX3" fmla="*/ 152312 w 208211"/>
                  <a:gd name="connsiteY3" fmla="*/ 61912 h 61912"/>
                  <a:gd name="connsiteX4" fmla="*/ 0 w 208211"/>
                  <a:gd name="connsiteY4" fmla="*/ 54407 h 61912"/>
                  <a:gd name="connsiteX0" fmla="*/ 0 w 208423"/>
                  <a:gd name="connsiteY0" fmla="*/ 54407 h 56746"/>
                  <a:gd name="connsiteX1" fmla="*/ 52298 w 208423"/>
                  <a:gd name="connsiteY1" fmla="*/ 0 h 56746"/>
                  <a:gd name="connsiteX2" fmla="*/ 207170 w 208423"/>
                  <a:gd name="connsiteY2" fmla="*/ 496 h 56746"/>
                  <a:gd name="connsiteX3" fmla="*/ 159456 w 208423"/>
                  <a:gd name="connsiteY3" fmla="*/ 54768 h 56746"/>
                  <a:gd name="connsiteX4" fmla="*/ 0 w 208423"/>
                  <a:gd name="connsiteY4" fmla="*/ 54407 h 56746"/>
                  <a:gd name="connsiteX0" fmla="*/ 0 w 208273"/>
                  <a:gd name="connsiteY0" fmla="*/ 54407 h 61912"/>
                  <a:gd name="connsiteX1" fmla="*/ 52298 w 208273"/>
                  <a:gd name="connsiteY1" fmla="*/ 0 h 61912"/>
                  <a:gd name="connsiteX2" fmla="*/ 207170 w 208273"/>
                  <a:gd name="connsiteY2" fmla="*/ 496 h 61912"/>
                  <a:gd name="connsiteX3" fmla="*/ 154694 w 208273"/>
                  <a:gd name="connsiteY3" fmla="*/ 61912 h 61912"/>
                  <a:gd name="connsiteX4" fmla="*/ 0 w 208273"/>
                  <a:gd name="connsiteY4" fmla="*/ 54407 h 61912"/>
                  <a:gd name="connsiteX0" fmla="*/ 0 w 208155"/>
                  <a:gd name="connsiteY0" fmla="*/ 54407 h 59531"/>
                  <a:gd name="connsiteX1" fmla="*/ 52298 w 208155"/>
                  <a:gd name="connsiteY1" fmla="*/ 0 h 59531"/>
                  <a:gd name="connsiteX2" fmla="*/ 207170 w 208155"/>
                  <a:gd name="connsiteY2" fmla="*/ 496 h 59531"/>
                  <a:gd name="connsiteX3" fmla="*/ 149931 w 208155"/>
                  <a:gd name="connsiteY3" fmla="*/ 59531 h 59531"/>
                  <a:gd name="connsiteX4" fmla="*/ 0 w 208155"/>
                  <a:gd name="connsiteY4" fmla="*/ 54407 h 5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55" h="59531">
                    <a:moveTo>
                      <a:pt x="0" y="54407"/>
                    </a:moveTo>
                    <a:lnTo>
                      <a:pt x="52298" y="0"/>
                    </a:lnTo>
                    <a:lnTo>
                      <a:pt x="207170" y="496"/>
                    </a:lnTo>
                    <a:cubicBezTo>
                      <a:pt x="214711" y="6846"/>
                      <a:pt x="177360" y="28823"/>
                      <a:pt x="149931" y="59531"/>
                    </a:cubicBezTo>
                    <a:cubicBezTo>
                      <a:pt x="110641" y="56609"/>
                      <a:pt x="7541" y="60757"/>
                      <a:pt x="0" y="5440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p:cNvSpPr/>
              <p:nvPr/>
            </p:nvSpPr>
            <p:spPr>
              <a:xfrm>
                <a:off x="2651068" y="1856366"/>
                <a:ext cx="655877" cy="484329"/>
              </a:xfrm>
              <a:prstGeom prst="cube">
                <a:avLst>
                  <a:gd name="adj" fmla="val 89578"/>
                </a:avLst>
              </a:prstGeom>
              <a:solidFill>
                <a:schemeClr val="tx1">
                  <a:lumMod val="50000"/>
                  <a:lumOff val="50000"/>
                  <a:alpha val="53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909641" y="3481253"/>
              <a:ext cx="655877" cy="752987"/>
              <a:chOff x="2651068" y="1856366"/>
              <a:chExt cx="655877" cy="752987"/>
            </a:xfrm>
          </p:grpSpPr>
          <p:sp>
            <p:nvSpPr>
              <p:cNvPr id="73" name="Isosceles Triangle 72"/>
              <p:cNvSpPr/>
              <p:nvPr/>
            </p:nvSpPr>
            <p:spPr>
              <a:xfrm rot="10800000">
                <a:off x="2685959" y="2303029"/>
                <a:ext cx="152401" cy="30632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0"/>
              <p:cNvSpPr/>
              <p:nvPr/>
            </p:nvSpPr>
            <p:spPr>
              <a:xfrm rot="10800000">
                <a:off x="2757397" y="2255405"/>
                <a:ext cx="135733" cy="351568"/>
              </a:xfrm>
              <a:custGeom>
                <a:avLst/>
                <a:gdLst>
                  <a:gd name="connsiteX0" fmla="*/ 0 w 152401"/>
                  <a:gd name="connsiteY0" fmla="*/ 306324 h 306324"/>
                  <a:gd name="connsiteX1" fmla="*/ 76201 w 152401"/>
                  <a:gd name="connsiteY1" fmla="*/ 0 h 306324"/>
                  <a:gd name="connsiteX2" fmla="*/ 152401 w 152401"/>
                  <a:gd name="connsiteY2" fmla="*/ 306324 h 306324"/>
                  <a:gd name="connsiteX3" fmla="*/ 0 w 152401"/>
                  <a:gd name="connsiteY3" fmla="*/ 306324 h 306324"/>
                  <a:gd name="connsiteX0" fmla="*/ 0 w 228601"/>
                  <a:gd name="connsiteY0" fmla="*/ 311087 h 311087"/>
                  <a:gd name="connsiteX1" fmla="*/ 228601 w 228601"/>
                  <a:gd name="connsiteY1" fmla="*/ 0 h 311087"/>
                  <a:gd name="connsiteX2" fmla="*/ 152401 w 228601"/>
                  <a:gd name="connsiteY2" fmla="*/ 311087 h 311087"/>
                  <a:gd name="connsiteX3" fmla="*/ 0 w 228601"/>
                  <a:gd name="connsiteY3" fmla="*/ 311087 h 311087"/>
                  <a:gd name="connsiteX0" fmla="*/ 0 w 233364"/>
                  <a:gd name="connsiteY0" fmla="*/ 303944 h 303944"/>
                  <a:gd name="connsiteX1" fmla="*/ 233364 w 233364"/>
                  <a:gd name="connsiteY1" fmla="*/ 0 h 303944"/>
                  <a:gd name="connsiteX2" fmla="*/ 152401 w 233364"/>
                  <a:gd name="connsiteY2" fmla="*/ 303944 h 303944"/>
                  <a:gd name="connsiteX3" fmla="*/ 0 w 233364"/>
                  <a:gd name="connsiteY3" fmla="*/ 303944 h 303944"/>
                  <a:gd name="connsiteX0" fmla="*/ 0 w 135733"/>
                  <a:gd name="connsiteY0" fmla="*/ 353950 h 353950"/>
                  <a:gd name="connsiteX1" fmla="*/ 135733 w 135733"/>
                  <a:gd name="connsiteY1" fmla="*/ 0 h 353950"/>
                  <a:gd name="connsiteX2" fmla="*/ 54770 w 135733"/>
                  <a:gd name="connsiteY2" fmla="*/ 303944 h 353950"/>
                  <a:gd name="connsiteX3" fmla="*/ 0 w 135733"/>
                  <a:gd name="connsiteY3" fmla="*/ 353950 h 353950"/>
                  <a:gd name="connsiteX0" fmla="*/ 0 w 135733"/>
                  <a:gd name="connsiteY0" fmla="*/ 351568 h 351568"/>
                  <a:gd name="connsiteX1" fmla="*/ 135733 w 135733"/>
                  <a:gd name="connsiteY1" fmla="*/ 0 h 351568"/>
                  <a:gd name="connsiteX2" fmla="*/ 54770 w 135733"/>
                  <a:gd name="connsiteY2" fmla="*/ 303944 h 351568"/>
                  <a:gd name="connsiteX3" fmla="*/ 0 w 135733"/>
                  <a:gd name="connsiteY3" fmla="*/ 351568 h 351568"/>
                </a:gdLst>
                <a:ahLst/>
                <a:cxnLst>
                  <a:cxn ang="0">
                    <a:pos x="connsiteX0" y="connsiteY0"/>
                  </a:cxn>
                  <a:cxn ang="0">
                    <a:pos x="connsiteX1" y="connsiteY1"/>
                  </a:cxn>
                  <a:cxn ang="0">
                    <a:pos x="connsiteX2" y="connsiteY2"/>
                  </a:cxn>
                  <a:cxn ang="0">
                    <a:pos x="connsiteX3" y="connsiteY3"/>
                  </a:cxn>
                </a:cxnLst>
                <a:rect l="l" t="t" r="r" b="b"/>
                <a:pathLst>
                  <a:path w="135733" h="351568">
                    <a:moveTo>
                      <a:pt x="0" y="351568"/>
                    </a:moveTo>
                    <a:lnTo>
                      <a:pt x="135733" y="0"/>
                    </a:lnTo>
                    <a:lnTo>
                      <a:pt x="54770" y="303944"/>
                    </a:lnTo>
                    <a:lnTo>
                      <a:pt x="0" y="35156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0"/>
              <p:cNvSpPr/>
              <p:nvPr/>
            </p:nvSpPr>
            <p:spPr>
              <a:xfrm rot="10800000">
                <a:off x="2684975" y="2247943"/>
                <a:ext cx="208155" cy="59531"/>
              </a:xfrm>
              <a:custGeom>
                <a:avLst/>
                <a:gdLst>
                  <a:gd name="connsiteX0" fmla="*/ 0 w 152401"/>
                  <a:gd name="connsiteY0" fmla="*/ 306324 h 306324"/>
                  <a:gd name="connsiteX1" fmla="*/ 76201 w 152401"/>
                  <a:gd name="connsiteY1" fmla="*/ 0 h 306324"/>
                  <a:gd name="connsiteX2" fmla="*/ 152401 w 152401"/>
                  <a:gd name="connsiteY2" fmla="*/ 306324 h 306324"/>
                  <a:gd name="connsiteX3" fmla="*/ 0 w 152401"/>
                  <a:gd name="connsiteY3" fmla="*/ 306324 h 306324"/>
                  <a:gd name="connsiteX0" fmla="*/ 0 w 228601"/>
                  <a:gd name="connsiteY0" fmla="*/ 311087 h 311087"/>
                  <a:gd name="connsiteX1" fmla="*/ 228601 w 228601"/>
                  <a:gd name="connsiteY1" fmla="*/ 0 h 311087"/>
                  <a:gd name="connsiteX2" fmla="*/ 152401 w 228601"/>
                  <a:gd name="connsiteY2" fmla="*/ 311087 h 311087"/>
                  <a:gd name="connsiteX3" fmla="*/ 0 w 228601"/>
                  <a:gd name="connsiteY3" fmla="*/ 311087 h 311087"/>
                  <a:gd name="connsiteX0" fmla="*/ 0 w 233364"/>
                  <a:gd name="connsiteY0" fmla="*/ 303944 h 303944"/>
                  <a:gd name="connsiteX1" fmla="*/ 233364 w 233364"/>
                  <a:gd name="connsiteY1" fmla="*/ 0 h 303944"/>
                  <a:gd name="connsiteX2" fmla="*/ 152401 w 233364"/>
                  <a:gd name="connsiteY2" fmla="*/ 303944 h 303944"/>
                  <a:gd name="connsiteX3" fmla="*/ 0 w 233364"/>
                  <a:gd name="connsiteY3" fmla="*/ 303944 h 303944"/>
                  <a:gd name="connsiteX0" fmla="*/ 0 w 135733"/>
                  <a:gd name="connsiteY0" fmla="*/ 353950 h 353950"/>
                  <a:gd name="connsiteX1" fmla="*/ 135733 w 135733"/>
                  <a:gd name="connsiteY1" fmla="*/ 0 h 353950"/>
                  <a:gd name="connsiteX2" fmla="*/ 54770 w 135733"/>
                  <a:gd name="connsiteY2" fmla="*/ 303944 h 353950"/>
                  <a:gd name="connsiteX3" fmla="*/ 0 w 135733"/>
                  <a:gd name="connsiteY3" fmla="*/ 353950 h 353950"/>
                  <a:gd name="connsiteX0" fmla="*/ 0 w 135733"/>
                  <a:gd name="connsiteY0" fmla="*/ 351568 h 351568"/>
                  <a:gd name="connsiteX1" fmla="*/ 135733 w 135733"/>
                  <a:gd name="connsiteY1" fmla="*/ 0 h 351568"/>
                  <a:gd name="connsiteX2" fmla="*/ 54770 w 135733"/>
                  <a:gd name="connsiteY2" fmla="*/ 303944 h 351568"/>
                  <a:gd name="connsiteX3" fmla="*/ 0 w 135733"/>
                  <a:gd name="connsiteY3" fmla="*/ 351568 h 351568"/>
                  <a:gd name="connsiteX0" fmla="*/ 0 w 138113"/>
                  <a:gd name="connsiteY0" fmla="*/ 351568 h 351568"/>
                  <a:gd name="connsiteX1" fmla="*/ 135733 w 138113"/>
                  <a:gd name="connsiteY1" fmla="*/ 0 h 351568"/>
                  <a:gd name="connsiteX2" fmla="*/ 138113 w 138113"/>
                  <a:gd name="connsiteY2" fmla="*/ 344426 h 351568"/>
                  <a:gd name="connsiteX3" fmla="*/ 0 w 138113"/>
                  <a:gd name="connsiteY3" fmla="*/ 351568 h 351568"/>
                  <a:gd name="connsiteX0" fmla="*/ 0 w 138113"/>
                  <a:gd name="connsiteY0" fmla="*/ 351568 h 351568"/>
                  <a:gd name="connsiteX1" fmla="*/ 68967 w 138113"/>
                  <a:gd name="connsiteY1" fmla="*/ 182860 h 351568"/>
                  <a:gd name="connsiteX2" fmla="*/ 135733 w 138113"/>
                  <a:gd name="connsiteY2" fmla="*/ 0 h 351568"/>
                  <a:gd name="connsiteX3" fmla="*/ 138113 w 138113"/>
                  <a:gd name="connsiteY3" fmla="*/ 344426 h 351568"/>
                  <a:gd name="connsiteX4" fmla="*/ 0 w 138113"/>
                  <a:gd name="connsiteY4" fmla="*/ 351568 h 351568"/>
                  <a:gd name="connsiteX0" fmla="*/ 9614 w 147727"/>
                  <a:gd name="connsiteY0" fmla="*/ 351568 h 351568"/>
                  <a:gd name="connsiteX1" fmla="*/ 0 w 147727"/>
                  <a:gd name="connsiteY1" fmla="*/ 85229 h 351568"/>
                  <a:gd name="connsiteX2" fmla="*/ 145347 w 147727"/>
                  <a:gd name="connsiteY2" fmla="*/ 0 h 351568"/>
                  <a:gd name="connsiteX3" fmla="*/ 147727 w 147727"/>
                  <a:gd name="connsiteY3" fmla="*/ 344426 h 351568"/>
                  <a:gd name="connsiteX4" fmla="*/ 9614 w 147727"/>
                  <a:gd name="connsiteY4" fmla="*/ 351568 h 351568"/>
                  <a:gd name="connsiteX0" fmla="*/ 19139 w 157252"/>
                  <a:gd name="connsiteY0" fmla="*/ 352064 h 352064"/>
                  <a:gd name="connsiteX1" fmla="*/ 0 w 157252"/>
                  <a:gd name="connsiteY1" fmla="*/ 0 h 352064"/>
                  <a:gd name="connsiteX2" fmla="*/ 154872 w 157252"/>
                  <a:gd name="connsiteY2" fmla="*/ 496 h 352064"/>
                  <a:gd name="connsiteX3" fmla="*/ 157252 w 157252"/>
                  <a:gd name="connsiteY3" fmla="*/ 344922 h 352064"/>
                  <a:gd name="connsiteX4" fmla="*/ 19139 w 157252"/>
                  <a:gd name="connsiteY4" fmla="*/ 352064 h 352064"/>
                  <a:gd name="connsiteX0" fmla="*/ 0 w 209550"/>
                  <a:gd name="connsiteY0" fmla="*/ 54407 h 344922"/>
                  <a:gd name="connsiteX1" fmla="*/ 52298 w 209550"/>
                  <a:gd name="connsiteY1" fmla="*/ 0 h 344922"/>
                  <a:gd name="connsiteX2" fmla="*/ 207170 w 209550"/>
                  <a:gd name="connsiteY2" fmla="*/ 496 h 344922"/>
                  <a:gd name="connsiteX3" fmla="*/ 209550 w 209550"/>
                  <a:gd name="connsiteY3" fmla="*/ 344922 h 344922"/>
                  <a:gd name="connsiteX4" fmla="*/ 0 w 209550"/>
                  <a:gd name="connsiteY4" fmla="*/ 54407 h 344922"/>
                  <a:gd name="connsiteX0" fmla="*/ 0 w 207175"/>
                  <a:gd name="connsiteY0" fmla="*/ 54407 h 156804"/>
                  <a:gd name="connsiteX1" fmla="*/ 52298 w 207175"/>
                  <a:gd name="connsiteY1" fmla="*/ 0 h 156804"/>
                  <a:gd name="connsiteX2" fmla="*/ 207170 w 207175"/>
                  <a:gd name="connsiteY2" fmla="*/ 496 h 156804"/>
                  <a:gd name="connsiteX3" fmla="*/ 116681 w 207175"/>
                  <a:gd name="connsiteY3" fmla="*/ 156804 h 156804"/>
                  <a:gd name="connsiteX4" fmla="*/ 0 w 207175"/>
                  <a:gd name="connsiteY4" fmla="*/ 54407 h 156804"/>
                  <a:gd name="connsiteX0" fmla="*/ 0 w 207175"/>
                  <a:gd name="connsiteY0" fmla="*/ 54407 h 156804"/>
                  <a:gd name="connsiteX1" fmla="*/ 52298 w 207175"/>
                  <a:gd name="connsiteY1" fmla="*/ 0 h 156804"/>
                  <a:gd name="connsiteX2" fmla="*/ 207170 w 207175"/>
                  <a:gd name="connsiteY2" fmla="*/ 496 h 156804"/>
                  <a:gd name="connsiteX3" fmla="*/ 116681 w 207175"/>
                  <a:gd name="connsiteY3" fmla="*/ 156804 h 156804"/>
                  <a:gd name="connsiteX4" fmla="*/ 0 w 207175"/>
                  <a:gd name="connsiteY4" fmla="*/ 54407 h 156804"/>
                  <a:gd name="connsiteX0" fmla="*/ 0 w 207175"/>
                  <a:gd name="connsiteY0" fmla="*/ 54407 h 156804"/>
                  <a:gd name="connsiteX1" fmla="*/ 52298 w 207175"/>
                  <a:gd name="connsiteY1" fmla="*/ 0 h 156804"/>
                  <a:gd name="connsiteX2" fmla="*/ 207170 w 207175"/>
                  <a:gd name="connsiteY2" fmla="*/ 496 h 156804"/>
                  <a:gd name="connsiteX3" fmla="*/ 116681 w 207175"/>
                  <a:gd name="connsiteY3" fmla="*/ 156804 h 156804"/>
                  <a:gd name="connsiteX4" fmla="*/ 0 w 207175"/>
                  <a:gd name="connsiteY4" fmla="*/ 54407 h 156804"/>
                  <a:gd name="connsiteX0" fmla="*/ 0 w 207174"/>
                  <a:gd name="connsiteY0" fmla="*/ 54407 h 104416"/>
                  <a:gd name="connsiteX1" fmla="*/ 52298 w 207174"/>
                  <a:gd name="connsiteY1" fmla="*/ 0 h 104416"/>
                  <a:gd name="connsiteX2" fmla="*/ 207170 w 207174"/>
                  <a:gd name="connsiteY2" fmla="*/ 496 h 104416"/>
                  <a:gd name="connsiteX3" fmla="*/ 92869 w 207174"/>
                  <a:gd name="connsiteY3" fmla="*/ 104416 h 104416"/>
                  <a:gd name="connsiteX4" fmla="*/ 0 w 207174"/>
                  <a:gd name="connsiteY4" fmla="*/ 54407 h 104416"/>
                  <a:gd name="connsiteX0" fmla="*/ 0 w 207467"/>
                  <a:gd name="connsiteY0" fmla="*/ 54407 h 105183"/>
                  <a:gd name="connsiteX1" fmla="*/ 52298 w 207467"/>
                  <a:gd name="connsiteY1" fmla="*/ 0 h 105183"/>
                  <a:gd name="connsiteX2" fmla="*/ 207170 w 207467"/>
                  <a:gd name="connsiteY2" fmla="*/ 496 h 105183"/>
                  <a:gd name="connsiteX3" fmla="*/ 92869 w 207467"/>
                  <a:gd name="connsiteY3" fmla="*/ 104416 h 105183"/>
                  <a:gd name="connsiteX4" fmla="*/ 0 w 207467"/>
                  <a:gd name="connsiteY4" fmla="*/ 54407 h 105183"/>
                  <a:gd name="connsiteX0" fmla="*/ 0 w 207517"/>
                  <a:gd name="connsiteY0" fmla="*/ 54407 h 71219"/>
                  <a:gd name="connsiteX1" fmla="*/ 52298 w 207517"/>
                  <a:gd name="connsiteY1" fmla="*/ 0 h 71219"/>
                  <a:gd name="connsiteX2" fmla="*/ 207170 w 207517"/>
                  <a:gd name="connsiteY2" fmla="*/ 496 h 71219"/>
                  <a:gd name="connsiteX3" fmla="*/ 109538 w 207517"/>
                  <a:gd name="connsiteY3" fmla="*/ 68697 h 71219"/>
                  <a:gd name="connsiteX4" fmla="*/ 0 w 207517"/>
                  <a:gd name="connsiteY4" fmla="*/ 54407 h 71219"/>
                  <a:gd name="connsiteX0" fmla="*/ 0 w 207731"/>
                  <a:gd name="connsiteY0" fmla="*/ 54407 h 71219"/>
                  <a:gd name="connsiteX1" fmla="*/ 52298 w 207731"/>
                  <a:gd name="connsiteY1" fmla="*/ 0 h 71219"/>
                  <a:gd name="connsiteX2" fmla="*/ 207170 w 207731"/>
                  <a:gd name="connsiteY2" fmla="*/ 496 h 71219"/>
                  <a:gd name="connsiteX3" fmla="*/ 109538 w 207731"/>
                  <a:gd name="connsiteY3" fmla="*/ 68697 h 71219"/>
                  <a:gd name="connsiteX4" fmla="*/ 0 w 207731"/>
                  <a:gd name="connsiteY4" fmla="*/ 54407 h 71219"/>
                  <a:gd name="connsiteX0" fmla="*/ 0 w 207731"/>
                  <a:gd name="connsiteY0" fmla="*/ 54407 h 74159"/>
                  <a:gd name="connsiteX1" fmla="*/ 52298 w 207731"/>
                  <a:gd name="connsiteY1" fmla="*/ 0 h 74159"/>
                  <a:gd name="connsiteX2" fmla="*/ 207170 w 207731"/>
                  <a:gd name="connsiteY2" fmla="*/ 496 h 74159"/>
                  <a:gd name="connsiteX3" fmla="*/ 109538 w 207731"/>
                  <a:gd name="connsiteY3" fmla="*/ 68697 h 74159"/>
                  <a:gd name="connsiteX4" fmla="*/ 0 w 207731"/>
                  <a:gd name="connsiteY4" fmla="*/ 54407 h 74159"/>
                  <a:gd name="connsiteX0" fmla="*/ 0 w 207967"/>
                  <a:gd name="connsiteY0" fmla="*/ 54407 h 74159"/>
                  <a:gd name="connsiteX1" fmla="*/ 52298 w 207967"/>
                  <a:gd name="connsiteY1" fmla="*/ 0 h 74159"/>
                  <a:gd name="connsiteX2" fmla="*/ 207170 w 207967"/>
                  <a:gd name="connsiteY2" fmla="*/ 496 h 74159"/>
                  <a:gd name="connsiteX3" fmla="*/ 109538 w 207967"/>
                  <a:gd name="connsiteY3" fmla="*/ 68697 h 74159"/>
                  <a:gd name="connsiteX4" fmla="*/ 0 w 207967"/>
                  <a:gd name="connsiteY4" fmla="*/ 54407 h 74159"/>
                  <a:gd name="connsiteX0" fmla="*/ 0 w 207170"/>
                  <a:gd name="connsiteY0" fmla="*/ 54407 h 54407"/>
                  <a:gd name="connsiteX1" fmla="*/ 52298 w 207170"/>
                  <a:gd name="connsiteY1" fmla="*/ 0 h 54407"/>
                  <a:gd name="connsiteX2" fmla="*/ 207170 w 207170"/>
                  <a:gd name="connsiteY2" fmla="*/ 496 h 54407"/>
                  <a:gd name="connsiteX3" fmla="*/ 0 w 207170"/>
                  <a:gd name="connsiteY3" fmla="*/ 54407 h 54407"/>
                  <a:gd name="connsiteX0" fmla="*/ 0 w 207653"/>
                  <a:gd name="connsiteY0" fmla="*/ 54407 h 56034"/>
                  <a:gd name="connsiteX1" fmla="*/ 52298 w 207653"/>
                  <a:gd name="connsiteY1" fmla="*/ 0 h 56034"/>
                  <a:gd name="connsiteX2" fmla="*/ 207170 w 207653"/>
                  <a:gd name="connsiteY2" fmla="*/ 496 h 56034"/>
                  <a:gd name="connsiteX3" fmla="*/ 97543 w 207653"/>
                  <a:gd name="connsiteY3" fmla="*/ 38099 h 56034"/>
                  <a:gd name="connsiteX4" fmla="*/ 0 w 207653"/>
                  <a:gd name="connsiteY4" fmla="*/ 54407 h 56034"/>
                  <a:gd name="connsiteX0" fmla="*/ 0 w 207882"/>
                  <a:gd name="connsiteY0" fmla="*/ 54407 h 57467"/>
                  <a:gd name="connsiteX1" fmla="*/ 52298 w 207882"/>
                  <a:gd name="connsiteY1" fmla="*/ 0 h 57467"/>
                  <a:gd name="connsiteX2" fmla="*/ 207170 w 207882"/>
                  <a:gd name="connsiteY2" fmla="*/ 496 h 57467"/>
                  <a:gd name="connsiteX3" fmla="*/ 126118 w 207882"/>
                  <a:gd name="connsiteY3" fmla="*/ 47624 h 57467"/>
                  <a:gd name="connsiteX4" fmla="*/ 0 w 207882"/>
                  <a:gd name="connsiteY4" fmla="*/ 54407 h 57467"/>
                  <a:gd name="connsiteX0" fmla="*/ 0 w 207728"/>
                  <a:gd name="connsiteY0" fmla="*/ 54407 h 60405"/>
                  <a:gd name="connsiteX1" fmla="*/ 52298 w 207728"/>
                  <a:gd name="connsiteY1" fmla="*/ 0 h 60405"/>
                  <a:gd name="connsiteX2" fmla="*/ 207170 w 207728"/>
                  <a:gd name="connsiteY2" fmla="*/ 496 h 60405"/>
                  <a:gd name="connsiteX3" fmla="*/ 109449 w 207728"/>
                  <a:gd name="connsiteY3" fmla="*/ 54768 h 60405"/>
                  <a:gd name="connsiteX4" fmla="*/ 0 w 207728"/>
                  <a:gd name="connsiteY4" fmla="*/ 54407 h 60405"/>
                  <a:gd name="connsiteX0" fmla="*/ 0 w 207852"/>
                  <a:gd name="connsiteY0" fmla="*/ 54407 h 60405"/>
                  <a:gd name="connsiteX1" fmla="*/ 52298 w 207852"/>
                  <a:gd name="connsiteY1" fmla="*/ 0 h 60405"/>
                  <a:gd name="connsiteX2" fmla="*/ 207170 w 207852"/>
                  <a:gd name="connsiteY2" fmla="*/ 496 h 60405"/>
                  <a:gd name="connsiteX3" fmla="*/ 109449 w 207852"/>
                  <a:gd name="connsiteY3" fmla="*/ 54768 h 60405"/>
                  <a:gd name="connsiteX4" fmla="*/ 0 w 207852"/>
                  <a:gd name="connsiteY4" fmla="*/ 54407 h 60405"/>
                  <a:gd name="connsiteX0" fmla="*/ 0 w 207852"/>
                  <a:gd name="connsiteY0" fmla="*/ 54407 h 56746"/>
                  <a:gd name="connsiteX1" fmla="*/ 52298 w 207852"/>
                  <a:gd name="connsiteY1" fmla="*/ 0 h 56746"/>
                  <a:gd name="connsiteX2" fmla="*/ 207170 w 207852"/>
                  <a:gd name="connsiteY2" fmla="*/ 496 h 56746"/>
                  <a:gd name="connsiteX3" fmla="*/ 109449 w 207852"/>
                  <a:gd name="connsiteY3" fmla="*/ 54768 h 56746"/>
                  <a:gd name="connsiteX4" fmla="*/ 0 w 207852"/>
                  <a:gd name="connsiteY4" fmla="*/ 54407 h 56746"/>
                  <a:gd name="connsiteX0" fmla="*/ 0 w 208681"/>
                  <a:gd name="connsiteY0" fmla="*/ 54407 h 59530"/>
                  <a:gd name="connsiteX1" fmla="*/ 52298 w 208681"/>
                  <a:gd name="connsiteY1" fmla="*/ 0 h 59530"/>
                  <a:gd name="connsiteX2" fmla="*/ 207170 w 208681"/>
                  <a:gd name="connsiteY2" fmla="*/ 496 h 59530"/>
                  <a:gd name="connsiteX3" fmla="*/ 145168 w 208681"/>
                  <a:gd name="connsiteY3" fmla="*/ 59530 h 59530"/>
                  <a:gd name="connsiteX4" fmla="*/ 0 w 208681"/>
                  <a:gd name="connsiteY4" fmla="*/ 54407 h 59530"/>
                  <a:gd name="connsiteX0" fmla="*/ 0 w 208264"/>
                  <a:gd name="connsiteY0" fmla="*/ 54407 h 59530"/>
                  <a:gd name="connsiteX1" fmla="*/ 52298 w 208264"/>
                  <a:gd name="connsiteY1" fmla="*/ 0 h 59530"/>
                  <a:gd name="connsiteX2" fmla="*/ 207170 w 208264"/>
                  <a:gd name="connsiteY2" fmla="*/ 496 h 59530"/>
                  <a:gd name="connsiteX3" fmla="*/ 145168 w 208264"/>
                  <a:gd name="connsiteY3" fmla="*/ 59530 h 59530"/>
                  <a:gd name="connsiteX4" fmla="*/ 0 w 208264"/>
                  <a:gd name="connsiteY4" fmla="*/ 54407 h 59530"/>
                  <a:gd name="connsiteX0" fmla="*/ 0 w 208496"/>
                  <a:gd name="connsiteY0" fmla="*/ 54407 h 61912"/>
                  <a:gd name="connsiteX1" fmla="*/ 52298 w 208496"/>
                  <a:gd name="connsiteY1" fmla="*/ 0 h 61912"/>
                  <a:gd name="connsiteX2" fmla="*/ 207170 w 208496"/>
                  <a:gd name="connsiteY2" fmla="*/ 496 h 61912"/>
                  <a:gd name="connsiteX3" fmla="*/ 152312 w 208496"/>
                  <a:gd name="connsiteY3" fmla="*/ 61912 h 61912"/>
                  <a:gd name="connsiteX4" fmla="*/ 0 w 208496"/>
                  <a:gd name="connsiteY4" fmla="*/ 54407 h 61912"/>
                  <a:gd name="connsiteX0" fmla="*/ 0 w 208211"/>
                  <a:gd name="connsiteY0" fmla="*/ 54407 h 61912"/>
                  <a:gd name="connsiteX1" fmla="*/ 52298 w 208211"/>
                  <a:gd name="connsiteY1" fmla="*/ 0 h 61912"/>
                  <a:gd name="connsiteX2" fmla="*/ 207170 w 208211"/>
                  <a:gd name="connsiteY2" fmla="*/ 496 h 61912"/>
                  <a:gd name="connsiteX3" fmla="*/ 152312 w 208211"/>
                  <a:gd name="connsiteY3" fmla="*/ 61912 h 61912"/>
                  <a:gd name="connsiteX4" fmla="*/ 0 w 208211"/>
                  <a:gd name="connsiteY4" fmla="*/ 54407 h 61912"/>
                  <a:gd name="connsiteX0" fmla="*/ 0 w 208211"/>
                  <a:gd name="connsiteY0" fmla="*/ 54407 h 61912"/>
                  <a:gd name="connsiteX1" fmla="*/ 52298 w 208211"/>
                  <a:gd name="connsiteY1" fmla="*/ 0 h 61912"/>
                  <a:gd name="connsiteX2" fmla="*/ 207170 w 208211"/>
                  <a:gd name="connsiteY2" fmla="*/ 496 h 61912"/>
                  <a:gd name="connsiteX3" fmla="*/ 152312 w 208211"/>
                  <a:gd name="connsiteY3" fmla="*/ 61912 h 61912"/>
                  <a:gd name="connsiteX4" fmla="*/ 0 w 208211"/>
                  <a:gd name="connsiteY4" fmla="*/ 54407 h 61912"/>
                  <a:gd name="connsiteX0" fmla="*/ 0 w 208423"/>
                  <a:gd name="connsiteY0" fmla="*/ 54407 h 56746"/>
                  <a:gd name="connsiteX1" fmla="*/ 52298 w 208423"/>
                  <a:gd name="connsiteY1" fmla="*/ 0 h 56746"/>
                  <a:gd name="connsiteX2" fmla="*/ 207170 w 208423"/>
                  <a:gd name="connsiteY2" fmla="*/ 496 h 56746"/>
                  <a:gd name="connsiteX3" fmla="*/ 159456 w 208423"/>
                  <a:gd name="connsiteY3" fmla="*/ 54768 h 56746"/>
                  <a:gd name="connsiteX4" fmla="*/ 0 w 208423"/>
                  <a:gd name="connsiteY4" fmla="*/ 54407 h 56746"/>
                  <a:gd name="connsiteX0" fmla="*/ 0 w 208273"/>
                  <a:gd name="connsiteY0" fmla="*/ 54407 h 61912"/>
                  <a:gd name="connsiteX1" fmla="*/ 52298 w 208273"/>
                  <a:gd name="connsiteY1" fmla="*/ 0 h 61912"/>
                  <a:gd name="connsiteX2" fmla="*/ 207170 w 208273"/>
                  <a:gd name="connsiteY2" fmla="*/ 496 h 61912"/>
                  <a:gd name="connsiteX3" fmla="*/ 154694 w 208273"/>
                  <a:gd name="connsiteY3" fmla="*/ 61912 h 61912"/>
                  <a:gd name="connsiteX4" fmla="*/ 0 w 208273"/>
                  <a:gd name="connsiteY4" fmla="*/ 54407 h 61912"/>
                  <a:gd name="connsiteX0" fmla="*/ 0 w 208155"/>
                  <a:gd name="connsiteY0" fmla="*/ 54407 h 59531"/>
                  <a:gd name="connsiteX1" fmla="*/ 52298 w 208155"/>
                  <a:gd name="connsiteY1" fmla="*/ 0 h 59531"/>
                  <a:gd name="connsiteX2" fmla="*/ 207170 w 208155"/>
                  <a:gd name="connsiteY2" fmla="*/ 496 h 59531"/>
                  <a:gd name="connsiteX3" fmla="*/ 149931 w 208155"/>
                  <a:gd name="connsiteY3" fmla="*/ 59531 h 59531"/>
                  <a:gd name="connsiteX4" fmla="*/ 0 w 208155"/>
                  <a:gd name="connsiteY4" fmla="*/ 54407 h 5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55" h="59531">
                    <a:moveTo>
                      <a:pt x="0" y="54407"/>
                    </a:moveTo>
                    <a:lnTo>
                      <a:pt x="52298" y="0"/>
                    </a:lnTo>
                    <a:lnTo>
                      <a:pt x="207170" y="496"/>
                    </a:lnTo>
                    <a:cubicBezTo>
                      <a:pt x="214711" y="6846"/>
                      <a:pt x="177360" y="28823"/>
                      <a:pt x="149931" y="59531"/>
                    </a:cubicBezTo>
                    <a:cubicBezTo>
                      <a:pt x="110641" y="56609"/>
                      <a:pt x="7541" y="60757"/>
                      <a:pt x="0" y="5440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p:cNvSpPr/>
              <p:nvPr/>
            </p:nvSpPr>
            <p:spPr>
              <a:xfrm>
                <a:off x="2651068" y="1856366"/>
                <a:ext cx="655877" cy="484329"/>
              </a:xfrm>
              <a:prstGeom prst="cube">
                <a:avLst>
                  <a:gd name="adj" fmla="val 89578"/>
                </a:avLst>
              </a:prstGeom>
              <a:solidFill>
                <a:schemeClr val="tx1">
                  <a:lumMod val="50000"/>
                  <a:lumOff val="50000"/>
                  <a:alpha val="53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4488827" y="3431251"/>
              <a:ext cx="655877" cy="752987"/>
              <a:chOff x="2651068" y="1856366"/>
              <a:chExt cx="655877" cy="752987"/>
            </a:xfrm>
          </p:grpSpPr>
          <p:sp>
            <p:nvSpPr>
              <p:cNvPr id="69" name="Isosceles Triangle 68"/>
              <p:cNvSpPr/>
              <p:nvPr/>
            </p:nvSpPr>
            <p:spPr>
              <a:xfrm rot="10800000">
                <a:off x="2685959" y="2303029"/>
                <a:ext cx="152401" cy="306324"/>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70"/>
              <p:cNvSpPr/>
              <p:nvPr/>
            </p:nvSpPr>
            <p:spPr>
              <a:xfrm rot="10800000">
                <a:off x="2757397" y="2255405"/>
                <a:ext cx="135733" cy="351568"/>
              </a:xfrm>
              <a:custGeom>
                <a:avLst/>
                <a:gdLst>
                  <a:gd name="connsiteX0" fmla="*/ 0 w 152401"/>
                  <a:gd name="connsiteY0" fmla="*/ 306324 h 306324"/>
                  <a:gd name="connsiteX1" fmla="*/ 76201 w 152401"/>
                  <a:gd name="connsiteY1" fmla="*/ 0 h 306324"/>
                  <a:gd name="connsiteX2" fmla="*/ 152401 w 152401"/>
                  <a:gd name="connsiteY2" fmla="*/ 306324 h 306324"/>
                  <a:gd name="connsiteX3" fmla="*/ 0 w 152401"/>
                  <a:gd name="connsiteY3" fmla="*/ 306324 h 306324"/>
                  <a:gd name="connsiteX0" fmla="*/ 0 w 228601"/>
                  <a:gd name="connsiteY0" fmla="*/ 311087 h 311087"/>
                  <a:gd name="connsiteX1" fmla="*/ 228601 w 228601"/>
                  <a:gd name="connsiteY1" fmla="*/ 0 h 311087"/>
                  <a:gd name="connsiteX2" fmla="*/ 152401 w 228601"/>
                  <a:gd name="connsiteY2" fmla="*/ 311087 h 311087"/>
                  <a:gd name="connsiteX3" fmla="*/ 0 w 228601"/>
                  <a:gd name="connsiteY3" fmla="*/ 311087 h 311087"/>
                  <a:gd name="connsiteX0" fmla="*/ 0 w 233364"/>
                  <a:gd name="connsiteY0" fmla="*/ 303944 h 303944"/>
                  <a:gd name="connsiteX1" fmla="*/ 233364 w 233364"/>
                  <a:gd name="connsiteY1" fmla="*/ 0 h 303944"/>
                  <a:gd name="connsiteX2" fmla="*/ 152401 w 233364"/>
                  <a:gd name="connsiteY2" fmla="*/ 303944 h 303944"/>
                  <a:gd name="connsiteX3" fmla="*/ 0 w 233364"/>
                  <a:gd name="connsiteY3" fmla="*/ 303944 h 303944"/>
                  <a:gd name="connsiteX0" fmla="*/ 0 w 135733"/>
                  <a:gd name="connsiteY0" fmla="*/ 353950 h 353950"/>
                  <a:gd name="connsiteX1" fmla="*/ 135733 w 135733"/>
                  <a:gd name="connsiteY1" fmla="*/ 0 h 353950"/>
                  <a:gd name="connsiteX2" fmla="*/ 54770 w 135733"/>
                  <a:gd name="connsiteY2" fmla="*/ 303944 h 353950"/>
                  <a:gd name="connsiteX3" fmla="*/ 0 w 135733"/>
                  <a:gd name="connsiteY3" fmla="*/ 353950 h 353950"/>
                  <a:gd name="connsiteX0" fmla="*/ 0 w 135733"/>
                  <a:gd name="connsiteY0" fmla="*/ 351568 h 351568"/>
                  <a:gd name="connsiteX1" fmla="*/ 135733 w 135733"/>
                  <a:gd name="connsiteY1" fmla="*/ 0 h 351568"/>
                  <a:gd name="connsiteX2" fmla="*/ 54770 w 135733"/>
                  <a:gd name="connsiteY2" fmla="*/ 303944 h 351568"/>
                  <a:gd name="connsiteX3" fmla="*/ 0 w 135733"/>
                  <a:gd name="connsiteY3" fmla="*/ 351568 h 351568"/>
                </a:gdLst>
                <a:ahLst/>
                <a:cxnLst>
                  <a:cxn ang="0">
                    <a:pos x="connsiteX0" y="connsiteY0"/>
                  </a:cxn>
                  <a:cxn ang="0">
                    <a:pos x="connsiteX1" y="connsiteY1"/>
                  </a:cxn>
                  <a:cxn ang="0">
                    <a:pos x="connsiteX2" y="connsiteY2"/>
                  </a:cxn>
                  <a:cxn ang="0">
                    <a:pos x="connsiteX3" y="connsiteY3"/>
                  </a:cxn>
                </a:cxnLst>
                <a:rect l="l" t="t" r="r" b="b"/>
                <a:pathLst>
                  <a:path w="135733" h="351568">
                    <a:moveTo>
                      <a:pt x="0" y="351568"/>
                    </a:moveTo>
                    <a:lnTo>
                      <a:pt x="135733" y="0"/>
                    </a:lnTo>
                    <a:lnTo>
                      <a:pt x="54770" y="303944"/>
                    </a:lnTo>
                    <a:lnTo>
                      <a:pt x="0" y="35156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p:nvSpPr>
            <p:spPr>
              <a:xfrm rot="10800000">
                <a:off x="2684975" y="2247943"/>
                <a:ext cx="208155" cy="59531"/>
              </a:xfrm>
              <a:custGeom>
                <a:avLst/>
                <a:gdLst>
                  <a:gd name="connsiteX0" fmla="*/ 0 w 152401"/>
                  <a:gd name="connsiteY0" fmla="*/ 306324 h 306324"/>
                  <a:gd name="connsiteX1" fmla="*/ 76201 w 152401"/>
                  <a:gd name="connsiteY1" fmla="*/ 0 h 306324"/>
                  <a:gd name="connsiteX2" fmla="*/ 152401 w 152401"/>
                  <a:gd name="connsiteY2" fmla="*/ 306324 h 306324"/>
                  <a:gd name="connsiteX3" fmla="*/ 0 w 152401"/>
                  <a:gd name="connsiteY3" fmla="*/ 306324 h 306324"/>
                  <a:gd name="connsiteX0" fmla="*/ 0 w 228601"/>
                  <a:gd name="connsiteY0" fmla="*/ 311087 h 311087"/>
                  <a:gd name="connsiteX1" fmla="*/ 228601 w 228601"/>
                  <a:gd name="connsiteY1" fmla="*/ 0 h 311087"/>
                  <a:gd name="connsiteX2" fmla="*/ 152401 w 228601"/>
                  <a:gd name="connsiteY2" fmla="*/ 311087 h 311087"/>
                  <a:gd name="connsiteX3" fmla="*/ 0 w 228601"/>
                  <a:gd name="connsiteY3" fmla="*/ 311087 h 311087"/>
                  <a:gd name="connsiteX0" fmla="*/ 0 w 233364"/>
                  <a:gd name="connsiteY0" fmla="*/ 303944 h 303944"/>
                  <a:gd name="connsiteX1" fmla="*/ 233364 w 233364"/>
                  <a:gd name="connsiteY1" fmla="*/ 0 h 303944"/>
                  <a:gd name="connsiteX2" fmla="*/ 152401 w 233364"/>
                  <a:gd name="connsiteY2" fmla="*/ 303944 h 303944"/>
                  <a:gd name="connsiteX3" fmla="*/ 0 w 233364"/>
                  <a:gd name="connsiteY3" fmla="*/ 303944 h 303944"/>
                  <a:gd name="connsiteX0" fmla="*/ 0 w 135733"/>
                  <a:gd name="connsiteY0" fmla="*/ 353950 h 353950"/>
                  <a:gd name="connsiteX1" fmla="*/ 135733 w 135733"/>
                  <a:gd name="connsiteY1" fmla="*/ 0 h 353950"/>
                  <a:gd name="connsiteX2" fmla="*/ 54770 w 135733"/>
                  <a:gd name="connsiteY2" fmla="*/ 303944 h 353950"/>
                  <a:gd name="connsiteX3" fmla="*/ 0 w 135733"/>
                  <a:gd name="connsiteY3" fmla="*/ 353950 h 353950"/>
                  <a:gd name="connsiteX0" fmla="*/ 0 w 135733"/>
                  <a:gd name="connsiteY0" fmla="*/ 351568 h 351568"/>
                  <a:gd name="connsiteX1" fmla="*/ 135733 w 135733"/>
                  <a:gd name="connsiteY1" fmla="*/ 0 h 351568"/>
                  <a:gd name="connsiteX2" fmla="*/ 54770 w 135733"/>
                  <a:gd name="connsiteY2" fmla="*/ 303944 h 351568"/>
                  <a:gd name="connsiteX3" fmla="*/ 0 w 135733"/>
                  <a:gd name="connsiteY3" fmla="*/ 351568 h 351568"/>
                  <a:gd name="connsiteX0" fmla="*/ 0 w 138113"/>
                  <a:gd name="connsiteY0" fmla="*/ 351568 h 351568"/>
                  <a:gd name="connsiteX1" fmla="*/ 135733 w 138113"/>
                  <a:gd name="connsiteY1" fmla="*/ 0 h 351568"/>
                  <a:gd name="connsiteX2" fmla="*/ 138113 w 138113"/>
                  <a:gd name="connsiteY2" fmla="*/ 344426 h 351568"/>
                  <a:gd name="connsiteX3" fmla="*/ 0 w 138113"/>
                  <a:gd name="connsiteY3" fmla="*/ 351568 h 351568"/>
                  <a:gd name="connsiteX0" fmla="*/ 0 w 138113"/>
                  <a:gd name="connsiteY0" fmla="*/ 351568 h 351568"/>
                  <a:gd name="connsiteX1" fmla="*/ 68967 w 138113"/>
                  <a:gd name="connsiteY1" fmla="*/ 182860 h 351568"/>
                  <a:gd name="connsiteX2" fmla="*/ 135733 w 138113"/>
                  <a:gd name="connsiteY2" fmla="*/ 0 h 351568"/>
                  <a:gd name="connsiteX3" fmla="*/ 138113 w 138113"/>
                  <a:gd name="connsiteY3" fmla="*/ 344426 h 351568"/>
                  <a:gd name="connsiteX4" fmla="*/ 0 w 138113"/>
                  <a:gd name="connsiteY4" fmla="*/ 351568 h 351568"/>
                  <a:gd name="connsiteX0" fmla="*/ 9614 w 147727"/>
                  <a:gd name="connsiteY0" fmla="*/ 351568 h 351568"/>
                  <a:gd name="connsiteX1" fmla="*/ 0 w 147727"/>
                  <a:gd name="connsiteY1" fmla="*/ 85229 h 351568"/>
                  <a:gd name="connsiteX2" fmla="*/ 145347 w 147727"/>
                  <a:gd name="connsiteY2" fmla="*/ 0 h 351568"/>
                  <a:gd name="connsiteX3" fmla="*/ 147727 w 147727"/>
                  <a:gd name="connsiteY3" fmla="*/ 344426 h 351568"/>
                  <a:gd name="connsiteX4" fmla="*/ 9614 w 147727"/>
                  <a:gd name="connsiteY4" fmla="*/ 351568 h 351568"/>
                  <a:gd name="connsiteX0" fmla="*/ 19139 w 157252"/>
                  <a:gd name="connsiteY0" fmla="*/ 352064 h 352064"/>
                  <a:gd name="connsiteX1" fmla="*/ 0 w 157252"/>
                  <a:gd name="connsiteY1" fmla="*/ 0 h 352064"/>
                  <a:gd name="connsiteX2" fmla="*/ 154872 w 157252"/>
                  <a:gd name="connsiteY2" fmla="*/ 496 h 352064"/>
                  <a:gd name="connsiteX3" fmla="*/ 157252 w 157252"/>
                  <a:gd name="connsiteY3" fmla="*/ 344922 h 352064"/>
                  <a:gd name="connsiteX4" fmla="*/ 19139 w 157252"/>
                  <a:gd name="connsiteY4" fmla="*/ 352064 h 352064"/>
                  <a:gd name="connsiteX0" fmla="*/ 0 w 209550"/>
                  <a:gd name="connsiteY0" fmla="*/ 54407 h 344922"/>
                  <a:gd name="connsiteX1" fmla="*/ 52298 w 209550"/>
                  <a:gd name="connsiteY1" fmla="*/ 0 h 344922"/>
                  <a:gd name="connsiteX2" fmla="*/ 207170 w 209550"/>
                  <a:gd name="connsiteY2" fmla="*/ 496 h 344922"/>
                  <a:gd name="connsiteX3" fmla="*/ 209550 w 209550"/>
                  <a:gd name="connsiteY3" fmla="*/ 344922 h 344922"/>
                  <a:gd name="connsiteX4" fmla="*/ 0 w 209550"/>
                  <a:gd name="connsiteY4" fmla="*/ 54407 h 344922"/>
                  <a:gd name="connsiteX0" fmla="*/ 0 w 207175"/>
                  <a:gd name="connsiteY0" fmla="*/ 54407 h 156804"/>
                  <a:gd name="connsiteX1" fmla="*/ 52298 w 207175"/>
                  <a:gd name="connsiteY1" fmla="*/ 0 h 156804"/>
                  <a:gd name="connsiteX2" fmla="*/ 207170 w 207175"/>
                  <a:gd name="connsiteY2" fmla="*/ 496 h 156804"/>
                  <a:gd name="connsiteX3" fmla="*/ 116681 w 207175"/>
                  <a:gd name="connsiteY3" fmla="*/ 156804 h 156804"/>
                  <a:gd name="connsiteX4" fmla="*/ 0 w 207175"/>
                  <a:gd name="connsiteY4" fmla="*/ 54407 h 156804"/>
                  <a:gd name="connsiteX0" fmla="*/ 0 w 207175"/>
                  <a:gd name="connsiteY0" fmla="*/ 54407 h 156804"/>
                  <a:gd name="connsiteX1" fmla="*/ 52298 w 207175"/>
                  <a:gd name="connsiteY1" fmla="*/ 0 h 156804"/>
                  <a:gd name="connsiteX2" fmla="*/ 207170 w 207175"/>
                  <a:gd name="connsiteY2" fmla="*/ 496 h 156804"/>
                  <a:gd name="connsiteX3" fmla="*/ 116681 w 207175"/>
                  <a:gd name="connsiteY3" fmla="*/ 156804 h 156804"/>
                  <a:gd name="connsiteX4" fmla="*/ 0 w 207175"/>
                  <a:gd name="connsiteY4" fmla="*/ 54407 h 156804"/>
                  <a:gd name="connsiteX0" fmla="*/ 0 w 207175"/>
                  <a:gd name="connsiteY0" fmla="*/ 54407 h 156804"/>
                  <a:gd name="connsiteX1" fmla="*/ 52298 w 207175"/>
                  <a:gd name="connsiteY1" fmla="*/ 0 h 156804"/>
                  <a:gd name="connsiteX2" fmla="*/ 207170 w 207175"/>
                  <a:gd name="connsiteY2" fmla="*/ 496 h 156804"/>
                  <a:gd name="connsiteX3" fmla="*/ 116681 w 207175"/>
                  <a:gd name="connsiteY3" fmla="*/ 156804 h 156804"/>
                  <a:gd name="connsiteX4" fmla="*/ 0 w 207175"/>
                  <a:gd name="connsiteY4" fmla="*/ 54407 h 156804"/>
                  <a:gd name="connsiteX0" fmla="*/ 0 w 207174"/>
                  <a:gd name="connsiteY0" fmla="*/ 54407 h 104416"/>
                  <a:gd name="connsiteX1" fmla="*/ 52298 w 207174"/>
                  <a:gd name="connsiteY1" fmla="*/ 0 h 104416"/>
                  <a:gd name="connsiteX2" fmla="*/ 207170 w 207174"/>
                  <a:gd name="connsiteY2" fmla="*/ 496 h 104416"/>
                  <a:gd name="connsiteX3" fmla="*/ 92869 w 207174"/>
                  <a:gd name="connsiteY3" fmla="*/ 104416 h 104416"/>
                  <a:gd name="connsiteX4" fmla="*/ 0 w 207174"/>
                  <a:gd name="connsiteY4" fmla="*/ 54407 h 104416"/>
                  <a:gd name="connsiteX0" fmla="*/ 0 w 207467"/>
                  <a:gd name="connsiteY0" fmla="*/ 54407 h 105183"/>
                  <a:gd name="connsiteX1" fmla="*/ 52298 w 207467"/>
                  <a:gd name="connsiteY1" fmla="*/ 0 h 105183"/>
                  <a:gd name="connsiteX2" fmla="*/ 207170 w 207467"/>
                  <a:gd name="connsiteY2" fmla="*/ 496 h 105183"/>
                  <a:gd name="connsiteX3" fmla="*/ 92869 w 207467"/>
                  <a:gd name="connsiteY3" fmla="*/ 104416 h 105183"/>
                  <a:gd name="connsiteX4" fmla="*/ 0 w 207467"/>
                  <a:gd name="connsiteY4" fmla="*/ 54407 h 105183"/>
                  <a:gd name="connsiteX0" fmla="*/ 0 w 207517"/>
                  <a:gd name="connsiteY0" fmla="*/ 54407 h 71219"/>
                  <a:gd name="connsiteX1" fmla="*/ 52298 w 207517"/>
                  <a:gd name="connsiteY1" fmla="*/ 0 h 71219"/>
                  <a:gd name="connsiteX2" fmla="*/ 207170 w 207517"/>
                  <a:gd name="connsiteY2" fmla="*/ 496 h 71219"/>
                  <a:gd name="connsiteX3" fmla="*/ 109538 w 207517"/>
                  <a:gd name="connsiteY3" fmla="*/ 68697 h 71219"/>
                  <a:gd name="connsiteX4" fmla="*/ 0 w 207517"/>
                  <a:gd name="connsiteY4" fmla="*/ 54407 h 71219"/>
                  <a:gd name="connsiteX0" fmla="*/ 0 w 207731"/>
                  <a:gd name="connsiteY0" fmla="*/ 54407 h 71219"/>
                  <a:gd name="connsiteX1" fmla="*/ 52298 w 207731"/>
                  <a:gd name="connsiteY1" fmla="*/ 0 h 71219"/>
                  <a:gd name="connsiteX2" fmla="*/ 207170 w 207731"/>
                  <a:gd name="connsiteY2" fmla="*/ 496 h 71219"/>
                  <a:gd name="connsiteX3" fmla="*/ 109538 w 207731"/>
                  <a:gd name="connsiteY3" fmla="*/ 68697 h 71219"/>
                  <a:gd name="connsiteX4" fmla="*/ 0 w 207731"/>
                  <a:gd name="connsiteY4" fmla="*/ 54407 h 71219"/>
                  <a:gd name="connsiteX0" fmla="*/ 0 w 207731"/>
                  <a:gd name="connsiteY0" fmla="*/ 54407 h 74159"/>
                  <a:gd name="connsiteX1" fmla="*/ 52298 w 207731"/>
                  <a:gd name="connsiteY1" fmla="*/ 0 h 74159"/>
                  <a:gd name="connsiteX2" fmla="*/ 207170 w 207731"/>
                  <a:gd name="connsiteY2" fmla="*/ 496 h 74159"/>
                  <a:gd name="connsiteX3" fmla="*/ 109538 w 207731"/>
                  <a:gd name="connsiteY3" fmla="*/ 68697 h 74159"/>
                  <a:gd name="connsiteX4" fmla="*/ 0 w 207731"/>
                  <a:gd name="connsiteY4" fmla="*/ 54407 h 74159"/>
                  <a:gd name="connsiteX0" fmla="*/ 0 w 207967"/>
                  <a:gd name="connsiteY0" fmla="*/ 54407 h 74159"/>
                  <a:gd name="connsiteX1" fmla="*/ 52298 w 207967"/>
                  <a:gd name="connsiteY1" fmla="*/ 0 h 74159"/>
                  <a:gd name="connsiteX2" fmla="*/ 207170 w 207967"/>
                  <a:gd name="connsiteY2" fmla="*/ 496 h 74159"/>
                  <a:gd name="connsiteX3" fmla="*/ 109538 w 207967"/>
                  <a:gd name="connsiteY3" fmla="*/ 68697 h 74159"/>
                  <a:gd name="connsiteX4" fmla="*/ 0 w 207967"/>
                  <a:gd name="connsiteY4" fmla="*/ 54407 h 74159"/>
                  <a:gd name="connsiteX0" fmla="*/ 0 w 207170"/>
                  <a:gd name="connsiteY0" fmla="*/ 54407 h 54407"/>
                  <a:gd name="connsiteX1" fmla="*/ 52298 w 207170"/>
                  <a:gd name="connsiteY1" fmla="*/ 0 h 54407"/>
                  <a:gd name="connsiteX2" fmla="*/ 207170 w 207170"/>
                  <a:gd name="connsiteY2" fmla="*/ 496 h 54407"/>
                  <a:gd name="connsiteX3" fmla="*/ 0 w 207170"/>
                  <a:gd name="connsiteY3" fmla="*/ 54407 h 54407"/>
                  <a:gd name="connsiteX0" fmla="*/ 0 w 207653"/>
                  <a:gd name="connsiteY0" fmla="*/ 54407 h 56034"/>
                  <a:gd name="connsiteX1" fmla="*/ 52298 w 207653"/>
                  <a:gd name="connsiteY1" fmla="*/ 0 h 56034"/>
                  <a:gd name="connsiteX2" fmla="*/ 207170 w 207653"/>
                  <a:gd name="connsiteY2" fmla="*/ 496 h 56034"/>
                  <a:gd name="connsiteX3" fmla="*/ 97543 w 207653"/>
                  <a:gd name="connsiteY3" fmla="*/ 38099 h 56034"/>
                  <a:gd name="connsiteX4" fmla="*/ 0 w 207653"/>
                  <a:gd name="connsiteY4" fmla="*/ 54407 h 56034"/>
                  <a:gd name="connsiteX0" fmla="*/ 0 w 207882"/>
                  <a:gd name="connsiteY0" fmla="*/ 54407 h 57467"/>
                  <a:gd name="connsiteX1" fmla="*/ 52298 w 207882"/>
                  <a:gd name="connsiteY1" fmla="*/ 0 h 57467"/>
                  <a:gd name="connsiteX2" fmla="*/ 207170 w 207882"/>
                  <a:gd name="connsiteY2" fmla="*/ 496 h 57467"/>
                  <a:gd name="connsiteX3" fmla="*/ 126118 w 207882"/>
                  <a:gd name="connsiteY3" fmla="*/ 47624 h 57467"/>
                  <a:gd name="connsiteX4" fmla="*/ 0 w 207882"/>
                  <a:gd name="connsiteY4" fmla="*/ 54407 h 57467"/>
                  <a:gd name="connsiteX0" fmla="*/ 0 w 207728"/>
                  <a:gd name="connsiteY0" fmla="*/ 54407 h 60405"/>
                  <a:gd name="connsiteX1" fmla="*/ 52298 w 207728"/>
                  <a:gd name="connsiteY1" fmla="*/ 0 h 60405"/>
                  <a:gd name="connsiteX2" fmla="*/ 207170 w 207728"/>
                  <a:gd name="connsiteY2" fmla="*/ 496 h 60405"/>
                  <a:gd name="connsiteX3" fmla="*/ 109449 w 207728"/>
                  <a:gd name="connsiteY3" fmla="*/ 54768 h 60405"/>
                  <a:gd name="connsiteX4" fmla="*/ 0 w 207728"/>
                  <a:gd name="connsiteY4" fmla="*/ 54407 h 60405"/>
                  <a:gd name="connsiteX0" fmla="*/ 0 w 207852"/>
                  <a:gd name="connsiteY0" fmla="*/ 54407 h 60405"/>
                  <a:gd name="connsiteX1" fmla="*/ 52298 w 207852"/>
                  <a:gd name="connsiteY1" fmla="*/ 0 h 60405"/>
                  <a:gd name="connsiteX2" fmla="*/ 207170 w 207852"/>
                  <a:gd name="connsiteY2" fmla="*/ 496 h 60405"/>
                  <a:gd name="connsiteX3" fmla="*/ 109449 w 207852"/>
                  <a:gd name="connsiteY3" fmla="*/ 54768 h 60405"/>
                  <a:gd name="connsiteX4" fmla="*/ 0 w 207852"/>
                  <a:gd name="connsiteY4" fmla="*/ 54407 h 60405"/>
                  <a:gd name="connsiteX0" fmla="*/ 0 w 207852"/>
                  <a:gd name="connsiteY0" fmla="*/ 54407 h 56746"/>
                  <a:gd name="connsiteX1" fmla="*/ 52298 w 207852"/>
                  <a:gd name="connsiteY1" fmla="*/ 0 h 56746"/>
                  <a:gd name="connsiteX2" fmla="*/ 207170 w 207852"/>
                  <a:gd name="connsiteY2" fmla="*/ 496 h 56746"/>
                  <a:gd name="connsiteX3" fmla="*/ 109449 w 207852"/>
                  <a:gd name="connsiteY3" fmla="*/ 54768 h 56746"/>
                  <a:gd name="connsiteX4" fmla="*/ 0 w 207852"/>
                  <a:gd name="connsiteY4" fmla="*/ 54407 h 56746"/>
                  <a:gd name="connsiteX0" fmla="*/ 0 w 208681"/>
                  <a:gd name="connsiteY0" fmla="*/ 54407 h 59530"/>
                  <a:gd name="connsiteX1" fmla="*/ 52298 w 208681"/>
                  <a:gd name="connsiteY1" fmla="*/ 0 h 59530"/>
                  <a:gd name="connsiteX2" fmla="*/ 207170 w 208681"/>
                  <a:gd name="connsiteY2" fmla="*/ 496 h 59530"/>
                  <a:gd name="connsiteX3" fmla="*/ 145168 w 208681"/>
                  <a:gd name="connsiteY3" fmla="*/ 59530 h 59530"/>
                  <a:gd name="connsiteX4" fmla="*/ 0 w 208681"/>
                  <a:gd name="connsiteY4" fmla="*/ 54407 h 59530"/>
                  <a:gd name="connsiteX0" fmla="*/ 0 w 208264"/>
                  <a:gd name="connsiteY0" fmla="*/ 54407 h 59530"/>
                  <a:gd name="connsiteX1" fmla="*/ 52298 w 208264"/>
                  <a:gd name="connsiteY1" fmla="*/ 0 h 59530"/>
                  <a:gd name="connsiteX2" fmla="*/ 207170 w 208264"/>
                  <a:gd name="connsiteY2" fmla="*/ 496 h 59530"/>
                  <a:gd name="connsiteX3" fmla="*/ 145168 w 208264"/>
                  <a:gd name="connsiteY3" fmla="*/ 59530 h 59530"/>
                  <a:gd name="connsiteX4" fmla="*/ 0 w 208264"/>
                  <a:gd name="connsiteY4" fmla="*/ 54407 h 59530"/>
                  <a:gd name="connsiteX0" fmla="*/ 0 w 208496"/>
                  <a:gd name="connsiteY0" fmla="*/ 54407 h 61912"/>
                  <a:gd name="connsiteX1" fmla="*/ 52298 w 208496"/>
                  <a:gd name="connsiteY1" fmla="*/ 0 h 61912"/>
                  <a:gd name="connsiteX2" fmla="*/ 207170 w 208496"/>
                  <a:gd name="connsiteY2" fmla="*/ 496 h 61912"/>
                  <a:gd name="connsiteX3" fmla="*/ 152312 w 208496"/>
                  <a:gd name="connsiteY3" fmla="*/ 61912 h 61912"/>
                  <a:gd name="connsiteX4" fmla="*/ 0 w 208496"/>
                  <a:gd name="connsiteY4" fmla="*/ 54407 h 61912"/>
                  <a:gd name="connsiteX0" fmla="*/ 0 w 208211"/>
                  <a:gd name="connsiteY0" fmla="*/ 54407 h 61912"/>
                  <a:gd name="connsiteX1" fmla="*/ 52298 w 208211"/>
                  <a:gd name="connsiteY1" fmla="*/ 0 h 61912"/>
                  <a:gd name="connsiteX2" fmla="*/ 207170 w 208211"/>
                  <a:gd name="connsiteY2" fmla="*/ 496 h 61912"/>
                  <a:gd name="connsiteX3" fmla="*/ 152312 w 208211"/>
                  <a:gd name="connsiteY3" fmla="*/ 61912 h 61912"/>
                  <a:gd name="connsiteX4" fmla="*/ 0 w 208211"/>
                  <a:gd name="connsiteY4" fmla="*/ 54407 h 61912"/>
                  <a:gd name="connsiteX0" fmla="*/ 0 w 208211"/>
                  <a:gd name="connsiteY0" fmla="*/ 54407 h 61912"/>
                  <a:gd name="connsiteX1" fmla="*/ 52298 w 208211"/>
                  <a:gd name="connsiteY1" fmla="*/ 0 h 61912"/>
                  <a:gd name="connsiteX2" fmla="*/ 207170 w 208211"/>
                  <a:gd name="connsiteY2" fmla="*/ 496 h 61912"/>
                  <a:gd name="connsiteX3" fmla="*/ 152312 w 208211"/>
                  <a:gd name="connsiteY3" fmla="*/ 61912 h 61912"/>
                  <a:gd name="connsiteX4" fmla="*/ 0 w 208211"/>
                  <a:gd name="connsiteY4" fmla="*/ 54407 h 61912"/>
                  <a:gd name="connsiteX0" fmla="*/ 0 w 208423"/>
                  <a:gd name="connsiteY0" fmla="*/ 54407 h 56746"/>
                  <a:gd name="connsiteX1" fmla="*/ 52298 w 208423"/>
                  <a:gd name="connsiteY1" fmla="*/ 0 h 56746"/>
                  <a:gd name="connsiteX2" fmla="*/ 207170 w 208423"/>
                  <a:gd name="connsiteY2" fmla="*/ 496 h 56746"/>
                  <a:gd name="connsiteX3" fmla="*/ 159456 w 208423"/>
                  <a:gd name="connsiteY3" fmla="*/ 54768 h 56746"/>
                  <a:gd name="connsiteX4" fmla="*/ 0 w 208423"/>
                  <a:gd name="connsiteY4" fmla="*/ 54407 h 56746"/>
                  <a:gd name="connsiteX0" fmla="*/ 0 w 208273"/>
                  <a:gd name="connsiteY0" fmla="*/ 54407 h 61912"/>
                  <a:gd name="connsiteX1" fmla="*/ 52298 w 208273"/>
                  <a:gd name="connsiteY1" fmla="*/ 0 h 61912"/>
                  <a:gd name="connsiteX2" fmla="*/ 207170 w 208273"/>
                  <a:gd name="connsiteY2" fmla="*/ 496 h 61912"/>
                  <a:gd name="connsiteX3" fmla="*/ 154694 w 208273"/>
                  <a:gd name="connsiteY3" fmla="*/ 61912 h 61912"/>
                  <a:gd name="connsiteX4" fmla="*/ 0 w 208273"/>
                  <a:gd name="connsiteY4" fmla="*/ 54407 h 61912"/>
                  <a:gd name="connsiteX0" fmla="*/ 0 w 208155"/>
                  <a:gd name="connsiteY0" fmla="*/ 54407 h 59531"/>
                  <a:gd name="connsiteX1" fmla="*/ 52298 w 208155"/>
                  <a:gd name="connsiteY1" fmla="*/ 0 h 59531"/>
                  <a:gd name="connsiteX2" fmla="*/ 207170 w 208155"/>
                  <a:gd name="connsiteY2" fmla="*/ 496 h 59531"/>
                  <a:gd name="connsiteX3" fmla="*/ 149931 w 208155"/>
                  <a:gd name="connsiteY3" fmla="*/ 59531 h 59531"/>
                  <a:gd name="connsiteX4" fmla="*/ 0 w 208155"/>
                  <a:gd name="connsiteY4" fmla="*/ 54407 h 5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55" h="59531">
                    <a:moveTo>
                      <a:pt x="0" y="54407"/>
                    </a:moveTo>
                    <a:lnTo>
                      <a:pt x="52298" y="0"/>
                    </a:lnTo>
                    <a:lnTo>
                      <a:pt x="207170" y="496"/>
                    </a:lnTo>
                    <a:cubicBezTo>
                      <a:pt x="214711" y="6846"/>
                      <a:pt x="177360" y="28823"/>
                      <a:pt x="149931" y="59531"/>
                    </a:cubicBezTo>
                    <a:cubicBezTo>
                      <a:pt x="110641" y="56609"/>
                      <a:pt x="7541" y="60757"/>
                      <a:pt x="0" y="5440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p:cNvSpPr/>
              <p:nvPr/>
            </p:nvSpPr>
            <p:spPr>
              <a:xfrm>
                <a:off x="2651068" y="1856366"/>
                <a:ext cx="655877" cy="484329"/>
              </a:xfrm>
              <a:prstGeom prst="cube">
                <a:avLst>
                  <a:gd name="adj" fmla="val 89578"/>
                </a:avLst>
              </a:prstGeom>
              <a:solidFill>
                <a:schemeClr val="tx1">
                  <a:lumMod val="50000"/>
                  <a:lumOff val="50000"/>
                  <a:alpha val="53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4211721" y="4888400"/>
              <a:ext cx="1345240"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Bottom electrode</a:t>
              </a:r>
              <a:endParaRPr lang="en-US" sz="1200" dirty="0">
                <a:latin typeface="Arial" panose="020B0604020202020204" pitchFamily="34" charset="0"/>
                <a:cs typeface="Arial" panose="020B0604020202020204" pitchFamily="34" charset="0"/>
              </a:endParaRPr>
            </a:p>
          </p:txBody>
        </p:sp>
        <p:sp>
          <p:nvSpPr>
            <p:cNvPr id="29" name="TextBox 28"/>
            <p:cNvSpPr txBox="1"/>
            <p:nvPr/>
          </p:nvSpPr>
          <p:spPr>
            <a:xfrm>
              <a:off x="4021200" y="3778566"/>
              <a:ext cx="51007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C</a:t>
              </a:r>
              <a:r>
                <a:rPr lang="en-US" sz="1200" dirty="0" smtClean="0">
                  <a:latin typeface="Arial" panose="020B0604020202020204" pitchFamily="34" charset="0"/>
                  <a:cs typeface="Arial" panose="020B0604020202020204" pitchFamily="34" charset="0"/>
                </a:rPr>
                <a:t>FO</a:t>
              </a:r>
              <a:endParaRPr lang="en-US" sz="1200" dirty="0">
                <a:latin typeface="Arial" panose="020B0604020202020204" pitchFamily="34" charset="0"/>
                <a:cs typeface="Arial" panose="020B0604020202020204" pitchFamily="34" charset="0"/>
              </a:endParaRPr>
            </a:p>
          </p:txBody>
        </p:sp>
        <p:cxnSp>
          <p:nvCxnSpPr>
            <p:cNvPr id="30" name="Straight Arrow Connector 29"/>
            <p:cNvCxnSpPr/>
            <p:nvPr/>
          </p:nvCxnSpPr>
          <p:spPr>
            <a:xfrm>
              <a:off x="4319606" y="4006074"/>
              <a:ext cx="180236" cy="175060"/>
            </a:xfrm>
            <a:prstGeom prst="straightConnector1">
              <a:avLst/>
            </a:prstGeom>
            <a:ln w="158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85128" y="4111028"/>
              <a:ext cx="502061"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BFO</a:t>
              </a:r>
              <a:endParaRPr lang="en-US" sz="1200" dirty="0">
                <a:latin typeface="Arial" panose="020B0604020202020204" pitchFamily="34" charset="0"/>
                <a:cs typeface="Arial" panose="020B0604020202020204" pitchFamily="34" charset="0"/>
              </a:endParaRPr>
            </a:p>
          </p:txBody>
        </p:sp>
        <p:grpSp>
          <p:nvGrpSpPr>
            <p:cNvPr id="32" name="Group 31"/>
            <p:cNvGrpSpPr/>
            <p:nvPr/>
          </p:nvGrpSpPr>
          <p:grpSpPr>
            <a:xfrm>
              <a:off x="5806355" y="5042401"/>
              <a:ext cx="232526" cy="326652"/>
              <a:chOff x="1830449" y="1986780"/>
              <a:chExt cx="232526" cy="326652"/>
            </a:xfrm>
          </p:grpSpPr>
          <p:cxnSp>
            <p:nvCxnSpPr>
              <p:cNvPr id="65" name="Straight Connector 64"/>
              <p:cNvCxnSpPr/>
              <p:nvPr/>
            </p:nvCxnSpPr>
            <p:spPr bwMode="auto">
              <a:xfrm flipH="1" flipV="1">
                <a:off x="1946712" y="1986780"/>
                <a:ext cx="0" cy="22332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auto">
              <a:xfrm>
                <a:off x="1830449" y="2220342"/>
                <a:ext cx="23252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auto">
              <a:xfrm>
                <a:off x="1886183" y="2267712"/>
                <a:ext cx="12105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bwMode="auto">
              <a:xfrm>
                <a:off x="1920240" y="2313432"/>
                <a:ext cx="5393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bwMode="auto">
            <a:xfrm flipH="1" flipV="1">
              <a:off x="6185706" y="4924550"/>
              <a:ext cx="0" cy="22332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auto">
            <a:xfrm>
              <a:off x="5499578" y="5037484"/>
              <a:ext cx="632031" cy="0"/>
            </a:xfrm>
            <a:prstGeom prst="line">
              <a:avLst/>
            </a:prstGeom>
            <a:ln w="15875">
              <a:solidFill>
                <a:schemeClr val="tx1"/>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flipV="1">
              <a:off x="6131609" y="4981199"/>
              <a:ext cx="0" cy="1125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auto">
            <a:xfrm>
              <a:off x="5815593" y="3512821"/>
              <a:ext cx="446313" cy="0"/>
            </a:xfrm>
            <a:prstGeom prst="line">
              <a:avLst/>
            </a:prstGeom>
            <a:ln w="15875">
              <a:solidFill>
                <a:schemeClr val="tx1"/>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auto">
            <a:xfrm flipV="1">
              <a:off x="6253600" y="3512821"/>
              <a:ext cx="0" cy="152958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auto">
            <a:xfrm>
              <a:off x="6185706" y="5037484"/>
              <a:ext cx="67894" cy="0"/>
            </a:xfrm>
            <a:prstGeom prst="line">
              <a:avLst/>
            </a:prstGeom>
            <a:ln w="15875">
              <a:solidFill>
                <a:schemeClr val="tx1"/>
              </a:solidFill>
              <a:headEnd type="none" w="sm" len="sm"/>
              <a:tailEnd type="none"/>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5598090" y="4906499"/>
              <a:ext cx="246888" cy="242609"/>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576255" y="4889303"/>
              <a:ext cx="28725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A</a:t>
              </a:r>
            </a:p>
          </p:txBody>
        </p:sp>
        <p:sp>
          <p:nvSpPr>
            <p:cNvPr id="41" name="TextBox 40"/>
            <p:cNvSpPr txBox="1"/>
            <p:nvPr/>
          </p:nvSpPr>
          <p:spPr>
            <a:xfrm>
              <a:off x="4250667" y="4405177"/>
              <a:ext cx="352982"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R</a:t>
              </a:r>
              <a:r>
                <a:rPr lang="en-US" sz="1200" baseline="-25000" dirty="0" smtClean="0">
                  <a:latin typeface="Arial" panose="020B0604020202020204" pitchFamily="34" charset="0"/>
                  <a:cs typeface="Arial" panose="020B0604020202020204" pitchFamily="34" charset="0"/>
                </a:rPr>
                <a:t>1</a:t>
              </a:r>
              <a:endParaRPr lang="en-US" sz="1200" baseline="-25000" dirty="0">
                <a:latin typeface="Arial" panose="020B0604020202020204" pitchFamily="34" charset="0"/>
                <a:cs typeface="Arial" panose="020B0604020202020204" pitchFamily="34" charset="0"/>
              </a:endParaRPr>
            </a:p>
          </p:txBody>
        </p:sp>
        <p:sp>
          <p:nvSpPr>
            <p:cNvPr id="42" name="Oval 41"/>
            <p:cNvSpPr>
              <a:spLocks noChangeAspect="1"/>
            </p:cNvSpPr>
            <p:nvPr/>
          </p:nvSpPr>
          <p:spPr>
            <a:xfrm>
              <a:off x="5373277" y="4222095"/>
              <a:ext cx="27432" cy="274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4564262" y="4171189"/>
              <a:ext cx="78775" cy="789432"/>
              <a:chOff x="664556" y="1115568"/>
              <a:chExt cx="78775" cy="789432"/>
            </a:xfrm>
          </p:grpSpPr>
          <p:cxnSp>
            <p:nvCxnSpPr>
              <p:cNvPr id="61" name="Straight Connector 60"/>
              <p:cNvCxnSpPr/>
              <p:nvPr/>
            </p:nvCxnSpPr>
            <p:spPr bwMode="auto">
              <a:xfrm flipV="1">
                <a:off x="700212" y="1128618"/>
                <a:ext cx="0" cy="767059"/>
              </a:xfrm>
              <a:prstGeom prst="line">
                <a:avLst/>
              </a:prstGeom>
              <a:ln w="9525">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664556" y="1359693"/>
                <a:ext cx="78775" cy="2567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a:spLocks noChangeAspect="1"/>
              </p:cNvSpPr>
              <p:nvPr/>
            </p:nvSpPr>
            <p:spPr>
              <a:xfrm>
                <a:off x="685800" y="1115568"/>
                <a:ext cx="27432" cy="274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a:spLocks noChangeAspect="1"/>
              </p:cNvSpPr>
              <p:nvPr/>
            </p:nvSpPr>
            <p:spPr>
              <a:xfrm>
                <a:off x="685800" y="1877568"/>
                <a:ext cx="27432" cy="274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p:cNvSpPr>
              <a:spLocks noChangeAspect="1"/>
            </p:cNvSpPr>
            <p:nvPr/>
          </p:nvSpPr>
          <p:spPr>
            <a:xfrm>
              <a:off x="5371890" y="4933189"/>
              <a:ext cx="27432" cy="274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4976581" y="4216909"/>
              <a:ext cx="78775" cy="743712"/>
              <a:chOff x="1076875" y="1161288"/>
              <a:chExt cx="78775" cy="743712"/>
            </a:xfrm>
          </p:grpSpPr>
          <p:cxnSp>
            <p:nvCxnSpPr>
              <p:cNvPr id="57" name="Straight Connector 56"/>
              <p:cNvCxnSpPr>
                <a:endCxn id="59" idx="4"/>
              </p:cNvCxnSpPr>
              <p:nvPr/>
            </p:nvCxnSpPr>
            <p:spPr bwMode="auto">
              <a:xfrm flipH="1" flipV="1">
                <a:off x="1116598" y="1161288"/>
                <a:ext cx="696" cy="712915"/>
              </a:xfrm>
              <a:prstGeom prst="line">
                <a:avLst/>
              </a:prstGeom>
              <a:ln w="9525">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1076875" y="1395805"/>
                <a:ext cx="78775" cy="2567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a:spLocks noChangeAspect="1"/>
              </p:cNvSpPr>
              <p:nvPr/>
            </p:nvSpPr>
            <p:spPr>
              <a:xfrm>
                <a:off x="1102882" y="1161288"/>
                <a:ext cx="27432" cy="274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a:spLocks noChangeAspect="1"/>
              </p:cNvSpPr>
              <p:nvPr/>
            </p:nvSpPr>
            <p:spPr>
              <a:xfrm>
                <a:off x="1102882" y="1877568"/>
                <a:ext cx="27432" cy="274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a:off x="4702374" y="4296367"/>
              <a:ext cx="352982"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R</a:t>
              </a:r>
              <a:r>
                <a:rPr lang="en-US" sz="1200" baseline="-25000" dirty="0">
                  <a:latin typeface="Arial" panose="020B0604020202020204" pitchFamily="34" charset="0"/>
                  <a:cs typeface="Arial" panose="020B0604020202020204" pitchFamily="34" charset="0"/>
                </a:rPr>
                <a:t>2</a:t>
              </a:r>
            </a:p>
          </p:txBody>
        </p:sp>
        <p:cxnSp>
          <p:nvCxnSpPr>
            <p:cNvPr id="47" name="Straight Connector 46"/>
            <p:cNvCxnSpPr/>
            <p:nvPr/>
          </p:nvCxnSpPr>
          <p:spPr bwMode="auto">
            <a:xfrm flipH="1" flipV="1">
              <a:off x="5333319" y="4290791"/>
              <a:ext cx="1031" cy="601928"/>
            </a:xfrm>
            <a:prstGeom prst="line">
              <a:avLst/>
            </a:prstGeom>
            <a:ln w="9525">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5293932" y="4460834"/>
              <a:ext cx="78775" cy="2567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bwMode="auto">
            <a:xfrm flipV="1">
              <a:off x="5331278" y="4889305"/>
              <a:ext cx="106415" cy="1"/>
            </a:xfrm>
            <a:prstGeom prst="line">
              <a:avLst/>
            </a:prstGeom>
            <a:ln w="9525">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394719" y="4463392"/>
              <a:ext cx="78775" cy="2567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bwMode="auto">
            <a:xfrm flipH="1" flipV="1">
              <a:off x="5434106" y="4291942"/>
              <a:ext cx="1031" cy="601928"/>
            </a:xfrm>
            <a:prstGeom prst="line">
              <a:avLst/>
            </a:prstGeom>
            <a:ln w="9525">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auto">
            <a:xfrm flipV="1">
              <a:off x="5386993" y="4233236"/>
              <a:ext cx="0" cy="63131"/>
            </a:xfrm>
            <a:prstGeom prst="line">
              <a:avLst/>
            </a:prstGeom>
            <a:ln w="9525">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auto">
            <a:xfrm flipV="1">
              <a:off x="5384485" y="4889987"/>
              <a:ext cx="0" cy="63131"/>
            </a:xfrm>
            <a:prstGeom prst="line">
              <a:avLst/>
            </a:prstGeom>
            <a:ln w="9525">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435878" y="4347914"/>
              <a:ext cx="352982"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R</a:t>
              </a:r>
              <a:r>
                <a:rPr lang="en-US" sz="1200" baseline="-25000" dirty="0">
                  <a:latin typeface="Arial" panose="020B0604020202020204" pitchFamily="34" charset="0"/>
                  <a:cs typeface="Arial" panose="020B0604020202020204" pitchFamily="34" charset="0"/>
                </a:rPr>
                <a:t>2</a:t>
              </a:r>
            </a:p>
          </p:txBody>
        </p:sp>
        <p:sp>
          <p:nvSpPr>
            <p:cNvPr id="55" name="TextBox 54"/>
            <p:cNvSpPr txBox="1"/>
            <p:nvPr/>
          </p:nvSpPr>
          <p:spPr>
            <a:xfrm>
              <a:off x="5055356" y="4606842"/>
              <a:ext cx="352982"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R</a:t>
              </a:r>
              <a:r>
                <a:rPr lang="en-US" sz="1200" baseline="-25000" dirty="0" smtClean="0">
                  <a:latin typeface="Arial" panose="020B0604020202020204" pitchFamily="34" charset="0"/>
                  <a:cs typeface="Arial" panose="020B0604020202020204" pitchFamily="34" charset="0"/>
                </a:rPr>
                <a:t>1</a:t>
              </a:r>
              <a:endParaRPr lang="en-US" sz="1200" baseline="-25000" dirty="0">
                <a:latin typeface="Arial" panose="020B0604020202020204" pitchFamily="34" charset="0"/>
                <a:cs typeface="Arial" panose="020B0604020202020204" pitchFamily="34" charset="0"/>
              </a:endParaRPr>
            </a:p>
          </p:txBody>
        </p:sp>
        <p:cxnSp>
          <p:nvCxnSpPr>
            <p:cNvPr id="56" name="Straight Connector 55"/>
            <p:cNvCxnSpPr/>
            <p:nvPr/>
          </p:nvCxnSpPr>
          <p:spPr bwMode="auto">
            <a:xfrm flipV="1">
              <a:off x="5327311" y="4296367"/>
              <a:ext cx="106415" cy="1"/>
            </a:xfrm>
            <a:prstGeom prst="line">
              <a:avLst/>
            </a:prstGeom>
            <a:ln w="9525">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86" name="TextBox 85"/>
          <p:cNvSpPr txBox="1"/>
          <p:nvPr/>
        </p:nvSpPr>
        <p:spPr>
          <a:xfrm>
            <a:off x="6651953" y="2077733"/>
            <a:ext cx="1361911"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4</a:t>
            </a:r>
            <a:r>
              <a:rPr lang="en-US" sz="1400" dirty="0" smtClean="0">
                <a:latin typeface="Arial" panose="020B0604020202020204" pitchFamily="34" charset="0"/>
                <a:cs typeface="Arial" panose="020B0604020202020204" pitchFamily="34" charset="0"/>
              </a:rPr>
              <a:t>D dataset</a:t>
            </a:r>
          </a:p>
          <a:p>
            <a:pPr algn="ctr"/>
            <a:r>
              <a:rPr lang="en-US" sz="1400" dirty="0" smtClean="0">
                <a:latin typeface="Arial" panose="020B0604020202020204" pitchFamily="34" charset="0"/>
                <a:cs typeface="Arial" panose="020B0604020202020204" pitchFamily="34" charset="0"/>
              </a:rPr>
              <a:t>I = f(x, y, V, </a:t>
            </a:r>
            <a:r>
              <a:rPr lang="en-US" sz="1400" dirty="0" err="1" smtClean="0">
                <a:latin typeface="Arial" panose="020B0604020202020204" pitchFamily="34" charset="0"/>
                <a:cs typeface="Arial" panose="020B0604020202020204" pitchFamily="34" charset="0"/>
              </a:rPr>
              <a:t>V</a:t>
            </a:r>
            <a:r>
              <a:rPr lang="en-US" sz="1400" baseline="-25000" dirty="0" err="1">
                <a:latin typeface="Arial" panose="020B0604020202020204" pitchFamily="34" charset="0"/>
                <a:cs typeface="Arial" panose="020B0604020202020204" pitchFamily="34" charset="0"/>
              </a:rPr>
              <a:t>p</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grpSp>
        <p:nvGrpSpPr>
          <p:cNvPr id="87" name="Group 86"/>
          <p:cNvGrpSpPr/>
          <p:nvPr/>
        </p:nvGrpSpPr>
        <p:grpSpPr>
          <a:xfrm>
            <a:off x="6526088" y="552835"/>
            <a:ext cx="1586641" cy="1428365"/>
            <a:chOff x="4358560" y="729991"/>
            <a:chExt cx="1586641" cy="1428365"/>
          </a:xfrm>
        </p:grpSpPr>
        <p:sp>
          <p:nvSpPr>
            <p:cNvPr id="88" name="Line 967"/>
            <p:cNvSpPr>
              <a:spLocks noChangeShapeType="1"/>
            </p:cNvSpPr>
            <p:nvPr/>
          </p:nvSpPr>
          <p:spPr bwMode="auto">
            <a:xfrm flipH="1">
              <a:off x="4666513" y="992099"/>
              <a:ext cx="1022125" cy="311825"/>
            </a:xfrm>
            <a:custGeom>
              <a:avLst/>
              <a:gdLst>
                <a:gd name="connsiteX0" fmla="*/ 0 w 143669"/>
                <a:gd name="connsiteY0" fmla="*/ 0 h 320676"/>
                <a:gd name="connsiteX1" fmla="*/ 143669 w 143669"/>
                <a:gd name="connsiteY1" fmla="*/ 320676 h 320676"/>
                <a:gd name="connsiteX0" fmla="*/ 0 w 143669"/>
                <a:gd name="connsiteY0" fmla="*/ 0 h 320676"/>
                <a:gd name="connsiteX1" fmla="*/ 58739 w 143669"/>
                <a:gd name="connsiteY1" fmla="*/ 123984 h 320676"/>
                <a:gd name="connsiteX2" fmla="*/ 143669 w 143669"/>
                <a:gd name="connsiteY2" fmla="*/ 320676 h 320676"/>
                <a:gd name="connsiteX0" fmla="*/ 0 w 177007"/>
                <a:gd name="connsiteY0" fmla="*/ 223108 h 223108"/>
                <a:gd name="connsiteX1" fmla="*/ 92077 w 177007"/>
                <a:gd name="connsiteY1" fmla="*/ 1811 h 223108"/>
                <a:gd name="connsiteX2" fmla="*/ 177007 w 177007"/>
                <a:gd name="connsiteY2" fmla="*/ 198503 h 223108"/>
                <a:gd name="connsiteX0" fmla="*/ 0 w 186532"/>
                <a:gd name="connsiteY0" fmla="*/ 222767 h 226737"/>
                <a:gd name="connsiteX1" fmla="*/ 92077 w 186532"/>
                <a:gd name="connsiteY1" fmla="*/ 1470 h 226737"/>
                <a:gd name="connsiteX2" fmla="*/ 186532 w 186532"/>
                <a:gd name="connsiteY2" fmla="*/ 226737 h 226737"/>
                <a:gd name="connsiteX0" fmla="*/ 0 w 186532"/>
                <a:gd name="connsiteY0" fmla="*/ 223027 h 226997"/>
                <a:gd name="connsiteX1" fmla="*/ 92077 w 186532"/>
                <a:gd name="connsiteY1" fmla="*/ 1730 h 226997"/>
                <a:gd name="connsiteX2" fmla="*/ 142083 w 186532"/>
                <a:gd name="connsiteY2" fmla="*/ 125554 h 226997"/>
                <a:gd name="connsiteX3" fmla="*/ 186532 w 186532"/>
                <a:gd name="connsiteY3" fmla="*/ 226997 h 226997"/>
                <a:gd name="connsiteX0" fmla="*/ 0 w 265113"/>
                <a:gd name="connsiteY0" fmla="*/ 223027 h 223027"/>
                <a:gd name="connsiteX1" fmla="*/ 92077 w 265113"/>
                <a:gd name="connsiteY1" fmla="*/ 1730 h 223027"/>
                <a:gd name="connsiteX2" fmla="*/ 142083 w 265113"/>
                <a:gd name="connsiteY2" fmla="*/ 125554 h 223027"/>
                <a:gd name="connsiteX3" fmla="*/ 265113 w 265113"/>
                <a:gd name="connsiteY3" fmla="*/ 3159 h 223027"/>
                <a:gd name="connsiteX0" fmla="*/ 0 w 265113"/>
                <a:gd name="connsiteY0" fmla="*/ 222174 h 239991"/>
                <a:gd name="connsiteX1" fmla="*/ 92077 w 265113"/>
                <a:gd name="connsiteY1" fmla="*/ 877 h 239991"/>
                <a:gd name="connsiteX2" fmla="*/ 173039 w 265113"/>
                <a:gd name="connsiteY2" fmla="*/ 236620 h 239991"/>
                <a:gd name="connsiteX3" fmla="*/ 265113 w 265113"/>
                <a:gd name="connsiteY3" fmla="*/ 2306 h 239991"/>
                <a:gd name="connsiteX0" fmla="*/ 0 w 265113"/>
                <a:gd name="connsiteY0" fmla="*/ 222640 h 240457"/>
                <a:gd name="connsiteX1" fmla="*/ 92077 w 265113"/>
                <a:gd name="connsiteY1" fmla="*/ 1343 h 240457"/>
                <a:gd name="connsiteX2" fmla="*/ 173039 w 265113"/>
                <a:gd name="connsiteY2" fmla="*/ 237086 h 240457"/>
                <a:gd name="connsiteX3" fmla="*/ 265113 w 265113"/>
                <a:gd name="connsiteY3" fmla="*/ 2772 h 240457"/>
                <a:gd name="connsiteX0" fmla="*/ 0 w 265113"/>
                <a:gd name="connsiteY0" fmla="*/ 222308 h 240125"/>
                <a:gd name="connsiteX1" fmla="*/ 92077 w 265113"/>
                <a:gd name="connsiteY1" fmla="*/ 1011 h 240125"/>
                <a:gd name="connsiteX2" fmla="*/ 173039 w 265113"/>
                <a:gd name="connsiteY2" fmla="*/ 236754 h 240125"/>
                <a:gd name="connsiteX3" fmla="*/ 265113 w 265113"/>
                <a:gd name="connsiteY3" fmla="*/ 2440 h 240125"/>
                <a:gd name="connsiteX0" fmla="*/ 0 w 265113"/>
                <a:gd name="connsiteY0" fmla="*/ 221297 h 239114"/>
                <a:gd name="connsiteX1" fmla="*/ 92077 w 265113"/>
                <a:gd name="connsiteY1" fmla="*/ 0 h 239114"/>
                <a:gd name="connsiteX2" fmla="*/ 173039 w 265113"/>
                <a:gd name="connsiteY2" fmla="*/ 235743 h 239114"/>
                <a:gd name="connsiteX3" fmla="*/ 265113 w 265113"/>
                <a:gd name="connsiteY3" fmla="*/ 1429 h 239114"/>
                <a:gd name="connsiteX0" fmla="*/ 0 w 265113"/>
                <a:gd name="connsiteY0" fmla="*/ 221297 h 235743"/>
                <a:gd name="connsiteX1" fmla="*/ 92077 w 265113"/>
                <a:gd name="connsiteY1" fmla="*/ 0 h 235743"/>
                <a:gd name="connsiteX2" fmla="*/ 173039 w 265113"/>
                <a:gd name="connsiteY2" fmla="*/ 235743 h 235743"/>
                <a:gd name="connsiteX3" fmla="*/ 265113 w 265113"/>
                <a:gd name="connsiteY3" fmla="*/ 1429 h 235743"/>
                <a:gd name="connsiteX0" fmla="*/ 0 w 265113"/>
                <a:gd name="connsiteY0" fmla="*/ 221297 h 235743"/>
                <a:gd name="connsiteX1" fmla="*/ 92077 w 265113"/>
                <a:gd name="connsiteY1" fmla="*/ 0 h 235743"/>
                <a:gd name="connsiteX2" fmla="*/ 173039 w 265113"/>
                <a:gd name="connsiteY2" fmla="*/ 235743 h 235743"/>
                <a:gd name="connsiteX3" fmla="*/ 227807 w 265113"/>
                <a:gd name="connsiteY3" fmla="*/ 83342 h 235743"/>
                <a:gd name="connsiteX4" fmla="*/ 265113 w 265113"/>
                <a:gd name="connsiteY4" fmla="*/ 1429 h 235743"/>
                <a:gd name="connsiteX0" fmla="*/ 0 w 281782"/>
                <a:gd name="connsiteY0" fmla="*/ 221297 h 235743"/>
                <a:gd name="connsiteX1" fmla="*/ 92077 w 281782"/>
                <a:gd name="connsiteY1" fmla="*/ 0 h 235743"/>
                <a:gd name="connsiteX2" fmla="*/ 173039 w 281782"/>
                <a:gd name="connsiteY2" fmla="*/ 235743 h 235743"/>
                <a:gd name="connsiteX3" fmla="*/ 227807 w 281782"/>
                <a:gd name="connsiteY3" fmla="*/ 83342 h 235743"/>
                <a:gd name="connsiteX4" fmla="*/ 281782 w 281782"/>
                <a:gd name="connsiteY4" fmla="*/ 222886 h 235743"/>
                <a:gd name="connsiteX0" fmla="*/ 0 w 288926"/>
                <a:gd name="connsiteY0" fmla="*/ 221297 h 239555"/>
                <a:gd name="connsiteX1" fmla="*/ 92077 w 288926"/>
                <a:gd name="connsiteY1" fmla="*/ 0 h 239555"/>
                <a:gd name="connsiteX2" fmla="*/ 173039 w 288926"/>
                <a:gd name="connsiteY2" fmla="*/ 235743 h 239555"/>
                <a:gd name="connsiteX3" fmla="*/ 227807 w 288926"/>
                <a:gd name="connsiteY3" fmla="*/ 83342 h 239555"/>
                <a:gd name="connsiteX4" fmla="*/ 288926 w 288926"/>
                <a:gd name="connsiteY4" fmla="*/ 239555 h 239555"/>
                <a:gd name="connsiteX0" fmla="*/ 0 w 288926"/>
                <a:gd name="connsiteY0" fmla="*/ 221297 h 239555"/>
                <a:gd name="connsiteX1" fmla="*/ 92077 w 288926"/>
                <a:gd name="connsiteY1" fmla="*/ 0 h 239555"/>
                <a:gd name="connsiteX2" fmla="*/ 173039 w 288926"/>
                <a:gd name="connsiteY2" fmla="*/ 235743 h 239555"/>
                <a:gd name="connsiteX3" fmla="*/ 227807 w 288926"/>
                <a:gd name="connsiteY3" fmla="*/ 83342 h 239555"/>
                <a:gd name="connsiteX4" fmla="*/ 288926 w 288926"/>
                <a:gd name="connsiteY4" fmla="*/ 239555 h 239555"/>
                <a:gd name="connsiteX0" fmla="*/ 0 w 288926"/>
                <a:gd name="connsiteY0" fmla="*/ 221297 h 239555"/>
                <a:gd name="connsiteX1" fmla="*/ 92077 w 288926"/>
                <a:gd name="connsiteY1" fmla="*/ 0 h 239555"/>
                <a:gd name="connsiteX2" fmla="*/ 173039 w 288926"/>
                <a:gd name="connsiteY2" fmla="*/ 235743 h 239555"/>
                <a:gd name="connsiteX3" fmla="*/ 227807 w 288926"/>
                <a:gd name="connsiteY3" fmla="*/ 83342 h 239555"/>
                <a:gd name="connsiteX4" fmla="*/ 256382 w 288926"/>
                <a:gd name="connsiteY4" fmla="*/ 166686 h 239555"/>
                <a:gd name="connsiteX5" fmla="*/ 288926 w 288926"/>
                <a:gd name="connsiteY5" fmla="*/ 239555 h 239555"/>
                <a:gd name="connsiteX0" fmla="*/ 0 w 372270"/>
                <a:gd name="connsiteY0" fmla="*/ 221297 h 235743"/>
                <a:gd name="connsiteX1" fmla="*/ 92077 w 372270"/>
                <a:gd name="connsiteY1" fmla="*/ 0 h 235743"/>
                <a:gd name="connsiteX2" fmla="*/ 173039 w 372270"/>
                <a:gd name="connsiteY2" fmla="*/ 235743 h 235743"/>
                <a:gd name="connsiteX3" fmla="*/ 227807 w 372270"/>
                <a:gd name="connsiteY3" fmla="*/ 83342 h 235743"/>
                <a:gd name="connsiteX4" fmla="*/ 256382 w 372270"/>
                <a:gd name="connsiteY4" fmla="*/ 166686 h 235743"/>
                <a:gd name="connsiteX5" fmla="*/ 372270 w 372270"/>
                <a:gd name="connsiteY5" fmla="*/ 13336 h 235743"/>
                <a:gd name="connsiteX0" fmla="*/ 0 w 372270"/>
                <a:gd name="connsiteY0" fmla="*/ 221297 h 235743"/>
                <a:gd name="connsiteX1" fmla="*/ 92077 w 372270"/>
                <a:gd name="connsiteY1" fmla="*/ 0 h 235743"/>
                <a:gd name="connsiteX2" fmla="*/ 173039 w 372270"/>
                <a:gd name="connsiteY2" fmla="*/ 235743 h 235743"/>
                <a:gd name="connsiteX3" fmla="*/ 227807 w 372270"/>
                <a:gd name="connsiteY3" fmla="*/ 83342 h 235743"/>
                <a:gd name="connsiteX4" fmla="*/ 292100 w 372270"/>
                <a:gd name="connsiteY4" fmla="*/ 226217 h 235743"/>
                <a:gd name="connsiteX5" fmla="*/ 372270 w 372270"/>
                <a:gd name="connsiteY5" fmla="*/ 13336 h 235743"/>
                <a:gd name="connsiteX0" fmla="*/ 0 w 372270"/>
                <a:gd name="connsiteY0" fmla="*/ 221297 h 235743"/>
                <a:gd name="connsiteX1" fmla="*/ 92077 w 372270"/>
                <a:gd name="connsiteY1" fmla="*/ 0 h 235743"/>
                <a:gd name="connsiteX2" fmla="*/ 173039 w 372270"/>
                <a:gd name="connsiteY2" fmla="*/ 235743 h 235743"/>
                <a:gd name="connsiteX3" fmla="*/ 227807 w 372270"/>
                <a:gd name="connsiteY3" fmla="*/ 83342 h 235743"/>
                <a:gd name="connsiteX4" fmla="*/ 292100 w 372270"/>
                <a:gd name="connsiteY4" fmla="*/ 226217 h 235743"/>
                <a:gd name="connsiteX5" fmla="*/ 339726 w 372270"/>
                <a:gd name="connsiteY5" fmla="*/ 104773 h 235743"/>
                <a:gd name="connsiteX6" fmla="*/ 372270 w 372270"/>
                <a:gd name="connsiteY6" fmla="*/ 13336 h 235743"/>
                <a:gd name="connsiteX0" fmla="*/ 0 w 412752"/>
                <a:gd name="connsiteY0" fmla="*/ 221297 h 235743"/>
                <a:gd name="connsiteX1" fmla="*/ 92077 w 412752"/>
                <a:gd name="connsiteY1" fmla="*/ 0 h 235743"/>
                <a:gd name="connsiteX2" fmla="*/ 173039 w 412752"/>
                <a:gd name="connsiteY2" fmla="*/ 235743 h 235743"/>
                <a:gd name="connsiteX3" fmla="*/ 227807 w 412752"/>
                <a:gd name="connsiteY3" fmla="*/ 83342 h 235743"/>
                <a:gd name="connsiteX4" fmla="*/ 292100 w 412752"/>
                <a:gd name="connsiteY4" fmla="*/ 226217 h 235743"/>
                <a:gd name="connsiteX5" fmla="*/ 339726 w 412752"/>
                <a:gd name="connsiteY5" fmla="*/ 104773 h 235743"/>
                <a:gd name="connsiteX6" fmla="*/ 412752 w 412752"/>
                <a:gd name="connsiteY6" fmla="*/ 227649 h 235743"/>
                <a:gd name="connsiteX0" fmla="*/ 0 w 412752"/>
                <a:gd name="connsiteY0" fmla="*/ 221297 h 235743"/>
                <a:gd name="connsiteX1" fmla="*/ 92077 w 412752"/>
                <a:gd name="connsiteY1" fmla="*/ 0 h 235743"/>
                <a:gd name="connsiteX2" fmla="*/ 173039 w 412752"/>
                <a:gd name="connsiteY2" fmla="*/ 235743 h 235743"/>
                <a:gd name="connsiteX3" fmla="*/ 227807 w 412752"/>
                <a:gd name="connsiteY3" fmla="*/ 83342 h 235743"/>
                <a:gd name="connsiteX4" fmla="*/ 292100 w 412752"/>
                <a:gd name="connsiteY4" fmla="*/ 226217 h 235743"/>
                <a:gd name="connsiteX5" fmla="*/ 354013 w 412752"/>
                <a:gd name="connsiteY5" fmla="*/ 97630 h 235743"/>
                <a:gd name="connsiteX6" fmla="*/ 412752 w 412752"/>
                <a:gd name="connsiteY6" fmla="*/ 227649 h 235743"/>
                <a:gd name="connsiteX0" fmla="*/ 0 w 412752"/>
                <a:gd name="connsiteY0" fmla="*/ 236010 h 250456"/>
                <a:gd name="connsiteX1" fmla="*/ 92077 w 412752"/>
                <a:gd name="connsiteY1" fmla="*/ 14713 h 250456"/>
                <a:gd name="connsiteX2" fmla="*/ 173039 w 412752"/>
                <a:gd name="connsiteY2" fmla="*/ 250456 h 250456"/>
                <a:gd name="connsiteX3" fmla="*/ 237332 w 412752"/>
                <a:gd name="connsiteY3" fmla="*/ 424 h 250456"/>
                <a:gd name="connsiteX4" fmla="*/ 292100 w 412752"/>
                <a:gd name="connsiteY4" fmla="*/ 240930 h 250456"/>
                <a:gd name="connsiteX5" fmla="*/ 354013 w 412752"/>
                <a:gd name="connsiteY5" fmla="*/ 112343 h 250456"/>
                <a:gd name="connsiteX6" fmla="*/ 412752 w 412752"/>
                <a:gd name="connsiteY6" fmla="*/ 242362 h 250456"/>
                <a:gd name="connsiteX0" fmla="*/ 0 w 412752"/>
                <a:gd name="connsiteY0" fmla="*/ 235586 h 250032"/>
                <a:gd name="connsiteX1" fmla="*/ 92077 w 412752"/>
                <a:gd name="connsiteY1" fmla="*/ 14289 h 250032"/>
                <a:gd name="connsiteX2" fmla="*/ 173039 w 412752"/>
                <a:gd name="connsiteY2" fmla="*/ 250032 h 250032"/>
                <a:gd name="connsiteX3" fmla="*/ 237332 w 412752"/>
                <a:gd name="connsiteY3" fmla="*/ 0 h 250032"/>
                <a:gd name="connsiteX4" fmla="*/ 292100 w 412752"/>
                <a:gd name="connsiteY4" fmla="*/ 240506 h 250032"/>
                <a:gd name="connsiteX5" fmla="*/ 354013 w 412752"/>
                <a:gd name="connsiteY5" fmla="*/ 111919 h 250032"/>
                <a:gd name="connsiteX6" fmla="*/ 412752 w 412752"/>
                <a:gd name="connsiteY6" fmla="*/ 241938 h 250032"/>
                <a:gd name="connsiteX0" fmla="*/ 0 w 412752"/>
                <a:gd name="connsiteY0" fmla="*/ 235586 h 250032"/>
                <a:gd name="connsiteX1" fmla="*/ 92077 w 412752"/>
                <a:gd name="connsiteY1" fmla="*/ 14289 h 250032"/>
                <a:gd name="connsiteX2" fmla="*/ 173039 w 412752"/>
                <a:gd name="connsiteY2" fmla="*/ 250032 h 250032"/>
                <a:gd name="connsiteX3" fmla="*/ 237332 w 412752"/>
                <a:gd name="connsiteY3" fmla="*/ 0 h 250032"/>
                <a:gd name="connsiteX4" fmla="*/ 292100 w 412752"/>
                <a:gd name="connsiteY4" fmla="*/ 240506 h 250032"/>
                <a:gd name="connsiteX5" fmla="*/ 354013 w 412752"/>
                <a:gd name="connsiteY5" fmla="*/ 111919 h 250032"/>
                <a:gd name="connsiteX6" fmla="*/ 412752 w 412752"/>
                <a:gd name="connsiteY6" fmla="*/ 241938 h 250032"/>
                <a:gd name="connsiteX0" fmla="*/ 0 w 412752"/>
                <a:gd name="connsiteY0" fmla="*/ 235586 h 250032"/>
                <a:gd name="connsiteX1" fmla="*/ 92077 w 412752"/>
                <a:gd name="connsiteY1" fmla="*/ 14289 h 250032"/>
                <a:gd name="connsiteX2" fmla="*/ 173039 w 412752"/>
                <a:gd name="connsiteY2" fmla="*/ 250032 h 250032"/>
                <a:gd name="connsiteX3" fmla="*/ 237332 w 412752"/>
                <a:gd name="connsiteY3" fmla="*/ 0 h 250032"/>
                <a:gd name="connsiteX4" fmla="*/ 292100 w 412752"/>
                <a:gd name="connsiteY4" fmla="*/ 240506 h 250032"/>
                <a:gd name="connsiteX5" fmla="*/ 354013 w 412752"/>
                <a:gd name="connsiteY5" fmla="*/ 111919 h 250032"/>
                <a:gd name="connsiteX6" fmla="*/ 412752 w 412752"/>
                <a:gd name="connsiteY6" fmla="*/ 241938 h 250032"/>
                <a:gd name="connsiteX0" fmla="*/ 0 w 412752"/>
                <a:gd name="connsiteY0" fmla="*/ 235586 h 250032"/>
                <a:gd name="connsiteX1" fmla="*/ 92077 w 412752"/>
                <a:gd name="connsiteY1" fmla="*/ 14289 h 250032"/>
                <a:gd name="connsiteX2" fmla="*/ 173039 w 412752"/>
                <a:gd name="connsiteY2" fmla="*/ 250032 h 250032"/>
                <a:gd name="connsiteX3" fmla="*/ 237332 w 412752"/>
                <a:gd name="connsiteY3" fmla="*/ 0 h 250032"/>
                <a:gd name="connsiteX4" fmla="*/ 292100 w 412752"/>
                <a:gd name="connsiteY4" fmla="*/ 240506 h 250032"/>
                <a:gd name="connsiteX5" fmla="*/ 354013 w 412752"/>
                <a:gd name="connsiteY5" fmla="*/ 111919 h 250032"/>
                <a:gd name="connsiteX6" fmla="*/ 384970 w 412752"/>
                <a:gd name="connsiteY6" fmla="*/ 173831 h 250032"/>
                <a:gd name="connsiteX7" fmla="*/ 412752 w 412752"/>
                <a:gd name="connsiteY7" fmla="*/ 241938 h 250032"/>
                <a:gd name="connsiteX0" fmla="*/ 0 w 517527"/>
                <a:gd name="connsiteY0" fmla="*/ 235586 h 250032"/>
                <a:gd name="connsiteX1" fmla="*/ 92077 w 517527"/>
                <a:gd name="connsiteY1" fmla="*/ 14289 h 250032"/>
                <a:gd name="connsiteX2" fmla="*/ 173039 w 517527"/>
                <a:gd name="connsiteY2" fmla="*/ 250032 h 250032"/>
                <a:gd name="connsiteX3" fmla="*/ 237332 w 517527"/>
                <a:gd name="connsiteY3" fmla="*/ 0 h 250032"/>
                <a:gd name="connsiteX4" fmla="*/ 292100 w 517527"/>
                <a:gd name="connsiteY4" fmla="*/ 240506 h 250032"/>
                <a:gd name="connsiteX5" fmla="*/ 354013 w 517527"/>
                <a:gd name="connsiteY5" fmla="*/ 111919 h 250032"/>
                <a:gd name="connsiteX6" fmla="*/ 384970 w 517527"/>
                <a:gd name="connsiteY6" fmla="*/ 173831 h 250032"/>
                <a:gd name="connsiteX7" fmla="*/ 517527 w 517527"/>
                <a:gd name="connsiteY7" fmla="*/ 34770 h 250032"/>
                <a:gd name="connsiteX0" fmla="*/ 0 w 517527"/>
                <a:gd name="connsiteY0" fmla="*/ 235586 h 259556"/>
                <a:gd name="connsiteX1" fmla="*/ 92077 w 517527"/>
                <a:gd name="connsiteY1" fmla="*/ 14289 h 259556"/>
                <a:gd name="connsiteX2" fmla="*/ 173039 w 517527"/>
                <a:gd name="connsiteY2" fmla="*/ 250032 h 259556"/>
                <a:gd name="connsiteX3" fmla="*/ 237332 w 517527"/>
                <a:gd name="connsiteY3" fmla="*/ 0 h 259556"/>
                <a:gd name="connsiteX4" fmla="*/ 292100 w 517527"/>
                <a:gd name="connsiteY4" fmla="*/ 240506 h 259556"/>
                <a:gd name="connsiteX5" fmla="*/ 354013 w 517527"/>
                <a:gd name="connsiteY5" fmla="*/ 111919 h 259556"/>
                <a:gd name="connsiteX6" fmla="*/ 420689 w 517527"/>
                <a:gd name="connsiteY6" fmla="*/ 259556 h 259556"/>
                <a:gd name="connsiteX7" fmla="*/ 517527 w 517527"/>
                <a:gd name="connsiteY7" fmla="*/ 34770 h 259556"/>
                <a:gd name="connsiteX0" fmla="*/ 0 w 517527"/>
                <a:gd name="connsiteY0" fmla="*/ 235586 h 259556"/>
                <a:gd name="connsiteX1" fmla="*/ 92077 w 517527"/>
                <a:gd name="connsiteY1" fmla="*/ 14289 h 259556"/>
                <a:gd name="connsiteX2" fmla="*/ 173039 w 517527"/>
                <a:gd name="connsiteY2" fmla="*/ 250032 h 259556"/>
                <a:gd name="connsiteX3" fmla="*/ 237332 w 517527"/>
                <a:gd name="connsiteY3" fmla="*/ 0 h 259556"/>
                <a:gd name="connsiteX4" fmla="*/ 292100 w 517527"/>
                <a:gd name="connsiteY4" fmla="*/ 240506 h 259556"/>
                <a:gd name="connsiteX5" fmla="*/ 354013 w 517527"/>
                <a:gd name="connsiteY5" fmla="*/ 111919 h 259556"/>
                <a:gd name="connsiteX6" fmla="*/ 420689 w 517527"/>
                <a:gd name="connsiteY6" fmla="*/ 259556 h 259556"/>
                <a:gd name="connsiteX7" fmla="*/ 489744 w 517527"/>
                <a:gd name="connsiteY7" fmla="*/ 107156 h 259556"/>
                <a:gd name="connsiteX8" fmla="*/ 517527 w 517527"/>
                <a:gd name="connsiteY8" fmla="*/ 34770 h 259556"/>
                <a:gd name="connsiteX0" fmla="*/ 0 w 558008"/>
                <a:gd name="connsiteY0" fmla="*/ 235586 h 259556"/>
                <a:gd name="connsiteX1" fmla="*/ 92077 w 558008"/>
                <a:gd name="connsiteY1" fmla="*/ 14289 h 259556"/>
                <a:gd name="connsiteX2" fmla="*/ 173039 w 558008"/>
                <a:gd name="connsiteY2" fmla="*/ 250032 h 259556"/>
                <a:gd name="connsiteX3" fmla="*/ 237332 w 558008"/>
                <a:gd name="connsiteY3" fmla="*/ 0 h 259556"/>
                <a:gd name="connsiteX4" fmla="*/ 292100 w 558008"/>
                <a:gd name="connsiteY4" fmla="*/ 240506 h 259556"/>
                <a:gd name="connsiteX5" fmla="*/ 354013 w 558008"/>
                <a:gd name="connsiteY5" fmla="*/ 111919 h 259556"/>
                <a:gd name="connsiteX6" fmla="*/ 420689 w 558008"/>
                <a:gd name="connsiteY6" fmla="*/ 259556 h 259556"/>
                <a:gd name="connsiteX7" fmla="*/ 489744 w 558008"/>
                <a:gd name="connsiteY7" fmla="*/ 107156 h 259556"/>
                <a:gd name="connsiteX8" fmla="*/ 558008 w 558008"/>
                <a:gd name="connsiteY8" fmla="*/ 256226 h 259556"/>
                <a:gd name="connsiteX0" fmla="*/ 0 w 558008"/>
                <a:gd name="connsiteY0" fmla="*/ 366553 h 390523"/>
                <a:gd name="connsiteX1" fmla="*/ 87314 w 558008"/>
                <a:gd name="connsiteY1" fmla="*/ 0 h 390523"/>
                <a:gd name="connsiteX2" fmla="*/ 173039 w 558008"/>
                <a:gd name="connsiteY2" fmla="*/ 380999 h 390523"/>
                <a:gd name="connsiteX3" fmla="*/ 237332 w 558008"/>
                <a:gd name="connsiteY3" fmla="*/ 130967 h 390523"/>
                <a:gd name="connsiteX4" fmla="*/ 292100 w 558008"/>
                <a:gd name="connsiteY4" fmla="*/ 371473 h 390523"/>
                <a:gd name="connsiteX5" fmla="*/ 354013 w 558008"/>
                <a:gd name="connsiteY5" fmla="*/ 242886 h 390523"/>
                <a:gd name="connsiteX6" fmla="*/ 420689 w 558008"/>
                <a:gd name="connsiteY6" fmla="*/ 390523 h 390523"/>
                <a:gd name="connsiteX7" fmla="*/ 489744 w 558008"/>
                <a:gd name="connsiteY7" fmla="*/ 238123 h 390523"/>
                <a:gd name="connsiteX8" fmla="*/ 558008 w 558008"/>
                <a:gd name="connsiteY8" fmla="*/ 387193 h 390523"/>
                <a:gd name="connsiteX0" fmla="*/ 0 w 558008"/>
                <a:gd name="connsiteY0" fmla="*/ 366553 h 390523"/>
                <a:gd name="connsiteX1" fmla="*/ 87314 w 558008"/>
                <a:gd name="connsiteY1" fmla="*/ 0 h 390523"/>
                <a:gd name="connsiteX2" fmla="*/ 173039 w 558008"/>
                <a:gd name="connsiteY2" fmla="*/ 380999 h 390523"/>
                <a:gd name="connsiteX3" fmla="*/ 234950 w 558008"/>
                <a:gd name="connsiteY3" fmla="*/ 69055 h 390523"/>
                <a:gd name="connsiteX4" fmla="*/ 292100 w 558008"/>
                <a:gd name="connsiteY4" fmla="*/ 371473 h 390523"/>
                <a:gd name="connsiteX5" fmla="*/ 354013 w 558008"/>
                <a:gd name="connsiteY5" fmla="*/ 242886 h 390523"/>
                <a:gd name="connsiteX6" fmla="*/ 420689 w 558008"/>
                <a:gd name="connsiteY6" fmla="*/ 390523 h 390523"/>
                <a:gd name="connsiteX7" fmla="*/ 489744 w 558008"/>
                <a:gd name="connsiteY7" fmla="*/ 238123 h 390523"/>
                <a:gd name="connsiteX8" fmla="*/ 558008 w 558008"/>
                <a:gd name="connsiteY8" fmla="*/ 387193 h 390523"/>
                <a:gd name="connsiteX0" fmla="*/ 0 w 558008"/>
                <a:gd name="connsiteY0" fmla="*/ 366553 h 390523"/>
                <a:gd name="connsiteX1" fmla="*/ 87314 w 558008"/>
                <a:gd name="connsiteY1" fmla="*/ 0 h 390523"/>
                <a:gd name="connsiteX2" fmla="*/ 173039 w 558008"/>
                <a:gd name="connsiteY2" fmla="*/ 380999 h 390523"/>
                <a:gd name="connsiteX3" fmla="*/ 234950 w 558008"/>
                <a:gd name="connsiteY3" fmla="*/ 69055 h 390523"/>
                <a:gd name="connsiteX4" fmla="*/ 292100 w 558008"/>
                <a:gd name="connsiteY4" fmla="*/ 371473 h 390523"/>
                <a:gd name="connsiteX5" fmla="*/ 351632 w 558008"/>
                <a:gd name="connsiteY5" fmla="*/ 135729 h 390523"/>
                <a:gd name="connsiteX6" fmla="*/ 420689 w 558008"/>
                <a:gd name="connsiteY6" fmla="*/ 390523 h 390523"/>
                <a:gd name="connsiteX7" fmla="*/ 489744 w 558008"/>
                <a:gd name="connsiteY7" fmla="*/ 238123 h 390523"/>
                <a:gd name="connsiteX8" fmla="*/ 558008 w 558008"/>
                <a:gd name="connsiteY8" fmla="*/ 387193 h 390523"/>
                <a:gd name="connsiteX0" fmla="*/ 0 w 558008"/>
                <a:gd name="connsiteY0" fmla="*/ 366553 h 390523"/>
                <a:gd name="connsiteX1" fmla="*/ 87314 w 558008"/>
                <a:gd name="connsiteY1" fmla="*/ 0 h 390523"/>
                <a:gd name="connsiteX2" fmla="*/ 173039 w 558008"/>
                <a:gd name="connsiteY2" fmla="*/ 380999 h 390523"/>
                <a:gd name="connsiteX3" fmla="*/ 234950 w 558008"/>
                <a:gd name="connsiteY3" fmla="*/ 69055 h 390523"/>
                <a:gd name="connsiteX4" fmla="*/ 292100 w 558008"/>
                <a:gd name="connsiteY4" fmla="*/ 371473 h 390523"/>
                <a:gd name="connsiteX5" fmla="*/ 351632 w 558008"/>
                <a:gd name="connsiteY5" fmla="*/ 135729 h 390523"/>
                <a:gd name="connsiteX6" fmla="*/ 420689 w 558008"/>
                <a:gd name="connsiteY6" fmla="*/ 390523 h 390523"/>
                <a:gd name="connsiteX7" fmla="*/ 492125 w 558008"/>
                <a:gd name="connsiteY7" fmla="*/ 183354 h 390523"/>
                <a:gd name="connsiteX8" fmla="*/ 558008 w 558008"/>
                <a:gd name="connsiteY8" fmla="*/ 387193 h 390523"/>
                <a:gd name="connsiteX0" fmla="*/ 0 w 558008"/>
                <a:gd name="connsiteY0" fmla="*/ 366553 h 390523"/>
                <a:gd name="connsiteX1" fmla="*/ 87314 w 558008"/>
                <a:gd name="connsiteY1" fmla="*/ 0 h 390523"/>
                <a:gd name="connsiteX2" fmla="*/ 173039 w 558008"/>
                <a:gd name="connsiteY2" fmla="*/ 380999 h 390523"/>
                <a:gd name="connsiteX3" fmla="*/ 234950 w 558008"/>
                <a:gd name="connsiteY3" fmla="*/ 69055 h 390523"/>
                <a:gd name="connsiteX4" fmla="*/ 292100 w 558008"/>
                <a:gd name="connsiteY4" fmla="*/ 371473 h 390523"/>
                <a:gd name="connsiteX5" fmla="*/ 351632 w 558008"/>
                <a:gd name="connsiteY5" fmla="*/ 135729 h 390523"/>
                <a:gd name="connsiteX6" fmla="*/ 420689 w 558008"/>
                <a:gd name="connsiteY6" fmla="*/ 390523 h 390523"/>
                <a:gd name="connsiteX7" fmla="*/ 492125 w 558008"/>
                <a:gd name="connsiteY7" fmla="*/ 183354 h 390523"/>
                <a:gd name="connsiteX8" fmla="*/ 537369 w 558008"/>
                <a:gd name="connsiteY8" fmla="*/ 316705 h 390523"/>
                <a:gd name="connsiteX9" fmla="*/ 558008 w 558008"/>
                <a:gd name="connsiteY9" fmla="*/ 387193 h 390523"/>
                <a:gd name="connsiteX0" fmla="*/ 0 w 586583"/>
                <a:gd name="connsiteY0" fmla="*/ 366553 h 390523"/>
                <a:gd name="connsiteX1" fmla="*/ 87314 w 586583"/>
                <a:gd name="connsiteY1" fmla="*/ 0 h 390523"/>
                <a:gd name="connsiteX2" fmla="*/ 173039 w 586583"/>
                <a:gd name="connsiteY2" fmla="*/ 380999 h 390523"/>
                <a:gd name="connsiteX3" fmla="*/ 234950 w 586583"/>
                <a:gd name="connsiteY3" fmla="*/ 69055 h 390523"/>
                <a:gd name="connsiteX4" fmla="*/ 292100 w 586583"/>
                <a:gd name="connsiteY4" fmla="*/ 371473 h 390523"/>
                <a:gd name="connsiteX5" fmla="*/ 351632 w 586583"/>
                <a:gd name="connsiteY5" fmla="*/ 135729 h 390523"/>
                <a:gd name="connsiteX6" fmla="*/ 420689 w 586583"/>
                <a:gd name="connsiteY6" fmla="*/ 390523 h 390523"/>
                <a:gd name="connsiteX7" fmla="*/ 492125 w 586583"/>
                <a:gd name="connsiteY7" fmla="*/ 183354 h 390523"/>
                <a:gd name="connsiteX8" fmla="*/ 537369 w 586583"/>
                <a:gd name="connsiteY8" fmla="*/ 316705 h 390523"/>
                <a:gd name="connsiteX9" fmla="*/ 586583 w 586583"/>
                <a:gd name="connsiteY9" fmla="*/ 230030 h 390523"/>
                <a:gd name="connsiteX0" fmla="*/ 0 w 586583"/>
                <a:gd name="connsiteY0" fmla="*/ 366553 h 392905"/>
                <a:gd name="connsiteX1" fmla="*/ 87314 w 586583"/>
                <a:gd name="connsiteY1" fmla="*/ 0 h 392905"/>
                <a:gd name="connsiteX2" fmla="*/ 173039 w 586583"/>
                <a:gd name="connsiteY2" fmla="*/ 380999 h 392905"/>
                <a:gd name="connsiteX3" fmla="*/ 234950 w 586583"/>
                <a:gd name="connsiteY3" fmla="*/ 69055 h 392905"/>
                <a:gd name="connsiteX4" fmla="*/ 292100 w 586583"/>
                <a:gd name="connsiteY4" fmla="*/ 371473 h 392905"/>
                <a:gd name="connsiteX5" fmla="*/ 351632 w 586583"/>
                <a:gd name="connsiteY5" fmla="*/ 135729 h 392905"/>
                <a:gd name="connsiteX6" fmla="*/ 420689 w 586583"/>
                <a:gd name="connsiteY6" fmla="*/ 390523 h 392905"/>
                <a:gd name="connsiteX7" fmla="*/ 492125 w 586583"/>
                <a:gd name="connsiteY7" fmla="*/ 183354 h 392905"/>
                <a:gd name="connsiteX8" fmla="*/ 534988 w 586583"/>
                <a:gd name="connsiteY8" fmla="*/ 392905 h 392905"/>
                <a:gd name="connsiteX9" fmla="*/ 586583 w 586583"/>
                <a:gd name="connsiteY9" fmla="*/ 230030 h 392905"/>
                <a:gd name="connsiteX0" fmla="*/ 0 w 586583"/>
                <a:gd name="connsiteY0" fmla="*/ 366553 h 392905"/>
                <a:gd name="connsiteX1" fmla="*/ 87314 w 586583"/>
                <a:gd name="connsiteY1" fmla="*/ 0 h 392905"/>
                <a:gd name="connsiteX2" fmla="*/ 173039 w 586583"/>
                <a:gd name="connsiteY2" fmla="*/ 380999 h 392905"/>
                <a:gd name="connsiteX3" fmla="*/ 234950 w 586583"/>
                <a:gd name="connsiteY3" fmla="*/ 69055 h 392905"/>
                <a:gd name="connsiteX4" fmla="*/ 292100 w 586583"/>
                <a:gd name="connsiteY4" fmla="*/ 371473 h 392905"/>
                <a:gd name="connsiteX5" fmla="*/ 351632 w 586583"/>
                <a:gd name="connsiteY5" fmla="*/ 135729 h 392905"/>
                <a:gd name="connsiteX6" fmla="*/ 420689 w 586583"/>
                <a:gd name="connsiteY6" fmla="*/ 390523 h 392905"/>
                <a:gd name="connsiteX7" fmla="*/ 492125 w 586583"/>
                <a:gd name="connsiteY7" fmla="*/ 183354 h 392905"/>
                <a:gd name="connsiteX8" fmla="*/ 534988 w 586583"/>
                <a:gd name="connsiteY8" fmla="*/ 392905 h 392905"/>
                <a:gd name="connsiteX9" fmla="*/ 575468 w 586583"/>
                <a:gd name="connsiteY9" fmla="*/ 285749 h 392905"/>
                <a:gd name="connsiteX10" fmla="*/ 586583 w 586583"/>
                <a:gd name="connsiteY10" fmla="*/ 230030 h 392905"/>
                <a:gd name="connsiteX0" fmla="*/ 0 w 631827"/>
                <a:gd name="connsiteY0" fmla="*/ 366553 h 392905"/>
                <a:gd name="connsiteX1" fmla="*/ 87314 w 631827"/>
                <a:gd name="connsiteY1" fmla="*/ 0 h 392905"/>
                <a:gd name="connsiteX2" fmla="*/ 173039 w 631827"/>
                <a:gd name="connsiteY2" fmla="*/ 380999 h 392905"/>
                <a:gd name="connsiteX3" fmla="*/ 234950 w 631827"/>
                <a:gd name="connsiteY3" fmla="*/ 69055 h 392905"/>
                <a:gd name="connsiteX4" fmla="*/ 292100 w 631827"/>
                <a:gd name="connsiteY4" fmla="*/ 371473 h 392905"/>
                <a:gd name="connsiteX5" fmla="*/ 351632 w 631827"/>
                <a:gd name="connsiteY5" fmla="*/ 135729 h 392905"/>
                <a:gd name="connsiteX6" fmla="*/ 420689 w 631827"/>
                <a:gd name="connsiteY6" fmla="*/ 390523 h 392905"/>
                <a:gd name="connsiteX7" fmla="*/ 492125 w 631827"/>
                <a:gd name="connsiteY7" fmla="*/ 183354 h 392905"/>
                <a:gd name="connsiteX8" fmla="*/ 534988 w 631827"/>
                <a:gd name="connsiteY8" fmla="*/ 392905 h 392905"/>
                <a:gd name="connsiteX9" fmla="*/ 575468 w 631827"/>
                <a:gd name="connsiteY9" fmla="*/ 285749 h 392905"/>
                <a:gd name="connsiteX10" fmla="*/ 631827 w 631827"/>
                <a:gd name="connsiteY10" fmla="*/ 389573 h 392905"/>
                <a:gd name="connsiteX0" fmla="*/ 0 w 631827"/>
                <a:gd name="connsiteY0" fmla="*/ 366553 h 392905"/>
                <a:gd name="connsiteX1" fmla="*/ 87314 w 631827"/>
                <a:gd name="connsiteY1" fmla="*/ 0 h 392905"/>
                <a:gd name="connsiteX2" fmla="*/ 173039 w 631827"/>
                <a:gd name="connsiteY2" fmla="*/ 380999 h 392905"/>
                <a:gd name="connsiteX3" fmla="*/ 234950 w 631827"/>
                <a:gd name="connsiteY3" fmla="*/ 69055 h 392905"/>
                <a:gd name="connsiteX4" fmla="*/ 292100 w 631827"/>
                <a:gd name="connsiteY4" fmla="*/ 371473 h 392905"/>
                <a:gd name="connsiteX5" fmla="*/ 351632 w 631827"/>
                <a:gd name="connsiteY5" fmla="*/ 135729 h 392905"/>
                <a:gd name="connsiteX6" fmla="*/ 420689 w 631827"/>
                <a:gd name="connsiteY6" fmla="*/ 390523 h 392905"/>
                <a:gd name="connsiteX7" fmla="*/ 492125 w 631827"/>
                <a:gd name="connsiteY7" fmla="*/ 183354 h 392905"/>
                <a:gd name="connsiteX8" fmla="*/ 534988 w 631827"/>
                <a:gd name="connsiteY8" fmla="*/ 392905 h 392905"/>
                <a:gd name="connsiteX9" fmla="*/ 575468 w 631827"/>
                <a:gd name="connsiteY9" fmla="*/ 285749 h 392905"/>
                <a:gd name="connsiteX10" fmla="*/ 611187 w 631827"/>
                <a:gd name="connsiteY10" fmla="*/ 340518 h 392905"/>
                <a:gd name="connsiteX11" fmla="*/ 631827 w 631827"/>
                <a:gd name="connsiteY11" fmla="*/ 389573 h 392905"/>
                <a:gd name="connsiteX0" fmla="*/ 0 w 631827"/>
                <a:gd name="connsiteY0" fmla="*/ 366553 h 395287"/>
                <a:gd name="connsiteX1" fmla="*/ 87314 w 631827"/>
                <a:gd name="connsiteY1" fmla="*/ 0 h 395287"/>
                <a:gd name="connsiteX2" fmla="*/ 173039 w 631827"/>
                <a:gd name="connsiteY2" fmla="*/ 380999 h 395287"/>
                <a:gd name="connsiteX3" fmla="*/ 234950 w 631827"/>
                <a:gd name="connsiteY3" fmla="*/ 69055 h 395287"/>
                <a:gd name="connsiteX4" fmla="*/ 292100 w 631827"/>
                <a:gd name="connsiteY4" fmla="*/ 371473 h 395287"/>
                <a:gd name="connsiteX5" fmla="*/ 351632 w 631827"/>
                <a:gd name="connsiteY5" fmla="*/ 135729 h 395287"/>
                <a:gd name="connsiteX6" fmla="*/ 420689 w 631827"/>
                <a:gd name="connsiteY6" fmla="*/ 390523 h 395287"/>
                <a:gd name="connsiteX7" fmla="*/ 492125 w 631827"/>
                <a:gd name="connsiteY7" fmla="*/ 183354 h 395287"/>
                <a:gd name="connsiteX8" fmla="*/ 534988 w 631827"/>
                <a:gd name="connsiteY8" fmla="*/ 392905 h 395287"/>
                <a:gd name="connsiteX9" fmla="*/ 575468 w 631827"/>
                <a:gd name="connsiteY9" fmla="*/ 285749 h 395287"/>
                <a:gd name="connsiteX10" fmla="*/ 606424 w 631827"/>
                <a:gd name="connsiteY10" fmla="*/ 395287 h 395287"/>
                <a:gd name="connsiteX11" fmla="*/ 631827 w 631827"/>
                <a:gd name="connsiteY11" fmla="*/ 389573 h 395287"/>
                <a:gd name="connsiteX0" fmla="*/ 0 w 641352"/>
                <a:gd name="connsiteY0" fmla="*/ 366553 h 395287"/>
                <a:gd name="connsiteX1" fmla="*/ 87314 w 641352"/>
                <a:gd name="connsiteY1" fmla="*/ 0 h 395287"/>
                <a:gd name="connsiteX2" fmla="*/ 173039 w 641352"/>
                <a:gd name="connsiteY2" fmla="*/ 380999 h 395287"/>
                <a:gd name="connsiteX3" fmla="*/ 234950 w 641352"/>
                <a:gd name="connsiteY3" fmla="*/ 69055 h 395287"/>
                <a:gd name="connsiteX4" fmla="*/ 292100 w 641352"/>
                <a:gd name="connsiteY4" fmla="*/ 371473 h 395287"/>
                <a:gd name="connsiteX5" fmla="*/ 351632 w 641352"/>
                <a:gd name="connsiteY5" fmla="*/ 135729 h 395287"/>
                <a:gd name="connsiteX6" fmla="*/ 420689 w 641352"/>
                <a:gd name="connsiteY6" fmla="*/ 390523 h 395287"/>
                <a:gd name="connsiteX7" fmla="*/ 492125 w 641352"/>
                <a:gd name="connsiteY7" fmla="*/ 183354 h 395287"/>
                <a:gd name="connsiteX8" fmla="*/ 534988 w 641352"/>
                <a:gd name="connsiteY8" fmla="*/ 392905 h 395287"/>
                <a:gd name="connsiteX9" fmla="*/ 575468 w 641352"/>
                <a:gd name="connsiteY9" fmla="*/ 285749 h 395287"/>
                <a:gd name="connsiteX10" fmla="*/ 606424 w 641352"/>
                <a:gd name="connsiteY10" fmla="*/ 395287 h 395287"/>
                <a:gd name="connsiteX11" fmla="*/ 641352 w 641352"/>
                <a:gd name="connsiteY11" fmla="*/ 284798 h 395287"/>
                <a:gd name="connsiteX0" fmla="*/ 0 w 641352"/>
                <a:gd name="connsiteY0" fmla="*/ 366553 h 395287"/>
                <a:gd name="connsiteX1" fmla="*/ 87314 w 641352"/>
                <a:gd name="connsiteY1" fmla="*/ 0 h 395287"/>
                <a:gd name="connsiteX2" fmla="*/ 173039 w 641352"/>
                <a:gd name="connsiteY2" fmla="*/ 380999 h 395287"/>
                <a:gd name="connsiteX3" fmla="*/ 234950 w 641352"/>
                <a:gd name="connsiteY3" fmla="*/ 69055 h 395287"/>
                <a:gd name="connsiteX4" fmla="*/ 292100 w 641352"/>
                <a:gd name="connsiteY4" fmla="*/ 371473 h 395287"/>
                <a:gd name="connsiteX5" fmla="*/ 351632 w 641352"/>
                <a:gd name="connsiteY5" fmla="*/ 135729 h 395287"/>
                <a:gd name="connsiteX6" fmla="*/ 420689 w 641352"/>
                <a:gd name="connsiteY6" fmla="*/ 390523 h 395287"/>
                <a:gd name="connsiteX7" fmla="*/ 492125 w 641352"/>
                <a:gd name="connsiteY7" fmla="*/ 183354 h 395287"/>
                <a:gd name="connsiteX8" fmla="*/ 534988 w 641352"/>
                <a:gd name="connsiteY8" fmla="*/ 392905 h 395287"/>
                <a:gd name="connsiteX9" fmla="*/ 575468 w 641352"/>
                <a:gd name="connsiteY9" fmla="*/ 285749 h 395287"/>
                <a:gd name="connsiteX10" fmla="*/ 606424 w 641352"/>
                <a:gd name="connsiteY10" fmla="*/ 395287 h 395287"/>
                <a:gd name="connsiteX11" fmla="*/ 630237 w 641352"/>
                <a:gd name="connsiteY11" fmla="*/ 335755 h 395287"/>
                <a:gd name="connsiteX12" fmla="*/ 641352 w 641352"/>
                <a:gd name="connsiteY12" fmla="*/ 284798 h 395287"/>
                <a:gd name="connsiteX0" fmla="*/ 0 w 677070"/>
                <a:gd name="connsiteY0" fmla="*/ 366553 h 415766"/>
                <a:gd name="connsiteX1" fmla="*/ 87314 w 677070"/>
                <a:gd name="connsiteY1" fmla="*/ 0 h 415766"/>
                <a:gd name="connsiteX2" fmla="*/ 173039 w 677070"/>
                <a:gd name="connsiteY2" fmla="*/ 380999 h 415766"/>
                <a:gd name="connsiteX3" fmla="*/ 234950 w 677070"/>
                <a:gd name="connsiteY3" fmla="*/ 69055 h 415766"/>
                <a:gd name="connsiteX4" fmla="*/ 292100 w 677070"/>
                <a:gd name="connsiteY4" fmla="*/ 371473 h 415766"/>
                <a:gd name="connsiteX5" fmla="*/ 351632 w 677070"/>
                <a:gd name="connsiteY5" fmla="*/ 135729 h 415766"/>
                <a:gd name="connsiteX6" fmla="*/ 420689 w 677070"/>
                <a:gd name="connsiteY6" fmla="*/ 390523 h 415766"/>
                <a:gd name="connsiteX7" fmla="*/ 492125 w 677070"/>
                <a:gd name="connsiteY7" fmla="*/ 183354 h 415766"/>
                <a:gd name="connsiteX8" fmla="*/ 534988 w 677070"/>
                <a:gd name="connsiteY8" fmla="*/ 392905 h 415766"/>
                <a:gd name="connsiteX9" fmla="*/ 575468 w 677070"/>
                <a:gd name="connsiteY9" fmla="*/ 285749 h 415766"/>
                <a:gd name="connsiteX10" fmla="*/ 606424 w 677070"/>
                <a:gd name="connsiteY10" fmla="*/ 395287 h 415766"/>
                <a:gd name="connsiteX11" fmla="*/ 630237 w 677070"/>
                <a:gd name="connsiteY11" fmla="*/ 335755 h 415766"/>
                <a:gd name="connsiteX12" fmla="*/ 677070 w 677070"/>
                <a:gd name="connsiteY12" fmla="*/ 415766 h 415766"/>
                <a:gd name="connsiteX0" fmla="*/ 0 w 677070"/>
                <a:gd name="connsiteY0" fmla="*/ 366553 h 415766"/>
                <a:gd name="connsiteX1" fmla="*/ 87314 w 677070"/>
                <a:gd name="connsiteY1" fmla="*/ 0 h 415766"/>
                <a:gd name="connsiteX2" fmla="*/ 173039 w 677070"/>
                <a:gd name="connsiteY2" fmla="*/ 380999 h 415766"/>
                <a:gd name="connsiteX3" fmla="*/ 234950 w 677070"/>
                <a:gd name="connsiteY3" fmla="*/ 69055 h 415766"/>
                <a:gd name="connsiteX4" fmla="*/ 292100 w 677070"/>
                <a:gd name="connsiteY4" fmla="*/ 371473 h 415766"/>
                <a:gd name="connsiteX5" fmla="*/ 351632 w 677070"/>
                <a:gd name="connsiteY5" fmla="*/ 135729 h 415766"/>
                <a:gd name="connsiteX6" fmla="*/ 420689 w 677070"/>
                <a:gd name="connsiteY6" fmla="*/ 390523 h 415766"/>
                <a:gd name="connsiteX7" fmla="*/ 492125 w 677070"/>
                <a:gd name="connsiteY7" fmla="*/ 183354 h 415766"/>
                <a:gd name="connsiteX8" fmla="*/ 534988 w 677070"/>
                <a:gd name="connsiteY8" fmla="*/ 392905 h 415766"/>
                <a:gd name="connsiteX9" fmla="*/ 575468 w 677070"/>
                <a:gd name="connsiteY9" fmla="*/ 285749 h 415766"/>
                <a:gd name="connsiteX10" fmla="*/ 606424 w 677070"/>
                <a:gd name="connsiteY10" fmla="*/ 395287 h 415766"/>
                <a:gd name="connsiteX11" fmla="*/ 637380 w 677070"/>
                <a:gd name="connsiteY11" fmla="*/ 314323 h 415766"/>
                <a:gd name="connsiteX12" fmla="*/ 677070 w 677070"/>
                <a:gd name="connsiteY12" fmla="*/ 415766 h 415766"/>
                <a:gd name="connsiteX0" fmla="*/ 0 w 677070"/>
                <a:gd name="connsiteY0" fmla="*/ 316547 h 365760"/>
                <a:gd name="connsiteX1" fmla="*/ 146845 w 677070"/>
                <a:gd name="connsiteY1" fmla="*/ 0 h 365760"/>
                <a:gd name="connsiteX2" fmla="*/ 173039 w 677070"/>
                <a:gd name="connsiteY2" fmla="*/ 330993 h 365760"/>
                <a:gd name="connsiteX3" fmla="*/ 234950 w 677070"/>
                <a:gd name="connsiteY3" fmla="*/ 19049 h 365760"/>
                <a:gd name="connsiteX4" fmla="*/ 292100 w 677070"/>
                <a:gd name="connsiteY4" fmla="*/ 321467 h 365760"/>
                <a:gd name="connsiteX5" fmla="*/ 351632 w 677070"/>
                <a:gd name="connsiteY5" fmla="*/ 85723 h 365760"/>
                <a:gd name="connsiteX6" fmla="*/ 420689 w 677070"/>
                <a:gd name="connsiteY6" fmla="*/ 340517 h 365760"/>
                <a:gd name="connsiteX7" fmla="*/ 492125 w 677070"/>
                <a:gd name="connsiteY7" fmla="*/ 133348 h 365760"/>
                <a:gd name="connsiteX8" fmla="*/ 534988 w 677070"/>
                <a:gd name="connsiteY8" fmla="*/ 342899 h 365760"/>
                <a:gd name="connsiteX9" fmla="*/ 575468 w 677070"/>
                <a:gd name="connsiteY9" fmla="*/ 235743 h 365760"/>
                <a:gd name="connsiteX10" fmla="*/ 606424 w 677070"/>
                <a:gd name="connsiteY10" fmla="*/ 345281 h 365760"/>
                <a:gd name="connsiteX11" fmla="*/ 637380 w 677070"/>
                <a:gd name="connsiteY11" fmla="*/ 264317 h 365760"/>
                <a:gd name="connsiteX12" fmla="*/ 677070 w 677070"/>
                <a:gd name="connsiteY12" fmla="*/ 365760 h 365760"/>
                <a:gd name="connsiteX0" fmla="*/ 0 w 677070"/>
                <a:gd name="connsiteY0" fmla="*/ 321310 h 370523"/>
                <a:gd name="connsiteX1" fmla="*/ 95210 w 677070"/>
                <a:gd name="connsiteY1" fmla="*/ 0 h 370523"/>
                <a:gd name="connsiteX2" fmla="*/ 173039 w 677070"/>
                <a:gd name="connsiteY2" fmla="*/ 335756 h 370523"/>
                <a:gd name="connsiteX3" fmla="*/ 234950 w 677070"/>
                <a:gd name="connsiteY3" fmla="*/ 23812 h 370523"/>
                <a:gd name="connsiteX4" fmla="*/ 292100 w 677070"/>
                <a:gd name="connsiteY4" fmla="*/ 326230 h 370523"/>
                <a:gd name="connsiteX5" fmla="*/ 351632 w 677070"/>
                <a:gd name="connsiteY5" fmla="*/ 90486 h 370523"/>
                <a:gd name="connsiteX6" fmla="*/ 420689 w 677070"/>
                <a:gd name="connsiteY6" fmla="*/ 345280 h 370523"/>
                <a:gd name="connsiteX7" fmla="*/ 492125 w 677070"/>
                <a:gd name="connsiteY7" fmla="*/ 138111 h 370523"/>
                <a:gd name="connsiteX8" fmla="*/ 534988 w 677070"/>
                <a:gd name="connsiteY8" fmla="*/ 347662 h 370523"/>
                <a:gd name="connsiteX9" fmla="*/ 575468 w 677070"/>
                <a:gd name="connsiteY9" fmla="*/ 240506 h 370523"/>
                <a:gd name="connsiteX10" fmla="*/ 606424 w 677070"/>
                <a:gd name="connsiteY10" fmla="*/ 350044 h 370523"/>
                <a:gd name="connsiteX11" fmla="*/ 637380 w 677070"/>
                <a:gd name="connsiteY11" fmla="*/ 269080 h 370523"/>
                <a:gd name="connsiteX12" fmla="*/ 677070 w 677070"/>
                <a:gd name="connsiteY12" fmla="*/ 370523 h 370523"/>
                <a:gd name="connsiteX0" fmla="*/ 0 w 677070"/>
                <a:gd name="connsiteY0" fmla="*/ 321310 h 370523"/>
                <a:gd name="connsiteX1" fmla="*/ 95210 w 677070"/>
                <a:gd name="connsiteY1" fmla="*/ 0 h 370523"/>
                <a:gd name="connsiteX2" fmla="*/ 191816 w 677070"/>
                <a:gd name="connsiteY2" fmla="*/ 321469 h 370523"/>
                <a:gd name="connsiteX3" fmla="*/ 234950 w 677070"/>
                <a:gd name="connsiteY3" fmla="*/ 23812 h 370523"/>
                <a:gd name="connsiteX4" fmla="*/ 292100 w 677070"/>
                <a:gd name="connsiteY4" fmla="*/ 326230 h 370523"/>
                <a:gd name="connsiteX5" fmla="*/ 351632 w 677070"/>
                <a:gd name="connsiteY5" fmla="*/ 90486 h 370523"/>
                <a:gd name="connsiteX6" fmla="*/ 420689 w 677070"/>
                <a:gd name="connsiteY6" fmla="*/ 345280 h 370523"/>
                <a:gd name="connsiteX7" fmla="*/ 492125 w 677070"/>
                <a:gd name="connsiteY7" fmla="*/ 138111 h 370523"/>
                <a:gd name="connsiteX8" fmla="*/ 534988 w 677070"/>
                <a:gd name="connsiteY8" fmla="*/ 347662 h 370523"/>
                <a:gd name="connsiteX9" fmla="*/ 575468 w 677070"/>
                <a:gd name="connsiteY9" fmla="*/ 240506 h 370523"/>
                <a:gd name="connsiteX10" fmla="*/ 606424 w 677070"/>
                <a:gd name="connsiteY10" fmla="*/ 350044 h 370523"/>
                <a:gd name="connsiteX11" fmla="*/ 637380 w 677070"/>
                <a:gd name="connsiteY11" fmla="*/ 269080 h 370523"/>
                <a:gd name="connsiteX12" fmla="*/ 677070 w 677070"/>
                <a:gd name="connsiteY12" fmla="*/ 370523 h 370523"/>
                <a:gd name="connsiteX0" fmla="*/ 0 w 677070"/>
                <a:gd name="connsiteY0" fmla="*/ 321310 h 370523"/>
                <a:gd name="connsiteX1" fmla="*/ 95210 w 677070"/>
                <a:gd name="connsiteY1" fmla="*/ 0 h 370523"/>
                <a:gd name="connsiteX2" fmla="*/ 191816 w 677070"/>
                <a:gd name="connsiteY2" fmla="*/ 321469 h 370523"/>
                <a:gd name="connsiteX3" fmla="*/ 270939 w 677070"/>
                <a:gd name="connsiteY3" fmla="*/ 57150 h 370523"/>
                <a:gd name="connsiteX4" fmla="*/ 292100 w 677070"/>
                <a:gd name="connsiteY4" fmla="*/ 326230 h 370523"/>
                <a:gd name="connsiteX5" fmla="*/ 351632 w 677070"/>
                <a:gd name="connsiteY5" fmla="*/ 90486 h 370523"/>
                <a:gd name="connsiteX6" fmla="*/ 420689 w 677070"/>
                <a:gd name="connsiteY6" fmla="*/ 345280 h 370523"/>
                <a:gd name="connsiteX7" fmla="*/ 492125 w 677070"/>
                <a:gd name="connsiteY7" fmla="*/ 138111 h 370523"/>
                <a:gd name="connsiteX8" fmla="*/ 534988 w 677070"/>
                <a:gd name="connsiteY8" fmla="*/ 347662 h 370523"/>
                <a:gd name="connsiteX9" fmla="*/ 575468 w 677070"/>
                <a:gd name="connsiteY9" fmla="*/ 240506 h 370523"/>
                <a:gd name="connsiteX10" fmla="*/ 606424 w 677070"/>
                <a:gd name="connsiteY10" fmla="*/ 350044 h 370523"/>
                <a:gd name="connsiteX11" fmla="*/ 637380 w 677070"/>
                <a:gd name="connsiteY11" fmla="*/ 269080 h 370523"/>
                <a:gd name="connsiteX12" fmla="*/ 677070 w 677070"/>
                <a:gd name="connsiteY12" fmla="*/ 370523 h 370523"/>
                <a:gd name="connsiteX0" fmla="*/ 0 w 677070"/>
                <a:gd name="connsiteY0" fmla="*/ 321310 h 370523"/>
                <a:gd name="connsiteX1" fmla="*/ 95210 w 677070"/>
                <a:gd name="connsiteY1" fmla="*/ 0 h 370523"/>
                <a:gd name="connsiteX2" fmla="*/ 191816 w 677070"/>
                <a:gd name="connsiteY2" fmla="*/ 321469 h 370523"/>
                <a:gd name="connsiteX3" fmla="*/ 270939 w 677070"/>
                <a:gd name="connsiteY3" fmla="*/ 57150 h 370523"/>
                <a:gd name="connsiteX4" fmla="*/ 353124 w 677070"/>
                <a:gd name="connsiteY4" fmla="*/ 330993 h 370523"/>
                <a:gd name="connsiteX5" fmla="*/ 351632 w 677070"/>
                <a:gd name="connsiteY5" fmla="*/ 90486 h 370523"/>
                <a:gd name="connsiteX6" fmla="*/ 420689 w 677070"/>
                <a:gd name="connsiteY6" fmla="*/ 345280 h 370523"/>
                <a:gd name="connsiteX7" fmla="*/ 492125 w 677070"/>
                <a:gd name="connsiteY7" fmla="*/ 138111 h 370523"/>
                <a:gd name="connsiteX8" fmla="*/ 534988 w 677070"/>
                <a:gd name="connsiteY8" fmla="*/ 347662 h 370523"/>
                <a:gd name="connsiteX9" fmla="*/ 575468 w 677070"/>
                <a:gd name="connsiteY9" fmla="*/ 240506 h 370523"/>
                <a:gd name="connsiteX10" fmla="*/ 606424 w 677070"/>
                <a:gd name="connsiteY10" fmla="*/ 350044 h 370523"/>
                <a:gd name="connsiteX11" fmla="*/ 637380 w 677070"/>
                <a:gd name="connsiteY11" fmla="*/ 269080 h 370523"/>
                <a:gd name="connsiteX12" fmla="*/ 677070 w 677070"/>
                <a:gd name="connsiteY12" fmla="*/ 370523 h 370523"/>
                <a:gd name="connsiteX0" fmla="*/ 0 w 677070"/>
                <a:gd name="connsiteY0" fmla="*/ 321310 h 370523"/>
                <a:gd name="connsiteX1" fmla="*/ 95210 w 677070"/>
                <a:gd name="connsiteY1" fmla="*/ 0 h 370523"/>
                <a:gd name="connsiteX2" fmla="*/ 191816 w 677070"/>
                <a:gd name="connsiteY2" fmla="*/ 321469 h 370523"/>
                <a:gd name="connsiteX3" fmla="*/ 270939 w 677070"/>
                <a:gd name="connsiteY3" fmla="*/ 57150 h 370523"/>
                <a:gd name="connsiteX4" fmla="*/ 353124 w 677070"/>
                <a:gd name="connsiteY4" fmla="*/ 330993 h 370523"/>
                <a:gd name="connsiteX5" fmla="*/ 411091 w 677070"/>
                <a:gd name="connsiteY5" fmla="*/ 109536 h 370523"/>
                <a:gd name="connsiteX6" fmla="*/ 420689 w 677070"/>
                <a:gd name="connsiteY6" fmla="*/ 345280 h 370523"/>
                <a:gd name="connsiteX7" fmla="*/ 492125 w 677070"/>
                <a:gd name="connsiteY7" fmla="*/ 138111 h 370523"/>
                <a:gd name="connsiteX8" fmla="*/ 534988 w 677070"/>
                <a:gd name="connsiteY8" fmla="*/ 347662 h 370523"/>
                <a:gd name="connsiteX9" fmla="*/ 575468 w 677070"/>
                <a:gd name="connsiteY9" fmla="*/ 240506 h 370523"/>
                <a:gd name="connsiteX10" fmla="*/ 606424 w 677070"/>
                <a:gd name="connsiteY10" fmla="*/ 350044 h 370523"/>
                <a:gd name="connsiteX11" fmla="*/ 637380 w 677070"/>
                <a:gd name="connsiteY11" fmla="*/ 269080 h 370523"/>
                <a:gd name="connsiteX12" fmla="*/ 677070 w 677070"/>
                <a:gd name="connsiteY12" fmla="*/ 370523 h 370523"/>
                <a:gd name="connsiteX0" fmla="*/ 0 w 677070"/>
                <a:gd name="connsiteY0" fmla="*/ 321310 h 370523"/>
                <a:gd name="connsiteX1" fmla="*/ 95210 w 677070"/>
                <a:gd name="connsiteY1" fmla="*/ 0 h 370523"/>
                <a:gd name="connsiteX2" fmla="*/ 191816 w 677070"/>
                <a:gd name="connsiteY2" fmla="*/ 321469 h 370523"/>
                <a:gd name="connsiteX3" fmla="*/ 270939 w 677070"/>
                <a:gd name="connsiteY3" fmla="*/ 57150 h 370523"/>
                <a:gd name="connsiteX4" fmla="*/ 353124 w 677070"/>
                <a:gd name="connsiteY4" fmla="*/ 330993 h 370523"/>
                <a:gd name="connsiteX5" fmla="*/ 411091 w 677070"/>
                <a:gd name="connsiteY5" fmla="*/ 109536 h 370523"/>
                <a:gd name="connsiteX6" fmla="*/ 420689 w 677070"/>
                <a:gd name="connsiteY6" fmla="*/ 345280 h 370523"/>
                <a:gd name="connsiteX7" fmla="*/ 492125 w 677070"/>
                <a:gd name="connsiteY7" fmla="*/ 138111 h 370523"/>
                <a:gd name="connsiteX8" fmla="*/ 534988 w 677070"/>
                <a:gd name="connsiteY8" fmla="*/ 347662 h 370523"/>
                <a:gd name="connsiteX9" fmla="*/ 575468 w 677070"/>
                <a:gd name="connsiteY9" fmla="*/ 240506 h 370523"/>
                <a:gd name="connsiteX10" fmla="*/ 606424 w 677070"/>
                <a:gd name="connsiteY10" fmla="*/ 350044 h 370523"/>
                <a:gd name="connsiteX11" fmla="*/ 637380 w 677070"/>
                <a:gd name="connsiteY11" fmla="*/ 269080 h 370523"/>
                <a:gd name="connsiteX12" fmla="*/ 677070 w 677070"/>
                <a:gd name="connsiteY12" fmla="*/ 370523 h 370523"/>
                <a:gd name="connsiteX0" fmla="*/ 0 w 677070"/>
                <a:gd name="connsiteY0" fmla="*/ 321310 h 370523"/>
                <a:gd name="connsiteX1" fmla="*/ 95210 w 677070"/>
                <a:gd name="connsiteY1" fmla="*/ 0 h 370523"/>
                <a:gd name="connsiteX2" fmla="*/ 191816 w 677070"/>
                <a:gd name="connsiteY2" fmla="*/ 321469 h 370523"/>
                <a:gd name="connsiteX3" fmla="*/ 270939 w 677070"/>
                <a:gd name="connsiteY3" fmla="*/ 57150 h 370523"/>
                <a:gd name="connsiteX4" fmla="*/ 353124 w 677070"/>
                <a:gd name="connsiteY4" fmla="*/ 330993 h 370523"/>
                <a:gd name="connsiteX5" fmla="*/ 411091 w 677070"/>
                <a:gd name="connsiteY5" fmla="*/ 109536 h 370523"/>
                <a:gd name="connsiteX6" fmla="*/ 478583 w 677070"/>
                <a:gd name="connsiteY6" fmla="*/ 326230 h 370523"/>
                <a:gd name="connsiteX7" fmla="*/ 492125 w 677070"/>
                <a:gd name="connsiteY7" fmla="*/ 138111 h 370523"/>
                <a:gd name="connsiteX8" fmla="*/ 534988 w 677070"/>
                <a:gd name="connsiteY8" fmla="*/ 347662 h 370523"/>
                <a:gd name="connsiteX9" fmla="*/ 575468 w 677070"/>
                <a:gd name="connsiteY9" fmla="*/ 240506 h 370523"/>
                <a:gd name="connsiteX10" fmla="*/ 606424 w 677070"/>
                <a:gd name="connsiteY10" fmla="*/ 350044 h 370523"/>
                <a:gd name="connsiteX11" fmla="*/ 637380 w 677070"/>
                <a:gd name="connsiteY11" fmla="*/ 269080 h 370523"/>
                <a:gd name="connsiteX12" fmla="*/ 677070 w 677070"/>
                <a:gd name="connsiteY12" fmla="*/ 370523 h 370523"/>
                <a:gd name="connsiteX0" fmla="*/ 0 w 677070"/>
                <a:gd name="connsiteY0" fmla="*/ 321310 h 370523"/>
                <a:gd name="connsiteX1" fmla="*/ 95210 w 677070"/>
                <a:gd name="connsiteY1" fmla="*/ 0 h 370523"/>
                <a:gd name="connsiteX2" fmla="*/ 191816 w 677070"/>
                <a:gd name="connsiteY2" fmla="*/ 321469 h 370523"/>
                <a:gd name="connsiteX3" fmla="*/ 270939 w 677070"/>
                <a:gd name="connsiteY3" fmla="*/ 57150 h 370523"/>
                <a:gd name="connsiteX4" fmla="*/ 353124 w 677070"/>
                <a:gd name="connsiteY4" fmla="*/ 330993 h 370523"/>
                <a:gd name="connsiteX5" fmla="*/ 417350 w 677070"/>
                <a:gd name="connsiteY5" fmla="*/ 109536 h 370523"/>
                <a:gd name="connsiteX6" fmla="*/ 478583 w 677070"/>
                <a:gd name="connsiteY6" fmla="*/ 326230 h 370523"/>
                <a:gd name="connsiteX7" fmla="*/ 492125 w 677070"/>
                <a:gd name="connsiteY7" fmla="*/ 138111 h 370523"/>
                <a:gd name="connsiteX8" fmla="*/ 534988 w 677070"/>
                <a:gd name="connsiteY8" fmla="*/ 347662 h 370523"/>
                <a:gd name="connsiteX9" fmla="*/ 575468 w 677070"/>
                <a:gd name="connsiteY9" fmla="*/ 240506 h 370523"/>
                <a:gd name="connsiteX10" fmla="*/ 606424 w 677070"/>
                <a:gd name="connsiteY10" fmla="*/ 350044 h 370523"/>
                <a:gd name="connsiteX11" fmla="*/ 637380 w 677070"/>
                <a:gd name="connsiteY11" fmla="*/ 269080 h 370523"/>
                <a:gd name="connsiteX12" fmla="*/ 677070 w 677070"/>
                <a:gd name="connsiteY12" fmla="*/ 370523 h 370523"/>
                <a:gd name="connsiteX0" fmla="*/ 0 w 677070"/>
                <a:gd name="connsiteY0" fmla="*/ 321310 h 370523"/>
                <a:gd name="connsiteX1" fmla="*/ 95210 w 677070"/>
                <a:gd name="connsiteY1" fmla="*/ 0 h 370523"/>
                <a:gd name="connsiteX2" fmla="*/ 191816 w 677070"/>
                <a:gd name="connsiteY2" fmla="*/ 321469 h 370523"/>
                <a:gd name="connsiteX3" fmla="*/ 270939 w 677070"/>
                <a:gd name="connsiteY3" fmla="*/ 57150 h 370523"/>
                <a:gd name="connsiteX4" fmla="*/ 353124 w 677070"/>
                <a:gd name="connsiteY4" fmla="*/ 330993 h 370523"/>
                <a:gd name="connsiteX5" fmla="*/ 417350 w 677070"/>
                <a:gd name="connsiteY5" fmla="*/ 109536 h 370523"/>
                <a:gd name="connsiteX6" fmla="*/ 478583 w 677070"/>
                <a:gd name="connsiteY6" fmla="*/ 326230 h 370523"/>
                <a:gd name="connsiteX7" fmla="*/ 529678 w 677070"/>
                <a:gd name="connsiteY7" fmla="*/ 159542 h 370523"/>
                <a:gd name="connsiteX8" fmla="*/ 534988 w 677070"/>
                <a:gd name="connsiteY8" fmla="*/ 347662 h 370523"/>
                <a:gd name="connsiteX9" fmla="*/ 575468 w 677070"/>
                <a:gd name="connsiteY9" fmla="*/ 240506 h 370523"/>
                <a:gd name="connsiteX10" fmla="*/ 606424 w 677070"/>
                <a:gd name="connsiteY10" fmla="*/ 350044 h 370523"/>
                <a:gd name="connsiteX11" fmla="*/ 637380 w 677070"/>
                <a:gd name="connsiteY11" fmla="*/ 269080 h 370523"/>
                <a:gd name="connsiteX12" fmla="*/ 677070 w 677070"/>
                <a:gd name="connsiteY12" fmla="*/ 370523 h 370523"/>
                <a:gd name="connsiteX0" fmla="*/ 0 w 677070"/>
                <a:gd name="connsiteY0" fmla="*/ 321310 h 370523"/>
                <a:gd name="connsiteX1" fmla="*/ 95210 w 677070"/>
                <a:gd name="connsiteY1" fmla="*/ 0 h 370523"/>
                <a:gd name="connsiteX2" fmla="*/ 191816 w 677070"/>
                <a:gd name="connsiteY2" fmla="*/ 321469 h 370523"/>
                <a:gd name="connsiteX3" fmla="*/ 270939 w 677070"/>
                <a:gd name="connsiteY3" fmla="*/ 57150 h 370523"/>
                <a:gd name="connsiteX4" fmla="*/ 353124 w 677070"/>
                <a:gd name="connsiteY4" fmla="*/ 330993 h 370523"/>
                <a:gd name="connsiteX5" fmla="*/ 417350 w 677070"/>
                <a:gd name="connsiteY5" fmla="*/ 109536 h 370523"/>
                <a:gd name="connsiteX6" fmla="*/ 478583 w 677070"/>
                <a:gd name="connsiteY6" fmla="*/ 326230 h 370523"/>
                <a:gd name="connsiteX7" fmla="*/ 529678 w 677070"/>
                <a:gd name="connsiteY7" fmla="*/ 159542 h 370523"/>
                <a:gd name="connsiteX8" fmla="*/ 574106 w 677070"/>
                <a:gd name="connsiteY8" fmla="*/ 321468 h 370523"/>
                <a:gd name="connsiteX9" fmla="*/ 575468 w 677070"/>
                <a:gd name="connsiteY9" fmla="*/ 240506 h 370523"/>
                <a:gd name="connsiteX10" fmla="*/ 606424 w 677070"/>
                <a:gd name="connsiteY10" fmla="*/ 350044 h 370523"/>
                <a:gd name="connsiteX11" fmla="*/ 637380 w 677070"/>
                <a:gd name="connsiteY11" fmla="*/ 269080 h 370523"/>
                <a:gd name="connsiteX12" fmla="*/ 677070 w 677070"/>
                <a:gd name="connsiteY12" fmla="*/ 370523 h 370523"/>
                <a:gd name="connsiteX0" fmla="*/ 0 w 677070"/>
                <a:gd name="connsiteY0" fmla="*/ 321310 h 370523"/>
                <a:gd name="connsiteX1" fmla="*/ 95210 w 677070"/>
                <a:gd name="connsiteY1" fmla="*/ 0 h 370523"/>
                <a:gd name="connsiteX2" fmla="*/ 191816 w 677070"/>
                <a:gd name="connsiteY2" fmla="*/ 321469 h 370523"/>
                <a:gd name="connsiteX3" fmla="*/ 270939 w 677070"/>
                <a:gd name="connsiteY3" fmla="*/ 57150 h 370523"/>
                <a:gd name="connsiteX4" fmla="*/ 353124 w 677070"/>
                <a:gd name="connsiteY4" fmla="*/ 330993 h 370523"/>
                <a:gd name="connsiteX5" fmla="*/ 417350 w 677070"/>
                <a:gd name="connsiteY5" fmla="*/ 109536 h 370523"/>
                <a:gd name="connsiteX6" fmla="*/ 478583 w 677070"/>
                <a:gd name="connsiteY6" fmla="*/ 326230 h 370523"/>
                <a:gd name="connsiteX7" fmla="*/ 529678 w 677070"/>
                <a:gd name="connsiteY7" fmla="*/ 159542 h 370523"/>
                <a:gd name="connsiteX8" fmla="*/ 574106 w 677070"/>
                <a:gd name="connsiteY8" fmla="*/ 321468 h 370523"/>
                <a:gd name="connsiteX9" fmla="*/ 611456 w 677070"/>
                <a:gd name="connsiteY9" fmla="*/ 204788 h 370523"/>
                <a:gd name="connsiteX10" fmla="*/ 606424 w 677070"/>
                <a:gd name="connsiteY10" fmla="*/ 350044 h 370523"/>
                <a:gd name="connsiteX11" fmla="*/ 637380 w 677070"/>
                <a:gd name="connsiteY11" fmla="*/ 269080 h 370523"/>
                <a:gd name="connsiteX12" fmla="*/ 677070 w 677070"/>
                <a:gd name="connsiteY12" fmla="*/ 370523 h 370523"/>
                <a:gd name="connsiteX0" fmla="*/ 0 w 677070"/>
                <a:gd name="connsiteY0" fmla="*/ 321310 h 370523"/>
                <a:gd name="connsiteX1" fmla="*/ 95210 w 677070"/>
                <a:gd name="connsiteY1" fmla="*/ 0 h 370523"/>
                <a:gd name="connsiteX2" fmla="*/ 191816 w 677070"/>
                <a:gd name="connsiteY2" fmla="*/ 321469 h 370523"/>
                <a:gd name="connsiteX3" fmla="*/ 270939 w 677070"/>
                <a:gd name="connsiteY3" fmla="*/ 57150 h 370523"/>
                <a:gd name="connsiteX4" fmla="*/ 353124 w 677070"/>
                <a:gd name="connsiteY4" fmla="*/ 330993 h 370523"/>
                <a:gd name="connsiteX5" fmla="*/ 417350 w 677070"/>
                <a:gd name="connsiteY5" fmla="*/ 109536 h 370523"/>
                <a:gd name="connsiteX6" fmla="*/ 478583 w 677070"/>
                <a:gd name="connsiteY6" fmla="*/ 326230 h 370523"/>
                <a:gd name="connsiteX7" fmla="*/ 529678 w 677070"/>
                <a:gd name="connsiteY7" fmla="*/ 159542 h 370523"/>
                <a:gd name="connsiteX8" fmla="*/ 574106 w 677070"/>
                <a:gd name="connsiteY8" fmla="*/ 321468 h 370523"/>
                <a:gd name="connsiteX9" fmla="*/ 611456 w 677070"/>
                <a:gd name="connsiteY9" fmla="*/ 204788 h 370523"/>
                <a:gd name="connsiteX10" fmla="*/ 606424 w 677070"/>
                <a:gd name="connsiteY10" fmla="*/ 350044 h 370523"/>
                <a:gd name="connsiteX11" fmla="*/ 668674 w 677070"/>
                <a:gd name="connsiteY11" fmla="*/ 264317 h 370523"/>
                <a:gd name="connsiteX12" fmla="*/ 677070 w 677070"/>
                <a:gd name="connsiteY12" fmla="*/ 370523 h 370523"/>
                <a:gd name="connsiteX0" fmla="*/ 0 w 678635"/>
                <a:gd name="connsiteY0" fmla="*/ 321310 h 350044"/>
                <a:gd name="connsiteX1" fmla="*/ 95210 w 678635"/>
                <a:gd name="connsiteY1" fmla="*/ 0 h 350044"/>
                <a:gd name="connsiteX2" fmla="*/ 191816 w 678635"/>
                <a:gd name="connsiteY2" fmla="*/ 321469 h 350044"/>
                <a:gd name="connsiteX3" fmla="*/ 270939 w 678635"/>
                <a:gd name="connsiteY3" fmla="*/ 57150 h 350044"/>
                <a:gd name="connsiteX4" fmla="*/ 353124 w 678635"/>
                <a:gd name="connsiteY4" fmla="*/ 330993 h 350044"/>
                <a:gd name="connsiteX5" fmla="*/ 417350 w 678635"/>
                <a:gd name="connsiteY5" fmla="*/ 109536 h 350044"/>
                <a:gd name="connsiteX6" fmla="*/ 478583 w 678635"/>
                <a:gd name="connsiteY6" fmla="*/ 326230 h 350044"/>
                <a:gd name="connsiteX7" fmla="*/ 529678 w 678635"/>
                <a:gd name="connsiteY7" fmla="*/ 159542 h 350044"/>
                <a:gd name="connsiteX8" fmla="*/ 574106 w 678635"/>
                <a:gd name="connsiteY8" fmla="*/ 321468 h 350044"/>
                <a:gd name="connsiteX9" fmla="*/ 611456 w 678635"/>
                <a:gd name="connsiteY9" fmla="*/ 204788 h 350044"/>
                <a:gd name="connsiteX10" fmla="*/ 606424 w 678635"/>
                <a:gd name="connsiteY10" fmla="*/ 350044 h 350044"/>
                <a:gd name="connsiteX11" fmla="*/ 668674 w 678635"/>
                <a:gd name="connsiteY11" fmla="*/ 264317 h 350044"/>
                <a:gd name="connsiteX12" fmla="*/ 678635 w 678635"/>
                <a:gd name="connsiteY12" fmla="*/ 320517 h 350044"/>
                <a:gd name="connsiteX0" fmla="*/ 0 w 678635"/>
                <a:gd name="connsiteY0" fmla="*/ 321310 h 330993"/>
                <a:gd name="connsiteX1" fmla="*/ 95210 w 678635"/>
                <a:gd name="connsiteY1" fmla="*/ 0 h 330993"/>
                <a:gd name="connsiteX2" fmla="*/ 191816 w 678635"/>
                <a:gd name="connsiteY2" fmla="*/ 321469 h 330993"/>
                <a:gd name="connsiteX3" fmla="*/ 270939 w 678635"/>
                <a:gd name="connsiteY3" fmla="*/ 57150 h 330993"/>
                <a:gd name="connsiteX4" fmla="*/ 353124 w 678635"/>
                <a:gd name="connsiteY4" fmla="*/ 330993 h 330993"/>
                <a:gd name="connsiteX5" fmla="*/ 417350 w 678635"/>
                <a:gd name="connsiteY5" fmla="*/ 109536 h 330993"/>
                <a:gd name="connsiteX6" fmla="*/ 478583 w 678635"/>
                <a:gd name="connsiteY6" fmla="*/ 326230 h 330993"/>
                <a:gd name="connsiteX7" fmla="*/ 529678 w 678635"/>
                <a:gd name="connsiteY7" fmla="*/ 159542 h 330993"/>
                <a:gd name="connsiteX8" fmla="*/ 574106 w 678635"/>
                <a:gd name="connsiteY8" fmla="*/ 321468 h 330993"/>
                <a:gd name="connsiteX9" fmla="*/ 611456 w 678635"/>
                <a:gd name="connsiteY9" fmla="*/ 204788 h 330993"/>
                <a:gd name="connsiteX10" fmla="*/ 647107 w 678635"/>
                <a:gd name="connsiteY10" fmla="*/ 328613 h 330993"/>
                <a:gd name="connsiteX11" fmla="*/ 668674 w 678635"/>
                <a:gd name="connsiteY11" fmla="*/ 264317 h 330993"/>
                <a:gd name="connsiteX12" fmla="*/ 678635 w 678635"/>
                <a:gd name="connsiteY12" fmla="*/ 320517 h 330993"/>
                <a:gd name="connsiteX0" fmla="*/ 0 w 681764"/>
                <a:gd name="connsiteY0" fmla="*/ 321310 h 330993"/>
                <a:gd name="connsiteX1" fmla="*/ 95210 w 681764"/>
                <a:gd name="connsiteY1" fmla="*/ 0 h 330993"/>
                <a:gd name="connsiteX2" fmla="*/ 191816 w 681764"/>
                <a:gd name="connsiteY2" fmla="*/ 321469 h 330993"/>
                <a:gd name="connsiteX3" fmla="*/ 270939 w 681764"/>
                <a:gd name="connsiteY3" fmla="*/ 57150 h 330993"/>
                <a:gd name="connsiteX4" fmla="*/ 353124 w 681764"/>
                <a:gd name="connsiteY4" fmla="*/ 330993 h 330993"/>
                <a:gd name="connsiteX5" fmla="*/ 417350 w 681764"/>
                <a:gd name="connsiteY5" fmla="*/ 109536 h 330993"/>
                <a:gd name="connsiteX6" fmla="*/ 478583 w 681764"/>
                <a:gd name="connsiteY6" fmla="*/ 326230 h 330993"/>
                <a:gd name="connsiteX7" fmla="*/ 529678 w 681764"/>
                <a:gd name="connsiteY7" fmla="*/ 159542 h 330993"/>
                <a:gd name="connsiteX8" fmla="*/ 574106 w 681764"/>
                <a:gd name="connsiteY8" fmla="*/ 321468 h 330993"/>
                <a:gd name="connsiteX9" fmla="*/ 611456 w 681764"/>
                <a:gd name="connsiteY9" fmla="*/ 204788 h 330993"/>
                <a:gd name="connsiteX10" fmla="*/ 647107 w 681764"/>
                <a:gd name="connsiteY10" fmla="*/ 328613 h 330993"/>
                <a:gd name="connsiteX11" fmla="*/ 668674 w 681764"/>
                <a:gd name="connsiteY11" fmla="*/ 264317 h 330993"/>
                <a:gd name="connsiteX12" fmla="*/ 681764 w 681764"/>
                <a:gd name="connsiteY12" fmla="*/ 318135 h 330993"/>
                <a:gd name="connsiteX0" fmla="*/ 0 w 681764"/>
                <a:gd name="connsiteY0" fmla="*/ 321310 h 330993"/>
                <a:gd name="connsiteX1" fmla="*/ 95210 w 681764"/>
                <a:gd name="connsiteY1" fmla="*/ 0 h 330993"/>
                <a:gd name="connsiteX2" fmla="*/ 191816 w 681764"/>
                <a:gd name="connsiteY2" fmla="*/ 321469 h 330993"/>
                <a:gd name="connsiteX3" fmla="*/ 270939 w 681764"/>
                <a:gd name="connsiteY3" fmla="*/ 57150 h 330993"/>
                <a:gd name="connsiteX4" fmla="*/ 353124 w 681764"/>
                <a:gd name="connsiteY4" fmla="*/ 330993 h 330993"/>
                <a:gd name="connsiteX5" fmla="*/ 417350 w 681764"/>
                <a:gd name="connsiteY5" fmla="*/ 109536 h 330993"/>
                <a:gd name="connsiteX6" fmla="*/ 478583 w 681764"/>
                <a:gd name="connsiteY6" fmla="*/ 326230 h 330993"/>
                <a:gd name="connsiteX7" fmla="*/ 529678 w 681764"/>
                <a:gd name="connsiteY7" fmla="*/ 159542 h 330993"/>
                <a:gd name="connsiteX8" fmla="*/ 574106 w 681764"/>
                <a:gd name="connsiteY8" fmla="*/ 321468 h 330993"/>
                <a:gd name="connsiteX9" fmla="*/ 611456 w 681764"/>
                <a:gd name="connsiteY9" fmla="*/ 204788 h 330993"/>
                <a:gd name="connsiteX10" fmla="*/ 647107 w 681764"/>
                <a:gd name="connsiteY10" fmla="*/ 328613 h 330993"/>
                <a:gd name="connsiteX11" fmla="*/ 663980 w 681764"/>
                <a:gd name="connsiteY11" fmla="*/ 264317 h 330993"/>
                <a:gd name="connsiteX12" fmla="*/ 681764 w 681764"/>
                <a:gd name="connsiteY12" fmla="*/ 318135 h 330993"/>
                <a:gd name="connsiteX0" fmla="*/ 0 w 681764"/>
                <a:gd name="connsiteY0" fmla="*/ 321310 h 328613"/>
                <a:gd name="connsiteX1" fmla="*/ 95210 w 681764"/>
                <a:gd name="connsiteY1" fmla="*/ 0 h 328613"/>
                <a:gd name="connsiteX2" fmla="*/ 191816 w 681764"/>
                <a:gd name="connsiteY2" fmla="*/ 321469 h 328613"/>
                <a:gd name="connsiteX3" fmla="*/ 270939 w 681764"/>
                <a:gd name="connsiteY3" fmla="*/ 57150 h 328613"/>
                <a:gd name="connsiteX4" fmla="*/ 348429 w 681764"/>
                <a:gd name="connsiteY4" fmla="*/ 328612 h 328613"/>
                <a:gd name="connsiteX5" fmla="*/ 417350 w 681764"/>
                <a:gd name="connsiteY5" fmla="*/ 109536 h 328613"/>
                <a:gd name="connsiteX6" fmla="*/ 478583 w 681764"/>
                <a:gd name="connsiteY6" fmla="*/ 326230 h 328613"/>
                <a:gd name="connsiteX7" fmla="*/ 529678 w 681764"/>
                <a:gd name="connsiteY7" fmla="*/ 159542 h 328613"/>
                <a:gd name="connsiteX8" fmla="*/ 574106 w 681764"/>
                <a:gd name="connsiteY8" fmla="*/ 321468 h 328613"/>
                <a:gd name="connsiteX9" fmla="*/ 611456 w 681764"/>
                <a:gd name="connsiteY9" fmla="*/ 204788 h 328613"/>
                <a:gd name="connsiteX10" fmla="*/ 647107 w 681764"/>
                <a:gd name="connsiteY10" fmla="*/ 328613 h 328613"/>
                <a:gd name="connsiteX11" fmla="*/ 663980 w 681764"/>
                <a:gd name="connsiteY11" fmla="*/ 264317 h 328613"/>
                <a:gd name="connsiteX12" fmla="*/ 681764 w 681764"/>
                <a:gd name="connsiteY12" fmla="*/ 318135 h 328613"/>
                <a:gd name="connsiteX0" fmla="*/ 0 w 681764"/>
                <a:gd name="connsiteY0" fmla="*/ 321310 h 328613"/>
                <a:gd name="connsiteX1" fmla="*/ 95210 w 681764"/>
                <a:gd name="connsiteY1" fmla="*/ 0 h 328613"/>
                <a:gd name="connsiteX2" fmla="*/ 191816 w 681764"/>
                <a:gd name="connsiteY2" fmla="*/ 321469 h 328613"/>
                <a:gd name="connsiteX3" fmla="*/ 270939 w 681764"/>
                <a:gd name="connsiteY3" fmla="*/ 57150 h 328613"/>
                <a:gd name="connsiteX4" fmla="*/ 351559 w 681764"/>
                <a:gd name="connsiteY4" fmla="*/ 326231 h 328613"/>
                <a:gd name="connsiteX5" fmla="*/ 417350 w 681764"/>
                <a:gd name="connsiteY5" fmla="*/ 109536 h 328613"/>
                <a:gd name="connsiteX6" fmla="*/ 478583 w 681764"/>
                <a:gd name="connsiteY6" fmla="*/ 326230 h 328613"/>
                <a:gd name="connsiteX7" fmla="*/ 529678 w 681764"/>
                <a:gd name="connsiteY7" fmla="*/ 159542 h 328613"/>
                <a:gd name="connsiteX8" fmla="*/ 574106 w 681764"/>
                <a:gd name="connsiteY8" fmla="*/ 321468 h 328613"/>
                <a:gd name="connsiteX9" fmla="*/ 611456 w 681764"/>
                <a:gd name="connsiteY9" fmla="*/ 204788 h 328613"/>
                <a:gd name="connsiteX10" fmla="*/ 647107 w 681764"/>
                <a:gd name="connsiteY10" fmla="*/ 328613 h 328613"/>
                <a:gd name="connsiteX11" fmla="*/ 663980 w 681764"/>
                <a:gd name="connsiteY11" fmla="*/ 264317 h 328613"/>
                <a:gd name="connsiteX12" fmla="*/ 681764 w 681764"/>
                <a:gd name="connsiteY12" fmla="*/ 318135 h 328613"/>
                <a:gd name="connsiteX0" fmla="*/ 0 w 681764"/>
                <a:gd name="connsiteY0" fmla="*/ 321310 h 326231"/>
                <a:gd name="connsiteX1" fmla="*/ 95210 w 681764"/>
                <a:gd name="connsiteY1" fmla="*/ 0 h 326231"/>
                <a:gd name="connsiteX2" fmla="*/ 191816 w 681764"/>
                <a:gd name="connsiteY2" fmla="*/ 321469 h 326231"/>
                <a:gd name="connsiteX3" fmla="*/ 270939 w 681764"/>
                <a:gd name="connsiteY3" fmla="*/ 57150 h 326231"/>
                <a:gd name="connsiteX4" fmla="*/ 351559 w 681764"/>
                <a:gd name="connsiteY4" fmla="*/ 326231 h 326231"/>
                <a:gd name="connsiteX5" fmla="*/ 417350 w 681764"/>
                <a:gd name="connsiteY5" fmla="*/ 109536 h 326231"/>
                <a:gd name="connsiteX6" fmla="*/ 478583 w 681764"/>
                <a:gd name="connsiteY6" fmla="*/ 326230 h 326231"/>
                <a:gd name="connsiteX7" fmla="*/ 529678 w 681764"/>
                <a:gd name="connsiteY7" fmla="*/ 159542 h 326231"/>
                <a:gd name="connsiteX8" fmla="*/ 574106 w 681764"/>
                <a:gd name="connsiteY8" fmla="*/ 321468 h 326231"/>
                <a:gd name="connsiteX9" fmla="*/ 611456 w 681764"/>
                <a:gd name="connsiteY9" fmla="*/ 204788 h 326231"/>
                <a:gd name="connsiteX10" fmla="*/ 648672 w 681764"/>
                <a:gd name="connsiteY10" fmla="*/ 321469 h 326231"/>
                <a:gd name="connsiteX11" fmla="*/ 663980 w 681764"/>
                <a:gd name="connsiteY11" fmla="*/ 264317 h 326231"/>
                <a:gd name="connsiteX12" fmla="*/ 681764 w 681764"/>
                <a:gd name="connsiteY12" fmla="*/ 318135 h 326231"/>
                <a:gd name="connsiteX0" fmla="*/ 0 w 680199"/>
                <a:gd name="connsiteY0" fmla="*/ 321310 h 326231"/>
                <a:gd name="connsiteX1" fmla="*/ 95210 w 680199"/>
                <a:gd name="connsiteY1" fmla="*/ 0 h 326231"/>
                <a:gd name="connsiteX2" fmla="*/ 191816 w 680199"/>
                <a:gd name="connsiteY2" fmla="*/ 321469 h 326231"/>
                <a:gd name="connsiteX3" fmla="*/ 270939 w 680199"/>
                <a:gd name="connsiteY3" fmla="*/ 57150 h 326231"/>
                <a:gd name="connsiteX4" fmla="*/ 351559 w 680199"/>
                <a:gd name="connsiteY4" fmla="*/ 326231 h 326231"/>
                <a:gd name="connsiteX5" fmla="*/ 417350 w 680199"/>
                <a:gd name="connsiteY5" fmla="*/ 109536 h 326231"/>
                <a:gd name="connsiteX6" fmla="*/ 478583 w 680199"/>
                <a:gd name="connsiteY6" fmla="*/ 326230 h 326231"/>
                <a:gd name="connsiteX7" fmla="*/ 529678 w 680199"/>
                <a:gd name="connsiteY7" fmla="*/ 159542 h 326231"/>
                <a:gd name="connsiteX8" fmla="*/ 574106 w 680199"/>
                <a:gd name="connsiteY8" fmla="*/ 321468 h 326231"/>
                <a:gd name="connsiteX9" fmla="*/ 611456 w 680199"/>
                <a:gd name="connsiteY9" fmla="*/ 204788 h 326231"/>
                <a:gd name="connsiteX10" fmla="*/ 648672 w 680199"/>
                <a:gd name="connsiteY10" fmla="*/ 321469 h 326231"/>
                <a:gd name="connsiteX11" fmla="*/ 663980 w 680199"/>
                <a:gd name="connsiteY11" fmla="*/ 264317 h 326231"/>
                <a:gd name="connsiteX12" fmla="*/ 680199 w 680199"/>
                <a:gd name="connsiteY12" fmla="*/ 313373 h 326231"/>
                <a:gd name="connsiteX0" fmla="*/ 0 w 680199"/>
                <a:gd name="connsiteY0" fmla="*/ 321310 h 326230"/>
                <a:gd name="connsiteX1" fmla="*/ 95210 w 680199"/>
                <a:gd name="connsiteY1" fmla="*/ 0 h 326230"/>
                <a:gd name="connsiteX2" fmla="*/ 191816 w 680199"/>
                <a:gd name="connsiteY2" fmla="*/ 321469 h 326230"/>
                <a:gd name="connsiteX3" fmla="*/ 270939 w 680199"/>
                <a:gd name="connsiteY3" fmla="*/ 57150 h 326230"/>
                <a:gd name="connsiteX4" fmla="*/ 351559 w 680199"/>
                <a:gd name="connsiteY4" fmla="*/ 319088 h 326230"/>
                <a:gd name="connsiteX5" fmla="*/ 417350 w 680199"/>
                <a:gd name="connsiteY5" fmla="*/ 109536 h 326230"/>
                <a:gd name="connsiteX6" fmla="*/ 478583 w 680199"/>
                <a:gd name="connsiteY6" fmla="*/ 326230 h 326230"/>
                <a:gd name="connsiteX7" fmla="*/ 529678 w 680199"/>
                <a:gd name="connsiteY7" fmla="*/ 159542 h 326230"/>
                <a:gd name="connsiteX8" fmla="*/ 574106 w 680199"/>
                <a:gd name="connsiteY8" fmla="*/ 321468 h 326230"/>
                <a:gd name="connsiteX9" fmla="*/ 611456 w 680199"/>
                <a:gd name="connsiteY9" fmla="*/ 204788 h 326230"/>
                <a:gd name="connsiteX10" fmla="*/ 648672 w 680199"/>
                <a:gd name="connsiteY10" fmla="*/ 321469 h 326230"/>
                <a:gd name="connsiteX11" fmla="*/ 663980 w 680199"/>
                <a:gd name="connsiteY11" fmla="*/ 264317 h 326230"/>
                <a:gd name="connsiteX12" fmla="*/ 680199 w 680199"/>
                <a:gd name="connsiteY12" fmla="*/ 313373 h 326230"/>
                <a:gd name="connsiteX0" fmla="*/ 0 w 680199"/>
                <a:gd name="connsiteY0" fmla="*/ 321310 h 326230"/>
                <a:gd name="connsiteX1" fmla="*/ 95210 w 680199"/>
                <a:gd name="connsiteY1" fmla="*/ 0 h 326230"/>
                <a:gd name="connsiteX2" fmla="*/ 191816 w 680199"/>
                <a:gd name="connsiteY2" fmla="*/ 321469 h 326230"/>
                <a:gd name="connsiteX3" fmla="*/ 270939 w 680199"/>
                <a:gd name="connsiteY3" fmla="*/ 57150 h 326230"/>
                <a:gd name="connsiteX4" fmla="*/ 351559 w 680199"/>
                <a:gd name="connsiteY4" fmla="*/ 319088 h 326230"/>
                <a:gd name="connsiteX5" fmla="*/ 417350 w 680199"/>
                <a:gd name="connsiteY5" fmla="*/ 109536 h 326230"/>
                <a:gd name="connsiteX6" fmla="*/ 478583 w 680199"/>
                <a:gd name="connsiteY6" fmla="*/ 326230 h 326230"/>
                <a:gd name="connsiteX7" fmla="*/ 529678 w 680199"/>
                <a:gd name="connsiteY7" fmla="*/ 159542 h 326230"/>
                <a:gd name="connsiteX8" fmla="*/ 574106 w 680199"/>
                <a:gd name="connsiteY8" fmla="*/ 321468 h 326230"/>
                <a:gd name="connsiteX9" fmla="*/ 611456 w 680199"/>
                <a:gd name="connsiteY9" fmla="*/ 204788 h 326230"/>
                <a:gd name="connsiteX10" fmla="*/ 648672 w 680199"/>
                <a:gd name="connsiteY10" fmla="*/ 321469 h 326230"/>
                <a:gd name="connsiteX11" fmla="*/ 663980 w 680199"/>
                <a:gd name="connsiteY11" fmla="*/ 264317 h 326230"/>
                <a:gd name="connsiteX12" fmla="*/ 680199 w 680199"/>
                <a:gd name="connsiteY12" fmla="*/ 313373 h 326230"/>
                <a:gd name="connsiteX0" fmla="*/ 0 w 680199"/>
                <a:gd name="connsiteY0" fmla="*/ 321310 h 321469"/>
                <a:gd name="connsiteX1" fmla="*/ 95210 w 680199"/>
                <a:gd name="connsiteY1" fmla="*/ 0 h 321469"/>
                <a:gd name="connsiteX2" fmla="*/ 191816 w 680199"/>
                <a:gd name="connsiteY2" fmla="*/ 321469 h 321469"/>
                <a:gd name="connsiteX3" fmla="*/ 270939 w 680199"/>
                <a:gd name="connsiteY3" fmla="*/ 57150 h 321469"/>
                <a:gd name="connsiteX4" fmla="*/ 351559 w 680199"/>
                <a:gd name="connsiteY4" fmla="*/ 319088 h 321469"/>
                <a:gd name="connsiteX5" fmla="*/ 417350 w 680199"/>
                <a:gd name="connsiteY5" fmla="*/ 109536 h 321469"/>
                <a:gd name="connsiteX6" fmla="*/ 478583 w 680199"/>
                <a:gd name="connsiteY6" fmla="*/ 321468 h 321469"/>
                <a:gd name="connsiteX7" fmla="*/ 529678 w 680199"/>
                <a:gd name="connsiteY7" fmla="*/ 159542 h 321469"/>
                <a:gd name="connsiteX8" fmla="*/ 574106 w 680199"/>
                <a:gd name="connsiteY8" fmla="*/ 321468 h 321469"/>
                <a:gd name="connsiteX9" fmla="*/ 611456 w 680199"/>
                <a:gd name="connsiteY9" fmla="*/ 204788 h 321469"/>
                <a:gd name="connsiteX10" fmla="*/ 648672 w 680199"/>
                <a:gd name="connsiteY10" fmla="*/ 321469 h 321469"/>
                <a:gd name="connsiteX11" fmla="*/ 663980 w 680199"/>
                <a:gd name="connsiteY11" fmla="*/ 264317 h 321469"/>
                <a:gd name="connsiteX12" fmla="*/ 680199 w 680199"/>
                <a:gd name="connsiteY12" fmla="*/ 313373 h 321469"/>
                <a:gd name="connsiteX0" fmla="*/ 0 w 680199"/>
                <a:gd name="connsiteY0" fmla="*/ 321310 h 323850"/>
                <a:gd name="connsiteX1" fmla="*/ 95210 w 680199"/>
                <a:gd name="connsiteY1" fmla="*/ 0 h 323850"/>
                <a:gd name="connsiteX2" fmla="*/ 191816 w 680199"/>
                <a:gd name="connsiteY2" fmla="*/ 321469 h 323850"/>
                <a:gd name="connsiteX3" fmla="*/ 270939 w 680199"/>
                <a:gd name="connsiteY3" fmla="*/ 57150 h 323850"/>
                <a:gd name="connsiteX4" fmla="*/ 351559 w 680199"/>
                <a:gd name="connsiteY4" fmla="*/ 319088 h 323850"/>
                <a:gd name="connsiteX5" fmla="*/ 417350 w 680199"/>
                <a:gd name="connsiteY5" fmla="*/ 109536 h 323850"/>
                <a:gd name="connsiteX6" fmla="*/ 478583 w 680199"/>
                <a:gd name="connsiteY6" fmla="*/ 321468 h 323850"/>
                <a:gd name="connsiteX7" fmla="*/ 529678 w 680199"/>
                <a:gd name="connsiteY7" fmla="*/ 159542 h 323850"/>
                <a:gd name="connsiteX8" fmla="*/ 578800 w 680199"/>
                <a:gd name="connsiteY8" fmla="*/ 323850 h 323850"/>
                <a:gd name="connsiteX9" fmla="*/ 611456 w 680199"/>
                <a:gd name="connsiteY9" fmla="*/ 204788 h 323850"/>
                <a:gd name="connsiteX10" fmla="*/ 648672 w 680199"/>
                <a:gd name="connsiteY10" fmla="*/ 321469 h 323850"/>
                <a:gd name="connsiteX11" fmla="*/ 663980 w 680199"/>
                <a:gd name="connsiteY11" fmla="*/ 264317 h 323850"/>
                <a:gd name="connsiteX12" fmla="*/ 680199 w 680199"/>
                <a:gd name="connsiteY12" fmla="*/ 313373 h 323850"/>
                <a:gd name="connsiteX0" fmla="*/ 0 w 680199"/>
                <a:gd name="connsiteY0" fmla="*/ 321310 h 323850"/>
                <a:gd name="connsiteX1" fmla="*/ 95210 w 680199"/>
                <a:gd name="connsiteY1" fmla="*/ 0 h 323850"/>
                <a:gd name="connsiteX2" fmla="*/ 191816 w 680199"/>
                <a:gd name="connsiteY2" fmla="*/ 321469 h 323850"/>
                <a:gd name="connsiteX3" fmla="*/ 270939 w 680199"/>
                <a:gd name="connsiteY3" fmla="*/ 57150 h 323850"/>
                <a:gd name="connsiteX4" fmla="*/ 351559 w 680199"/>
                <a:gd name="connsiteY4" fmla="*/ 319088 h 323850"/>
                <a:gd name="connsiteX5" fmla="*/ 417350 w 680199"/>
                <a:gd name="connsiteY5" fmla="*/ 109536 h 323850"/>
                <a:gd name="connsiteX6" fmla="*/ 478583 w 680199"/>
                <a:gd name="connsiteY6" fmla="*/ 321468 h 323850"/>
                <a:gd name="connsiteX7" fmla="*/ 529678 w 680199"/>
                <a:gd name="connsiteY7" fmla="*/ 159542 h 323850"/>
                <a:gd name="connsiteX8" fmla="*/ 574106 w 680199"/>
                <a:gd name="connsiteY8" fmla="*/ 323850 h 323850"/>
                <a:gd name="connsiteX9" fmla="*/ 611456 w 680199"/>
                <a:gd name="connsiteY9" fmla="*/ 204788 h 323850"/>
                <a:gd name="connsiteX10" fmla="*/ 648672 w 680199"/>
                <a:gd name="connsiteY10" fmla="*/ 321469 h 323850"/>
                <a:gd name="connsiteX11" fmla="*/ 663980 w 680199"/>
                <a:gd name="connsiteY11" fmla="*/ 264317 h 323850"/>
                <a:gd name="connsiteX12" fmla="*/ 680199 w 680199"/>
                <a:gd name="connsiteY12" fmla="*/ 313373 h 323850"/>
                <a:gd name="connsiteX0" fmla="*/ 0 w 680199"/>
                <a:gd name="connsiteY0" fmla="*/ 321310 h 326231"/>
                <a:gd name="connsiteX1" fmla="*/ 95210 w 680199"/>
                <a:gd name="connsiteY1" fmla="*/ 0 h 326231"/>
                <a:gd name="connsiteX2" fmla="*/ 191816 w 680199"/>
                <a:gd name="connsiteY2" fmla="*/ 321469 h 326231"/>
                <a:gd name="connsiteX3" fmla="*/ 270939 w 680199"/>
                <a:gd name="connsiteY3" fmla="*/ 57150 h 326231"/>
                <a:gd name="connsiteX4" fmla="*/ 351559 w 680199"/>
                <a:gd name="connsiteY4" fmla="*/ 319088 h 326231"/>
                <a:gd name="connsiteX5" fmla="*/ 417350 w 680199"/>
                <a:gd name="connsiteY5" fmla="*/ 109536 h 326231"/>
                <a:gd name="connsiteX6" fmla="*/ 478583 w 680199"/>
                <a:gd name="connsiteY6" fmla="*/ 321468 h 326231"/>
                <a:gd name="connsiteX7" fmla="*/ 529678 w 680199"/>
                <a:gd name="connsiteY7" fmla="*/ 159542 h 326231"/>
                <a:gd name="connsiteX8" fmla="*/ 578800 w 680199"/>
                <a:gd name="connsiteY8" fmla="*/ 326231 h 326231"/>
                <a:gd name="connsiteX9" fmla="*/ 611456 w 680199"/>
                <a:gd name="connsiteY9" fmla="*/ 204788 h 326231"/>
                <a:gd name="connsiteX10" fmla="*/ 648672 w 680199"/>
                <a:gd name="connsiteY10" fmla="*/ 321469 h 326231"/>
                <a:gd name="connsiteX11" fmla="*/ 663980 w 680199"/>
                <a:gd name="connsiteY11" fmla="*/ 264317 h 326231"/>
                <a:gd name="connsiteX12" fmla="*/ 680199 w 680199"/>
                <a:gd name="connsiteY12" fmla="*/ 313373 h 326231"/>
                <a:gd name="connsiteX0" fmla="*/ 0 w 680199"/>
                <a:gd name="connsiteY0" fmla="*/ 321310 h 326231"/>
                <a:gd name="connsiteX1" fmla="*/ 95210 w 680199"/>
                <a:gd name="connsiteY1" fmla="*/ 0 h 326231"/>
                <a:gd name="connsiteX2" fmla="*/ 191816 w 680199"/>
                <a:gd name="connsiteY2" fmla="*/ 321469 h 326231"/>
                <a:gd name="connsiteX3" fmla="*/ 270939 w 680199"/>
                <a:gd name="connsiteY3" fmla="*/ 57150 h 326231"/>
                <a:gd name="connsiteX4" fmla="*/ 351559 w 680199"/>
                <a:gd name="connsiteY4" fmla="*/ 319088 h 326231"/>
                <a:gd name="connsiteX5" fmla="*/ 417350 w 680199"/>
                <a:gd name="connsiteY5" fmla="*/ 109536 h 326231"/>
                <a:gd name="connsiteX6" fmla="*/ 478583 w 680199"/>
                <a:gd name="connsiteY6" fmla="*/ 321468 h 326231"/>
                <a:gd name="connsiteX7" fmla="*/ 529678 w 680199"/>
                <a:gd name="connsiteY7" fmla="*/ 159542 h 326231"/>
                <a:gd name="connsiteX8" fmla="*/ 574106 w 680199"/>
                <a:gd name="connsiteY8" fmla="*/ 326231 h 326231"/>
                <a:gd name="connsiteX9" fmla="*/ 611456 w 680199"/>
                <a:gd name="connsiteY9" fmla="*/ 204788 h 326231"/>
                <a:gd name="connsiteX10" fmla="*/ 648672 w 680199"/>
                <a:gd name="connsiteY10" fmla="*/ 321469 h 326231"/>
                <a:gd name="connsiteX11" fmla="*/ 663980 w 680199"/>
                <a:gd name="connsiteY11" fmla="*/ 264317 h 326231"/>
                <a:gd name="connsiteX12" fmla="*/ 680199 w 680199"/>
                <a:gd name="connsiteY12" fmla="*/ 313373 h 326231"/>
                <a:gd name="connsiteX0" fmla="*/ 0 w 680199"/>
                <a:gd name="connsiteY0" fmla="*/ 321310 h 323850"/>
                <a:gd name="connsiteX1" fmla="*/ 95210 w 680199"/>
                <a:gd name="connsiteY1" fmla="*/ 0 h 323850"/>
                <a:gd name="connsiteX2" fmla="*/ 191816 w 680199"/>
                <a:gd name="connsiteY2" fmla="*/ 321469 h 323850"/>
                <a:gd name="connsiteX3" fmla="*/ 270939 w 680199"/>
                <a:gd name="connsiteY3" fmla="*/ 57150 h 323850"/>
                <a:gd name="connsiteX4" fmla="*/ 351559 w 680199"/>
                <a:gd name="connsiteY4" fmla="*/ 319088 h 323850"/>
                <a:gd name="connsiteX5" fmla="*/ 417350 w 680199"/>
                <a:gd name="connsiteY5" fmla="*/ 109536 h 323850"/>
                <a:gd name="connsiteX6" fmla="*/ 478583 w 680199"/>
                <a:gd name="connsiteY6" fmla="*/ 321468 h 323850"/>
                <a:gd name="connsiteX7" fmla="*/ 529678 w 680199"/>
                <a:gd name="connsiteY7" fmla="*/ 159542 h 323850"/>
                <a:gd name="connsiteX8" fmla="*/ 578800 w 680199"/>
                <a:gd name="connsiteY8" fmla="*/ 323850 h 323850"/>
                <a:gd name="connsiteX9" fmla="*/ 611456 w 680199"/>
                <a:gd name="connsiteY9" fmla="*/ 204788 h 323850"/>
                <a:gd name="connsiteX10" fmla="*/ 648672 w 680199"/>
                <a:gd name="connsiteY10" fmla="*/ 321469 h 323850"/>
                <a:gd name="connsiteX11" fmla="*/ 663980 w 680199"/>
                <a:gd name="connsiteY11" fmla="*/ 264317 h 323850"/>
                <a:gd name="connsiteX12" fmla="*/ 680199 w 680199"/>
                <a:gd name="connsiteY12" fmla="*/ 313373 h 323850"/>
                <a:gd name="connsiteX0" fmla="*/ 0 w 680199"/>
                <a:gd name="connsiteY0" fmla="*/ 321310 h 323850"/>
                <a:gd name="connsiteX1" fmla="*/ 95210 w 680199"/>
                <a:gd name="connsiteY1" fmla="*/ 0 h 323850"/>
                <a:gd name="connsiteX2" fmla="*/ 191816 w 680199"/>
                <a:gd name="connsiteY2" fmla="*/ 321469 h 323850"/>
                <a:gd name="connsiteX3" fmla="*/ 270939 w 680199"/>
                <a:gd name="connsiteY3" fmla="*/ 57150 h 323850"/>
                <a:gd name="connsiteX4" fmla="*/ 351559 w 680199"/>
                <a:gd name="connsiteY4" fmla="*/ 319088 h 323850"/>
                <a:gd name="connsiteX5" fmla="*/ 417350 w 680199"/>
                <a:gd name="connsiteY5" fmla="*/ 109536 h 323850"/>
                <a:gd name="connsiteX6" fmla="*/ 478583 w 680199"/>
                <a:gd name="connsiteY6" fmla="*/ 321468 h 323850"/>
                <a:gd name="connsiteX7" fmla="*/ 529678 w 680199"/>
                <a:gd name="connsiteY7" fmla="*/ 159542 h 323850"/>
                <a:gd name="connsiteX8" fmla="*/ 574106 w 680199"/>
                <a:gd name="connsiteY8" fmla="*/ 323850 h 323850"/>
                <a:gd name="connsiteX9" fmla="*/ 611456 w 680199"/>
                <a:gd name="connsiteY9" fmla="*/ 204788 h 323850"/>
                <a:gd name="connsiteX10" fmla="*/ 648672 w 680199"/>
                <a:gd name="connsiteY10" fmla="*/ 321469 h 323850"/>
                <a:gd name="connsiteX11" fmla="*/ 663980 w 680199"/>
                <a:gd name="connsiteY11" fmla="*/ 264317 h 323850"/>
                <a:gd name="connsiteX12" fmla="*/ 680199 w 680199"/>
                <a:gd name="connsiteY12" fmla="*/ 313373 h 323850"/>
                <a:gd name="connsiteX0" fmla="*/ 0 w 680199"/>
                <a:gd name="connsiteY0" fmla="*/ 321310 h 326231"/>
                <a:gd name="connsiteX1" fmla="*/ 95210 w 680199"/>
                <a:gd name="connsiteY1" fmla="*/ 0 h 326231"/>
                <a:gd name="connsiteX2" fmla="*/ 191816 w 680199"/>
                <a:gd name="connsiteY2" fmla="*/ 321469 h 326231"/>
                <a:gd name="connsiteX3" fmla="*/ 270939 w 680199"/>
                <a:gd name="connsiteY3" fmla="*/ 57150 h 326231"/>
                <a:gd name="connsiteX4" fmla="*/ 351559 w 680199"/>
                <a:gd name="connsiteY4" fmla="*/ 319088 h 326231"/>
                <a:gd name="connsiteX5" fmla="*/ 417350 w 680199"/>
                <a:gd name="connsiteY5" fmla="*/ 109536 h 326231"/>
                <a:gd name="connsiteX6" fmla="*/ 478583 w 680199"/>
                <a:gd name="connsiteY6" fmla="*/ 321468 h 326231"/>
                <a:gd name="connsiteX7" fmla="*/ 529678 w 680199"/>
                <a:gd name="connsiteY7" fmla="*/ 159542 h 326231"/>
                <a:gd name="connsiteX8" fmla="*/ 578800 w 680199"/>
                <a:gd name="connsiteY8" fmla="*/ 326231 h 326231"/>
                <a:gd name="connsiteX9" fmla="*/ 611456 w 680199"/>
                <a:gd name="connsiteY9" fmla="*/ 204788 h 326231"/>
                <a:gd name="connsiteX10" fmla="*/ 648672 w 680199"/>
                <a:gd name="connsiteY10" fmla="*/ 321469 h 326231"/>
                <a:gd name="connsiteX11" fmla="*/ 663980 w 680199"/>
                <a:gd name="connsiteY11" fmla="*/ 264317 h 326231"/>
                <a:gd name="connsiteX12" fmla="*/ 680199 w 680199"/>
                <a:gd name="connsiteY12" fmla="*/ 313373 h 326231"/>
                <a:gd name="connsiteX0" fmla="*/ 0 w 680199"/>
                <a:gd name="connsiteY0" fmla="*/ 321310 h 321469"/>
                <a:gd name="connsiteX1" fmla="*/ 95210 w 680199"/>
                <a:gd name="connsiteY1" fmla="*/ 0 h 321469"/>
                <a:gd name="connsiteX2" fmla="*/ 191816 w 680199"/>
                <a:gd name="connsiteY2" fmla="*/ 321469 h 321469"/>
                <a:gd name="connsiteX3" fmla="*/ 270939 w 680199"/>
                <a:gd name="connsiteY3" fmla="*/ 57150 h 321469"/>
                <a:gd name="connsiteX4" fmla="*/ 351559 w 680199"/>
                <a:gd name="connsiteY4" fmla="*/ 319088 h 321469"/>
                <a:gd name="connsiteX5" fmla="*/ 417350 w 680199"/>
                <a:gd name="connsiteY5" fmla="*/ 109536 h 321469"/>
                <a:gd name="connsiteX6" fmla="*/ 478583 w 680199"/>
                <a:gd name="connsiteY6" fmla="*/ 321468 h 321469"/>
                <a:gd name="connsiteX7" fmla="*/ 529678 w 680199"/>
                <a:gd name="connsiteY7" fmla="*/ 159542 h 321469"/>
                <a:gd name="connsiteX8" fmla="*/ 574106 w 680199"/>
                <a:gd name="connsiteY8" fmla="*/ 321468 h 321469"/>
                <a:gd name="connsiteX9" fmla="*/ 611456 w 680199"/>
                <a:gd name="connsiteY9" fmla="*/ 204788 h 321469"/>
                <a:gd name="connsiteX10" fmla="*/ 648672 w 680199"/>
                <a:gd name="connsiteY10" fmla="*/ 321469 h 321469"/>
                <a:gd name="connsiteX11" fmla="*/ 663980 w 680199"/>
                <a:gd name="connsiteY11" fmla="*/ 264317 h 321469"/>
                <a:gd name="connsiteX12" fmla="*/ 680199 w 680199"/>
                <a:gd name="connsiteY12" fmla="*/ 313373 h 321469"/>
                <a:gd name="connsiteX0" fmla="*/ 0 w 680199"/>
                <a:gd name="connsiteY0" fmla="*/ 321310 h 321469"/>
                <a:gd name="connsiteX1" fmla="*/ 95210 w 680199"/>
                <a:gd name="connsiteY1" fmla="*/ 0 h 321469"/>
                <a:gd name="connsiteX2" fmla="*/ 191816 w 680199"/>
                <a:gd name="connsiteY2" fmla="*/ 321469 h 321469"/>
                <a:gd name="connsiteX3" fmla="*/ 270939 w 680199"/>
                <a:gd name="connsiteY3" fmla="*/ 57150 h 321469"/>
                <a:gd name="connsiteX4" fmla="*/ 351559 w 680199"/>
                <a:gd name="connsiteY4" fmla="*/ 319088 h 321469"/>
                <a:gd name="connsiteX5" fmla="*/ 417350 w 680199"/>
                <a:gd name="connsiteY5" fmla="*/ 109536 h 321469"/>
                <a:gd name="connsiteX6" fmla="*/ 478583 w 680199"/>
                <a:gd name="connsiteY6" fmla="*/ 321468 h 321469"/>
                <a:gd name="connsiteX7" fmla="*/ 529678 w 680199"/>
                <a:gd name="connsiteY7" fmla="*/ 159542 h 321469"/>
                <a:gd name="connsiteX8" fmla="*/ 578800 w 680199"/>
                <a:gd name="connsiteY8" fmla="*/ 321468 h 321469"/>
                <a:gd name="connsiteX9" fmla="*/ 611456 w 680199"/>
                <a:gd name="connsiteY9" fmla="*/ 204788 h 321469"/>
                <a:gd name="connsiteX10" fmla="*/ 648672 w 680199"/>
                <a:gd name="connsiteY10" fmla="*/ 321469 h 321469"/>
                <a:gd name="connsiteX11" fmla="*/ 663980 w 680199"/>
                <a:gd name="connsiteY11" fmla="*/ 264317 h 321469"/>
                <a:gd name="connsiteX12" fmla="*/ 680199 w 680199"/>
                <a:gd name="connsiteY12" fmla="*/ 313373 h 321469"/>
                <a:gd name="connsiteX0" fmla="*/ 0 w 680199"/>
                <a:gd name="connsiteY0" fmla="*/ 321310 h 321469"/>
                <a:gd name="connsiteX1" fmla="*/ 95210 w 680199"/>
                <a:gd name="connsiteY1" fmla="*/ 0 h 321469"/>
                <a:gd name="connsiteX2" fmla="*/ 191816 w 680199"/>
                <a:gd name="connsiteY2" fmla="*/ 321469 h 321469"/>
                <a:gd name="connsiteX3" fmla="*/ 270939 w 680199"/>
                <a:gd name="connsiteY3" fmla="*/ 57150 h 321469"/>
                <a:gd name="connsiteX4" fmla="*/ 351559 w 680199"/>
                <a:gd name="connsiteY4" fmla="*/ 319088 h 321469"/>
                <a:gd name="connsiteX5" fmla="*/ 417350 w 680199"/>
                <a:gd name="connsiteY5" fmla="*/ 109536 h 321469"/>
                <a:gd name="connsiteX6" fmla="*/ 478583 w 680199"/>
                <a:gd name="connsiteY6" fmla="*/ 321468 h 321469"/>
                <a:gd name="connsiteX7" fmla="*/ 529678 w 680199"/>
                <a:gd name="connsiteY7" fmla="*/ 159542 h 321469"/>
                <a:gd name="connsiteX8" fmla="*/ 578800 w 680199"/>
                <a:gd name="connsiteY8" fmla="*/ 321468 h 321469"/>
                <a:gd name="connsiteX9" fmla="*/ 611456 w 680199"/>
                <a:gd name="connsiteY9" fmla="*/ 204788 h 321469"/>
                <a:gd name="connsiteX10" fmla="*/ 648672 w 680199"/>
                <a:gd name="connsiteY10" fmla="*/ 321469 h 321469"/>
                <a:gd name="connsiteX11" fmla="*/ 663980 w 680199"/>
                <a:gd name="connsiteY11" fmla="*/ 264317 h 321469"/>
                <a:gd name="connsiteX12" fmla="*/ 680199 w 680199"/>
                <a:gd name="connsiteY12" fmla="*/ 320516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0199" h="321469">
                  <a:moveTo>
                    <a:pt x="0" y="321310"/>
                  </a:moveTo>
                  <a:lnTo>
                    <a:pt x="95210" y="0"/>
                  </a:lnTo>
                  <a:lnTo>
                    <a:pt x="191816" y="321469"/>
                  </a:lnTo>
                  <a:lnTo>
                    <a:pt x="270939" y="57150"/>
                  </a:lnTo>
                  <a:lnTo>
                    <a:pt x="351559" y="319088"/>
                  </a:lnTo>
                  <a:lnTo>
                    <a:pt x="417350" y="109536"/>
                  </a:lnTo>
                  <a:lnTo>
                    <a:pt x="478583" y="321468"/>
                  </a:lnTo>
                  <a:lnTo>
                    <a:pt x="529678" y="159542"/>
                  </a:lnTo>
                  <a:lnTo>
                    <a:pt x="578800" y="321468"/>
                  </a:lnTo>
                  <a:lnTo>
                    <a:pt x="611456" y="204788"/>
                  </a:lnTo>
                  <a:lnTo>
                    <a:pt x="648672" y="321469"/>
                  </a:lnTo>
                  <a:lnTo>
                    <a:pt x="663980" y="264317"/>
                  </a:lnTo>
                  <a:lnTo>
                    <a:pt x="680199" y="320516"/>
                  </a:lnTo>
                </a:path>
              </a:pathLst>
            </a:custGeom>
            <a:noFill/>
            <a:ln w="12700"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89" name="Line 70"/>
            <p:cNvSpPr>
              <a:spLocks noChangeShapeType="1"/>
            </p:cNvSpPr>
            <p:nvPr/>
          </p:nvSpPr>
          <p:spPr bwMode="auto">
            <a:xfrm flipV="1">
              <a:off x="4658864" y="793717"/>
              <a:ext cx="0" cy="1014778"/>
            </a:xfrm>
            <a:prstGeom prst="line">
              <a:avLst/>
            </a:prstGeom>
            <a:noFill/>
            <a:ln w="12700"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90" name="Line 72"/>
            <p:cNvSpPr>
              <a:spLocks noChangeShapeType="1"/>
            </p:cNvSpPr>
            <p:nvPr/>
          </p:nvSpPr>
          <p:spPr bwMode="auto">
            <a:xfrm flipV="1">
              <a:off x="4658864" y="793717"/>
              <a:ext cx="0" cy="1014778"/>
            </a:xfrm>
            <a:prstGeom prst="line">
              <a:avLst/>
            </a:prstGeom>
            <a:noFill/>
            <a:ln w="12700"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91" name="Line 73"/>
            <p:cNvSpPr>
              <a:spLocks noChangeShapeType="1"/>
            </p:cNvSpPr>
            <p:nvPr/>
          </p:nvSpPr>
          <p:spPr bwMode="auto">
            <a:xfrm flipV="1">
              <a:off x="4658864" y="1794635"/>
              <a:ext cx="0" cy="13859"/>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92" name="Line 74"/>
            <p:cNvSpPr>
              <a:spLocks noChangeShapeType="1"/>
            </p:cNvSpPr>
            <p:nvPr/>
          </p:nvSpPr>
          <p:spPr bwMode="auto">
            <a:xfrm>
              <a:off x="4658864" y="793717"/>
              <a:ext cx="0" cy="1078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93" name="Rectangle 75"/>
            <p:cNvSpPr>
              <a:spLocks noChangeArrowheads="1"/>
            </p:cNvSpPr>
            <p:nvPr/>
          </p:nvSpPr>
          <p:spPr bwMode="auto">
            <a:xfrm>
              <a:off x="4632216" y="1817734"/>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rPr>
                <a:t>0</a:t>
              </a:r>
              <a:endParaRPr kumimoji="0" lang="en-US" altLang="en-US" sz="1100" b="0" i="0" u="none" strike="noStrike" cap="none" normalizeH="0" baseline="0" dirty="0" smtClean="0">
                <a:ln>
                  <a:noFill/>
                </a:ln>
                <a:solidFill>
                  <a:schemeClr val="tx1"/>
                </a:solidFill>
                <a:effectLst/>
              </a:endParaRPr>
            </a:p>
          </p:txBody>
        </p:sp>
        <p:sp>
          <p:nvSpPr>
            <p:cNvPr id="94" name="Line 76"/>
            <p:cNvSpPr>
              <a:spLocks noChangeShapeType="1"/>
            </p:cNvSpPr>
            <p:nvPr/>
          </p:nvSpPr>
          <p:spPr bwMode="auto">
            <a:xfrm flipV="1">
              <a:off x="5080527" y="1794635"/>
              <a:ext cx="0" cy="13859"/>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95" name="Line 77"/>
            <p:cNvSpPr>
              <a:spLocks noChangeShapeType="1"/>
            </p:cNvSpPr>
            <p:nvPr/>
          </p:nvSpPr>
          <p:spPr bwMode="auto">
            <a:xfrm>
              <a:off x="5080527" y="793717"/>
              <a:ext cx="0" cy="1078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96" name="Rectangle 78"/>
            <p:cNvSpPr>
              <a:spLocks noChangeArrowheads="1"/>
            </p:cNvSpPr>
            <p:nvPr/>
          </p:nvSpPr>
          <p:spPr bwMode="auto">
            <a:xfrm>
              <a:off x="5053879" y="1817734"/>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rPr>
                <a:t>1</a:t>
              </a:r>
              <a:endParaRPr kumimoji="0" lang="en-US" altLang="en-US" sz="1100" b="0" i="0" u="none" strike="noStrike" cap="none" normalizeH="0" baseline="0" smtClean="0">
                <a:ln>
                  <a:noFill/>
                </a:ln>
                <a:solidFill>
                  <a:schemeClr val="tx1"/>
                </a:solidFill>
                <a:effectLst/>
              </a:endParaRPr>
            </a:p>
          </p:txBody>
        </p:sp>
        <p:sp>
          <p:nvSpPr>
            <p:cNvPr id="97" name="Line 79"/>
            <p:cNvSpPr>
              <a:spLocks noChangeShapeType="1"/>
            </p:cNvSpPr>
            <p:nvPr/>
          </p:nvSpPr>
          <p:spPr bwMode="auto">
            <a:xfrm flipV="1">
              <a:off x="5505325" y="1794635"/>
              <a:ext cx="0" cy="13859"/>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98" name="Line 80"/>
            <p:cNvSpPr>
              <a:spLocks noChangeShapeType="1"/>
            </p:cNvSpPr>
            <p:nvPr/>
          </p:nvSpPr>
          <p:spPr bwMode="auto">
            <a:xfrm>
              <a:off x="5505325" y="793717"/>
              <a:ext cx="0" cy="1078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99" name="Rectangle 81"/>
            <p:cNvSpPr>
              <a:spLocks noChangeArrowheads="1"/>
            </p:cNvSpPr>
            <p:nvPr/>
          </p:nvSpPr>
          <p:spPr bwMode="auto">
            <a:xfrm>
              <a:off x="5480244" y="1817734"/>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rPr>
                <a:t>2</a:t>
              </a:r>
              <a:endParaRPr kumimoji="0" lang="en-US" altLang="en-US" sz="1100" b="0" i="0" u="none" strike="noStrike" cap="none" normalizeH="0" baseline="0" dirty="0" smtClean="0">
                <a:ln>
                  <a:noFill/>
                </a:ln>
                <a:solidFill>
                  <a:schemeClr val="tx1"/>
                </a:solidFill>
                <a:effectLst/>
              </a:endParaRPr>
            </a:p>
          </p:txBody>
        </p:sp>
        <p:sp>
          <p:nvSpPr>
            <p:cNvPr id="100" name="Line 85"/>
            <p:cNvSpPr>
              <a:spLocks noChangeShapeType="1"/>
            </p:cNvSpPr>
            <p:nvPr/>
          </p:nvSpPr>
          <p:spPr bwMode="auto">
            <a:xfrm>
              <a:off x="4658864" y="1808495"/>
              <a:ext cx="10973" cy="0"/>
            </a:xfrm>
            <a:prstGeom prst="line">
              <a:avLst/>
            </a:prstGeom>
            <a:noFill/>
            <a:ln w="12700"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01" name="Line 91"/>
            <p:cNvSpPr>
              <a:spLocks noChangeShapeType="1"/>
            </p:cNvSpPr>
            <p:nvPr/>
          </p:nvSpPr>
          <p:spPr bwMode="auto">
            <a:xfrm>
              <a:off x="4658864" y="793717"/>
              <a:ext cx="10973" cy="0"/>
            </a:xfrm>
            <a:prstGeom prst="line">
              <a:avLst/>
            </a:prstGeom>
            <a:noFill/>
            <a:ln w="12700"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grpSp>
          <p:nvGrpSpPr>
            <p:cNvPr id="102" name="Group 101"/>
            <p:cNvGrpSpPr/>
            <p:nvPr/>
          </p:nvGrpSpPr>
          <p:grpSpPr>
            <a:xfrm>
              <a:off x="4512294" y="729991"/>
              <a:ext cx="125033" cy="1183934"/>
              <a:chOff x="1574596" y="1415441"/>
              <a:chExt cx="126627" cy="1220551"/>
            </a:xfrm>
          </p:grpSpPr>
          <p:sp>
            <p:nvSpPr>
              <p:cNvPr id="129" name="Rectangle 87"/>
              <p:cNvSpPr>
                <a:spLocks noChangeArrowheads="1"/>
              </p:cNvSpPr>
              <p:nvPr/>
            </p:nvSpPr>
            <p:spPr bwMode="auto">
              <a:xfrm>
                <a:off x="1574596" y="2461481"/>
                <a:ext cx="126627" cy="17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FF"/>
                    </a:solidFill>
                    <a:effectLst/>
                  </a:rPr>
                  <a:t>-5</a:t>
                </a:r>
                <a:endParaRPr kumimoji="0" lang="en-US" altLang="en-US" sz="1100" b="0" i="0" u="none" strike="noStrike" cap="none" normalizeH="0" baseline="0" dirty="0" smtClean="0">
                  <a:ln>
                    <a:noFill/>
                  </a:ln>
                  <a:solidFill>
                    <a:schemeClr val="tx1"/>
                  </a:solidFill>
                  <a:effectLst/>
                </a:endParaRPr>
              </a:p>
            </p:txBody>
          </p:sp>
          <p:sp>
            <p:nvSpPr>
              <p:cNvPr id="130" name="Rectangle 90"/>
              <p:cNvSpPr>
                <a:spLocks noChangeArrowheads="1"/>
              </p:cNvSpPr>
              <p:nvPr/>
            </p:nvSpPr>
            <p:spPr bwMode="auto">
              <a:xfrm>
                <a:off x="1621674" y="1934678"/>
                <a:ext cx="79549" cy="17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FF"/>
                    </a:solidFill>
                    <a:effectLst/>
                  </a:rPr>
                  <a:t>0</a:t>
                </a:r>
                <a:endParaRPr kumimoji="0" lang="en-US" altLang="en-US" sz="1100" b="0" i="0" u="none" strike="noStrike" cap="none" normalizeH="0" baseline="0" dirty="0" smtClean="0">
                  <a:ln>
                    <a:noFill/>
                  </a:ln>
                  <a:solidFill>
                    <a:schemeClr val="tx1"/>
                  </a:solidFill>
                  <a:effectLst/>
                </a:endParaRPr>
              </a:p>
            </p:txBody>
          </p:sp>
          <p:sp>
            <p:nvSpPr>
              <p:cNvPr id="131" name="Rectangle 93"/>
              <p:cNvSpPr>
                <a:spLocks noChangeArrowheads="1"/>
              </p:cNvSpPr>
              <p:nvPr/>
            </p:nvSpPr>
            <p:spPr bwMode="auto">
              <a:xfrm>
                <a:off x="1621674" y="1415441"/>
                <a:ext cx="79549" cy="17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FF"/>
                    </a:solidFill>
                    <a:effectLst/>
                  </a:rPr>
                  <a:t>5</a:t>
                </a:r>
                <a:endParaRPr kumimoji="0" lang="en-US" altLang="en-US" sz="1100" b="0" i="0" u="none" strike="noStrike" cap="none" normalizeH="0" baseline="0" dirty="0" smtClean="0">
                  <a:ln>
                    <a:noFill/>
                  </a:ln>
                  <a:solidFill>
                    <a:schemeClr val="tx1"/>
                  </a:solidFill>
                  <a:effectLst/>
                </a:endParaRPr>
              </a:p>
            </p:txBody>
          </p:sp>
        </p:grpSp>
        <p:sp>
          <p:nvSpPr>
            <p:cNvPr id="103" name="Line 94"/>
            <p:cNvSpPr>
              <a:spLocks noChangeShapeType="1"/>
            </p:cNvSpPr>
            <p:nvPr/>
          </p:nvSpPr>
          <p:spPr bwMode="auto">
            <a:xfrm>
              <a:off x="4658864" y="793717"/>
              <a:ext cx="1028293"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04" name="Line 97"/>
            <p:cNvSpPr>
              <a:spLocks noChangeShapeType="1"/>
            </p:cNvSpPr>
            <p:nvPr/>
          </p:nvSpPr>
          <p:spPr bwMode="auto">
            <a:xfrm flipV="1">
              <a:off x="4658864" y="793717"/>
              <a:ext cx="0" cy="1014778"/>
            </a:xfrm>
            <a:prstGeom prst="line">
              <a:avLst/>
            </a:prstGeom>
            <a:noFill/>
            <a:ln w="12700"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05" name="Rectangle 976"/>
            <p:cNvSpPr>
              <a:spLocks noChangeArrowheads="1"/>
            </p:cNvSpPr>
            <p:nvPr/>
          </p:nvSpPr>
          <p:spPr bwMode="auto">
            <a:xfrm>
              <a:off x="5001246" y="1973690"/>
              <a:ext cx="5562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rgbClr val="000000"/>
                  </a:solidFill>
                  <a:effectLst/>
                </a:rPr>
                <a:t> time (s)</a:t>
              </a:r>
              <a:endParaRPr kumimoji="0" lang="en-US" altLang="en-US" sz="1200" i="0" u="none" strike="noStrike" cap="none" normalizeH="0" baseline="0" dirty="0" smtClean="0">
                <a:ln>
                  <a:noFill/>
                </a:ln>
                <a:solidFill>
                  <a:schemeClr val="tx1"/>
                </a:solidFill>
                <a:effectLst/>
              </a:endParaRPr>
            </a:p>
          </p:txBody>
        </p:sp>
        <p:sp>
          <p:nvSpPr>
            <p:cNvPr id="106" name="Rectangle 977"/>
            <p:cNvSpPr>
              <a:spLocks noChangeArrowheads="1"/>
            </p:cNvSpPr>
            <p:nvPr/>
          </p:nvSpPr>
          <p:spPr bwMode="auto">
            <a:xfrm rot="16200000">
              <a:off x="4071205" y="1257977"/>
              <a:ext cx="7593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FF"/>
                  </a:solidFill>
                  <a:effectLst/>
                </a:rPr>
                <a:t>Voltage (V)</a:t>
              </a:r>
              <a:endParaRPr kumimoji="0" lang="en-US" altLang="en-US" sz="1200" b="0" i="0" u="none" strike="noStrike" cap="none" normalizeH="0" baseline="0" dirty="0" smtClean="0">
                <a:ln>
                  <a:noFill/>
                </a:ln>
                <a:solidFill>
                  <a:schemeClr val="tx1"/>
                </a:solidFill>
                <a:effectLst/>
              </a:endParaRPr>
            </a:p>
          </p:txBody>
        </p:sp>
        <p:sp>
          <p:nvSpPr>
            <p:cNvPr id="107" name="Line 979"/>
            <p:cNvSpPr>
              <a:spLocks noChangeShapeType="1"/>
            </p:cNvSpPr>
            <p:nvPr/>
          </p:nvSpPr>
          <p:spPr bwMode="auto">
            <a:xfrm>
              <a:off x="4658863" y="1808493"/>
              <a:ext cx="1040729" cy="1"/>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08" name="Line 981"/>
            <p:cNvSpPr>
              <a:spLocks noChangeShapeType="1"/>
            </p:cNvSpPr>
            <p:nvPr/>
          </p:nvSpPr>
          <p:spPr bwMode="auto">
            <a:xfrm flipV="1">
              <a:off x="4658863" y="1794635"/>
              <a:ext cx="0" cy="13859"/>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09" name="Line 983"/>
            <p:cNvSpPr>
              <a:spLocks noChangeShapeType="1"/>
            </p:cNvSpPr>
            <p:nvPr/>
          </p:nvSpPr>
          <p:spPr bwMode="auto">
            <a:xfrm flipV="1">
              <a:off x="5080527" y="1794635"/>
              <a:ext cx="0" cy="13859"/>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10" name="Line 985"/>
            <p:cNvSpPr>
              <a:spLocks noChangeShapeType="1"/>
            </p:cNvSpPr>
            <p:nvPr/>
          </p:nvSpPr>
          <p:spPr bwMode="auto">
            <a:xfrm flipV="1">
              <a:off x="5505324" y="1794635"/>
              <a:ext cx="0" cy="13859"/>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11" name="Freeform 995"/>
            <p:cNvSpPr>
              <a:spLocks/>
            </p:cNvSpPr>
            <p:nvPr/>
          </p:nvSpPr>
          <p:spPr bwMode="auto">
            <a:xfrm>
              <a:off x="4658863" y="1449703"/>
              <a:ext cx="595657" cy="355711"/>
            </a:xfrm>
            <a:custGeom>
              <a:avLst/>
              <a:gdLst>
                <a:gd name="T0" fmla="*/ 5 w 380"/>
                <a:gd name="T1" fmla="*/ 212 h 231"/>
                <a:gd name="T2" fmla="*/ 15 w 380"/>
                <a:gd name="T3" fmla="*/ 187 h 231"/>
                <a:gd name="T4" fmla="*/ 22 w 380"/>
                <a:gd name="T5" fmla="*/ 214 h 231"/>
                <a:gd name="T6" fmla="*/ 31 w 380"/>
                <a:gd name="T7" fmla="*/ 229 h 231"/>
                <a:gd name="T8" fmla="*/ 41 w 380"/>
                <a:gd name="T9" fmla="*/ 204 h 231"/>
                <a:gd name="T10" fmla="*/ 50 w 380"/>
                <a:gd name="T11" fmla="*/ 179 h 231"/>
                <a:gd name="T12" fmla="*/ 60 w 380"/>
                <a:gd name="T13" fmla="*/ 150 h 231"/>
                <a:gd name="T14" fmla="*/ 69 w 380"/>
                <a:gd name="T15" fmla="*/ 139 h 231"/>
                <a:gd name="T16" fmla="*/ 76 w 380"/>
                <a:gd name="T17" fmla="*/ 170 h 231"/>
                <a:gd name="T18" fmla="*/ 86 w 380"/>
                <a:gd name="T19" fmla="*/ 197 h 231"/>
                <a:gd name="T20" fmla="*/ 95 w 380"/>
                <a:gd name="T21" fmla="*/ 222 h 231"/>
                <a:gd name="T22" fmla="*/ 104 w 380"/>
                <a:gd name="T23" fmla="*/ 222 h 231"/>
                <a:gd name="T24" fmla="*/ 114 w 380"/>
                <a:gd name="T25" fmla="*/ 197 h 231"/>
                <a:gd name="T26" fmla="*/ 121 w 380"/>
                <a:gd name="T27" fmla="*/ 170 h 231"/>
                <a:gd name="T28" fmla="*/ 131 w 380"/>
                <a:gd name="T29" fmla="*/ 139 h 231"/>
                <a:gd name="T30" fmla="*/ 140 w 380"/>
                <a:gd name="T31" fmla="*/ 106 h 231"/>
                <a:gd name="T32" fmla="*/ 149 w 380"/>
                <a:gd name="T33" fmla="*/ 94 h 231"/>
                <a:gd name="T34" fmla="*/ 159 w 380"/>
                <a:gd name="T35" fmla="*/ 127 h 231"/>
                <a:gd name="T36" fmla="*/ 166 w 380"/>
                <a:gd name="T37" fmla="*/ 160 h 231"/>
                <a:gd name="T38" fmla="*/ 176 w 380"/>
                <a:gd name="T39" fmla="*/ 189 h 231"/>
                <a:gd name="T40" fmla="*/ 185 w 380"/>
                <a:gd name="T41" fmla="*/ 214 h 231"/>
                <a:gd name="T42" fmla="*/ 194 w 380"/>
                <a:gd name="T43" fmla="*/ 229 h 231"/>
                <a:gd name="T44" fmla="*/ 204 w 380"/>
                <a:gd name="T45" fmla="*/ 204 h 231"/>
                <a:gd name="T46" fmla="*/ 213 w 380"/>
                <a:gd name="T47" fmla="*/ 177 h 231"/>
                <a:gd name="T48" fmla="*/ 220 w 380"/>
                <a:gd name="T49" fmla="*/ 150 h 231"/>
                <a:gd name="T50" fmla="*/ 230 w 380"/>
                <a:gd name="T51" fmla="*/ 118 h 231"/>
                <a:gd name="T52" fmla="*/ 239 w 380"/>
                <a:gd name="T53" fmla="*/ 83 h 231"/>
                <a:gd name="T54" fmla="*/ 249 w 380"/>
                <a:gd name="T55" fmla="*/ 42 h 231"/>
                <a:gd name="T56" fmla="*/ 258 w 380"/>
                <a:gd name="T57" fmla="*/ 29 h 231"/>
                <a:gd name="T58" fmla="*/ 265 w 380"/>
                <a:gd name="T59" fmla="*/ 67 h 231"/>
                <a:gd name="T60" fmla="*/ 275 w 380"/>
                <a:gd name="T61" fmla="*/ 104 h 231"/>
                <a:gd name="T62" fmla="*/ 284 w 380"/>
                <a:gd name="T63" fmla="*/ 139 h 231"/>
                <a:gd name="T64" fmla="*/ 293 w 380"/>
                <a:gd name="T65" fmla="*/ 170 h 231"/>
                <a:gd name="T66" fmla="*/ 303 w 380"/>
                <a:gd name="T67" fmla="*/ 197 h 231"/>
                <a:gd name="T68" fmla="*/ 310 w 380"/>
                <a:gd name="T69" fmla="*/ 222 h 231"/>
                <a:gd name="T70" fmla="*/ 320 w 380"/>
                <a:gd name="T71" fmla="*/ 222 h 231"/>
                <a:gd name="T72" fmla="*/ 329 w 380"/>
                <a:gd name="T73" fmla="*/ 197 h 231"/>
                <a:gd name="T74" fmla="*/ 338 w 380"/>
                <a:gd name="T75" fmla="*/ 168 h 231"/>
                <a:gd name="T76" fmla="*/ 348 w 380"/>
                <a:gd name="T77" fmla="*/ 139 h 231"/>
                <a:gd name="T78" fmla="*/ 357 w 380"/>
                <a:gd name="T79" fmla="*/ 106 h 231"/>
                <a:gd name="T80" fmla="*/ 365 w 380"/>
                <a:gd name="T81" fmla="*/ 69 h 231"/>
                <a:gd name="T82" fmla="*/ 374 w 380"/>
                <a:gd name="T83" fmla="*/ 2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0" h="231">
                  <a:moveTo>
                    <a:pt x="0" y="231"/>
                  </a:moveTo>
                  <a:lnTo>
                    <a:pt x="1" y="222"/>
                  </a:lnTo>
                  <a:lnTo>
                    <a:pt x="5" y="212"/>
                  </a:lnTo>
                  <a:lnTo>
                    <a:pt x="7" y="204"/>
                  </a:lnTo>
                  <a:lnTo>
                    <a:pt x="11" y="197"/>
                  </a:lnTo>
                  <a:lnTo>
                    <a:pt x="15" y="187"/>
                  </a:lnTo>
                  <a:lnTo>
                    <a:pt x="16" y="197"/>
                  </a:lnTo>
                  <a:lnTo>
                    <a:pt x="20" y="204"/>
                  </a:lnTo>
                  <a:lnTo>
                    <a:pt x="22" y="214"/>
                  </a:lnTo>
                  <a:lnTo>
                    <a:pt x="26" y="222"/>
                  </a:lnTo>
                  <a:lnTo>
                    <a:pt x="30" y="229"/>
                  </a:lnTo>
                  <a:lnTo>
                    <a:pt x="31" y="229"/>
                  </a:lnTo>
                  <a:lnTo>
                    <a:pt x="35" y="222"/>
                  </a:lnTo>
                  <a:lnTo>
                    <a:pt x="37" y="212"/>
                  </a:lnTo>
                  <a:lnTo>
                    <a:pt x="41" y="204"/>
                  </a:lnTo>
                  <a:lnTo>
                    <a:pt x="45" y="197"/>
                  </a:lnTo>
                  <a:lnTo>
                    <a:pt x="46" y="187"/>
                  </a:lnTo>
                  <a:lnTo>
                    <a:pt x="50" y="179"/>
                  </a:lnTo>
                  <a:lnTo>
                    <a:pt x="54" y="170"/>
                  </a:lnTo>
                  <a:lnTo>
                    <a:pt x="56" y="160"/>
                  </a:lnTo>
                  <a:lnTo>
                    <a:pt x="60" y="150"/>
                  </a:lnTo>
                  <a:lnTo>
                    <a:pt x="61" y="139"/>
                  </a:lnTo>
                  <a:lnTo>
                    <a:pt x="65" y="129"/>
                  </a:lnTo>
                  <a:lnTo>
                    <a:pt x="69" y="139"/>
                  </a:lnTo>
                  <a:lnTo>
                    <a:pt x="71" y="150"/>
                  </a:lnTo>
                  <a:lnTo>
                    <a:pt x="74" y="160"/>
                  </a:lnTo>
                  <a:lnTo>
                    <a:pt x="76" y="170"/>
                  </a:lnTo>
                  <a:lnTo>
                    <a:pt x="80" y="179"/>
                  </a:lnTo>
                  <a:lnTo>
                    <a:pt x="84" y="189"/>
                  </a:lnTo>
                  <a:lnTo>
                    <a:pt x="86" y="197"/>
                  </a:lnTo>
                  <a:lnTo>
                    <a:pt x="89" y="204"/>
                  </a:lnTo>
                  <a:lnTo>
                    <a:pt x="91" y="214"/>
                  </a:lnTo>
                  <a:lnTo>
                    <a:pt x="95" y="222"/>
                  </a:lnTo>
                  <a:lnTo>
                    <a:pt x="99" y="229"/>
                  </a:lnTo>
                  <a:lnTo>
                    <a:pt x="101" y="229"/>
                  </a:lnTo>
                  <a:lnTo>
                    <a:pt x="104" y="222"/>
                  </a:lnTo>
                  <a:lnTo>
                    <a:pt x="106" y="212"/>
                  </a:lnTo>
                  <a:lnTo>
                    <a:pt x="110" y="204"/>
                  </a:lnTo>
                  <a:lnTo>
                    <a:pt x="114" y="197"/>
                  </a:lnTo>
                  <a:lnTo>
                    <a:pt x="116" y="187"/>
                  </a:lnTo>
                  <a:lnTo>
                    <a:pt x="119" y="179"/>
                  </a:lnTo>
                  <a:lnTo>
                    <a:pt x="121" y="170"/>
                  </a:lnTo>
                  <a:lnTo>
                    <a:pt x="125" y="160"/>
                  </a:lnTo>
                  <a:lnTo>
                    <a:pt x="129" y="150"/>
                  </a:lnTo>
                  <a:lnTo>
                    <a:pt x="131" y="139"/>
                  </a:lnTo>
                  <a:lnTo>
                    <a:pt x="134" y="129"/>
                  </a:lnTo>
                  <a:lnTo>
                    <a:pt x="136" y="118"/>
                  </a:lnTo>
                  <a:lnTo>
                    <a:pt x="140" y="106"/>
                  </a:lnTo>
                  <a:lnTo>
                    <a:pt x="144" y="94"/>
                  </a:lnTo>
                  <a:lnTo>
                    <a:pt x="146" y="83"/>
                  </a:lnTo>
                  <a:lnTo>
                    <a:pt x="149" y="94"/>
                  </a:lnTo>
                  <a:lnTo>
                    <a:pt x="151" y="106"/>
                  </a:lnTo>
                  <a:lnTo>
                    <a:pt x="155" y="118"/>
                  </a:lnTo>
                  <a:lnTo>
                    <a:pt x="159" y="127"/>
                  </a:lnTo>
                  <a:lnTo>
                    <a:pt x="161" y="139"/>
                  </a:lnTo>
                  <a:lnTo>
                    <a:pt x="164" y="150"/>
                  </a:lnTo>
                  <a:lnTo>
                    <a:pt x="166" y="160"/>
                  </a:lnTo>
                  <a:lnTo>
                    <a:pt x="170" y="170"/>
                  </a:lnTo>
                  <a:lnTo>
                    <a:pt x="174" y="179"/>
                  </a:lnTo>
                  <a:lnTo>
                    <a:pt x="176" y="189"/>
                  </a:lnTo>
                  <a:lnTo>
                    <a:pt x="179" y="197"/>
                  </a:lnTo>
                  <a:lnTo>
                    <a:pt x="181" y="204"/>
                  </a:lnTo>
                  <a:lnTo>
                    <a:pt x="185" y="214"/>
                  </a:lnTo>
                  <a:lnTo>
                    <a:pt x="189" y="222"/>
                  </a:lnTo>
                  <a:lnTo>
                    <a:pt x="191" y="229"/>
                  </a:lnTo>
                  <a:lnTo>
                    <a:pt x="194" y="229"/>
                  </a:lnTo>
                  <a:lnTo>
                    <a:pt x="198" y="222"/>
                  </a:lnTo>
                  <a:lnTo>
                    <a:pt x="200" y="212"/>
                  </a:lnTo>
                  <a:lnTo>
                    <a:pt x="204" y="204"/>
                  </a:lnTo>
                  <a:lnTo>
                    <a:pt x="205" y="197"/>
                  </a:lnTo>
                  <a:lnTo>
                    <a:pt x="209" y="187"/>
                  </a:lnTo>
                  <a:lnTo>
                    <a:pt x="213" y="177"/>
                  </a:lnTo>
                  <a:lnTo>
                    <a:pt x="215" y="170"/>
                  </a:lnTo>
                  <a:lnTo>
                    <a:pt x="219" y="160"/>
                  </a:lnTo>
                  <a:lnTo>
                    <a:pt x="220" y="150"/>
                  </a:lnTo>
                  <a:lnTo>
                    <a:pt x="224" y="139"/>
                  </a:lnTo>
                  <a:lnTo>
                    <a:pt x="228" y="129"/>
                  </a:lnTo>
                  <a:lnTo>
                    <a:pt x="230" y="118"/>
                  </a:lnTo>
                  <a:lnTo>
                    <a:pt x="234" y="106"/>
                  </a:lnTo>
                  <a:lnTo>
                    <a:pt x="235" y="94"/>
                  </a:lnTo>
                  <a:lnTo>
                    <a:pt x="239" y="83"/>
                  </a:lnTo>
                  <a:lnTo>
                    <a:pt x="243" y="69"/>
                  </a:lnTo>
                  <a:lnTo>
                    <a:pt x="245" y="56"/>
                  </a:lnTo>
                  <a:lnTo>
                    <a:pt x="249" y="42"/>
                  </a:lnTo>
                  <a:lnTo>
                    <a:pt x="250" y="29"/>
                  </a:lnTo>
                  <a:lnTo>
                    <a:pt x="254" y="15"/>
                  </a:lnTo>
                  <a:lnTo>
                    <a:pt x="258" y="29"/>
                  </a:lnTo>
                  <a:lnTo>
                    <a:pt x="260" y="42"/>
                  </a:lnTo>
                  <a:lnTo>
                    <a:pt x="263" y="56"/>
                  </a:lnTo>
                  <a:lnTo>
                    <a:pt x="265" y="67"/>
                  </a:lnTo>
                  <a:lnTo>
                    <a:pt x="269" y="81"/>
                  </a:lnTo>
                  <a:lnTo>
                    <a:pt x="273" y="93"/>
                  </a:lnTo>
                  <a:lnTo>
                    <a:pt x="275" y="104"/>
                  </a:lnTo>
                  <a:lnTo>
                    <a:pt x="278" y="116"/>
                  </a:lnTo>
                  <a:lnTo>
                    <a:pt x="280" y="127"/>
                  </a:lnTo>
                  <a:lnTo>
                    <a:pt x="284" y="139"/>
                  </a:lnTo>
                  <a:lnTo>
                    <a:pt x="288" y="148"/>
                  </a:lnTo>
                  <a:lnTo>
                    <a:pt x="290" y="158"/>
                  </a:lnTo>
                  <a:lnTo>
                    <a:pt x="293" y="170"/>
                  </a:lnTo>
                  <a:lnTo>
                    <a:pt x="295" y="177"/>
                  </a:lnTo>
                  <a:lnTo>
                    <a:pt x="299" y="187"/>
                  </a:lnTo>
                  <a:lnTo>
                    <a:pt x="303" y="197"/>
                  </a:lnTo>
                  <a:lnTo>
                    <a:pt x="305" y="204"/>
                  </a:lnTo>
                  <a:lnTo>
                    <a:pt x="308" y="214"/>
                  </a:lnTo>
                  <a:lnTo>
                    <a:pt x="310" y="222"/>
                  </a:lnTo>
                  <a:lnTo>
                    <a:pt x="314" y="229"/>
                  </a:lnTo>
                  <a:lnTo>
                    <a:pt x="318" y="229"/>
                  </a:lnTo>
                  <a:lnTo>
                    <a:pt x="320" y="222"/>
                  </a:lnTo>
                  <a:lnTo>
                    <a:pt x="323" y="212"/>
                  </a:lnTo>
                  <a:lnTo>
                    <a:pt x="325" y="204"/>
                  </a:lnTo>
                  <a:lnTo>
                    <a:pt x="329" y="197"/>
                  </a:lnTo>
                  <a:lnTo>
                    <a:pt x="333" y="187"/>
                  </a:lnTo>
                  <a:lnTo>
                    <a:pt x="335" y="177"/>
                  </a:lnTo>
                  <a:lnTo>
                    <a:pt x="338" y="168"/>
                  </a:lnTo>
                  <a:lnTo>
                    <a:pt x="340" y="158"/>
                  </a:lnTo>
                  <a:lnTo>
                    <a:pt x="344" y="148"/>
                  </a:lnTo>
                  <a:lnTo>
                    <a:pt x="348" y="139"/>
                  </a:lnTo>
                  <a:lnTo>
                    <a:pt x="350" y="127"/>
                  </a:lnTo>
                  <a:lnTo>
                    <a:pt x="353" y="116"/>
                  </a:lnTo>
                  <a:lnTo>
                    <a:pt x="357" y="106"/>
                  </a:lnTo>
                  <a:lnTo>
                    <a:pt x="359" y="93"/>
                  </a:lnTo>
                  <a:lnTo>
                    <a:pt x="363" y="81"/>
                  </a:lnTo>
                  <a:lnTo>
                    <a:pt x="365" y="69"/>
                  </a:lnTo>
                  <a:lnTo>
                    <a:pt x="368" y="56"/>
                  </a:lnTo>
                  <a:lnTo>
                    <a:pt x="372" y="42"/>
                  </a:lnTo>
                  <a:lnTo>
                    <a:pt x="374" y="29"/>
                  </a:lnTo>
                  <a:lnTo>
                    <a:pt x="378" y="13"/>
                  </a:lnTo>
                  <a:lnTo>
                    <a:pt x="380" y="0"/>
                  </a:lnTo>
                </a:path>
              </a:pathLst>
            </a:custGeom>
            <a:noFill/>
            <a:ln w="12700" cap="flat">
              <a:solidFill>
                <a:srgbClr val="007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12" name="Freeform 996"/>
            <p:cNvSpPr>
              <a:spLocks/>
            </p:cNvSpPr>
            <p:nvPr/>
          </p:nvSpPr>
          <p:spPr bwMode="auto">
            <a:xfrm>
              <a:off x="5254521" y="1215643"/>
              <a:ext cx="424798" cy="589772"/>
            </a:xfrm>
            <a:custGeom>
              <a:avLst/>
              <a:gdLst>
                <a:gd name="T0" fmla="*/ 3 w 271"/>
                <a:gd name="T1" fmla="*/ 136 h 383"/>
                <a:gd name="T2" fmla="*/ 9 w 271"/>
                <a:gd name="T3" fmla="*/ 106 h 383"/>
                <a:gd name="T4" fmla="*/ 14 w 271"/>
                <a:gd name="T5" fmla="*/ 104 h 383"/>
                <a:gd name="T6" fmla="*/ 22 w 271"/>
                <a:gd name="T7" fmla="*/ 135 h 383"/>
                <a:gd name="T8" fmla="*/ 28 w 271"/>
                <a:gd name="T9" fmla="*/ 163 h 383"/>
                <a:gd name="T10" fmla="*/ 33 w 271"/>
                <a:gd name="T11" fmla="*/ 191 h 383"/>
                <a:gd name="T12" fmla="*/ 39 w 271"/>
                <a:gd name="T13" fmla="*/ 218 h 383"/>
                <a:gd name="T14" fmla="*/ 44 w 271"/>
                <a:gd name="T15" fmla="*/ 243 h 383"/>
                <a:gd name="T16" fmla="*/ 52 w 271"/>
                <a:gd name="T17" fmla="*/ 266 h 383"/>
                <a:gd name="T18" fmla="*/ 58 w 271"/>
                <a:gd name="T19" fmla="*/ 289 h 383"/>
                <a:gd name="T20" fmla="*/ 63 w 271"/>
                <a:gd name="T21" fmla="*/ 310 h 383"/>
                <a:gd name="T22" fmla="*/ 69 w 271"/>
                <a:gd name="T23" fmla="*/ 329 h 383"/>
                <a:gd name="T24" fmla="*/ 74 w 271"/>
                <a:gd name="T25" fmla="*/ 349 h 383"/>
                <a:gd name="T26" fmla="*/ 82 w 271"/>
                <a:gd name="T27" fmla="*/ 364 h 383"/>
                <a:gd name="T28" fmla="*/ 87 w 271"/>
                <a:gd name="T29" fmla="*/ 381 h 383"/>
                <a:gd name="T30" fmla="*/ 93 w 271"/>
                <a:gd name="T31" fmla="*/ 374 h 383"/>
                <a:gd name="T32" fmla="*/ 99 w 271"/>
                <a:gd name="T33" fmla="*/ 356 h 383"/>
                <a:gd name="T34" fmla="*/ 104 w 271"/>
                <a:gd name="T35" fmla="*/ 339 h 383"/>
                <a:gd name="T36" fmla="*/ 112 w 271"/>
                <a:gd name="T37" fmla="*/ 320 h 383"/>
                <a:gd name="T38" fmla="*/ 117 w 271"/>
                <a:gd name="T39" fmla="*/ 300 h 383"/>
                <a:gd name="T40" fmla="*/ 123 w 271"/>
                <a:gd name="T41" fmla="*/ 279 h 383"/>
                <a:gd name="T42" fmla="*/ 129 w 271"/>
                <a:gd name="T43" fmla="*/ 256 h 383"/>
                <a:gd name="T44" fmla="*/ 136 w 271"/>
                <a:gd name="T45" fmla="*/ 233 h 383"/>
                <a:gd name="T46" fmla="*/ 142 w 271"/>
                <a:gd name="T47" fmla="*/ 206 h 383"/>
                <a:gd name="T48" fmla="*/ 147 w 271"/>
                <a:gd name="T49" fmla="*/ 179 h 383"/>
                <a:gd name="T50" fmla="*/ 153 w 271"/>
                <a:gd name="T51" fmla="*/ 150 h 383"/>
                <a:gd name="T52" fmla="*/ 159 w 271"/>
                <a:gd name="T53" fmla="*/ 121 h 383"/>
                <a:gd name="T54" fmla="*/ 166 w 271"/>
                <a:gd name="T55" fmla="*/ 88 h 383"/>
                <a:gd name="T56" fmla="*/ 172 w 271"/>
                <a:gd name="T57" fmla="*/ 54 h 383"/>
                <a:gd name="T58" fmla="*/ 177 w 271"/>
                <a:gd name="T59" fmla="*/ 19 h 383"/>
                <a:gd name="T60" fmla="*/ 183 w 271"/>
                <a:gd name="T61" fmla="*/ 17 h 383"/>
                <a:gd name="T62" fmla="*/ 189 w 271"/>
                <a:gd name="T63" fmla="*/ 50 h 383"/>
                <a:gd name="T64" fmla="*/ 196 w 271"/>
                <a:gd name="T65" fmla="*/ 82 h 383"/>
                <a:gd name="T66" fmla="*/ 202 w 271"/>
                <a:gd name="T67" fmla="*/ 113 h 383"/>
                <a:gd name="T68" fmla="*/ 207 w 271"/>
                <a:gd name="T69" fmla="*/ 144 h 383"/>
                <a:gd name="T70" fmla="*/ 213 w 271"/>
                <a:gd name="T71" fmla="*/ 173 h 383"/>
                <a:gd name="T72" fmla="*/ 218 w 271"/>
                <a:gd name="T73" fmla="*/ 202 h 383"/>
                <a:gd name="T74" fmla="*/ 226 w 271"/>
                <a:gd name="T75" fmla="*/ 229 h 383"/>
                <a:gd name="T76" fmla="*/ 232 w 271"/>
                <a:gd name="T77" fmla="*/ 252 h 383"/>
                <a:gd name="T78" fmla="*/ 237 w 271"/>
                <a:gd name="T79" fmla="*/ 277 h 383"/>
                <a:gd name="T80" fmla="*/ 243 w 271"/>
                <a:gd name="T81" fmla="*/ 299 h 383"/>
                <a:gd name="T82" fmla="*/ 248 w 271"/>
                <a:gd name="T83" fmla="*/ 320 h 383"/>
                <a:gd name="T84" fmla="*/ 256 w 271"/>
                <a:gd name="T85" fmla="*/ 339 h 383"/>
                <a:gd name="T86" fmla="*/ 262 w 271"/>
                <a:gd name="T87" fmla="*/ 356 h 383"/>
                <a:gd name="T88" fmla="*/ 267 w 271"/>
                <a:gd name="T89" fmla="*/ 37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1" h="383">
                  <a:moveTo>
                    <a:pt x="0" y="152"/>
                  </a:moveTo>
                  <a:lnTo>
                    <a:pt x="3" y="136"/>
                  </a:lnTo>
                  <a:lnTo>
                    <a:pt x="7" y="123"/>
                  </a:lnTo>
                  <a:lnTo>
                    <a:pt x="9" y="106"/>
                  </a:lnTo>
                  <a:lnTo>
                    <a:pt x="13" y="90"/>
                  </a:lnTo>
                  <a:lnTo>
                    <a:pt x="14" y="104"/>
                  </a:lnTo>
                  <a:lnTo>
                    <a:pt x="18" y="119"/>
                  </a:lnTo>
                  <a:lnTo>
                    <a:pt x="22" y="135"/>
                  </a:lnTo>
                  <a:lnTo>
                    <a:pt x="24" y="148"/>
                  </a:lnTo>
                  <a:lnTo>
                    <a:pt x="28" y="163"/>
                  </a:lnTo>
                  <a:lnTo>
                    <a:pt x="29" y="177"/>
                  </a:lnTo>
                  <a:lnTo>
                    <a:pt x="33" y="191"/>
                  </a:lnTo>
                  <a:lnTo>
                    <a:pt x="37" y="204"/>
                  </a:lnTo>
                  <a:lnTo>
                    <a:pt x="39" y="218"/>
                  </a:lnTo>
                  <a:lnTo>
                    <a:pt x="43" y="231"/>
                  </a:lnTo>
                  <a:lnTo>
                    <a:pt x="44" y="243"/>
                  </a:lnTo>
                  <a:lnTo>
                    <a:pt x="48" y="256"/>
                  </a:lnTo>
                  <a:lnTo>
                    <a:pt x="52" y="266"/>
                  </a:lnTo>
                  <a:lnTo>
                    <a:pt x="54" y="279"/>
                  </a:lnTo>
                  <a:lnTo>
                    <a:pt x="58" y="289"/>
                  </a:lnTo>
                  <a:lnTo>
                    <a:pt x="59" y="300"/>
                  </a:lnTo>
                  <a:lnTo>
                    <a:pt x="63" y="310"/>
                  </a:lnTo>
                  <a:lnTo>
                    <a:pt x="67" y="320"/>
                  </a:lnTo>
                  <a:lnTo>
                    <a:pt x="69" y="329"/>
                  </a:lnTo>
                  <a:lnTo>
                    <a:pt x="73" y="339"/>
                  </a:lnTo>
                  <a:lnTo>
                    <a:pt x="74" y="349"/>
                  </a:lnTo>
                  <a:lnTo>
                    <a:pt x="78" y="356"/>
                  </a:lnTo>
                  <a:lnTo>
                    <a:pt x="82" y="364"/>
                  </a:lnTo>
                  <a:lnTo>
                    <a:pt x="84" y="374"/>
                  </a:lnTo>
                  <a:lnTo>
                    <a:pt x="87" y="381"/>
                  </a:lnTo>
                  <a:lnTo>
                    <a:pt x="89" y="381"/>
                  </a:lnTo>
                  <a:lnTo>
                    <a:pt x="93" y="374"/>
                  </a:lnTo>
                  <a:lnTo>
                    <a:pt x="97" y="364"/>
                  </a:lnTo>
                  <a:lnTo>
                    <a:pt x="99" y="356"/>
                  </a:lnTo>
                  <a:lnTo>
                    <a:pt x="102" y="347"/>
                  </a:lnTo>
                  <a:lnTo>
                    <a:pt x="104" y="339"/>
                  </a:lnTo>
                  <a:lnTo>
                    <a:pt x="108" y="329"/>
                  </a:lnTo>
                  <a:lnTo>
                    <a:pt x="112" y="320"/>
                  </a:lnTo>
                  <a:lnTo>
                    <a:pt x="114" y="310"/>
                  </a:lnTo>
                  <a:lnTo>
                    <a:pt x="117" y="300"/>
                  </a:lnTo>
                  <a:lnTo>
                    <a:pt x="121" y="289"/>
                  </a:lnTo>
                  <a:lnTo>
                    <a:pt x="123" y="279"/>
                  </a:lnTo>
                  <a:lnTo>
                    <a:pt x="127" y="268"/>
                  </a:lnTo>
                  <a:lnTo>
                    <a:pt x="129" y="256"/>
                  </a:lnTo>
                  <a:lnTo>
                    <a:pt x="132" y="245"/>
                  </a:lnTo>
                  <a:lnTo>
                    <a:pt x="136" y="233"/>
                  </a:lnTo>
                  <a:lnTo>
                    <a:pt x="138" y="219"/>
                  </a:lnTo>
                  <a:lnTo>
                    <a:pt x="142" y="206"/>
                  </a:lnTo>
                  <a:lnTo>
                    <a:pt x="144" y="192"/>
                  </a:lnTo>
                  <a:lnTo>
                    <a:pt x="147" y="179"/>
                  </a:lnTo>
                  <a:lnTo>
                    <a:pt x="151" y="165"/>
                  </a:lnTo>
                  <a:lnTo>
                    <a:pt x="153" y="150"/>
                  </a:lnTo>
                  <a:lnTo>
                    <a:pt x="157" y="135"/>
                  </a:lnTo>
                  <a:lnTo>
                    <a:pt x="159" y="121"/>
                  </a:lnTo>
                  <a:lnTo>
                    <a:pt x="162" y="104"/>
                  </a:lnTo>
                  <a:lnTo>
                    <a:pt x="166" y="88"/>
                  </a:lnTo>
                  <a:lnTo>
                    <a:pt x="168" y="73"/>
                  </a:lnTo>
                  <a:lnTo>
                    <a:pt x="172" y="54"/>
                  </a:lnTo>
                  <a:lnTo>
                    <a:pt x="174" y="38"/>
                  </a:lnTo>
                  <a:lnTo>
                    <a:pt x="177" y="19"/>
                  </a:lnTo>
                  <a:lnTo>
                    <a:pt x="181" y="0"/>
                  </a:lnTo>
                  <a:lnTo>
                    <a:pt x="183" y="17"/>
                  </a:lnTo>
                  <a:lnTo>
                    <a:pt x="187" y="34"/>
                  </a:lnTo>
                  <a:lnTo>
                    <a:pt x="189" y="50"/>
                  </a:lnTo>
                  <a:lnTo>
                    <a:pt x="192" y="67"/>
                  </a:lnTo>
                  <a:lnTo>
                    <a:pt x="196" y="82"/>
                  </a:lnTo>
                  <a:lnTo>
                    <a:pt x="198" y="98"/>
                  </a:lnTo>
                  <a:lnTo>
                    <a:pt x="202" y="113"/>
                  </a:lnTo>
                  <a:lnTo>
                    <a:pt x="204" y="129"/>
                  </a:lnTo>
                  <a:lnTo>
                    <a:pt x="207" y="144"/>
                  </a:lnTo>
                  <a:lnTo>
                    <a:pt x="211" y="160"/>
                  </a:lnTo>
                  <a:lnTo>
                    <a:pt x="213" y="173"/>
                  </a:lnTo>
                  <a:lnTo>
                    <a:pt x="217" y="187"/>
                  </a:lnTo>
                  <a:lnTo>
                    <a:pt x="218" y="202"/>
                  </a:lnTo>
                  <a:lnTo>
                    <a:pt x="222" y="216"/>
                  </a:lnTo>
                  <a:lnTo>
                    <a:pt x="226" y="229"/>
                  </a:lnTo>
                  <a:lnTo>
                    <a:pt x="228" y="241"/>
                  </a:lnTo>
                  <a:lnTo>
                    <a:pt x="232" y="252"/>
                  </a:lnTo>
                  <a:lnTo>
                    <a:pt x="233" y="266"/>
                  </a:lnTo>
                  <a:lnTo>
                    <a:pt x="237" y="277"/>
                  </a:lnTo>
                  <a:lnTo>
                    <a:pt x="241" y="289"/>
                  </a:lnTo>
                  <a:lnTo>
                    <a:pt x="243" y="299"/>
                  </a:lnTo>
                  <a:lnTo>
                    <a:pt x="247" y="310"/>
                  </a:lnTo>
                  <a:lnTo>
                    <a:pt x="248" y="320"/>
                  </a:lnTo>
                  <a:lnTo>
                    <a:pt x="252" y="329"/>
                  </a:lnTo>
                  <a:lnTo>
                    <a:pt x="256" y="339"/>
                  </a:lnTo>
                  <a:lnTo>
                    <a:pt x="258" y="347"/>
                  </a:lnTo>
                  <a:lnTo>
                    <a:pt x="262" y="356"/>
                  </a:lnTo>
                  <a:lnTo>
                    <a:pt x="263" y="364"/>
                  </a:lnTo>
                  <a:lnTo>
                    <a:pt x="267" y="374"/>
                  </a:lnTo>
                  <a:lnTo>
                    <a:pt x="271" y="383"/>
                  </a:lnTo>
                </a:path>
              </a:pathLst>
            </a:custGeom>
            <a:noFill/>
            <a:ln w="12700" cap="flat">
              <a:solidFill>
                <a:srgbClr val="007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13" name="Line 69"/>
            <p:cNvSpPr>
              <a:spLocks noChangeShapeType="1"/>
            </p:cNvSpPr>
            <p:nvPr/>
          </p:nvSpPr>
          <p:spPr bwMode="auto">
            <a:xfrm flipV="1">
              <a:off x="5693427" y="793717"/>
              <a:ext cx="0" cy="1014778"/>
            </a:xfrm>
            <a:prstGeom prst="line">
              <a:avLst/>
            </a:prstGeom>
            <a:noFill/>
            <a:ln w="12700"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14" name="Line 82"/>
            <p:cNvSpPr>
              <a:spLocks noChangeShapeType="1"/>
            </p:cNvSpPr>
            <p:nvPr/>
          </p:nvSpPr>
          <p:spPr bwMode="auto">
            <a:xfrm flipV="1">
              <a:off x="5693427" y="1794635"/>
              <a:ext cx="0" cy="13859"/>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15" name="Line 83"/>
            <p:cNvSpPr>
              <a:spLocks noChangeShapeType="1"/>
            </p:cNvSpPr>
            <p:nvPr/>
          </p:nvSpPr>
          <p:spPr bwMode="auto">
            <a:xfrm>
              <a:off x="5693427" y="793717"/>
              <a:ext cx="0" cy="1078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16" name="Line 86"/>
            <p:cNvSpPr>
              <a:spLocks noChangeShapeType="1"/>
            </p:cNvSpPr>
            <p:nvPr/>
          </p:nvSpPr>
          <p:spPr bwMode="auto">
            <a:xfrm flipH="1">
              <a:off x="5677752" y="1808495"/>
              <a:ext cx="15675" cy="0"/>
            </a:xfrm>
            <a:prstGeom prst="line">
              <a:avLst/>
            </a:prstGeom>
            <a:noFill/>
            <a:ln w="12700"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17" name="Line 89"/>
            <p:cNvSpPr>
              <a:spLocks noChangeShapeType="1"/>
            </p:cNvSpPr>
            <p:nvPr/>
          </p:nvSpPr>
          <p:spPr bwMode="auto">
            <a:xfrm flipH="1">
              <a:off x="5677752" y="1300336"/>
              <a:ext cx="15675" cy="0"/>
            </a:xfrm>
            <a:prstGeom prst="line">
              <a:avLst/>
            </a:prstGeom>
            <a:noFill/>
            <a:ln w="12700"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18" name="Line 92"/>
            <p:cNvSpPr>
              <a:spLocks noChangeShapeType="1"/>
            </p:cNvSpPr>
            <p:nvPr/>
          </p:nvSpPr>
          <p:spPr bwMode="auto">
            <a:xfrm flipH="1">
              <a:off x="5677752" y="793717"/>
              <a:ext cx="15675" cy="0"/>
            </a:xfrm>
            <a:prstGeom prst="line">
              <a:avLst/>
            </a:prstGeom>
            <a:noFill/>
            <a:ln w="12700"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19" name="Line 96"/>
            <p:cNvSpPr>
              <a:spLocks noChangeShapeType="1"/>
            </p:cNvSpPr>
            <p:nvPr/>
          </p:nvSpPr>
          <p:spPr bwMode="auto">
            <a:xfrm flipV="1">
              <a:off x="5693427" y="793717"/>
              <a:ext cx="0" cy="1014778"/>
            </a:xfrm>
            <a:prstGeom prst="line">
              <a:avLst/>
            </a:prstGeom>
            <a:noFill/>
            <a:ln w="12700"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20" name="Line 980"/>
            <p:cNvSpPr>
              <a:spLocks noChangeShapeType="1"/>
            </p:cNvSpPr>
            <p:nvPr/>
          </p:nvSpPr>
          <p:spPr bwMode="auto">
            <a:xfrm flipV="1">
              <a:off x="5693426" y="793717"/>
              <a:ext cx="0" cy="1014778"/>
            </a:xfrm>
            <a:prstGeom prst="line">
              <a:avLst/>
            </a:prstGeom>
            <a:noFill/>
            <a:ln w="12700" cap="flat">
              <a:solidFill>
                <a:srgbClr val="007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21" name="Line 987"/>
            <p:cNvSpPr>
              <a:spLocks noChangeShapeType="1"/>
            </p:cNvSpPr>
            <p:nvPr/>
          </p:nvSpPr>
          <p:spPr bwMode="auto">
            <a:xfrm flipV="1">
              <a:off x="5693426" y="1794635"/>
              <a:ext cx="0" cy="13859"/>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22" name="Line 989"/>
            <p:cNvSpPr>
              <a:spLocks noChangeShapeType="1"/>
            </p:cNvSpPr>
            <p:nvPr/>
          </p:nvSpPr>
          <p:spPr bwMode="auto">
            <a:xfrm flipH="1">
              <a:off x="5677751" y="1808494"/>
              <a:ext cx="15675" cy="0"/>
            </a:xfrm>
            <a:prstGeom prst="line">
              <a:avLst/>
            </a:prstGeom>
            <a:noFill/>
            <a:ln w="12700" cap="flat">
              <a:solidFill>
                <a:srgbClr val="007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23" name="Rectangle 990"/>
            <p:cNvSpPr>
              <a:spLocks noChangeArrowheads="1"/>
            </p:cNvSpPr>
            <p:nvPr/>
          </p:nvSpPr>
          <p:spPr bwMode="auto">
            <a:xfrm>
              <a:off x="5708764" y="1746020"/>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8000"/>
                  </a:solidFill>
                  <a:effectLst/>
                </a:rPr>
                <a:t>0</a:t>
              </a:r>
              <a:endParaRPr kumimoji="0" lang="en-US" altLang="en-US" sz="1100" b="0" i="0" u="none" strike="noStrike" cap="none" normalizeH="0" baseline="0" dirty="0" smtClean="0">
                <a:ln>
                  <a:noFill/>
                </a:ln>
                <a:solidFill>
                  <a:schemeClr val="tx1"/>
                </a:solidFill>
                <a:effectLst/>
              </a:endParaRPr>
            </a:p>
          </p:txBody>
        </p:sp>
        <p:sp>
          <p:nvSpPr>
            <p:cNvPr id="124" name="Line 991"/>
            <p:cNvSpPr>
              <a:spLocks noChangeShapeType="1"/>
            </p:cNvSpPr>
            <p:nvPr/>
          </p:nvSpPr>
          <p:spPr bwMode="auto">
            <a:xfrm flipH="1">
              <a:off x="5677751" y="1300335"/>
              <a:ext cx="15675" cy="0"/>
            </a:xfrm>
            <a:prstGeom prst="line">
              <a:avLst/>
            </a:prstGeom>
            <a:noFill/>
            <a:ln w="12700" cap="flat">
              <a:solidFill>
                <a:srgbClr val="007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25" name="Line 993"/>
            <p:cNvSpPr>
              <a:spLocks noChangeShapeType="1"/>
            </p:cNvSpPr>
            <p:nvPr/>
          </p:nvSpPr>
          <p:spPr bwMode="auto">
            <a:xfrm flipH="1">
              <a:off x="5677751" y="793717"/>
              <a:ext cx="15675" cy="0"/>
            </a:xfrm>
            <a:prstGeom prst="line">
              <a:avLst/>
            </a:prstGeom>
            <a:noFill/>
            <a:ln w="12700" cap="flat">
              <a:solidFill>
                <a:srgbClr val="007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100">
                <a:latin typeface="Arial" panose="020B0604020202020204" pitchFamily="34" charset="0"/>
                <a:cs typeface="Arial" panose="020B0604020202020204" pitchFamily="34" charset="0"/>
              </a:endParaRPr>
            </a:p>
          </p:txBody>
        </p:sp>
        <p:sp>
          <p:nvSpPr>
            <p:cNvPr id="126" name="Rectangle 994"/>
            <p:cNvSpPr>
              <a:spLocks noChangeArrowheads="1"/>
            </p:cNvSpPr>
            <p:nvPr/>
          </p:nvSpPr>
          <p:spPr bwMode="auto">
            <a:xfrm>
              <a:off x="5706947" y="735441"/>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8000"/>
                  </a:solidFill>
                  <a:effectLst/>
                </a:rPr>
                <a:t>1</a:t>
              </a:r>
              <a:endParaRPr kumimoji="0" lang="en-US" altLang="en-US" sz="1100" b="0" i="0" u="none" strike="noStrike" cap="none" normalizeH="0" baseline="0" dirty="0" smtClean="0">
                <a:ln>
                  <a:noFill/>
                </a:ln>
                <a:solidFill>
                  <a:schemeClr val="tx1"/>
                </a:solidFill>
                <a:effectLst/>
              </a:endParaRPr>
            </a:p>
          </p:txBody>
        </p:sp>
        <p:sp>
          <p:nvSpPr>
            <p:cNvPr id="127" name="Rectangle 997"/>
            <p:cNvSpPr>
              <a:spLocks noChangeArrowheads="1"/>
            </p:cNvSpPr>
            <p:nvPr/>
          </p:nvSpPr>
          <p:spPr bwMode="auto">
            <a:xfrm rot="16200000">
              <a:off x="5430476" y="1203055"/>
              <a:ext cx="8447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8000"/>
                  </a:solidFill>
                  <a:effectLst/>
                </a:rPr>
                <a:t>Current (</a:t>
              </a:r>
              <a:r>
                <a:rPr kumimoji="0" lang="en-US" altLang="en-US" sz="1200" b="0" i="0" u="none" strike="noStrike" cap="none" normalizeH="0" baseline="0" dirty="0" err="1" smtClean="0">
                  <a:ln>
                    <a:noFill/>
                  </a:ln>
                  <a:solidFill>
                    <a:srgbClr val="008000"/>
                  </a:solidFill>
                  <a:effectLst/>
                </a:rPr>
                <a:t>nA</a:t>
              </a:r>
              <a:r>
                <a:rPr kumimoji="0" lang="en-US" altLang="en-US" sz="1200" b="0" i="0" u="none" strike="noStrike" cap="none" normalizeH="0" baseline="0" dirty="0" smtClean="0">
                  <a:ln>
                    <a:noFill/>
                  </a:ln>
                  <a:solidFill>
                    <a:srgbClr val="008000"/>
                  </a:solidFill>
                  <a:effectLst/>
                </a:rPr>
                <a:t>)</a:t>
              </a:r>
              <a:endParaRPr kumimoji="0" lang="en-US" altLang="en-US" sz="1200" b="0" i="0" u="none" strike="noStrike" cap="none" normalizeH="0" baseline="0" dirty="0" smtClean="0">
                <a:ln>
                  <a:noFill/>
                </a:ln>
                <a:solidFill>
                  <a:schemeClr val="tx1"/>
                </a:solidFill>
                <a:effectLst/>
              </a:endParaRPr>
            </a:p>
          </p:txBody>
        </p:sp>
        <p:sp>
          <p:nvSpPr>
            <p:cNvPr id="128" name="Rectangle 920"/>
            <p:cNvSpPr>
              <a:spLocks noChangeArrowheads="1"/>
            </p:cNvSpPr>
            <p:nvPr/>
          </p:nvSpPr>
          <p:spPr bwMode="auto">
            <a:xfrm>
              <a:off x="4786395" y="851233"/>
              <a:ext cx="20358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rgbClr val="000000"/>
                  </a:solidFill>
                  <a:effectLst/>
                </a:rPr>
                <a:t> </a:t>
              </a:r>
              <a:r>
                <a:rPr kumimoji="0" lang="en-US" altLang="en-US" sz="1200" i="0" u="none" strike="noStrike" cap="none" normalizeH="0" baseline="0" dirty="0" err="1" smtClean="0">
                  <a:ln>
                    <a:noFill/>
                  </a:ln>
                  <a:solidFill>
                    <a:srgbClr val="000000"/>
                  </a:solidFill>
                  <a:effectLst/>
                </a:rPr>
                <a:t>V</a:t>
              </a:r>
              <a:r>
                <a:rPr kumimoji="0" lang="en-US" altLang="en-US" sz="1200" i="0" u="none" strike="noStrike" cap="none" normalizeH="0" baseline="-25000" dirty="0" err="1" smtClean="0">
                  <a:ln>
                    <a:noFill/>
                  </a:ln>
                  <a:solidFill>
                    <a:srgbClr val="000000"/>
                  </a:solidFill>
                  <a:effectLst/>
                </a:rPr>
                <a:t>p</a:t>
              </a:r>
              <a:endParaRPr kumimoji="0" lang="en-US" altLang="en-US" sz="1200" i="0" u="none" strike="noStrike" cap="none" normalizeH="0" baseline="-25000" dirty="0" smtClean="0">
                <a:ln>
                  <a:noFill/>
                </a:ln>
                <a:solidFill>
                  <a:schemeClr val="tx1"/>
                </a:solidFill>
                <a:effectLst/>
              </a:endParaRPr>
            </a:p>
          </p:txBody>
        </p:sp>
      </p:grpSp>
      <p:sp>
        <p:nvSpPr>
          <p:cNvPr id="132" name="TextBox 131"/>
          <p:cNvSpPr txBox="1"/>
          <p:nvPr/>
        </p:nvSpPr>
        <p:spPr>
          <a:xfrm>
            <a:off x="4918703" y="1038487"/>
            <a:ext cx="1438214" cy="738664"/>
          </a:xfrm>
          <a:prstGeom prst="rect">
            <a:avLst/>
          </a:prstGeom>
          <a:noFill/>
        </p:spPr>
        <p:txBody>
          <a:bodyPr wrap="none" rtlCol="0">
            <a:spAutoFit/>
          </a:bodyPr>
          <a:lstStyle/>
          <a:p>
            <a:pPr algn="ctr"/>
            <a:r>
              <a:rPr lang="en-US" sz="1400" dirty="0" smtClean="0">
                <a:solidFill>
                  <a:srgbClr val="C00000"/>
                </a:solidFill>
                <a:latin typeface="Arial" panose="020B0604020202020204" pitchFamily="34" charset="0"/>
                <a:cs typeface="Arial" panose="020B0604020202020204" pitchFamily="34" charset="0"/>
              </a:rPr>
              <a:t>Current-voltage</a:t>
            </a:r>
          </a:p>
          <a:p>
            <a:pPr algn="ctr"/>
            <a:r>
              <a:rPr lang="en-US" sz="1400" dirty="0" smtClean="0">
                <a:solidFill>
                  <a:srgbClr val="C00000"/>
                </a:solidFill>
                <a:latin typeface="Arial" panose="020B0604020202020204" pitchFamily="34" charset="0"/>
                <a:cs typeface="Arial" panose="020B0604020202020204" pitchFamily="34" charset="0"/>
              </a:rPr>
              <a:t> curves </a:t>
            </a:r>
          </a:p>
          <a:p>
            <a:pPr algn="ctr"/>
            <a:r>
              <a:rPr lang="en-US" sz="1400" dirty="0" smtClean="0">
                <a:solidFill>
                  <a:srgbClr val="C00000"/>
                </a:solidFill>
                <a:latin typeface="Arial" panose="020B0604020202020204" pitchFamily="34" charset="0"/>
                <a:cs typeface="Arial" panose="020B0604020202020204" pitchFamily="34" charset="0"/>
              </a:rPr>
              <a:t>at each location</a:t>
            </a:r>
            <a:endParaRPr lang="en-US" sz="1400" dirty="0">
              <a:solidFill>
                <a:srgbClr val="C00000"/>
              </a:solidFill>
              <a:latin typeface="Arial" panose="020B0604020202020204" pitchFamily="34" charset="0"/>
              <a:cs typeface="Arial" panose="020B0604020202020204" pitchFamily="34" charset="0"/>
            </a:endParaRPr>
          </a:p>
        </p:txBody>
      </p:sp>
      <p:grpSp>
        <p:nvGrpSpPr>
          <p:cNvPr id="133" name="Group 132"/>
          <p:cNvGrpSpPr/>
          <p:nvPr/>
        </p:nvGrpSpPr>
        <p:grpSpPr>
          <a:xfrm>
            <a:off x="4840593" y="1839854"/>
            <a:ext cx="1687588" cy="1055746"/>
            <a:chOff x="4106007" y="3302838"/>
            <a:chExt cx="1687588" cy="1055746"/>
          </a:xfrm>
        </p:grpSpPr>
        <p:sp>
          <p:nvSpPr>
            <p:cNvPr id="134" name="Parallelogram 133"/>
            <p:cNvSpPr>
              <a:spLocks noChangeAspect="1"/>
            </p:cNvSpPr>
            <p:nvPr/>
          </p:nvSpPr>
          <p:spPr>
            <a:xfrm>
              <a:off x="4191000" y="3471539"/>
              <a:ext cx="1602595" cy="615180"/>
            </a:xfrm>
            <a:prstGeom prst="parallelogram">
              <a:avLst>
                <a:gd name="adj" fmla="val 103175"/>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Arrow Connector 134"/>
            <p:cNvCxnSpPr/>
            <p:nvPr/>
          </p:nvCxnSpPr>
          <p:spPr>
            <a:xfrm>
              <a:off x="4227878" y="4225041"/>
              <a:ext cx="877153" cy="13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5265253" y="4081585"/>
              <a:ext cx="261610"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x</a:t>
              </a:r>
              <a:endParaRPr lang="en-US" sz="1200" dirty="0">
                <a:latin typeface="Arial" panose="020B0604020202020204" pitchFamily="34" charset="0"/>
                <a:cs typeface="Arial" panose="020B0604020202020204" pitchFamily="34" charset="0"/>
              </a:endParaRPr>
            </a:p>
          </p:txBody>
        </p:sp>
        <p:cxnSp>
          <p:nvCxnSpPr>
            <p:cNvPr id="137" name="Straight Arrow Connector 136"/>
            <p:cNvCxnSpPr/>
            <p:nvPr/>
          </p:nvCxnSpPr>
          <p:spPr>
            <a:xfrm flipV="1">
              <a:off x="4106007" y="3578658"/>
              <a:ext cx="394243" cy="4221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4491174" y="3302838"/>
              <a:ext cx="261610"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y</a:t>
              </a:r>
              <a:endParaRPr lang="en-US" sz="1200" dirty="0">
                <a:latin typeface="Arial" panose="020B0604020202020204" pitchFamily="34" charset="0"/>
                <a:cs typeface="Arial" panose="020B0604020202020204" pitchFamily="34" charset="0"/>
              </a:endParaRPr>
            </a:p>
          </p:txBody>
        </p:sp>
      </p:grpSp>
      <p:sp>
        <p:nvSpPr>
          <p:cNvPr id="139" name="TextBox 138"/>
          <p:cNvSpPr txBox="1"/>
          <p:nvPr/>
        </p:nvSpPr>
        <p:spPr>
          <a:xfrm>
            <a:off x="6720568" y="2576735"/>
            <a:ext cx="2194832" cy="307777"/>
          </a:xfrm>
          <a:prstGeom prst="rect">
            <a:avLst/>
          </a:prstGeom>
          <a:noFill/>
        </p:spPr>
        <p:txBody>
          <a:bodyPr wrap="none" rtlCol="0">
            <a:spAutoFit/>
          </a:bodyPr>
          <a:lstStyle/>
          <a:p>
            <a:pPr algn="ctr"/>
            <a:r>
              <a:rPr lang="en-US" sz="1400" dirty="0" smtClean="0">
                <a:solidFill>
                  <a:srgbClr val="C00000"/>
                </a:solidFill>
                <a:latin typeface="Arial" panose="020B0604020202020204" pitchFamily="34" charset="0"/>
                <a:cs typeface="Arial" panose="020B0604020202020204" pitchFamily="34" charset="0"/>
              </a:rPr>
              <a:t>Fitting to physical models</a:t>
            </a:r>
            <a:endParaRPr lang="en-US" sz="1400" dirty="0">
              <a:solidFill>
                <a:srgbClr val="C00000"/>
              </a:solidFill>
              <a:latin typeface="Arial" panose="020B0604020202020204" pitchFamily="34" charset="0"/>
              <a:cs typeface="Arial" panose="020B0604020202020204" pitchFamily="34" charset="0"/>
            </a:endParaRPr>
          </a:p>
        </p:txBody>
      </p:sp>
      <p:grpSp>
        <p:nvGrpSpPr>
          <p:cNvPr id="140" name="Group 139"/>
          <p:cNvGrpSpPr>
            <a:grpSpLocks noChangeAspect="1"/>
          </p:cNvGrpSpPr>
          <p:nvPr/>
        </p:nvGrpSpPr>
        <p:grpSpPr>
          <a:xfrm>
            <a:off x="7030583" y="3013143"/>
            <a:ext cx="1580761" cy="1239617"/>
            <a:chOff x="574999" y="2968565"/>
            <a:chExt cx="1450240" cy="1137263"/>
          </a:xfrm>
        </p:grpSpPr>
        <p:sp>
          <p:nvSpPr>
            <p:cNvPr id="141" name="TextBox 140"/>
            <p:cNvSpPr txBox="1"/>
            <p:nvPr/>
          </p:nvSpPr>
          <p:spPr>
            <a:xfrm>
              <a:off x="601318" y="3284886"/>
              <a:ext cx="1385316" cy="461665"/>
            </a:xfrm>
            <a:prstGeom prst="rect">
              <a:avLst/>
            </a:prstGeom>
            <a:noFill/>
          </p:spPr>
          <p:txBody>
            <a:bodyPr wrap="none" rtlCol="0">
              <a:spAutoFit/>
            </a:bodyPr>
            <a:lstStyle/>
            <a:p>
              <a:pPr algn="ctr"/>
              <a:r>
                <a:rPr lang="en-US" sz="1200" dirty="0" smtClean="0">
                  <a:latin typeface="Arial" panose="020B0604020202020204" pitchFamily="34" charset="0"/>
                  <a:cs typeface="Arial" panose="020B0604020202020204" pitchFamily="34" charset="0"/>
                </a:rPr>
                <a:t>Extracting </a:t>
              </a:r>
            </a:p>
            <a:p>
              <a:pPr algn="ctr"/>
              <a:r>
                <a:rPr lang="en-US" sz="1200" dirty="0" smtClean="0">
                  <a:latin typeface="Arial" panose="020B0604020202020204" pitchFamily="34" charset="0"/>
                  <a:cs typeface="Arial" panose="020B0604020202020204" pitchFamily="34" charset="0"/>
                </a:rPr>
                <a:t>Physical meaning</a:t>
              </a:r>
            </a:p>
          </p:txBody>
        </p:sp>
        <mc:AlternateContent xmlns:mc="http://schemas.openxmlformats.org/markup-compatibility/2006" xmlns:a14="http://schemas.microsoft.com/office/drawing/2010/main">
          <mc:Choice Requires="a14">
            <p:sp>
              <p:nvSpPr>
                <p:cNvPr id="142" name="TextBox 141"/>
                <p:cNvSpPr txBox="1"/>
                <p:nvPr/>
              </p:nvSpPr>
              <p:spPr>
                <a:xfrm>
                  <a:off x="615680" y="3029590"/>
                  <a:ext cx="853823" cy="276999"/>
                </a:xfrm>
                <a:prstGeom prst="rect">
                  <a:avLst/>
                </a:prstGeom>
                <a:noFill/>
              </p:spPr>
              <p:txBody>
                <a:bodyPr wrap="none" rtlCol="0">
                  <a:spAutoFit/>
                </a:bodyPr>
                <a:lstStyle/>
                <a:p>
                  <a14:m>
                    <m:oMath xmlns:m="http://schemas.openxmlformats.org/officeDocument/2006/math">
                      <m:r>
                        <a:rPr lang="en-US" sz="1200" b="0" i="1" smtClean="0">
                          <a:solidFill>
                            <a:schemeClr val="tx1">
                              <a:alpha val="31000"/>
                            </a:schemeClr>
                          </a:solidFill>
                          <a:latin typeface="Cambria Math"/>
                        </a:rPr>
                        <m:t>𝐼</m:t>
                      </m:r>
                      <m:r>
                        <a:rPr lang="en-US" sz="1200" b="0" i="1" smtClean="0">
                          <a:solidFill>
                            <a:schemeClr val="tx1">
                              <a:alpha val="31000"/>
                            </a:schemeClr>
                          </a:solidFill>
                          <a:latin typeface="Cambria Math"/>
                        </a:rPr>
                        <m:t>=</m:t>
                      </m:r>
                      <m:r>
                        <a:rPr lang="en-US" sz="1200" b="0" i="1" smtClean="0">
                          <a:solidFill>
                            <a:schemeClr val="tx1">
                              <a:alpha val="31000"/>
                            </a:schemeClr>
                          </a:solidFill>
                          <a:latin typeface="Cambria Math"/>
                        </a:rPr>
                        <m:t>𝑏</m:t>
                      </m:r>
                      <m:r>
                        <a:rPr lang="en-US" sz="1200" b="0" i="1" smtClean="0">
                          <a:solidFill>
                            <a:schemeClr val="tx1">
                              <a:alpha val="31000"/>
                            </a:schemeClr>
                          </a:solidFill>
                          <a:latin typeface="Cambria Math"/>
                          <a:ea typeface="Cambria Math"/>
                        </a:rPr>
                        <m:t>∙</m:t>
                      </m:r>
                      <m:sSup>
                        <m:sSupPr>
                          <m:ctrlPr>
                            <a:rPr lang="en-US" sz="1200" b="0" i="1" smtClean="0">
                              <a:solidFill>
                                <a:schemeClr val="tx1">
                                  <a:alpha val="31000"/>
                                </a:schemeClr>
                              </a:solidFill>
                              <a:latin typeface="Cambria Math"/>
                              <a:ea typeface="Cambria Math"/>
                            </a:rPr>
                          </m:ctrlPr>
                        </m:sSupPr>
                        <m:e>
                          <m:r>
                            <a:rPr lang="en-US" sz="1200" b="0" i="1" smtClean="0">
                              <a:solidFill>
                                <a:schemeClr val="tx1">
                                  <a:alpha val="31000"/>
                                </a:schemeClr>
                              </a:solidFill>
                              <a:latin typeface="Cambria Math"/>
                              <a:ea typeface="Cambria Math"/>
                            </a:rPr>
                            <m:t>𝑉</m:t>
                          </m:r>
                        </m:e>
                        <m:sup>
                          <m:r>
                            <a:rPr lang="en-US" sz="1200" b="0" i="1" smtClean="0">
                              <a:solidFill>
                                <a:schemeClr val="tx1">
                                  <a:alpha val="31000"/>
                                </a:schemeClr>
                              </a:solidFill>
                              <a:latin typeface="Cambria Math"/>
                              <a:ea typeface="Cambria Math"/>
                            </a:rPr>
                            <m:t>2</m:t>
                          </m:r>
                        </m:sup>
                      </m:sSup>
                    </m:oMath>
                  </a14:m>
                  <a:r>
                    <a:rPr lang="en-US" sz="1200" dirty="0" smtClean="0"/>
                    <a:t> </a:t>
                  </a:r>
                  <a:endParaRPr lang="en-US" sz="1200" dirty="0"/>
                </a:p>
              </p:txBody>
            </p:sp>
          </mc:Choice>
          <mc:Fallback xmlns="">
            <p:sp>
              <p:nvSpPr>
                <p:cNvPr id="154" name="TextBox 153"/>
                <p:cNvSpPr txBox="1">
                  <a:spLocks noRot="1" noChangeAspect="1" noMove="1" noResize="1" noEditPoints="1" noAdjustHandles="1" noChangeArrowheads="1" noChangeShapeType="1" noTextEdit="1"/>
                </p:cNvSpPr>
                <p:nvPr/>
              </p:nvSpPr>
              <p:spPr>
                <a:xfrm>
                  <a:off x="615680" y="3029590"/>
                  <a:ext cx="853823" cy="276999"/>
                </a:xfrm>
                <a:prstGeom prst="rect">
                  <a:avLst/>
                </a:prstGeom>
                <a:blipFill rotWithShape="1">
                  <a:blip r:embed="rId5"/>
                  <a:stretch>
                    <a:fillRect/>
                  </a:stretch>
                </a:blipFill>
              </p:spPr>
              <p:txBody>
                <a:bodyPr/>
                <a:lstStyle/>
                <a:p>
                  <a:r>
                    <a:rPr lang="en-US">
                      <a:noFill/>
                    </a:rPr>
                    <a:t> </a:t>
                  </a:r>
                </a:p>
              </p:txBody>
            </p:sp>
          </mc:Fallback>
        </mc:AlternateContent>
        <p:sp>
          <p:nvSpPr>
            <p:cNvPr id="143" name="Rectangle 142"/>
            <p:cNvSpPr/>
            <p:nvPr/>
          </p:nvSpPr>
          <p:spPr>
            <a:xfrm>
              <a:off x="574999" y="2968565"/>
              <a:ext cx="1450240" cy="112192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p:cNvGrpSpPr/>
            <p:nvPr/>
          </p:nvGrpSpPr>
          <p:grpSpPr>
            <a:xfrm>
              <a:off x="601318" y="2980314"/>
              <a:ext cx="1401513" cy="1125514"/>
              <a:chOff x="967135" y="5217374"/>
              <a:chExt cx="1401513" cy="1125514"/>
            </a:xfrm>
          </p:grpSpPr>
          <p:sp>
            <p:nvSpPr>
              <p:cNvPr id="145" name="Oval 144"/>
              <p:cNvSpPr>
                <a:spLocks noChangeAspect="1"/>
              </p:cNvSpPr>
              <p:nvPr/>
            </p:nvSpPr>
            <p:spPr>
              <a:xfrm>
                <a:off x="986717" y="63246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a:spLocks noChangeAspect="1"/>
              </p:cNvSpPr>
              <p:nvPr/>
            </p:nvSpPr>
            <p:spPr>
              <a:xfrm>
                <a:off x="972312" y="6230112"/>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a:spLocks noChangeAspect="1"/>
              </p:cNvSpPr>
              <p:nvPr/>
            </p:nvSpPr>
            <p:spPr>
              <a:xfrm>
                <a:off x="1011080" y="62484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a:spLocks noChangeAspect="1"/>
              </p:cNvSpPr>
              <p:nvPr/>
            </p:nvSpPr>
            <p:spPr>
              <a:xfrm>
                <a:off x="1040869" y="6296491"/>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a:spLocks noChangeAspect="1"/>
              </p:cNvSpPr>
              <p:nvPr/>
            </p:nvSpPr>
            <p:spPr>
              <a:xfrm>
                <a:off x="1058504" y="6266688"/>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a:spLocks noChangeAspect="1"/>
              </p:cNvSpPr>
              <p:nvPr/>
            </p:nvSpPr>
            <p:spPr>
              <a:xfrm>
                <a:off x="1080166" y="6224064"/>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a:spLocks noChangeAspect="1"/>
              </p:cNvSpPr>
              <p:nvPr/>
            </p:nvSpPr>
            <p:spPr>
              <a:xfrm>
                <a:off x="1094797" y="6290443"/>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a:spLocks noChangeAspect="1"/>
              </p:cNvSpPr>
              <p:nvPr/>
            </p:nvSpPr>
            <p:spPr>
              <a:xfrm>
                <a:off x="1118440" y="6239933"/>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a:spLocks noChangeAspect="1"/>
              </p:cNvSpPr>
              <p:nvPr/>
            </p:nvSpPr>
            <p:spPr>
              <a:xfrm>
                <a:off x="1133377" y="6297168"/>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a:spLocks noChangeAspect="1"/>
              </p:cNvSpPr>
              <p:nvPr/>
            </p:nvSpPr>
            <p:spPr>
              <a:xfrm>
                <a:off x="1163880" y="6258898"/>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a:spLocks noChangeAspect="1"/>
              </p:cNvSpPr>
              <p:nvPr/>
            </p:nvSpPr>
            <p:spPr>
              <a:xfrm>
                <a:off x="1186525" y="6220435"/>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a:spLocks noChangeAspect="1"/>
              </p:cNvSpPr>
              <p:nvPr/>
            </p:nvSpPr>
            <p:spPr>
              <a:xfrm>
                <a:off x="1196913" y="6300264"/>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a:spLocks noChangeAspect="1"/>
              </p:cNvSpPr>
              <p:nvPr/>
            </p:nvSpPr>
            <p:spPr>
              <a:xfrm>
                <a:off x="1218670" y="6257011"/>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a:spLocks noChangeAspect="1"/>
              </p:cNvSpPr>
              <p:nvPr/>
            </p:nvSpPr>
            <p:spPr>
              <a:xfrm>
                <a:off x="1246476" y="627167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a:spLocks noChangeAspect="1"/>
              </p:cNvSpPr>
              <p:nvPr/>
            </p:nvSpPr>
            <p:spPr>
              <a:xfrm>
                <a:off x="1264764" y="6300264"/>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a:spLocks noChangeAspect="1"/>
              </p:cNvSpPr>
              <p:nvPr/>
            </p:nvSpPr>
            <p:spPr>
              <a:xfrm>
                <a:off x="1281831" y="621371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a:spLocks noChangeAspect="1"/>
              </p:cNvSpPr>
              <p:nvPr/>
            </p:nvSpPr>
            <p:spPr>
              <a:xfrm>
                <a:off x="1300119" y="6247867"/>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a:spLocks noChangeAspect="1"/>
              </p:cNvSpPr>
              <p:nvPr/>
            </p:nvSpPr>
            <p:spPr>
              <a:xfrm>
                <a:off x="1325830" y="6285072"/>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a:spLocks noChangeAspect="1"/>
              </p:cNvSpPr>
              <p:nvPr/>
            </p:nvSpPr>
            <p:spPr>
              <a:xfrm>
                <a:off x="1347492" y="6232675"/>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a:spLocks noChangeAspect="1"/>
              </p:cNvSpPr>
              <p:nvPr/>
            </p:nvSpPr>
            <p:spPr>
              <a:xfrm>
                <a:off x="1372088" y="627888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a:spLocks noChangeAspect="1"/>
              </p:cNvSpPr>
              <p:nvPr/>
            </p:nvSpPr>
            <p:spPr>
              <a:xfrm>
                <a:off x="1386698" y="6200405"/>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a:spLocks noChangeAspect="1"/>
              </p:cNvSpPr>
              <p:nvPr/>
            </p:nvSpPr>
            <p:spPr>
              <a:xfrm>
                <a:off x="1415059" y="6275928"/>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a:spLocks noChangeAspect="1"/>
              </p:cNvSpPr>
              <p:nvPr/>
            </p:nvSpPr>
            <p:spPr>
              <a:xfrm>
                <a:off x="1443897" y="6242352"/>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a:spLocks noChangeAspect="1"/>
              </p:cNvSpPr>
              <p:nvPr/>
            </p:nvSpPr>
            <p:spPr>
              <a:xfrm>
                <a:off x="1463140" y="6294893"/>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a:spLocks noChangeAspect="1"/>
              </p:cNvSpPr>
              <p:nvPr/>
            </p:nvSpPr>
            <p:spPr>
              <a:xfrm>
                <a:off x="1476200" y="6211291"/>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a:spLocks noChangeAspect="1"/>
              </p:cNvSpPr>
              <p:nvPr/>
            </p:nvSpPr>
            <p:spPr>
              <a:xfrm>
                <a:off x="1494488" y="62484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a:spLocks noChangeAspect="1"/>
              </p:cNvSpPr>
              <p:nvPr/>
            </p:nvSpPr>
            <p:spPr>
              <a:xfrm>
                <a:off x="1516150" y="6230256"/>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a:spLocks noChangeAspect="1"/>
              </p:cNvSpPr>
              <p:nvPr/>
            </p:nvSpPr>
            <p:spPr>
              <a:xfrm>
                <a:off x="1528732" y="6285749"/>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a:spLocks noChangeAspect="1"/>
              </p:cNvSpPr>
              <p:nvPr/>
            </p:nvSpPr>
            <p:spPr>
              <a:xfrm>
                <a:off x="1560754" y="6191261"/>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a:spLocks noChangeAspect="1"/>
              </p:cNvSpPr>
              <p:nvPr/>
            </p:nvSpPr>
            <p:spPr>
              <a:xfrm>
                <a:off x="1579042" y="6266688"/>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a:spLocks noChangeAspect="1"/>
              </p:cNvSpPr>
              <p:nvPr/>
            </p:nvSpPr>
            <p:spPr>
              <a:xfrm>
                <a:off x="1602753" y="6213178"/>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a:spLocks noChangeAspect="1"/>
              </p:cNvSpPr>
              <p:nvPr/>
            </p:nvSpPr>
            <p:spPr>
              <a:xfrm>
                <a:off x="1624415" y="6294893"/>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a:spLocks noChangeAspect="1"/>
              </p:cNvSpPr>
              <p:nvPr/>
            </p:nvSpPr>
            <p:spPr>
              <a:xfrm>
                <a:off x="1642703" y="6275928"/>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a:spLocks noChangeAspect="1"/>
              </p:cNvSpPr>
              <p:nvPr/>
            </p:nvSpPr>
            <p:spPr>
              <a:xfrm>
                <a:off x="1663202" y="6220435"/>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a:spLocks noChangeAspect="1"/>
              </p:cNvSpPr>
              <p:nvPr/>
            </p:nvSpPr>
            <p:spPr>
              <a:xfrm>
                <a:off x="1682141" y="6254592"/>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a:spLocks noChangeAspect="1"/>
              </p:cNvSpPr>
              <p:nvPr/>
            </p:nvSpPr>
            <p:spPr>
              <a:xfrm>
                <a:off x="1709670" y="6242352"/>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a:spLocks noChangeAspect="1"/>
              </p:cNvSpPr>
              <p:nvPr/>
            </p:nvSpPr>
            <p:spPr>
              <a:xfrm>
                <a:off x="1729054" y="6200405"/>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a:spLocks noChangeAspect="1"/>
              </p:cNvSpPr>
              <p:nvPr/>
            </p:nvSpPr>
            <p:spPr>
              <a:xfrm>
                <a:off x="1761132" y="6264413"/>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a:spLocks noChangeAspect="1"/>
              </p:cNvSpPr>
              <p:nvPr/>
            </p:nvSpPr>
            <p:spPr>
              <a:xfrm>
                <a:off x="1765364" y="61722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a:spLocks noChangeAspect="1"/>
              </p:cNvSpPr>
              <p:nvPr/>
            </p:nvSpPr>
            <p:spPr>
              <a:xfrm>
                <a:off x="1790096" y="6191261"/>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a:spLocks noChangeAspect="1"/>
              </p:cNvSpPr>
              <p:nvPr/>
            </p:nvSpPr>
            <p:spPr>
              <a:xfrm>
                <a:off x="1800787" y="60960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a:spLocks noChangeAspect="1"/>
              </p:cNvSpPr>
              <p:nvPr/>
            </p:nvSpPr>
            <p:spPr>
              <a:xfrm>
                <a:off x="1823748" y="6166152"/>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a:spLocks noChangeAspect="1"/>
              </p:cNvSpPr>
              <p:nvPr/>
            </p:nvSpPr>
            <p:spPr>
              <a:xfrm>
                <a:off x="1850989" y="6155122"/>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a:spLocks noChangeAspect="1"/>
              </p:cNvSpPr>
              <p:nvPr/>
            </p:nvSpPr>
            <p:spPr>
              <a:xfrm>
                <a:off x="1869277" y="6086856"/>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a:spLocks noChangeAspect="1"/>
              </p:cNvSpPr>
              <p:nvPr/>
            </p:nvSpPr>
            <p:spPr>
              <a:xfrm>
                <a:off x="1886101" y="61722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a:spLocks noChangeAspect="1"/>
              </p:cNvSpPr>
              <p:nvPr/>
            </p:nvSpPr>
            <p:spPr>
              <a:xfrm>
                <a:off x="1907763" y="6114288"/>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a:spLocks noChangeAspect="1"/>
              </p:cNvSpPr>
              <p:nvPr/>
            </p:nvSpPr>
            <p:spPr>
              <a:xfrm>
                <a:off x="1916907" y="60198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a:spLocks noChangeAspect="1"/>
              </p:cNvSpPr>
              <p:nvPr/>
            </p:nvSpPr>
            <p:spPr>
              <a:xfrm>
                <a:off x="1938515" y="6064939"/>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a:spLocks noChangeAspect="1"/>
              </p:cNvSpPr>
              <p:nvPr/>
            </p:nvSpPr>
            <p:spPr>
              <a:xfrm>
                <a:off x="1966923" y="60960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a:spLocks noChangeAspect="1"/>
              </p:cNvSpPr>
              <p:nvPr/>
            </p:nvSpPr>
            <p:spPr>
              <a:xfrm>
                <a:off x="1966923" y="6001512"/>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a:spLocks noChangeAspect="1"/>
              </p:cNvSpPr>
              <p:nvPr/>
            </p:nvSpPr>
            <p:spPr>
              <a:xfrm>
                <a:off x="1991852" y="6047328"/>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a:spLocks noChangeAspect="1"/>
              </p:cNvSpPr>
              <p:nvPr/>
            </p:nvSpPr>
            <p:spPr>
              <a:xfrm>
                <a:off x="2018336" y="6007027"/>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a:spLocks noChangeAspect="1"/>
              </p:cNvSpPr>
              <p:nvPr/>
            </p:nvSpPr>
            <p:spPr>
              <a:xfrm>
                <a:off x="2043511" y="6046651"/>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a:spLocks noChangeAspect="1"/>
              </p:cNvSpPr>
              <p:nvPr/>
            </p:nvSpPr>
            <p:spPr>
              <a:xfrm>
                <a:off x="2042047" y="58674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a:spLocks noChangeAspect="1"/>
              </p:cNvSpPr>
              <p:nvPr/>
            </p:nvSpPr>
            <p:spPr>
              <a:xfrm>
                <a:off x="2073314" y="59436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a:spLocks noChangeAspect="1"/>
              </p:cNvSpPr>
              <p:nvPr/>
            </p:nvSpPr>
            <p:spPr>
              <a:xfrm>
                <a:off x="2081553" y="5877221"/>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a:spLocks noChangeAspect="1"/>
              </p:cNvSpPr>
              <p:nvPr/>
            </p:nvSpPr>
            <p:spPr>
              <a:xfrm>
                <a:off x="2103620" y="57912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a:spLocks noChangeAspect="1"/>
              </p:cNvSpPr>
              <p:nvPr/>
            </p:nvSpPr>
            <p:spPr>
              <a:xfrm>
                <a:off x="2134766" y="5812584"/>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a:spLocks noChangeAspect="1"/>
              </p:cNvSpPr>
              <p:nvPr/>
            </p:nvSpPr>
            <p:spPr>
              <a:xfrm>
                <a:off x="2160033" y="5858933"/>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a:spLocks noChangeAspect="1"/>
              </p:cNvSpPr>
              <p:nvPr/>
            </p:nvSpPr>
            <p:spPr>
              <a:xfrm>
                <a:off x="2178321" y="5769283"/>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a:spLocks noChangeAspect="1"/>
              </p:cNvSpPr>
              <p:nvPr/>
            </p:nvSpPr>
            <p:spPr>
              <a:xfrm>
                <a:off x="2179558" y="57150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a:spLocks noChangeAspect="1"/>
              </p:cNvSpPr>
              <p:nvPr/>
            </p:nvSpPr>
            <p:spPr>
              <a:xfrm>
                <a:off x="2211285" y="5734158"/>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a:spLocks noChangeAspect="1"/>
              </p:cNvSpPr>
              <p:nvPr/>
            </p:nvSpPr>
            <p:spPr>
              <a:xfrm>
                <a:off x="2211285" y="56388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a:spLocks noChangeAspect="1"/>
              </p:cNvSpPr>
              <p:nvPr/>
            </p:nvSpPr>
            <p:spPr>
              <a:xfrm>
                <a:off x="2222722" y="55626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a:spLocks noChangeAspect="1"/>
              </p:cNvSpPr>
              <p:nvPr/>
            </p:nvSpPr>
            <p:spPr>
              <a:xfrm>
                <a:off x="2247355" y="5696712"/>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a:spLocks noChangeAspect="1"/>
              </p:cNvSpPr>
              <p:nvPr/>
            </p:nvSpPr>
            <p:spPr>
              <a:xfrm>
                <a:off x="2260168" y="5583984"/>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a:spLocks noChangeAspect="1"/>
              </p:cNvSpPr>
              <p:nvPr/>
            </p:nvSpPr>
            <p:spPr>
              <a:xfrm>
                <a:off x="2255862" y="54864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a:spLocks noChangeAspect="1"/>
              </p:cNvSpPr>
              <p:nvPr/>
            </p:nvSpPr>
            <p:spPr>
              <a:xfrm>
                <a:off x="2259850" y="54102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a:spLocks noChangeAspect="1"/>
              </p:cNvSpPr>
              <p:nvPr/>
            </p:nvSpPr>
            <p:spPr>
              <a:xfrm>
                <a:off x="2298844" y="5434536"/>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a:spLocks noChangeAspect="1"/>
              </p:cNvSpPr>
              <p:nvPr/>
            </p:nvSpPr>
            <p:spPr>
              <a:xfrm>
                <a:off x="2307521" y="5329162"/>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a:spLocks noChangeAspect="1"/>
              </p:cNvSpPr>
              <p:nvPr/>
            </p:nvSpPr>
            <p:spPr>
              <a:xfrm>
                <a:off x="2307521" y="5257800"/>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a:spLocks noChangeAspect="1"/>
              </p:cNvSpPr>
              <p:nvPr/>
            </p:nvSpPr>
            <p:spPr>
              <a:xfrm>
                <a:off x="2335423" y="5276088"/>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a:spLocks noChangeAspect="1"/>
              </p:cNvSpPr>
              <p:nvPr/>
            </p:nvSpPr>
            <p:spPr>
              <a:xfrm>
                <a:off x="2307521" y="5391912"/>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a:spLocks noChangeAspect="1"/>
              </p:cNvSpPr>
              <p:nvPr/>
            </p:nvSpPr>
            <p:spPr>
              <a:xfrm>
                <a:off x="2350360" y="5239512"/>
                <a:ext cx="18288" cy="18288"/>
              </a:xfrm>
              <a:prstGeom prst="ellipse">
                <a:avLst/>
              </a:prstGeom>
              <a:solidFill>
                <a:srgbClr val="0000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reeform 218"/>
              <p:cNvSpPr/>
              <p:nvPr/>
            </p:nvSpPr>
            <p:spPr>
              <a:xfrm>
                <a:off x="967135" y="5217374"/>
                <a:ext cx="1382470" cy="1070811"/>
              </a:xfrm>
              <a:custGeom>
                <a:avLst/>
                <a:gdLst>
                  <a:gd name="connsiteX0" fmla="*/ 0 w 1435769"/>
                  <a:gd name="connsiteY0" fmla="*/ 966537 h 966537"/>
                  <a:gd name="connsiteX1" fmla="*/ 429127 w 1435769"/>
                  <a:gd name="connsiteY1" fmla="*/ 950494 h 966537"/>
                  <a:gd name="connsiteX2" fmla="*/ 729916 w 1435769"/>
                  <a:gd name="connsiteY2" fmla="*/ 918410 h 966537"/>
                  <a:gd name="connsiteX3" fmla="*/ 954506 w 1435769"/>
                  <a:gd name="connsiteY3" fmla="*/ 842210 h 966537"/>
                  <a:gd name="connsiteX4" fmla="*/ 1167064 w 1435769"/>
                  <a:gd name="connsiteY4" fmla="*/ 677779 h 966537"/>
                  <a:gd name="connsiteX5" fmla="*/ 1359569 w 1435769"/>
                  <a:gd name="connsiteY5" fmla="*/ 348915 h 966537"/>
                  <a:gd name="connsiteX6" fmla="*/ 1435769 w 1435769"/>
                  <a:gd name="connsiteY6" fmla="*/ 0 h 966537"/>
                  <a:gd name="connsiteX0" fmla="*/ 0 w 1460914"/>
                  <a:gd name="connsiteY0" fmla="*/ 966537 h 966537"/>
                  <a:gd name="connsiteX1" fmla="*/ 429127 w 1460914"/>
                  <a:gd name="connsiteY1" fmla="*/ 950494 h 966537"/>
                  <a:gd name="connsiteX2" fmla="*/ 729916 w 1460914"/>
                  <a:gd name="connsiteY2" fmla="*/ 918410 h 966537"/>
                  <a:gd name="connsiteX3" fmla="*/ 954506 w 1460914"/>
                  <a:gd name="connsiteY3" fmla="*/ 842210 h 966537"/>
                  <a:gd name="connsiteX4" fmla="*/ 1167064 w 1460914"/>
                  <a:gd name="connsiteY4" fmla="*/ 677779 h 966537"/>
                  <a:gd name="connsiteX5" fmla="*/ 1359569 w 1460914"/>
                  <a:gd name="connsiteY5" fmla="*/ 348915 h 966537"/>
                  <a:gd name="connsiteX6" fmla="*/ 1460914 w 1460914"/>
                  <a:gd name="connsiteY6" fmla="*/ 0 h 966537"/>
                  <a:gd name="connsiteX0" fmla="*/ 0 w 1460914"/>
                  <a:gd name="connsiteY0" fmla="*/ 966537 h 966537"/>
                  <a:gd name="connsiteX1" fmla="*/ 429127 w 1460914"/>
                  <a:gd name="connsiteY1" fmla="*/ 950494 h 966537"/>
                  <a:gd name="connsiteX2" fmla="*/ 729916 w 1460914"/>
                  <a:gd name="connsiteY2" fmla="*/ 918410 h 966537"/>
                  <a:gd name="connsiteX3" fmla="*/ 954506 w 1460914"/>
                  <a:gd name="connsiteY3" fmla="*/ 842210 h 966537"/>
                  <a:gd name="connsiteX4" fmla="*/ 1167064 w 1460914"/>
                  <a:gd name="connsiteY4" fmla="*/ 677779 h 966537"/>
                  <a:gd name="connsiteX5" fmla="*/ 1359569 w 1460914"/>
                  <a:gd name="connsiteY5" fmla="*/ 348915 h 966537"/>
                  <a:gd name="connsiteX6" fmla="*/ 1460914 w 1460914"/>
                  <a:gd name="connsiteY6" fmla="*/ 0 h 96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914" h="966537">
                    <a:moveTo>
                      <a:pt x="0" y="966537"/>
                    </a:moveTo>
                    <a:cubicBezTo>
                      <a:pt x="153737" y="962526"/>
                      <a:pt x="307474" y="958515"/>
                      <a:pt x="429127" y="950494"/>
                    </a:cubicBezTo>
                    <a:cubicBezTo>
                      <a:pt x="550780" y="942473"/>
                      <a:pt x="642353" y="936457"/>
                      <a:pt x="729916" y="918410"/>
                    </a:cubicBezTo>
                    <a:cubicBezTo>
                      <a:pt x="817479" y="900363"/>
                      <a:pt x="881648" y="882315"/>
                      <a:pt x="954506" y="842210"/>
                    </a:cubicBezTo>
                    <a:cubicBezTo>
                      <a:pt x="1027364" y="802105"/>
                      <a:pt x="1099554" y="759995"/>
                      <a:pt x="1167064" y="677779"/>
                    </a:cubicBezTo>
                    <a:cubicBezTo>
                      <a:pt x="1234574" y="595563"/>
                      <a:pt x="1314785" y="461878"/>
                      <a:pt x="1359569" y="348915"/>
                    </a:cubicBezTo>
                    <a:cubicBezTo>
                      <a:pt x="1404353" y="235952"/>
                      <a:pt x="1438022" y="117976"/>
                      <a:pt x="1460914" y="0"/>
                    </a:cubicBezTo>
                  </a:path>
                </a:pathLst>
              </a:custGeom>
              <a:noFill/>
              <a:ln w="12700">
                <a:solidFill>
                  <a:srgbClr val="C00000">
                    <a:alpha val="3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20" name="Straight Connector 219"/>
          <p:cNvCxnSpPr/>
          <p:nvPr/>
        </p:nvCxnSpPr>
        <p:spPr>
          <a:xfrm flipV="1">
            <a:off x="5895148" y="662340"/>
            <a:ext cx="633033" cy="1453334"/>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flipV="1">
            <a:off x="5895148" y="1931558"/>
            <a:ext cx="1136968" cy="227943"/>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22" name="Down Arrow 221"/>
          <p:cNvSpPr/>
          <p:nvPr/>
        </p:nvSpPr>
        <p:spPr>
          <a:xfrm>
            <a:off x="5485882" y="2927254"/>
            <a:ext cx="512362" cy="5082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3" name="Straight Connector 222"/>
          <p:cNvCxnSpPr/>
          <p:nvPr/>
        </p:nvCxnSpPr>
        <p:spPr>
          <a:xfrm flipV="1">
            <a:off x="6100438" y="4255118"/>
            <a:ext cx="930145" cy="195685"/>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flipV="1">
            <a:off x="6067277" y="3050079"/>
            <a:ext cx="886646" cy="1387445"/>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26" name="Right Arrow 225"/>
          <p:cNvSpPr/>
          <p:nvPr/>
        </p:nvSpPr>
        <p:spPr>
          <a:xfrm rot="5400000">
            <a:off x="1680601" y="3238500"/>
            <a:ext cx="457200"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9" name="Picture 2" descr="C:\Users\rvv\Documents\Image Segmentation\SuperImage_crop.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599" y="685800"/>
            <a:ext cx="2588001" cy="2588001"/>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229"/>
          <p:cNvPicPr preferRelativeResize="0">
            <a:picLocks/>
          </p:cNvPicPr>
          <p:nvPr/>
        </p:nvPicPr>
        <p:blipFill rotWithShape="1">
          <a:blip r:embed="rId7">
            <a:extLst>
              <a:ext uri="{28A0092B-C50C-407E-A947-70E740481C1C}">
                <a14:useLocalDpi xmlns:a14="http://schemas.microsoft.com/office/drawing/2010/main" val="0"/>
              </a:ext>
            </a:extLst>
          </a:blip>
          <a:srcRect l="12688" t="11860" r="54412" b="55664"/>
          <a:stretch/>
        </p:blipFill>
        <p:spPr>
          <a:xfrm>
            <a:off x="533400" y="3977640"/>
            <a:ext cx="1280160" cy="1280160"/>
          </a:xfrm>
          <a:prstGeom prst="rect">
            <a:avLst/>
          </a:prstGeom>
        </p:spPr>
      </p:pic>
      <p:pic>
        <p:nvPicPr>
          <p:cNvPr id="231" name="Picture 230"/>
          <p:cNvPicPr preferRelativeResize="0">
            <a:picLocks/>
          </p:cNvPicPr>
          <p:nvPr/>
        </p:nvPicPr>
        <p:blipFill rotWithShape="1">
          <a:blip r:embed="rId8">
            <a:extLst>
              <a:ext uri="{28A0092B-C50C-407E-A947-70E740481C1C}">
                <a14:useLocalDpi xmlns:a14="http://schemas.microsoft.com/office/drawing/2010/main" val="0"/>
              </a:ext>
            </a:extLst>
          </a:blip>
          <a:srcRect l="12862" t="12464" r="54720" b="55783"/>
          <a:stretch/>
        </p:blipFill>
        <p:spPr>
          <a:xfrm>
            <a:off x="2057400" y="3977640"/>
            <a:ext cx="1280160" cy="1280160"/>
          </a:xfrm>
          <a:prstGeom prst="rect">
            <a:avLst/>
          </a:prstGeom>
        </p:spPr>
      </p:pic>
      <p:pic>
        <p:nvPicPr>
          <p:cNvPr id="232" name="Picture 231"/>
          <p:cNvPicPr preferRelativeResize="0">
            <a:picLocks/>
          </p:cNvPicPr>
          <p:nvPr/>
        </p:nvPicPr>
        <p:blipFill rotWithShape="1">
          <a:blip r:embed="rId7">
            <a:extLst>
              <a:ext uri="{28A0092B-C50C-407E-A947-70E740481C1C}">
                <a14:useLocalDpi xmlns:a14="http://schemas.microsoft.com/office/drawing/2010/main" val="0"/>
              </a:ext>
            </a:extLst>
          </a:blip>
          <a:srcRect l="55090" t="55534" r="12281" b="12023"/>
          <a:stretch/>
        </p:blipFill>
        <p:spPr>
          <a:xfrm>
            <a:off x="533400" y="5562600"/>
            <a:ext cx="1280160" cy="1280160"/>
          </a:xfrm>
          <a:prstGeom prst="rect">
            <a:avLst/>
          </a:prstGeom>
        </p:spPr>
      </p:pic>
      <p:pic>
        <p:nvPicPr>
          <p:cNvPr id="233" name="Picture 232"/>
          <p:cNvPicPr preferRelativeResize="0">
            <a:picLocks/>
          </p:cNvPicPr>
          <p:nvPr/>
        </p:nvPicPr>
        <p:blipFill rotWithShape="1">
          <a:blip r:embed="rId8">
            <a:extLst>
              <a:ext uri="{28A0092B-C50C-407E-A947-70E740481C1C}">
                <a14:useLocalDpi xmlns:a14="http://schemas.microsoft.com/office/drawing/2010/main" val="0"/>
              </a:ext>
            </a:extLst>
          </a:blip>
          <a:srcRect l="55501" t="55370" r="12329" b="11717"/>
          <a:stretch/>
        </p:blipFill>
        <p:spPr>
          <a:xfrm>
            <a:off x="1996440" y="5562600"/>
            <a:ext cx="1280160" cy="1280160"/>
          </a:xfrm>
          <a:prstGeom prst="rect">
            <a:avLst/>
          </a:prstGeom>
        </p:spPr>
      </p:pic>
      <p:sp>
        <p:nvSpPr>
          <p:cNvPr id="3" name="TextBox 2"/>
          <p:cNvSpPr txBox="1"/>
          <p:nvPr/>
        </p:nvSpPr>
        <p:spPr>
          <a:xfrm>
            <a:off x="457200" y="3657600"/>
            <a:ext cx="1452001" cy="369332"/>
          </a:xfrm>
          <a:prstGeom prst="rect">
            <a:avLst/>
          </a:prstGeom>
          <a:noFill/>
        </p:spPr>
        <p:txBody>
          <a:bodyPr wrap="none" rtlCol="0">
            <a:spAutoFit/>
          </a:bodyPr>
          <a:lstStyle/>
          <a:p>
            <a:r>
              <a:rPr lang="en-US" dirty="0" smtClean="0"/>
              <a:t>Eigenvector 1</a:t>
            </a:r>
            <a:endParaRPr lang="en-US" dirty="0"/>
          </a:p>
        </p:txBody>
      </p:sp>
      <p:sp>
        <p:nvSpPr>
          <p:cNvPr id="234" name="TextBox 233"/>
          <p:cNvSpPr txBox="1"/>
          <p:nvPr/>
        </p:nvSpPr>
        <p:spPr>
          <a:xfrm>
            <a:off x="2108063" y="3669268"/>
            <a:ext cx="1090363" cy="369332"/>
          </a:xfrm>
          <a:prstGeom prst="rect">
            <a:avLst/>
          </a:prstGeom>
          <a:noFill/>
        </p:spPr>
        <p:txBody>
          <a:bodyPr wrap="none" rtlCol="0">
            <a:spAutoFit/>
          </a:bodyPr>
          <a:lstStyle/>
          <a:p>
            <a:r>
              <a:rPr lang="en-US" dirty="0" smtClean="0"/>
              <a:t>Loading 1</a:t>
            </a:r>
            <a:endParaRPr lang="en-US" dirty="0"/>
          </a:p>
        </p:txBody>
      </p:sp>
      <p:sp>
        <p:nvSpPr>
          <p:cNvPr id="235" name="TextBox 234"/>
          <p:cNvSpPr txBox="1"/>
          <p:nvPr/>
        </p:nvSpPr>
        <p:spPr>
          <a:xfrm>
            <a:off x="457200" y="5269468"/>
            <a:ext cx="1452001" cy="369332"/>
          </a:xfrm>
          <a:prstGeom prst="rect">
            <a:avLst/>
          </a:prstGeom>
          <a:noFill/>
        </p:spPr>
        <p:txBody>
          <a:bodyPr wrap="none" rtlCol="0">
            <a:spAutoFit/>
          </a:bodyPr>
          <a:lstStyle/>
          <a:p>
            <a:r>
              <a:rPr lang="en-US" dirty="0" smtClean="0"/>
              <a:t>Eigenvector 2</a:t>
            </a:r>
            <a:endParaRPr lang="en-US" dirty="0"/>
          </a:p>
        </p:txBody>
      </p:sp>
      <p:sp>
        <p:nvSpPr>
          <p:cNvPr id="236" name="TextBox 235"/>
          <p:cNvSpPr txBox="1"/>
          <p:nvPr/>
        </p:nvSpPr>
        <p:spPr>
          <a:xfrm>
            <a:off x="2110037" y="5269468"/>
            <a:ext cx="1090363" cy="369332"/>
          </a:xfrm>
          <a:prstGeom prst="rect">
            <a:avLst/>
          </a:prstGeom>
          <a:noFill/>
        </p:spPr>
        <p:txBody>
          <a:bodyPr wrap="none" rtlCol="0">
            <a:spAutoFit/>
          </a:bodyPr>
          <a:lstStyle/>
          <a:p>
            <a:r>
              <a:rPr lang="en-US" dirty="0" smtClean="0"/>
              <a:t>Loading 2</a:t>
            </a:r>
            <a:endParaRPr lang="en-US" dirty="0"/>
          </a:p>
        </p:txBody>
      </p:sp>
      <p:sp>
        <p:nvSpPr>
          <p:cNvPr id="237" name="TextBox 236"/>
          <p:cNvSpPr txBox="1"/>
          <p:nvPr/>
        </p:nvSpPr>
        <p:spPr>
          <a:xfrm>
            <a:off x="3428999" y="5396074"/>
            <a:ext cx="5684897"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Un-mixing with user-defined constraints on the </a:t>
            </a:r>
            <a:r>
              <a:rPr lang="en-US" dirty="0" err="1" smtClean="0"/>
              <a:t>endmembers</a:t>
            </a:r>
            <a:r>
              <a:rPr lang="en-US" dirty="0" smtClean="0"/>
              <a:t> or loading maps</a:t>
            </a:r>
          </a:p>
          <a:p>
            <a:pPr marL="285750" indent="-285750">
              <a:buFont typeface="Arial" panose="020B0604020202020204" pitchFamily="34" charset="0"/>
              <a:buChar char="•"/>
            </a:pPr>
            <a:r>
              <a:rPr lang="en-US" dirty="0" smtClean="0"/>
              <a:t>Combined spatial and spectral </a:t>
            </a:r>
            <a:r>
              <a:rPr lang="en-US" dirty="0" err="1" smtClean="0"/>
              <a:t>unmixing</a:t>
            </a:r>
            <a:endParaRPr lang="en-US" dirty="0" smtClean="0"/>
          </a:p>
          <a:p>
            <a:pPr marL="285750" indent="-285750">
              <a:buFont typeface="Arial" panose="020B0604020202020204" pitchFamily="34" charset="0"/>
              <a:buChar char="•"/>
            </a:pPr>
            <a:r>
              <a:rPr lang="en-US" dirty="0" smtClean="0"/>
              <a:t>Incorporate physics (symmetry, non-negativity, material  parameter/models, etc.)</a:t>
            </a:r>
          </a:p>
        </p:txBody>
      </p:sp>
      <p:sp>
        <p:nvSpPr>
          <p:cNvPr id="238" name="TextBox 237"/>
          <p:cNvSpPr txBox="1"/>
          <p:nvPr/>
        </p:nvSpPr>
        <p:spPr>
          <a:xfrm>
            <a:off x="6878292" y="4357260"/>
            <a:ext cx="2265708" cy="646331"/>
          </a:xfrm>
          <a:prstGeom prst="rect">
            <a:avLst/>
          </a:prstGeom>
          <a:noFill/>
        </p:spPr>
        <p:txBody>
          <a:bodyPr wrap="square" rtlCol="0">
            <a:spAutoFit/>
          </a:bodyPr>
          <a:lstStyle/>
          <a:p>
            <a:r>
              <a:rPr lang="en-US" dirty="0" err="1" smtClean="0"/>
              <a:t>Strelcov</a:t>
            </a:r>
            <a:r>
              <a:rPr lang="en-US" dirty="0" smtClean="0"/>
              <a:t> et al, </a:t>
            </a:r>
          </a:p>
          <a:p>
            <a:r>
              <a:rPr lang="en-US" dirty="0" smtClean="0"/>
              <a:t>ACS Nano 2014, 2015</a:t>
            </a:r>
            <a:endParaRPr lang="en-US" dirty="0"/>
          </a:p>
        </p:txBody>
      </p:sp>
      <p:sp>
        <p:nvSpPr>
          <p:cNvPr id="239" name="TextBox 238"/>
          <p:cNvSpPr txBox="1"/>
          <p:nvPr/>
        </p:nvSpPr>
        <p:spPr>
          <a:xfrm>
            <a:off x="0" y="576989"/>
            <a:ext cx="2057400" cy="646331"/>
          </a:xfrm>
          <a:prstGeom prst="rect">
            <a:avLst/>
          </a:prstGeom>
          <a:noFill/>
        </p:spPr>
        <p:txBody>
          <a:bodyPr wrap="square" rtlCol="0">
            <a:spAutoFit/>
          </a:bodyPr>
          <a:lstStyle/>
          <a:p>
            <a:r>
              <a:rPr lang="en-US" dirty="0" err="1" smtClean="0"/>
              <a:t>Vasudevan</a:t>
            </a:r>
            <a:r>
              <a:rPr lang="en-US" dirty="0" smtClean="0"/>
              <a:t> et al</a:t>
            </a:r>
          </a:p>
          <a:p>
            <a:r>
              <a:rPr lang="en-US" dirty="0" smtClean="0"/>
              <a:t>submitted</a:t>
            </a:r>
            <a:endParaRPr lang="en-US" dirty="0"/>
          </a:p>
        </p:txBody>
      </p:sp>
      <p:sp>
        <p:nvSpPr>
          <p:cNvPr id="4" name="TextBox 3"/>
          <p:cNvSpPr txBox="1"/>
          <p:nvPr/>
        </p:nvSpPr>
        <p:spPr>
          <a:xfrm>
            <a:off x="3322915" y="609600"/>
            <a:ext cx="1172885" cy="369332"/>
          </a:xfrm>
          <a:prstGeom prst="rect">
            <a:avLst/>
          </a:prstGeom>
          <a:noFill/>
        </p:spPr>
        <p:txBody>
          <a:bodyPr wrap="none" rtlCol="0">
            <a:spAutoFit/>
          </a:bodyPr>
          <a:lstStyle/>
          <a:p>
            <a:r>
              <a:rPr lang="en-US" dirty="0" smtClean="0">
                <a:solidFill>
                  <a:srgbClr val="0000FF"/>
                </a:solidFill>
              </a:rPr>
              <a:t>Real space</a:t>
            </a:r>
            <a:endParaRPr lang="en-US" dirty="0">
              <a:solidFill>
                <a:srgbClr val="0000FF"/>
              </a:solidFill>
            </a:endParaRPr>
          </a:p>
        </p:txBody>
      </p:sp>
      <p:sp>
        <p:nvSpPr>
          <p:cNvPr id="240" name="TextBox 239"/>
          <p:cNvSpPr txBox="1"/>
          <p:nvPr/>
        </p:nvSpPr>
        <p:spPr>
          <a:xfrm>
            <a:off x="4800600" y="609600"/>
            <a:ext cx="1529650" cy="369332"/>
          </a:xfrm>
          <a:prstGeom prst="rect">
            <a:avLst/>
          </a:prstGeom>
          <a:noFill/>
        </p:spPr>
        <p:txBody>
          <a:bodyPr wrap="none" rtlCol="0">
            <a:spAutoFit/>
          </a:bodyPr>
          <a:lstStyle/>
          <a:p>
            <a:r>
              <a:rPr lang="en-US" dirty="0" smtClean="0">
                <a:solidFill>
                  <a:srgbClr val="0000FF"/>
                </a:solidFill>
              </a:rPr>
              <a:t>Spectral space</a:t>
            </a:r>
            <a:endParaRPr lang="en-US" dirty="0">
              <a:solidFill>
                <a:srgbClr val="0000FF"/>
              </a:solidFill>
            </a:endParaRPr>
          </a:p>
        </p:txBody>
      </p:sp>
    </p:spTree>
    <p:extLst>
      <p:ext uri="{BB962C8B-B14F-4D97-AF65-F5344CB8AC3E}">
        <p14:creationId xmlns:p14="http://schemas.microsoft.com/office/powerpoint/2010/main" val="3652231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44429" y="1337820"/>
            <a:ext cx="8518571" cy="711506"/>
          </a:xfrm>
          <a:prstGeom prst="rect">
            <a:avLst/>
          </a:prstGeom>
          <a:solidFill>
            <a:schemeClr val="accent2">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prstClr val="black"/>
              </a:solidFill>
            </a:endParaRPr>
          </a:p>
        </p:txBody>
      </p:sp>
      <p:sp>
        <p:nvSpPr>
          <p:cNvPr id="2" name="Title 1"/>
          <p:cNvSpPr>
            <a:spLocks noGrp="1"/>
          </p:cNvSpPr>
          <p:nvPr>
            <p:ph type="title"/>
          </p:nvPr>
        </p:nvSpPr>
        <p:spPr/>
        <p:txBody>
          <a:bodyPr/>
          <a:lstStyle/>
          <a:p>
            <a:r>
              <a:rPr lang="en-US" dirty="0" smtClean="0"/>
              <a:t>Approach</a:t>
            </a:r>
            <a:endParaRPr lang="en-US" dirty="0"/>
          </a:p>
        </p:txBody>
      </p:sp>
      <p:sp>
        <p:nvSpPr>
          <p:cNvPr id="7" name="Oval 6"/>
          <p:cNvSpPr/>
          <p:nvPr/>
        </p:nvSpPr>
        <p:spPr>
          <a:xfrm>
            <a:off x="263478" y="1947948"/>
            <a:ext cx="668699" cy="668699"/>
          </a:xfrm>
          <a:prstGeom prst="ellipse">
            <a:avLst/>
          </a:prstGeom>
          <a:solidFill>
            <a:schemeClr val="accent2">
              <a:lumMod val="40000"/>
              <a:lumOff val="60000"/>
            </a:schemeClr>
          </a:solidFill>
          <a:ln w="19050">
            <a:solidFill>
              <a:schemeClr val="bg1"/>
            </a:solidFill>
          </a:ln>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8" name="Chord 7"/>
          <p:cNvSpPr/>
          <p:nvPr/>
        </p:nvSpPr>
        <p:spPr>
          <a:xfrm>
            <a:off x="330348" y="2014817"/>
            <a:ext cx="534959" cy="534959"/>
          </a:xfrm>
          <a:prstGeom prst="chord">
            <a:avLst>
              <a:gd name="adj1" fmla="val 1168272"/>
              <a:gd name="adj2" fmla="val 9631728"/>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Freeform 8"/>
          <p:cNvSpPr/>
          <p:nvPr/>
        </p:nvSpPr>
        <p:spPr>
          <a:xfrm>
            <a:off x="1071490" y="3219182"/>
            <a:ext cx="2184418" cy="2814110"/>
          </a:xfrm>
          <a:custGeom>
            <a:avLst/>
            <a:gdLst>
              <a:gd name="connsiteX0" fmla="*/ 0 w 1978236"/>
              <a:gd name="connsiteY0" fmla="*/ 0 h 2814110"/>
              <a:gd name="connsiteX1" fmla="*/ 1978236 w 1978236"/>
              <a:gd name="connsiteY1" fmla="*/ 0 h 2814110"/>
              <a:gd name="connsiteX2" fmla="*/ 1978236 w 1978236"/>
              <a:gd name="connsiteY2" fmla="*/ 2814110 h 2814110"/>
              <a:gd name="connsiteX3" fmla="*/ 0 w 1978236"/>
              <a:gd name="connsiteY3" fmla="*/ 2814110 h 2814110"/>
              <a:gd name="connsiteX4" fmla="*/ 0 w 1978236"/>
              <a:gd name="connsiteY4" fmla="*/ 0 h 281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236" h="2814110">
                <a:moveTo>
                  <a:pt x="0" y="0"/>
                </a:moveTo>
                <a:lnTo>
                  <a:pt x="1978236" y="0"/>
                </a:lnTo>
                <a:lnTo>
                  <a:pt x="1978236" y="2814110"/>
                </a:lnTo>
                <a:lnTo>
                  <a:pt x="0" y="28141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8260" tIns="48260" rIns="48260" bIns="48260" numCol="1" spcCol="1270" anchor="t" anchorCtr="0">
            <a:noAutofit/>
          </a:bodyPr>
          <a:lstStyle/>
          <a:p>
            <a:pPr marL="166688" indent="-166688" defTabSz="844550">
              <a:lnSpc>
                <a:spcPct val="90000"/>
              </a:lnSpc>
              <a:spcAft>
                <a:spcPct val="35000"/>
              </a:spcAft>
              <a:buFont typeface="Arial" panose="020B0604020202020204" pitchFamily="34" charset="0"/>
              <a:buChar char="•"/>
            </a:pPr>
            <a:r>
              <a:rPr lang="en-US" altLang="ko-KR" dirty="0" smtClean="0">
                <a:solidFill>
                  <a:prstClr val="black">
                    <a:hueOff val="0"/>
                    <a:satOff val="0"/>
                    <a:lumOff val="0"/>
                    <a:alphaOff val="0"/>
                  </a:prstClr>
                </a:solidFill>
                <a:cs typeface="Arial" pitchFamily="34" charset="0"/>
              </a:rPr>
              <a:t>Unsupervised learning, clustering, and visualization</a:t>
            </a:r>
          </a:p>
          <a:p>
            <a:pPr marL="166688" indent="-166688" defTabSz="844550">
              <a:lnSpc>
                <a:spcPct val="90000"/>
              </a:lnSpc>
              <a:spcAft>
                <a:spcPct val="35000"/>
              </a:spcAft>
              <a:buFont typeface="Arial" panose="020B0604020202020204" pitchFamily="34" charset="0"/>
              <a:buChar char="•"/>
            </a:pPr>
            <a:r>
              <a:rPr lang="en-US" altLang="ko-KR" b="1" dirty="0" smtClean="0">
                <a:solidFill>
                  <a:prstClr val="black">
                    <a:hueOff val="0"/>
                    <a:satOff val="0"/>
                    <a:lumOff val="0"/>
                    <a:alphaOff val="0"/>
                  </a:prstClr>
                </a:solidFill>
                <a:cs typeface="Arial" pitchFamily="34" charset="0"/>
              </a:rPr>
              <a:t>Biggest hurdle:</a:t>
            </a:r>
            <a:r>
              <a:rPr lang="en-US" altLang="ko-KR" dirty="0" smtClean="0">
                <a:solidFill>
                  <a:prstClr val="black">
                    <a:hueOff val="0"/>
                    <a:satOff val="0"/>
                    <a:lumOff val="0"/>
                    <a:alphaOff val="0"/>
                  </a:prstClr>
                </a:solidFill>
                <a:cs typeface="Arial" pitchFamily="34" charset="0"/>
              </a:rPr>
              <a:t> Language/ elementary tools</a:t>
            </a:r>
          </a:p>
        </p:txBody>
      </p:sp>
      <p:sp>
        <p:nvSpPr>
          <p:cNvPr id="10" name="Freeform 9"/>
          <p:cNvSpPr/>
          <p:nvPr/>
        </p:nvSpPr>
        <p:spPr>
          <a:xfrm>
            <a:off x="1071490" y="2108701"/>
            <a:ext cx="2340686" cy="668699"/>
          </a:xfrm>
          <a:custGeom>
            <a:avLst/>
            <a:gdLst>
              <a:gd name="connsiteX0" fmla="*/ 0 w 1978236"/>
              <a:gd name="connsiteY0" fmla="*/ 0 h 668699"/>
              <a:gd name="connsiteX1" fmla="*/ 1978236 w 1978236"/>
              <a:gd name="connsiteY1" fmla="*/ 0 h 668699"/>
              <a:gd name="connsiteX2" fmla="*/ 1978236 w 1978236"/>
              <a:gd name="connsiteY2" fmla="*/ 668699 h 668699"/>
              <a:gd name="connsiteX3" fmla="*/ 0 w 1978236"/>
              <a:gd name="connsiteY3" fmla="*/ 668699 h 668699"/>
              <a:gd name="connsiteX4" fmla="*/ 0 w 1978236"/>
              <a:gd name="connsiteY4" fmla="*/ 0 h 66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236" h="668699">
                <a:moveTo>
                  <a:pt x="0" y="0"/>
                </a:moveTo>
                <a:lnTo>
                  <a:pt x="1978236" y="0"/>
                </a:lnTo>
                <a:lnTo>
                  <a:pt x="1978236" y="668699"/>
                </a:lnTo>
                <a:lnTo>
                  <a:pt x="0" y="668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defTabSz="889000">
              <a:lnSpc>
                <a:spcPct val="90000"/>
              </a:lnSpc>
              <a:spcAft>
                <a:spcPct val="35000"/>
              </a:spcAft>
            </a:pPr>
            <a:r>
              <a:rPr lang="en-US" altLang="ko-KR" sz="2000" b="1" dirty="0" smtClean="0">
                <a:solidFill>
                  <a:prstClr val="black">
                    <a:hueOff val="0"/>
                    <a:satOff val="0"/>
                    <a:lumOff val="0"/>
                    <a:alphaOff val="0"/>
                  </a:prstClr>
                </a:solidFill>
                <a:cs typeface="Arial" pitchFamily="34" charset="0"/>
              </a:rPr>
              <a:t>1. Big data: </a:t>
            </a:r>
            <a:br>
              <a:rPr lang="en-US" altLang="ko-KR" sz="2000" b="1" dirty="0" smtClean="0">
                <a:solidFill>
                  <a:prstClr val="black">
                    <a:hueOff val="0"/>
                    <a:satOff val="0"/>
                    <a:lumOff val="0"/>
                    <a:alphaOff val="0"/>
                  </a:prstClr>
                </a:solidFill>
                <a:cs typeface="Arial" pitchFamily="34" charset="0"/>
              </a:rPr>
            </a:br>
            <a:r>
              <a:rPr lang="en-US" altLang="ko-KR" sz="2000" dirty="0" smtClean="0">
                <a:solidFill>
                  <a:prstClr val="black">
                    <a:hueOff val="0"/>
                    <a:satOff val="0"/>
                    <a:lumOff val="0"/>
                    <a:alphaOff val="0"/>
                  </a:prstClr>
                </a:solidFill>
                <a:cs typeface="Arial" pitchFamily="34" charset="0"/>
              </a:rPr>
              <a:t>How does </a:t>
            </a:r>
            <a:r>
              <a:rPr lang="en-US" altLang="ko-KR" sz="2000" dirty="0">
                <a:solidFill>
                  <a:prstClr val="black">
                    <a:hueOff val="0"/>
                    <a:satOff val="0"/>
                    <a:lumOff val="0"/>
                    <a:alphaOff val="0"/>
                  </a:prstClr>
                </a:solidFill>
                <a:cs typeface="Arial" pitchFamily="34" charset="0"/>
              </a:rPr>
              <a:t/>
            </a:r>
            <a:br>
              <a:rPr lang="en-US" altLang="ko-KR" sz="2000" dirty="0">
                <a:solidFill>
                  <a:prstClr val="black">
                    <a:hueOff val="0"/>
                    <a:satOff val="0"/>
                    <a:lumOff val="0"/>
                    <a:alphaOff val="0"/>
                  </a:prstClr>
                </a:solidFill>
                <a:cs typeface="Arial" pitchFamily="34" charset="0"/>
              </a:rPr>
            </a:br>
            <a:r>
              <a:rPr lang="en-US" altLang="ko-KR" sz="2000" dirty="0" smtClean="0">
                <a:solidFill>
                  <a:prstClr val="black">
                    <a:hueOff val="0"/>
                    <a:satOff val="0"/>
                    <a:lumOff val="0"/>
                    <a:alphaOff val="0"/>
                  </a:prstClr>
                </a:solidFill>
                <a:cs typeface="Arial" pitchFamily="34" charset="0"/>
              </a:rPr>
              <a:t>it</a:t>
            </a:r>
            <a:r>
              <a:rPr lang="en-US" altLang="ko-KR" sz="2000" dirty="0">
                <a:solidFill>
                  <a:prstClr val="black">
                    <a:hueOff val="0"/>
                    <a:satOff val="0"/>
                    <a:lumOff val="0"/>
                    <a:alphaOff val="0"/>
                  </a:prstClr>
                </a:solidFill>
                <a:cs typeface="Arial" pitchFamily="34" charset="0"/>
              </a:rPr>
              <a:t> </a:t>
            </a:r>
            <a:r>
              <a:rPr lang="en-US" altLang="ko-KR" sz="2000" dirty="0" smtClean="0">
                <a:solidFill>
                  <a:prstClr val="black">
                    <a:hueOff val="0"/>
                    <a:satOff val="0"/>
                    <a:lumOff val="0"/>
                    <a:alphaOff val="0"/>
                  </a:prstClr>
                </a:solidFill>
                <a:cs typeface="Arial" pitchFamily="34" charset="0"/>
              </a:rPr>
              <a:t>happen? </a:t>
            </a:r>
            <a:endParaRPr lang="en-US" sz="2000" dirty="0">
              <a:solidFill>
                <a:prstClr val="black">
                  <a:hueOff val="0"/>
                  <a:satOff val="0"/>
                  <a:lumOff val="0"/>
                  <a:alphaOff val="0"/>
                </a:prstClr>
              </a:solidFill>
            </a:endParaRPr>
          </a:p>
        </p:txBody>
      </p:sp>
      <p:sp>
        <p:nvSpPr>
          <p:cNvPr id="11" name="Oval 10"/>
          <p:cNvSpPr/>
          <p:nvPr/>
        </p:nvSpPr>
        <p:spPr>
          <a:xfrm>
            <a:off x="3189038" y="1947948"/>
            <a:ext cx="668699" cy="668699"/>
          </a:xfrm>
          <a:prstGeom prst="ellipse">
            <a:avLst/>
          </a:prstGeom>
          <a:solidFill>
            <a:schemeClr val="accent2">
              <a:lumMod val="40000"/>
              <a:lumOff val="60000"/>
            </a:schemeClr>
          </a:solidFill>
          <a:ln w="19050">
            <a:solidFill>
              <a:schemeClr val="bg1"/>
            </a:solidFill>
          </a:ln>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2" name="Chord 11"/>
          <p:cNvSpPr/>
          <p:nvPr/>
        </p:nvSpPr>
        <p:spPr>
          <a:xfrm>
            <a:off x="3255908" y="2014817"/>
            <a:ext cx="534959" cy="534959"/>
          </a:xfrm>
          <a:prstGeom prst="chord">
            <a:avLst>
              <a:gd name="adj1" fmla="val 20431728"/>
              <a:gd name="adj2" fmla="val 11968272"/>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Freeform 12"/>
          <p:cNvSpPr/>
          <p:nvPr/>
        </p:nvSpPr>
        <p:spPr>
          <a:xfrm>
            <a:off x="3997049" y="3219182"/>
            <a:ext cx="2451899" cy="2814110"/>
          </a:xfrm>
          <a:custGeom>
            <a:avLst/>
            <a:gdLst>
              <a:gd name="connsiteX0" fmla="*/ 0 w 1978236"/>
              <a:gd name="connsiteY0" fmla="*/ 0 h 2814110"/>
              <a:gd name="connsiteX1" fmla="*/ 1978236 w 1978236"/>
              <a:gd name="connsiteY1" fmla="*/ 0 h 2814110"/>
              <a:gd name="connsiteX2" fmla="*/ 1978236 w 1978236"/>
              <a:gd name="connsiteY2" fmla="*/ 2814110 h 2814110"/>
              <a:gd name="connsiteX3" fmla="*/ 0 w 1978236"/>
              <a:gd name="connsiteY3" fmla="*/ 2814110 h 2814110"/>
              <a:gd name="connsiteX4" fmla="*/ 0 w 1978236"/>
              <a:gd name="connsiteY4" fmla="*/ 0 h 281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236" h="2814110">
                <a:moveTo>
                  <a:pt x="0" y="0"/>
                </a:moveTo>
                <a:lnTo>
                  <a:pt x="1978236" y="0"/>
                </a:lnTo>
                <a:lnTo>
                  <a:pt x="1978236" y="2814110"/>
                </a:lnTo>
                <a:lnTo>
                  <a:pt x="0" y="28141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8260" tIns="48260" rIns="48260" bIns="48260" numCol="1" spcCol="1270" anchor="t" anchorCtr="0">
            <a:noAutofit/>
          </a:bodyPr>
          <a:lstStyle/>
          <a:p>
            <a:pPr marL="166688" indent="-166688" defTabSz="844550">
              <a:lnSpc>
                <a:spcPct val="90000"/>
              </a:lnSpc>
              <a:spcAft>
                <a:spcPct val="35000"/>
              </a:spcAft>
              <a:buFont typeface="Arial" panose="020B0604020202020204" pitchFamily="34" charset="0"/>
              <a:buChar char="•"/>
            </a:pPr>
            <a:r>
              <a:rPr lang="en-US" altLang="ko-KR" dirty="0" smtClean="0">
                <a:solidFill>
                  <a:prstClr val="black">
                    <a:hueOff val="0"/>
                    <a:satOff val="0"/>
                    <a:lumOff val="0"/>
                    <a:alphaOff val="0"/>
                  </a:prstClr>
                </a:solidFill>
                <a:cs typeface="Arial" pitchFamily="34" charset="0"/>
              </a:rPr>
              <a:t>Physics informed data analytics/ supervised methods</a:t>
            </a:r>
          </a:p>
          <a:p>
            <a:pPr marL="166688" indent="-166688" defTabSz="844550">
              <a:lnSpc>
                <a:spcPct val="90000"/>
              </a:lnSpc>
              <a:spcAft>
                <a:spcPct val="35000"/>
              </a:spcAft>
              <a:buFont typeface="Arial" panose="020B0604020202020204" pitchFamily="34" charset="0"/>
              <a:buChar char="•"/>
            </a:pPr>
            <a:r>
              <a:rPr lang="en-US" altLang="ko-KR" b="1" dirty="0" smtClean="0">
                <a:solidFill>
                  <a:prstClr val="black">
                    <a:hueOff val="0"/>
                    <a:satOff val="0"/>
                    <a:lumOff val="0"/>
                    <a:alphaOff val="0"/>
                  </a:prstClr>
                </a:solidFill>
                <a:cs typeface="Arial" pitchFamily="34" charset="0"/>
              </a:rPr>
              <a:t>Biggest hurdles: </a:t>
            </a:r>
            <a:r>
              <a:rPr lang="en-US" altLang="ko-KR" dirty="0" smtClean="0">
                <a:solidFill>
                  <a:prstClr val="black">
                    <a:hueOff val="0"/>
                    <a:satOff val="0"/>
                    <a:lumOff val="0"/>
                    <a:alphaOff val="0"/>
                  </a:prstClr>
                </a:solidFill>
                <a:cs typeface="Arial" pitchFamily="34" charset="0"/>
              </a:rPr>
              <a:t>Mathematical framework, </a:t>
            </a:r>
            <a:br>
              <a:rPr lang="en-US" altLang="ko-KR" dirty="0" smtClean="0">
                <a:solidFill>
                  <a:prstClr val="black">
                    <a:hueOff val="0"/>
                    <a:satOff val="0"/>
                    <a:lumOff val="0"/>
                    <a:alphaOff val="0"/>
                  </a:prstClr>
                </a:solidFill>
                <a:cs typeface="Arial" pitchFamily="34" charset="0"/>
              </a:rPr>
            </a:br>
            <a:r>
              <a:rPr lang="en-US" altLang="ko-KR" dirty="0" smtClean="0">
                <a:solidFill>
                  <a:prstClr val="black">
                    <a:hueOff val="0"/>
                    <a:satOff val="0"/>
                    <a:lumOff val="0"/>
                    <a:alphaOff val="0"/>
                  </a:prstClr>
                </a:solidFill>
                <a:cs typeface="Arial" pitchFamily="34" charset="0"/>
              </a:rPr>
              <a:t>scalability of computational tools</a:t>
            </a:r>
            <a:endParaRPr lang="en-US" altLang="ko-KR" dirty="0">
              <a:solidFill>
                <a:prstClr val="black">
                  <a:hueOff val="0"/>
                  <a:satOff val="0"/>
                  <a:lumOff val="0"/>
                  <a:alphaOff val="0"/>
                </a:prstClr>
              </a:solidFill>
              <a:cs typeface="Arial" pitchFamily="34" charset="0"/>
            </a:endParaRPr>
          </a:p>
        </p:txBody>
      </p:sp>
      <p:sp>
        <p:nvSpPr>
          <p:cNvPr id="14" name="Freeform 13"/>
          <p:cNvSpPr/>
          <p:nvPr/>
        </p:nvSpPr>
        <p:spPr>
          <a:xfrm>
            <a:off x="3997050" y="2108701"/>
            <a:ext cx="1978236" cy="668699"/>
          </a:xfrm>
          <a:custGeom>
            <a:avLst/>
            <a:gdLst>
              <a:gd name="connsiteX0" fmla="*/ 0 w 1978236"/>
              <a:gd name="connsiteY0" fmla="*/ 0 h 668699"/>
              <a:gd name="connsiteX1" fmla="*/ 1978236 w 1978236"/>
              <a:gd name="connsiteY1" fmla="*/ 0 h 668699"/>
              <a:gd name="connsiteX2" fmla="*/ 1978236 w 1978236"/>
              <a:gd name="connsiteY2" fmla="*/ 668699 h 668699"/>
              <a:gd name="connsiteX3" fmla="*/ 0 w 1978236"/>
              <a:gd name="connsiteY3" fmla="*/ 668699 h 668699"/>
              <a:gd name="connsiteX4" fmla="*/ 0 w 1978236"/>
              <a:gd name="connsiteY4" fmla="*/ 0 h 66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236" h="668699">
                <a:moveTo>
                  <a:pt x="0" y="0"/>
                </a:moveTo>
                <a:lnTo>
                  <a:pt x="1978236" y="0"/>
                </a:lnTo>
                <a:lnTo>
                  <a:pt x="1978236" y="668699"/>
                </a:lnTo>
                <a:lnTo>
                  <a:pt x="0" y="668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defTabSz="889000">
              <a:lnSpc>
                <a:spcPct val="90000"/>
              </a:lnSpc>
              <a:spcAft>
                <a:spcPct val="35000"/>
              </a:spcAft>
            </a:pPr>
            <a:r>
              <a:rPr lang="en-US" altLang="ko-KR" sz="2000" b="1" dirty="0" smtClean="0">
                <a:solidFill>
                  <a:prstClr val="black">
                    <a:hueOff val="0"/>
                    <a:satOff val="0"/>
                    <a:lumOff val="0"/>
                    <a:alphaOff val="0"/>
                  </a:prstClr>
                </a:solidFill>
                <a:cs typeface="Arial" pitchFamily="34" charset="0"/>
              </a:rPr>
              <a:t>2. Deep data: </a:t>
            </a:r>
            <a:r>
              <a:rPr lang="en-US" altLang="ko-KR" sz="2000" dirty="0">
                <a:solidFill>
                  <a:prstClr val="black">
                    <a:hueOff val="0"/>
                    <a:satOff val="0"/>
                    <a:lumOff val="0"/>
                    <a:alphaOff val="0"/>
                  </a:prstClr>
                </a:solidFill>
                <a:cs typeface="Arial" pitchFamily="34" charset="0"/>
              </a:rPr>
              <a:t>H</a:t>
            </a:r>
            <a:r>
              <a:rPr lang="en-US" altLang="ko-KR" sz="2000" dirty="0" smtClean="0">
                <a:solidFill>
                  <a:prstClr val="black">
                    <a:hueOff val="0"/>
                    <a:satOff val="0"/>
                    <a:lumOff val="0"/>
                    <a:alphaOff val="0"/>
                  </a:prstClr>
                </a:solidFill>
                <a:cs typeface="Arial" pitchFamily="34" charset="0"/>
              </a:rPr>
              <a:t>ow can </a:t>
            </a:r>
            <a:br>
              <a:rPr lang="en-US" altLang="ko-KR" sz="2000" dirty="0" smtClean="0">
                <a:solidFill>
                  <a:prstClr val="black">
                    <a:hueOff val="0"/>
                    <a:satOff val="0"/>
                    <a:lumOff val="0"/>
                    <a:alphaOff val="0"/>
                  </a:prstClr>
                </a:solidFill>
                <a:cs typeface="Arial" pitchFamily="34" charset="0"/>
              </a:rPr>
            </a:br>
            <a:r>
              <a:rPr lang="en-US" altLang="ko-KR" sz="2000" dirty="0" smtClean="0">
                <a:solidFill>
                  <a:prstClr val="black">
                    <a:hueOff val="0"/>
                    <a:satOff val="0"/>
                    <a:lumOff val="0"/>
                    <a:alphaOff val="0"/>
                  </a:prstClr>
                </a:solidFill>
                <a:cs typeface="Arial" pitchFamily="34" charset="0"/>
              </a:rPr>
              <a:t>we understand? </a:t>
            </a:r>
          </a:p>
        </p:txBody>
      </p:sp>
      <p:sp>
        <p:nvSpPr>
          <p:cNvPr id="15" name="Oval 14"/>
          <p:cNvSpPr/>
          <p:nvPr/>
        </p:nvSpPr>
        <p:spPr>
          <a:xfrm>
            <a:off x="6114599" y="1947948"/>
            <a:ext cx="668699" cy="668699"/>
          </a:xfrm>
          <a:prstGeom prst="ellipse">
            <a:avLst/>
          </a:prstGeom>
          <a:solidFill>
            <a:schemeClr val="accent2">
              <a:lumMod val="40000"/>
              <a:lumOff val="60000"/>
            </a:schemeClr>
          </a:solidFill>
          <a:ln w="19050">
            <a:solidFill>
              <a:schemeClr val="bg1"/>
            </a:solidFill>
          </a:ln>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Chord 15"/>
          <p:cNvSpPr/>
          <p:nvPr/>
        </p:nvSpPr>
        <p:spPr>
          <a:xfrm>
            <a:off x="6181469" y="2014817"/>
            <a:ext cx="534959" cy="534959"/>
          </a:xfrm>
          <a:prstGeom prst="chord">
            <a:avLst>
              <a:gd name="adj1" fmla="val 16200000"/>
              <a:gd name="adj2" fmla="val 16200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Freeform 16"/>
          <p:cNvSpPr/>
          <p:nvPr/>
        </p:nvSpPr>
        <p:spPr>
          <a:xfrm>
            <a:off x="6922611" y="3159807"/>
            <a:ext cx="2204564" cy="2814110"/>
          </a:xfrm>
          <a:custGeom>
            <a:avLst/>
            <a:gdLst>
              <a:gd name="connsiteX0" fmla="*/ 0 w 1978236"/>
              <a:gd name="connsiteY0" fmla="*/ 0 h 2814110"/>
              <a:gd name="connsiteX1" fmla="*/ 1978236 w 1978236"/>
              <a:gd name="connsiteY1" fmla="*/ 0 h 2814110"/>
              <a:gd name="connsiteX2" fmla="*/ 1978236 w 1978236"/>
              <a:gd name="connsiteY2" fmla="*/ 2814110 h 2814110"/>
              <a:gd name="connsiteX3" fmla="*/ 0 w 1978236"/>
              <a:gd name="connsiteY3" fmla="*/ 2814110 h 2814110"/>
              <a:gd name="connsiteX4" fmla="*/ 0 w 1978236"/>
              <a:gd name="connsiteY4" fmla="*/ 0 h 281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236" h="2814110">
                <a:moveTo>
                  <a:pt x="0" y="0"/>
                </a:moveTo>
                <a:lnTo>
                  <a:pt x="1978236" y="0"/>
                </a:lnTo>
                <a:lnTo>
                  <a:pt x="1978236" y="2814110"/>
                </a:lnTo>
                <a:lnTo>
                  <a:pt x="0" y="28141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8260" tIns="48260" rIns="48260" bIns="48260" numCol="1" spcCol="1270" anchor="t" anchorCtr="0">
            <a:noAutofit/>
          </a:bodyPr>
          <a:lstStyle/>
          <a:p>
            <a:pPr marL="166688" indent="-166688" defTabSz="844550">
              <a:lnSpc>
                <a:spcPct val="90000"/>
              </a:lnSpc>
              <a:spcAft>
                <a:spcPct val="35000"/>
              </a:spcAft>
              <a:buFont typeface="Arial" panose="020B0604020202020204" pitchFamily="34" charset="0"/>
              <a:buChar char="•"/>
            </a:pPr>
            <a:r>
              <a:rPr lang="en-US" altLang="ko-KR" dirty="0" smtClean="0">
                <a:solidFill>
                  <a:prstClr val="black">
                    <a:hueOff val="0"/>
                    <a:satOff val="0"/>
                    <a:lumOff val="0"/>
                    <a:alphaOff val="0"/>
                  </a:prstClr>
                </a:solidFill>
                <a:cs typeface="Arial" pitchFamily="34" charset="0"/>
              </a:rPr>
              <a:t>Feedback </a:t>
            </a:r>
            <a:br>
              <a:rPr lang="en-US" altLang="ko-KR" dirty="0" smtClean="0">
                <a:solidFill>
                  <a:prstClr val="black">
                    <a:hueOff val="0"/>
                    <a:satOff val="0"/>
                    <a:lumOff val="0"/>
                    <a:alphaOff val="0"/>
                  </a:prstClr>
                </a:solidFill>
                <a:cs typeface="Arial" pitchFamily="34" charset="0"/>
              </a:rPr>
            </a:br>
            <a:r>
              <a:rPr lang="en-US" altLang="ko-KR" dirty="0" smtClean="0">
                <a:solidFill>
                  <a:prstClr val="black">
                    <a:hueOff val="0"/>
                    <a:satOff val="0"/>
                    <a:lumOff val="0"/>
                    <a:alphaOff val="0"/>
                  </a:prstClr>
                </a:solidFill>
                <a:cs typeface="Arial" pitchFamily="34" charset="0"/>
              </a:rPr>
              <a:t>and expert/AI systems</a:t>
            </a:r>
          </a:p>
          <a:p>
            <a:pPr marL="166688" indent="-166688" defTabSz="844550">
              <a:lnSpc>
                <a:spcPct val="90000"/>
              </a:lnSpc>
              <a:spcAft>
                <a:spcPct val="35000"/>
              </a:spcAft>
              <a:buFont typeface="Arial" panose="020B0604020202020204" pitchFamily="34" charset="0"/>
              <a:buChar char="•"/>
            </a:pPr>
            <a:r>
              <a:rPr lang="en-US" altLang="ko-KR" b="1" dirty="0" smtClean="0">
                <a:solidFill>
                  <a:prstClr val="black">
                    <a:hueOff val="0"/>
                    <a:satOff val="0"/>
                    <a:lumOff val="0"/>
                    <a:alphaOff val="0"/>
                  </a:prstClr>
                </a:solidFill>
                <a:cs typeface="Arial" pitchFamily="34" charset="0"/>
              </a:rPr>
              <a:t>Biggest hurdles:  </a:t>
            </a:r>
            <a:r>
              <a:rPr lang="en-US" altLang="ko-KR" dirty="0">
                <a:solidFill>
                  <a:prstClr val="black">
                    <a:hueOff val="0"/>
                    <a:satOff val="0"/>
                    <a:lumOff val="0"/>
                    <a:alphaOff val="0"/>
                  </a:prstClr>
                </a:solidFill>
                <a:cs typeface="Arial" pitchFamily="34" charset="0"/>
              </a:rPr>
              <a:t>D</a:t>
            </a:r>
            <a:r>
              <a:rPr lang="en-US" altLang="ko-KR" dirty="0" smtClean="0">
                <a:solidFill>
                  <a:prstClr val="black">
                    <a:hueOff val="0"/>
                    <a:satOff val="0"/>
                    <a:lumOff val="0"/>
                    <a:alphaOff val="0"/>
                  </a:prstClr>
                </a:solidFill>
                <a:cs typeface="Arial" pitchFamily="34" charset="0"/>
              </a:rPr>
              <a:t>on’t know </a:t>
            </a:r>
            <a:br>
              <a:rPr lang="en-US" altLang="ko-KR" dirty="0" smtClean="0">
                <a:solidFill>
                  <a:prstClr val="black">
                    <a:hueOff val="0"/>
                    <a:satOff val="0"/>
                    <a:lumOff val="0"/>
                    <a:alphaOff val="0"/>
                  </a:prstClr>
                </a:solidFill>
                <a:cs typeface="Arial" pitchFamily="34" charset="0"/>
              </a:rPr>
            </a:br>
            <a:r>
              <a:rPr lang="en-US" altLang="ko-KR" dirty="0" smtClean="0">
                <a:solidFill>
                  <a:prstClr val="black">
                    <a:hueOff val="0"/>
                    <a:satOff val="0"/>
                    <a:lumOff val="0"/>
                    <a:alphaOff val="0"/>
                  </a:prstClr>
                </a:solidFill>
                <a:cs typeface="Arial" pitchFamily="34" charset="0"/>
              </a:rPr>
              <a:t>where to start, </a:t>
            </a:r>
            <a:br>
              <a:rPr lang="en-US" altLang="ko-KR" dirty="0" smtClean="0">
                <a:solidFill>
                  <a:prstClr val="black">
                    <a:hueOff val="0"/>
                    <a:satOff val="0"/>
                    <a:lumOff val="0"/>
                    <a:alphaOff val="0"/>
                  </a:prstClr>
                </a:solidFill>
                <a:cs typeface="Arial" pitchFamily="34" charset="0"/>
              </a:rPr>
            </a:br>
            <a:r>
              <a:rPr lang="en-US" altLang="ko-KR" dirty="0" smtClean="0">
                <a:solidFill>
                  <a:prstClr val="black">
                    <a:hueOff val="0"/>
                    <a:satOff val="0"/>
                    <a:lumOff val="0"/>
                    <a:alphaOff val="0"/>
                  </a:prstClr>
                </a:solidFill>
                <a:cs typeface="Arial" pitchFamily="34" charset="0"/>
              </a:rPr>
              <a:t>but it is possible</a:t>
            </a:r>
          </a:p>
        </p:txBody>
      </p:sp>
      <p:sp>
        <p:nvSpPr>
          <p:cNvPr id="18" name="Freeform 17"/>
          <p:cNvSpPr/>
          <p:nvPr/>
        </p:nvSpPr>
        <p:spPr>
          <a:xfrm>
            <a:off x="6922611" y="2108701"/>
            <a:ext cx="1978236" cy="668699"/>
          </a:xfrm>
          <a:custGeom>
            <a:avLst/>
            <a:gdLst>
              <a:gd name="connsiteX0" fmla="*/ 0 w 1978236"/>
              <a:gd name="connsiteY0" fmla="*/ 0 h 668699"/>
              <a:gd name="connsiteX1" fmla="*/ 1978236 w 1978236"/>
              <a:gd name="connsiteY1" fmla="*/ 0 h 668699"/>
              <a:gd name="connsiteX2" fmla="*/ 1978236 w 1978236"/>
              <a:gd name="connsiteY2" fmla="*/ 668699 h 668699"/>
              <a:gd name="connsiteX3" fmla="*/ 0 w 1978236"/>
              <a:gd name="connsiteY3" fmla="*/ 668699 h 668699"/>
              <a:gd name="connsiteX4" fmla="*/ 0 w 1978236"/>
              <a:gd name="connsiteY4" fmla="*/ 0 h 66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236" h="668699">
                <a:moveTo>
                  <a:pt x="0" y="0"/>
                </a:moveTo>
                <a:lnTo>
                  <a:pt x="1978236" y="0"/>
                </a:lnTo>
                <a:lnTo>
                  <a:pt x="1978236" y="668699"/>
                </a:lnTo>
                <a:lnTo>
                  <a:pt x="0" y="668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defTabSz="889000">
              <a:lnSpc>
                <a:spcPct val="90000"/>
              </a:lnSpc>
              <a:spcAft>
                <a:spcPct val="35000"/>
              </a:spcAft>
            </a:pPr>
            <a:r>
              <a:rPr lang="en-US" altLang="ko-KR" sz="2000" b="1" dirty="0" smtClean="0">
                <a:solidFill>
                  <a:prstClr val="black">
                    <a:hueOff val="0"/>
                    <a:satOff val="0"/>
                    <a:lumOff val="0"/>
                    <a:alphaOff val="0"/>
                  </a:prstClr>
                </a:solidFill>
                <a:cs typeface="Arial" pitchFamily="34" charset="0"/>
              </a:rPr>
              <a:t>3. Smart data: </a:t>
            </a:r>
            <a:r>
              <a:rPr lang="en-US" altLang="ko-KR" sz="2000" dirty="0">
                <a:solidFill>
                  <a:prstClr val="black">
                    <a:hueOff val="0"/>
                    <a:satOff val="0"/>
                    <a:lumOff val="0"/>
                    <a:alphaOff val="0"/>
                  </a:prstClr>
                </a:solidFill>
                <a:cs typeface="Arial" pitchFamily="34" charset="0"/>
              </a:rPr>
              <a:t>H</a:t>
            </a:r>
            <a:r>
              <a:rPr lang="en-US" altLang="ko-KR" sz="2000" dirty="0" smtClean="0">
                <a:solidFill>
                  <a:prstClr val="black">
                    <a:hueOff val="0"/>
                    <a:satOff val="0"/>
                    <a:lumOff val="0"/>
                    <a:alphaOff val="0"/>
                  </a:prstClr>
                </a:solidFill>
                <a:cs typeface="Arial" pitchFamily="34" charset="0"/>
              </a:rPr>
              <a:t>ow can </a:t>
            </a:r>
            <a:br>
              <a:rPr lang="en-US" altLang="ko-KR" sz="2000" dirty="0" smtClean="0">
                <a:solidFill>
                  <a:prstClr val="black">
                    <a:hueOff val="0"/>
                    <a:satOff val="0"/>
                    <a:lumOff val="0"/>
                    <a:alphaOff val="0"/>
                  </a:prstClr>
                </a:solidFill>
                <a:cs typeface="Arial" pitchFamily="34" charset="0"/>
              </a:rPr>
            </a:br>
            <a:r>
              <a:rPr lang="en-US" altLang="ko-KR" sz="2000" dirty="0" smtClean="0">
                <a:solidFill>
                  <a:prstClr val="black">
                    <a:hueOff val="0"/>
                    <a:satOff val="0"/>
                    <a:lumOff val="0"/>
                    <a:alphaOff val="0"/>
                  </a:prstClr>
                </a:solidFill>
                <a:cs typeface="Arial" pitchFamily="34" charset="0"/>
              </a:rPr>
              <a:t>we do better?</a:t>
            </a:r>
          </a:p>
        </p:txBody>
      </p:sp>
      <p:sp>
        <p:nvSpPr>
          <p:cNvPr id="19" name="Rounded Rectangle 18"/>
          <p:cNvSpPr/>
          <p:nvPr/>
        </p:nvSpPr>
        <p:spPr>
          <a:xfrm>
            <a:off x="244429" y="1337820"/>
            <a:ext cx="6412624" cy="531421"/>
          </a:xfrm>
          <a:prstGeom prst="roundRect">
            <a:avLst>
              <a:gd name="adj" fmla="val 24498"/>
            </a:avLst>
          </a:prstGeom>
          <a:noFill/>
          <a:ln w="38100">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spcBef>
                <a:spcPct val="10000"/>
              </a:spcBef>
              <a:spcAft>
                <a:spcPts val="300"/>
              </a:spcAft>
              <a:defRPr/>
            </a:pPr>
            <a:r>
              <a:rPr lang="en-US" altLang="ko-KR" sz="2400" b="1" dirty="0">
                <a:solidFill>
                  <a:srgbClr val="84B641"/>
                </a:solidFill>
                <a:cs typeface="Arial" pitchFamily="34" charset="0"/>
              </a:rPr>
              <a:t>Physics: </a:t>
            </a:r>
            <a:r>
              <a:rPr lang="en-US" altLang="ko-KR" sz="2400" dirty="0">
                <a:solidFill>
                  <a:srgbClr val="84B641"/>
                </a:solidFill>
                <a:cs typeface="Arial" pitchFamily="34" charset="0"/>
              </a:rPr>
              <a:t>W</a:t>
            </a:r>
            <a:r>
              <a:rPr lang="en-US" altLang="ko-KR" sz="2400" dirty="0" smtClean="0">
                <a:solidFill>
                  <a:srgbClr val="84B641"/>
                </a:solidFill>
                <a:cs typeface="Arial" pitchFamily="34" charset="0"/>
              </a:rPr>
              <a:t>hy </a:t>
            </a:r>
            <a:r>
              <a:rPr lang="en-US" altLang="ko-KR" sz="2400" dirty="0">
                <a:solidFill>
                  <a:srgbClr val="84B641"/>
                </a:solidFill>
                <a:cs typeface="Arial" pitchFamily="34" charset="0"/>
              </a:rPr>
              <a:t>something happens</a:t>
            </a:r>
          </a:p>
        </p:txBody>
      </p:sp>
      <p:sp>
        <p:nvSpPr>
          <p:cNvPr id="21" name="Freeform 20"/>
          <p:cNvSpPr/>
          <p:nvPr/>
        </p:nvSpPr>
        <p:spPr>
          <a:xfrm>
            <a:off x="263477" y="825647"/>
            <a:ext cx="8198135" cy="668699"/>
          </a:xfrm>
          <a:custGeom>
            <a:avLst/>
            <a:gdLst>
              <a:gd name="connsiteX0" fmla="*/ 0 w 1978236"/>
              <a:gd name="connsiteY0" fmla="*/ 0 h 668699"/>
              <a:gd name="connsiteX1" fmla="*/ 1978236 w 1978236"/>
              <a:gd name="connsiteY1" fmla="*/ 0 h 668699"/>
              <a:gd name="connsiteX2" fmla="*/ 1978236 w 1978236"/>
              <a:gd name="connsiteY2" fmla="*/ 668699 h 668699"/>
              <a:gd name="connsiteX3" fmla="*/ 0 w 1978236"/>
              <a:gd name="connsiteY3" fmla="*/ 668699 h 668699"/>
              <a:gd name="connsiteX4" fmla="*/ 0 w 1978236"/>
              <a:gd name="connsiteY4" fmla="*/ 0 h 66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236" h="668699">
                <a:moveTo>
                  <a:pt x="0" y="0"/>
                </a:moveTo>
                <a:lnTo>
                  <a:pt x="1978236" y="0"/>
                </a:lnTo>
                <a:lnTo>
                  <a:pt x="1978236" y="668699"/>
                </a:lnTo>
                <a:lnTo>
                  <a:pt x="0" y="668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defTabSz="889000">
              <a:lnSpc>
                <a:spcPct val="90000"/>
              </a:lnSpc>
              <a:spcAft>
                <a:spcPct val="35000"/>
              </a:spcAft>
            </a:pPr>
            <a:r>
              <a:rPr lang="en-US" altLang="ko-KR" sz="2000" b="1" dirty="0" smtClean="0">
                <a:solidFill>
                  <a:prstClr val="black">
                    <a:hueOff val="0"/>
                    <a:satOff val="0"/>
                    <a:lumOff val="0"/>
                    <a:alphaOff val="0"/>
                  </a:prstClr>
                </a:solidFill>
                <a:cs typeface="Arial" pitchFamily="34" charset="0"/>
              </a:rPr>
              <a:t>0. Getting big data: </a:t>
            </a:r>
            <a:r>
              <a:rPr lang="en-US" altLang="ko-KR" sz="2000" dirty="0" smtClean="0">
                <a:solidFill>
                  <a:prstClr val="black">
                    <a:hueOff val="0"/>
                    <a:satOff val="0"/>
                    <a:lumOff val="0"/>
                    <a:alphaOff val="0"/>
                  </a:prstClr>
                </a:solidFill>
                <a:cs typeface="Arial" pitchFamily="34" charset="0"/>
              </a:rPr>
              <a:t>making imaging tools a part of data infrastructure</a:t>
            </a:r>
            <a:endParaRPr lang="en-US" sz="2000" dirty="0">
              <a:solidFill>
                <a:prstClr val="black">
                  <a:hueOff val="0"/>
                  <a:satOff val="0"/>
                  <a:lumOff val="0"/>
                  <a:alphaOff val="0"/>
                </a:prstClr>
              </a:solidFill>
            </a:endParaRPr>
          </a:p>
        </p:txBody>
      </p:sp>
    </p:spTree>
    <p:extLst>
      <p:ext uri="{BB962C8B-B14F-4D97-AF65-F5344CB8AC3E}">
        <p14:creationId xmlns:p14="http://schemas.microsoft.com/office/powerpoint/2010/main" val="67068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86516" y="5258825"/>
            <a:ext cx="5410644" cy="553998"/>
          </a:xfrm>
          <a:prstGeom prst="rect">
            <a:avLst/>
          </a:prstGeom>
        </p:spPr>
        <p:txBody>
          <a:bodyPr wrap="square">
            <a:spAutoFit/>
          </a:bodyPr>
          <a:lstStyle/>
          <a:p>
            <a:r>
              <a:rPr lang="en-US" sz="3000" b="1" dirty="0" smtClean="0">
                <a:solidFill>
                  <a:srgbClr val="006C3A"/>
                </a:solidFill>
                <a:latin typeface="Arial Black" pitchFamily="34" charset="0"/>
              </a:rPr>
              <a:t>Level 0: Getting big data</a:t>
            </a:r>
            <a:endParaRPr lang="en-US" b="1" dirty="0">
              <a:solidFill>
                <a:prstClr val="black"/>
              </a:solidFill>
            </a:endParaRPr>
          </a:p>
        </p:txBody>
      </p:sp>
      <p:grpSp>
        <p:nvGrpSpPr>
          <p:cNvPr id="4" name="Group 3"/>
          <p:cNvGrpSpPr>
            <a:grpSpLocks noChangeAspect="1"/>
          </p:cNvGrpSpPr>
          <p:nvPr/>
        </p:nvGrpSpPr>
        <p:grpSpPr>
          <a:xfrm>
            <a:off x="154551" y="57356"/>
            <a:ext cx="5454351" cy="5586886"/>
            <a:chOff x="-41958" y="888656"/>
            <a:chExt cx="5802501" cy="5943496"/>
          </a:xfrm>
        </p:grpSpPr>
        <p:grpSp>
          <p:nvGrpSpPr>
            <p:cNvPr id="5" name="Group 4"/>
            <p:cNvGrpSpPr>
              <a:grpSpLocks noChangeAspect="1"/>
            </p:cNvGrpSpPr>
            <p:nvPr/>
          </p:nvGrpSpPr>
          <p:grpSpPr>
            <a:xfrm>
              <a:off x="-41958" y="888656"/>
              <a:ext cx="5802501" cy="5943496"/>
              <a:chOff x="1401074" y="451187"/>
              <a:chExt cx="6172874" cy="6322868"/>
            </a:xfrm>
          </p:grpSpPr>
          <p:sp>
            <p:nvSpPr>
              <p:cNvPr id="42" name="Block Arc 41"/>
              <p:cNvSpPr>
                <a:spLocks noChangeAspect="1"/>
              </p:cNvSpPr>
              <p:nvPr/>
            </p:nvSpPr>
            <p:spPr>
              <a:xfrm rot="16200000">
                <a:off x="1973997" y="849620"/>
                <a:ext cx="5599951" cy="5599951"/>
              </a:xfrm>
              <a:prstGeom prst="blockArc">
                <a:avLst>
                  <a:gd name="adj1" fmla="val 11340366"/>
                  <a:gd name="adj2" fmla="val 20740829"/>
                  <a:gd name="adj3" fmla="val 2539"/>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3" name="Oval 4"/>
              <p:cNvSpPr/>
              <p:nvPr/>
            </p:nvSpPr>
            <p:spPr>
              <a:xfrm>
                <a:off x="2499419" y="1376872"/>
                <a:ext cx="4304351" cy="4304351"/>
              </a:xfrm>
              <a:custGeom>
                <a:avLst/>
                <a:gdLst/>
                <a:ahLst/>
                <a:cxnLst/>
                <a:rect l="l" t="t" r="r" b="b"/>
                <a:pathLst>
                  <a:path w="4707376" h="4707376">
                    <a:moveTo>
                      <a:pt x="2257625" y="0"/>
                    </a:moveTo>
                    <a:lnTo>
                      <a:pt x="2449752" y="0"/>
                    </a:lnTo>
                    <a:lnTo>
                      <a:pt x="2519615" y="274112"/>
                    </a:lnTo>
                    <a:lnTo>
                      <a:pt x="2596519" y="284727"/>
                    </a:lnTo>
                    <a:lnTo>
                      <a:pt x="2720292" y="27882"/>
                    </a:lnTo>
                    <a:lnTo>
                      <a:pt x="2908608" y="65957"/>
                    </a:lnTo>
                    <a:lnTo>
                      <a:pt x="2922860" y="350456"/>
                    </a:lnTo>
                    <a:cubicBezTo>
                      <a:pt x="2948253" y="354423"/>
                      <a:pt x="2972512" y="362062"/>
                      <a:pt x="2996559" y="370181"/>
                    </a:cubicBezTo>
                    <a:lnTo>
                      <a:pt x="3170368" y="138446"/>
                    </a:lnTo>
                    <a:lnTo>
                      <a:pt x="3347777" y="212194"/>
                    </a:lnTo>
                    <a:lnTo>
                      <a:pt x="3305840" y="500580"/>
                    </a:lnTo>
                    <a:cubicBezTo>
                      <a:pt x="3324219" y="507575"/>
                      <a:pt x="3341388" y="516851"/>
                      <a:pt x="3358407" y="526367"/>
                    </a:cubicBezTo>
                    <a:lnTo>
                      <a:pt x="3580291" y="326158"/>
                    </a:lnTo>
                    <a:lnTo>
                      <a:pt x="3740241" y="432594"/>
                    </a:lnTo>
                    <a:lnTo>
                      <a:pt x="3641265" y="714553"/>
                    </a:lnTo>
                    <a:cubicBezTo>
                      <a:pt x="3661962" y="728977"/>
                      <a:pt x="3681422" y="744949"/>
                      <a:pt x="3700580" y="761264"/>
                    </a:cubicBezTo>
                    <a:lnTo>
                      <a:pt x="3952502" y="611675"/>
                    </a:lnTo>
                    <a:lnTo>
                      <a:pt x="4088357" y="747530"/>
                    </a:lnTo>
                    <a:lnTo>
                      <a:pt x="3938887" y="999250"/>
                    </a:lnTo>
                    <a:lnTo>
                      <a:pt x="3989426" y="1066259"/>
                    </a:lnTo>
                    <a:lnTo>
                      <a:pt x="4253983" y="973764"/>
                    </a:lnTo>
                    <a:lnTo>
                      <a:pt x="4360219" y="1133848"/>
                    </a:lnTo>
                    <a:lnTo>
                      <a:pt x="4171096" y="1342919"/>
                    </a:lnTo>
                    <a:cubicBezTo>
                      <a:pt x="4185024" y="1361950"/>
                      <a:pt x="4195732" y="1382745"/>
                      <a:pt x="4206051" y="1403766"/>
                    </a:cubicBezTo>
                    <a:lnTo>
                      <a:pt x="4492372" y="1362869"/>
                    </a:lnTo>
                    <a:lnTo>
                      <a:pt x="4565671" y="1540464"/>
                    </a:lnTo>
                    <a:lnTo>
                      <a:pt x="4332214" y="1714643"/>
                    </a:lnTo>
                    <a:cubicBezTo>
                      <a:pt x="4339834" y="1731403"/>
                      <a:pt x="4345048" y="1748944"/>
                      <a:pt x="4350028" y="1766583"/>
                    </a:cubicBezTo>
                    <a:lnTo>
                      <a:pt x="4642631" y="1781609"/>
                    </a:lnTo>
                    <a:lnTo>
                      <a:pt x="4680471" y="1969972"/>
                    </a:lnTo>
                    <a:lnTo>
                      <a:pt x="4416423" y="2096808"/>
                    </a:lnTo>
                    <a:cubicBezTo>
                      <a:pt x="4421182" y="2122962"/>
                      <a:pt x="4423782" y="2149462"/>
                      <a:pt x="4425878" y="2176104"/>
                    </a:cubicBezTo>
                    <a:lnTo>
                      <a:pt x="4707376" y="2247850"/>
                    </a:lnTo>
                    <a:lnTo>
                      <a:pt x="4707376" y="2439977"/>
                    </a:lnTo>
                    <a:lnTo>
                      <a:pt x="4425891" y="2511719"/>
                    </a:lnTo>
                    <a:lnTo>
                      <a:pt x="4413160" y="2602831"/>
                    </a:lnTo>
                    <a:lnTo>
                      <a:pt x="4672008" y="2727568"/>
                    </a:lnTo>
                    <a:lnTo>
                      <a:pt x="4633932" y="2915884"/>
                    </a:lnTo>
                    <a:lnTo>
                      <a:pt x="4344612" y="2930378"/>
                    </a:lnTo>
                    <a:cubicBezTo>
                      <a:pt x="4341535" y="2950405"/>
                      <a:pt x="4335396" y="2969465"/>
                      <a:pt x="4328958" y="2988393"/>
                    </a:cubicBezTo>
                    <a:lnTo>
                      <a:pt x="4563616" y="3164394"/>
                    </a:lnTo>
                    <a:lnTo>
                      <a:pt x="4489868" y="3341803"/>
                    </a:lnTo>
                    <a:lnTo>
                      <a:pt x="4197045" y="3299221"/>
                    </a:lnTo>
                    <a:cubicBezTo>
                      <a:pt x="4190477" y="3316438"/>
                      <a:pt x="4181747" y="3332501"/>
                      <a:pt x="4172806" y="3348432"/>
                    </a:cubicBezTo>
                    <a:lnTo>
                      <a:pt x="4366685" y="3563300"/>
                    </a:lnTo>
                    <a:lnTo>
                      <a:pt x="4260248" y="3723250"/>
                    </a:lnTo>
                    <a:lnTo>
                      <a:pt x="3987007" y="3627334"/>
                    </a:lnTo>
                    <a:cubicBezTo>
                      <a:pt x="3971656" y="3649227"/>
                      <a:pt x="3954710" y="3669847"/>
                      <a:pt x="3937376" y="3690127"/>
                    </a:cubicBezTo>
                    <a:lnTo>
                      <a:pt x="4085923" y="3940294"/>
                    </a:lnTo>
                    <a:lnTo>
                      <a:pt x="3950068" y="4076149"/>
                    </a:lnTo>
                    <a:lnTo>
                      <a:pt x="3699737" y="3927504"/>
                    </a:lnTo>
                    <a:lnTo>
                      <a:pt x="3630489" y="3979680"/>
                    </a:lnTo>
                    <a:lnTo>
                      <a:pt x="3631306" y="3980911"/>
                    </a:lnTo>
                    <a:lnTo>
                      <a:pt x="3732878" y="4271429"/>
                    </a:lnTo>
                    <a:lnTo>
                      <a:pt x="3572794" y="4377665"/>
                    </a:lnTo>
                    <a:lnTo>
                      <a:pt x="3344558" y="4171205"/>
                    </a:lnTo>
                    <a:lnTo>
                      <a:pt x="3342136" y="4167555"/>
                    </a:lnTo>
                    <a:cubicBezTo>
                      <a:pt x="3328931" y="4177316"/>
                      <a:pt x="3314463" y="4184710"/>
                      <a:pt x="3299886" y="4191918"/>
                    </a:cubicBezTo>
                    <a:lnTo>
                      <a:pt x="3300337" y="4193010"/>
                    </a:lnTo>
                    <a:lnTo>
                      <a:pt x="3343855" y="4497681"/>
                    </a:lnTo>
                    <a:lnTo>
                      <a:pt x="3166260" y="4570980"/>
                    </a:lnTo>
                    <a:lnTo>
                      <a:pt x="2982221" y="4324307"/>
                    </a:lnTo>
                    <a:lnTo>
                      <a:pt x="2980888" y="4321079"/>
                    </a:lnTo>
                    <a:cubicBezTo>
                      <a:pt x="2964139" y="4328659"/>
                      <a:pt x="2946613" y="4333828"/>
                      <a:pt x="2928989" y="4338765"/>
                    </a:cubicBezTo>
                    <a:lnTo>
                      <a:pt x="2913642" y="4637609"/>
                    </a:lnTo>
                    <a:lnTo>
                      <a:pt x="2725278" y="4675449"/>
                    </a:lnTo>
                    <a:lnTo>
                      <a:pt x="2595352" y="4404967"/>
                    </a:lnTo>
                    <a:cubicBezTo>
                      <a:pt x="2572029" y="4409274"/>
                      <a:pt x="2548402" y="4411566"/>
                      <a:pt x="2524662" y="4413459"/>
                    </a:cubicBezTo>
                    <a:lnTo>
                      <a:pt x="2449751" y="4707376"/>
                    </a:lnTo>
                    <a:lnTo>
                      <a:pt x="2257624" y="4707376"/>
                    </a:lnTo>
                    <a:lnTo>
                      <a:pt x="2182714" y="4413459"/>
                    </a:lnTo>
                    <a:lnTo>
                      <a:pt x="2109043" y="4403248"/>
                    </a:lnTo>
                    <a:lnTo>
                      <a:pt x="1975694" y="4679965"/>
                    </a:lnTo>
                    <a:lnTo>
                      <a:pt x="1787378" y="4641889"/>
                    </a:lnTo>
                    <a:lnTo>
                      <a:pt x="1771998" y="4334878"/>
                    </a:lnTo>
                    <a:cubicBezTo>
                      <a:pt x="1753847" y="4332126"/>
                      <a:pt x="1736524" y="4326695"/>
                      <a:pt x="1719307" y="4321024"/>
                    </a:cubicBezTo>
                    <a:lnTo>
                      <a:pt x="1540846" y="4558962"/>
                    </a:lnTo>
                    <a:lnTo>
                      <a:pt x="1363437" y="4485214"/>
                    </a:lnTo>
                    <a:lnTo>
                      <a:pt x="1406415" y="4189669"/>
                    </a:lnTo>
                    <a:cubicBezTo>
                      <a:pt x="1385067" y="4181434"/>
                      <a:pt x="1365069" y="4170641"/>
                      <a:pt x="1345277" y="4159524"/>
                    </a:cubicBezTo>
                    <a:lnTo>
                      <a:pt x="1132408" y="4351598"/>
                    </a:lnTo>
                    <a:lnTo>
                      <a:pt x="972457" y="4245162"/>
                    </a:lnTo>
                    <a:lnTo>
                      <a:pt x="1067437" y="3974589"/>
                    </a:lnTo>
                    <a:cubicBezTo>
                      <a:pt x="1046912" y="3960316"/>
                      <a:pt x="1027605" y="3944517"/>
                      <a:pt x="1008593" y="3928380"/>
                    </a:cubicBezTo>
                    <a:lnTo>
                      <a:pt x="759738" y="4076147"/>
                    </a:lnTo>
                    <a:lnTo>
                      <a:pt x="623884" y="3940292"/>
                    </a:lnTo>
                    <a:lnTo>
                      <a:pt x="771475" y="3691736"/>
                    </a:lnTo>
                    <a:lnTo>
                      <a:pt x="728500" y="3635184"/>
                    </a:lnTo>
                    <a:lnTo>
                      <a:pt x="728472" y="3635202"/>
                    </a:lnTo>
                    <a:lnTo>
                      <a:pt x="437953" y="3736774"/>
                    </a:lnTo>
                    <a:lnTo>
                      <a:pt x="331718" y="3576690"/>
                    </a:lnTo>
                    <a:lnTo>
                      <a:pt x="537869" y="3348795"/>
                    </a:lnTo>
                    <a:cubicBezTo>
                      <a:pt x="525350" y="3331870"/>
                      <a:pt x="515680" y="3313372"/>
                      <a:pt x="506313" y="3294697"/>
                    </a:cubicBezTo>
                    <a:lnTo>
                      <a:pt x="214349" y="3336400"/>
                    </a:lnTo>
                    <a:lnTo>
                      <a:pt x="141049" y="3158804"/>
                    </a:lnTo>
                    <a:lnTo>
                      <a:pt x="378349" y="2981759"/>
                    </a:lnTo>
                    <a:cubicBezTo>
                      <a:pt x="368283" y="2959239"/>
                      <a:pt x="361281" y="2935693"/>
                      <a:pt x="354700" y="2911971"/>
                    </a:cubicBezTo>
                    <a:lnTo>
                      <a:pt x="65299" y="2897110"/>
                    </a:lnTo>
                    <a:lnTo>
                      <a:pt x="27459" y="2708746"/>
                    </a:lnTo>
                    <a:lnTo>
                      <a:pt x="289955" y="2582656"/>
                    </a:lnTo>
                    <a:cubicBezTo>
                      <a:pt x="285638" y="2559252"/>
                      <a:pt x="283360" y="2535542"/>
                      <a:pt x="281486" y="2511719"/>
                    </a:cubicBezTo>
                    <a:lnTo>
                      <a:pt x="0" y="2439976"/>
                    </a:lnTo>
                    <a:lnTo>
                      <a:pt x="0" y="2247849"/>
                    </a:lnTo>
                    <a:lnTo>
                      <a:pt x="281499" y="2176104"/>
                    </a:lnTo>
                    <a:lnTo>
                      <a:pt x="290192" y="2113212"/>
                    </a:lnTo>
                    <a:lnTo>
                      <a:pt x="19924" y="1982970"/>
                    </a:lnTo>
                    <a:lnTo>
                      <a:pt x="58000" y="1794654"/>
                    </a:lnTo>
                    <a:lnTo>
                      <a:pt x="356151" y="1779718"/>
                    </a:lnTo>
                    <a:cubicBezTo>
                      <a:pt x="359965" y="1755292"/>
                      <a:pt x="367214" y="1731915"/>
                      <a:pt x="374900" y="1708729"/>
                    </a:cubicBezTo>
                    <a:lnTo>
                      <a:pt x="143100" y="1534872"/>
                    </a:lnTo>
                    <a:lnTo>
                      <a:pt x="216848" y="1357463"/>
                    </a:lnTo>
                    <a:lnTo>
                      <a:pt x="505193" y="1399394"/>
                    </a:lnTo>
                    <a:cubicBezTo>
                      <a:pt x="514159" y="1376353"/>
                      <a:pt x="525858" y="1354759"/>
                      <a:pt x="537938" y="1333406"/>
                    </a:cubicBezTo>
                    <a:lnTo>
                      <a:pt x="341244" y="1115417"/>
                    </a:lnTo>
                    <a:lnTo>
                      <a:pt x="447680" y="955466"/>
                    </a:lnTo>
                    <a:lnTo>
                      <a:pt x="726073" y="1053190"/>
                    </a:lnTo>
                    <a:cubicBezTo>
                      <a:pt x="739611" y="1033789"/>
                      <a:pt x="754637" y="1015583"/>
                      <a:pt x="769966" y="997643"/>
                    </a:cubicBezTo>
                    <a:lnTo>
                      <a:pt x="621451" y="747530"/>
                    </a:lnTo>
                    <a:lnTo>
                      <a:pt x="757306" y="611676"/>
                    </a:lnTo>
                    <a:lnTo>
                      <a:pt x="1007752" y="760389"/>
                    </a:lnTo>
                    <a:lnTo>
                      <a:pt x="1062169" y="719401"/>
                    </a:lnTo>
                    <a:lnTo>
                      <a:pt x="969868" y="455399"/>
                    </a:lnTo>
                    <a:lnTo>
                      <a:pt x="1129952" y="349163"/>
                    </a:lnTo>
                    <a:lnTo>
                      <a:pt x="1337175" y="536616"/>
                    </a:lnTo>
                    <a:cubicBezTo>
                      <a:pt x="1359886" y="520145"/>
                      <a:pt x="1384603" y="507253"/>
                      <a:pt x="1409640" y="494908"/>
                    </a:cubicBezTo>
                    <a:lnTo>
                      <a:pt x="1370324" y="219658"/>
                    </a:lnTo>
                    <a:lnTo>
                      <a:pt x="1547919" y="146358"/>
                    </a:lnTo>
                    <a:lnTo>
                      <a:pt x="1715344" y="370764"/>
                    </a:lnTo>
                    <a:cubicBezTo>
                      <a:pt x="1737305" y="360974"/>
                      <a:pt x="1760258" y="354162"/>
                      <a:pt x="1783378" y="347750"/>
                    </a:cubicBezTo>
                    <a:lnTo>
                      <a:pt x="1798141" y="60277"/>
                    </a:lnTo>
                    <a:lnTo>
                      <a:pt x="1986505" y="22437"/>
                    </a:lnTo>
                    <a:lnTo>
                      <a:pt x="2111698" y="283066"/>
                    </a:lnTo>
                    <a:cubicBezTo>
                      <a:pt x="2136791" y="278518"/>
                      <a:pt x="2162211" y="276084"/>
                      <a:pt x="2187762" y="274112"/>
                    </a:cubicBezTo>
                    <a:close/>
                  </a:path>
                </a:pathLst>
              </a:custGeom>
              <a:solidFill>
                <a:schemeClr val="bg1">
                  <a:lumMod val="9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4" name="Group 43"/>
              <p:cNvGrpSpPr/>
              <p:nvPr/>
            </p:nvGrpSpPr>
            <p:grpSpPr>
              <a:xfrm rot="21040141">
                <a:off x="1910687" y="1258667"/>
                <a:ext cx="1213713" cy="1213713"/>
                <a:chOff x="1964892" y="1118458"/>
                <a:chExt cx="1213713" cy="1213713"/>
              </a:xfrm>
            </p:grpSpPr>
            <p:sp>
              <p:nvSpPr>
                <p:cNvPr id="66" name="Shape 65"/>
                <p:cNvSpPr/>
                <p:nvPr/>
              </p:nvSpPr>
              <p:spPr>
                <a:xfrm rot="19922288">
                  <a:off x="1964892" y="1118458"/>
                  <a:ext cx="1213713" cy="1213713"/>
                </a:xfrm>
                <a:prstGeom prst="gear9">
                  <a:avLst/>
                </a:prstGeom>
                <a:solidFill>
                  <a:schemeClr val="bg1">
                    <a:lumMod val="85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7" name="Oval 66"/>
                <p:cNvSpPr/>
                <p:nvPr/>
              </p:nvSpPr>
              <p:spPr>
                <a:xfrm>
                  <a:off x="2121824" y="1281424"/>
                  <a:ext cx="888374" cy="888448"/>
                </a:xfrm>
                <a:prstGeom prst="ellipse">
                  <a:avLst/>
                </a:prstGeom>
                <a:noFill/>
                <a:ln w="9525" cap="flat" cmpd="sng" algn="ctr">
                  <a:noFill/>
                  <a:prstDash val="solid"/>
                </a:ln>
                <a:effectLst>
                  <a:glow rad="63500">
                    <a:srgbClr val="B2C1DB">
                      <a:satMod val="175000"/>
                      <a:alpha val="40000"/>
                    </a:srgbClr>
                  </a:glow>
                  <a:outerShdw blurRad="40000" dist="23000" dir="5400000" rotWithShape="0">
                    <a:srgbClr val="000000">
                      <a:alpha val="35000"/>
                    </a:srgbClr>
                  </a:outerShdw>
                </a:effectLst>
              </p:spPr>
              <p:txBody>
                <a:bodyPr rtlCol="0" anchor="ctr"/>
                <a:lstStyle/>
                <a:p>
                  <a:pPr algn="ctr">
                    <a:defRPr/>
                  </a:pPr>
                  <a:endParaRPr lang="en-US" sz="1200" kern="0" dirty="0">
                    <a:solidFill>
                      <a:srgbClr val="FFFFFF"/>
                    </a:solidFill>
                    <a:latin typeface="Arial"/>
                  </a:endParaRPr>
                </a:p>
              </p:txBody>
            </p:sp>
          </p:grpSp>
          <p:grpSp>
            <p:nvGrpSpPr>
              <p:cNvPr id="45" name="Group 44"/>
              <p:cNvGrpSpPr/>
              <p:nvPr/>
            </p:nvGrpSpPr>
            <p:grpSpPr>
              <a:xfrm rot="21040141">
                <a:off x="1401074" y="2435077"/>
                <a:ext cx="1213713" cy="1213713"/>
                <a:chOff x="1921543" y="1090145"/>
                <a:chExt cx="1213713" cy="1213713"/>
              </a:xfrm>
            </p:grpSpPr>
            <p:sp>
              <p:nvSpPr>
                <p:cNvPr id="64" name="Shape 63"/>
                <p:cNvSpPr/>
                <p:nvPr/>
              </p:nvSpPr>
              <p:spPr>
                <a:xfrm rot="374059">
                  <a:off x="1921543" y="1090145"/>
                  <a:ext cx="1213713" cy="1213713"/>
                </a:xfrm>
                <a:prstGeom prst="gear9">
                  <a:avLst/>
                </a:prstGeom>
                <a:solidFill>
                  <a:schemeClr val="bg1">
                    <a:lumMod val="85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5" name="Oval 64"/>
                <p:cNvSpPr/>
                <p:nvPr/>
              </p:nvSpPr>
              <p:spPr>
                <a:xfrm>
                  <a:off x="2085548" y="1244657"/>
                  <a:ext cx="888374" cy="888448"/>
                </a:xfrm>
                <a:prstGeom prst="ellipse">
                  <a:avLst/>
                </a:prstGeom>
                <a:noFill/>
                <a:ln w="9525" cap="flat" cmpd="sng" algn="ctr">
                  <a:noFill/>
                  <a:prstDash val="solid"/>
                </a:ln>
                <a:effectLst>
                  <a:glow rad="63500">
                    <a:srgbClr val="B2C1DB">
                      <a:satMod val="175000"/>
                      <a:alpha val="40000"/>
                    </a:srgbClr>
                  </a:glow>
                  <a:outerShdw blurRad="40000" dist="23000" dir="5400000" rotWithShape="0">
                    <a:srgbClr val="000000">
                      <a:alpha val="35000"/>
                    </a:srgbClr>
                  </a:outerShdw>
                </a:effectLst>
              </p:spPr>
              <p:txBody>
                <a:bodyPr rtlCol="0" anchor="ctr"/>
                <a:lstStyle/>
                <a:p>
                  <a:pPr algn="ctr">
                    <a:defRPr/>
                  </a:pPr>
                  <a:endParaRPr lang="en-US" sz="1200" kern="0" dirty="0">
                    <a:solidFill>
                      <a:srgbClr val="FFFFFF"/>
                    </a:solidFill>
                    <a:latin typeface="Arial"/>
                  </a:endParaRPr>
                </a:p>
              </p:txBody>
            </p:sp>
          </p:grpSp>
          <p:grpSp>
            <p:nvGrpSpPr>
              <p:cNvPr id="46" name="Group 45"/>
              <p:cNvGrpSpPr/>
              <p:nvPr/>
            </p:nvGrpSpPr>
            <p:grpSpPr>
              <a:xfrm rot="21040141">
                <a:off x="1444578" y="3716424"/>
                <a:ext cx="1213713" cy="1213714"/>
                <a:chOff x="1861115" y="1061051"/>
                <a:chExt cx="1213713" cy="1213714"/>
              </a:xfrm>
            </p:grpSpPr>
            <p:sp>
              <p:nvSpPr>
                <p:cNvPr id="62" name="Shape 61"/>
                <p:cNvSpPr/>
                <p:nvPr/>
              </p:nvSpPr>
              <p:spPr>
                <a:xfrm rot="164135">
                  <a:off x="1861115" y="1061051"/>
                  <a:ext cx="1213713" cy="1213714"/>
                </a:xfrm>
                <a:prstGeom prst="gear9">
                  <a:avLst/>
                </a:prstGeom>
                <a:solidFill>
                  <a:schemeClr val="bg1">
                    <a:lumMod val="85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Oval 62"/>
                <p:cNvSpPr/>
                <p:nvPr/>
              </p:nvSpPr>
              <p:spPr>
                <a:xfrm>
                  <a:off x="2017101" y="1214371"/>
                  <a:ext cx="888374" cy="888447"/>
                </a:xfrm>
                <a:prstGeom prst="ellipse">
                  <a:avLst/>
                </a:prstGeom>
                <a:noFill/>
                <a:ln w="9525" cap="flat" cmpd="sng" algn="ctr">
                  <a:noFill/>
                  <a:prstDash val="solid"/>
                </a:ln>
                <a:effectLst>
                  <a:glow rad="63500">
                    <a:srgbClr val="B2C1DB">
                      <a:satMod val="175000"/>
                      <a:alpha val="40000"/>
                    </a:srgbClr>
                  </a:glow>
                  <a:outerShdw blurRad="40000" dist="23000" dir="5400000" rotWithShape="0">
                    <a:srgbClr val="000000">
                      <a:alpha val="35000"/>
                    </a:srgbClr>
                  </a:outerShdw>
                </a:effectLst>
              </p:spPr>
              <p:txBody>
                <a:bodyPr rtlCol="0" anchor="ctr"/>
                <a:lstStyle/>
                <a:p>
                  <a:pPr algn="ctr">
                    <a:defRPr/>
                  </a:pPr>
                  <a:endParaRPr lang="en-US" sz="1200" kern="0" dirty="0">
                    <a:solidFill>
                      <a:srgbClr val="FFFFFF"/>
                    </a:solidFill>
                    <a:latin typeface="Arial"/>
                  </a:endParaRPr>
                </a:p>
              </p:txBody>
            </p:sp>
          </p:grpSp>
          <p:grpSp>
            <p:nvGrpSpPr>
              <p:cNvPr id="47" name="Group 46"/>
              <p:cNvGrpSpPr/>
              <p:nvPr/>
            </p:nvGrpSpPr>
            <p:grpSpPr>
              <a:xfrm rot="21040141">
                <a:off x="2203173" y="4923153"/>
                <a:ext cx="1213713" cy="1213713"/>
                <a:chOff x="1943498" y="1154430"/>
                <a:chExt cx="1213713" cy="1213713"/>
              </a:xfrm>
            </p:grpSpPr>
            <p:sp>
              <p:nvSpPr>
                <p:cNvPr id="60" name="Shape 59"/>
                <p:cNvSpPr/>
                <p:nvPr/>
              </p:nvSpPr>
              <p:spPr>
                <a:xfrm rot="20747613">
                  <a:off x="1943498" y="1154430"/>
                  <a:ext cx="1213713" cy="1213713"/>
                </a:xfrm>
                <a:prstGeom prst="gear9">
                  <a:avLst/>
                </a:prstGeom>
                <a:solidFill>
                  <a:schemeClr val="bg1">
                    <a:lumMod val="85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1" name="Oval 60"/>
                <p:cNvSpPr/>
                <p:nvPr/>
              </p:nvSpPr>
              <p:spPr>
                <a:xfrm>
                  <a:off x="2113124" y="1313539"/>
                  <a:ext cx="888374" cy="888448"/>
                </a:xfrm>
                <a:prstGeom prst="ellipse">
                  <a:avLst/>
                </a:prstGeom>
                <a:noFill/>
                <a:ln w="9525" cap="flat" cmpd="sng" algn="ctr">
                  <a:noFill/>
                  <a:prstDash val="solid"/>
                </a:ln>
                <a:effectLst>
                  <a:glow rad="63500">
                    <a:srgbClr val="B2C1DB">
                      <a:satMod val="175000"/>
                      <a:alpha val="40000"/>
                    </a:srgbClr>
                  </a:glow>
                  <a:outerShdw blurRad="40000" dist="23000" dir="5400000" rotWithShape="0">
                    <a:srgbClr val="000000">
                      <a:alpha val="35000"/>
                    </a:srgbClr>
                  </a:outerShdw>
                </a:effectLst>
              </p:spPr>
              <p:txBody>
                <a:bodyPr rtlCol="0" anchor="ctr"/>
                <a:lstStyle/>
                <a:p>
                  <a:pPr algn="ctr">
                    <a:defRPr/>
                  </a:pPr>
                  <a:endParaRPr lang="en-US" sz="1200" kern="0" dirty="0">
                    <a:solidFill>
                      <a:srgbClr val="FFFFFF"/>
                    </a:solidFill>
                    <a:latin typeface="Arial"/>
                  </a:endParaRPr>
                </a:p>
              </p:txBody>
            </p:sp>
          </p:grpSp>
          <p:grpSp>
            <p:nvGrpSpPr>
              <p:cNvPr id="48" name="Group 47"/>
              <p:cNvGrpSpPr/>
              <p:nvPr/>
            </p:nvGrpSpPr>
            <p:grpSpPr>
              <a:xfrm rot="21040141">
                <a:off x="3020483" y="451187"/>
                <a:ext cx="1213713" cy="1213713"/>
                <a:chOff x="2047944" y="1180488"/>
                <a:chExt cx="1213713" cy="1213713"/>
              </a:xfrm>
            </p:grpSpPr>
            <p:sp>
              <p:nvSpPr>
                <p:cNvPr id="58" name="Shape 57"/>
                <p:cNvSpPr/>
                <p:nvPr/>
              </p:nvSpPr>
              <p:spPr>
                <a:xfrm rot="21019309">
                  <a:off x="2047944" y="1180488"/>
                  <a:ext cx="1213713" cy="1213713"/>
                </a:xfrm>
                <a:prstGeom prst="gear9">
                  <a:avLst/>
                </a:prstGeom>
                <a:solidFill>
                  <a:schemeClr val="bg1">
                    <a:lumMod val="85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9" name="Oval 58"/>
                <p:cNvSpPr/>
                <p:nvPr/>
              </p:nvSpPr>
              <p:spPr>
                <a:xfrm>
                  <a:off x="2216800" y="1340862"/>
                  <a:ext cx="888374" cy="888447"/>
                </a:xfrm>
                <a:prstGeom prst="ellipse">
                  <a:avLst/>
                </a:prstGeom>
                <a:noFill/>
                <a:ln w="9525" cap="flat" cmpd="sng" algn="ctr">
                  <a:noFill/>
                  <a:prstDash val="solid"/>
                </a:ln>
                <a:effectLst>
                  <a:glow rad="63500">
                    <a:srgbClr val="B2C1DB">
                      <a:satMod val="175000"/>
                      <a:alpha val="40000"/>
                    </a:srgbClr>
                  </a:glow>
                  <a:outerShdw blurRad="40000" dist="23000" dir="5400000" rotWithShape="0">
                    <a:srgbClr val="000000">
                      <a:alpha val="35000"/>
                    </a:srgbClr>
                  </a:outerShdw>
                </a:effectLst>
              </p:spPr>
              <p:txBody>
                <a:bodyPr rtlCol="0" anchor="ctr"/>
                <a:lstStyle/>
                <a:p>
                  <a:pPr algn="ctr">
                    <a:defRPr/>
                  </a:pPr>
                  <a:endParaRPr lang="en-US" sz="1200" kern="0" dirty="0">
                    <a:solidFill>
                      <a:srgbClr val="FFFFFF"/>
                    </a:solidFill>
                    <a:latin typeface="Arial"/>
                  </a:endParaRPr>
                </a:p>
              </p:txBody>
            </p:sp>
          </p:grpSp>
          <p:grpSp>
            <p:nvGrpSpPr>
              <p:cNvPr id="49" name="Group 48"/>
              <p:cNvGrpSpPr/>
              <p:nvPr/>
            </p:nvGrpSpPr>
            <p:grpSpPr>
              <a:xfrm rot="21040141">
                <a:off x="3408315" y="5560342"/>
                <a:ext cx="1213713" cy="1213713"/>
                <a:chOff x="2083396" y="1074537"/>
                <a:chExt cx="1213713" cy="1213713"/>
              </a:xfrm>
            </p:grpSpPr>
            <p:sp>
              <p:nvSpPr>
                <p:cNvPr id="56" name="Shape 55"/>
                <p:cNvSpPr/>
                <p:nvPr/>
              </p:nvSpPr>
              <p:spPr>
                <a:xfrm rot="559859">
                  <a:off x="2083396" y="1074537"/>
                  <a:ext cx="1213713" cy="1213713"/>
                </a:xfrm>
                <a:prstGeom prst="gear9">
                  <a:avLst/>
                </a:prstGeom>
                <a:solidFill>
                  <a:schemeClr val="bg1">
                    <a:lumMod val="85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Oval 56"/>
                <p:cNvSpPr/>
                <p:nvPr/>
              </p:nvSpPr>
              <p:spPr>
                <a:xfrm>
                  <a:off x="2247953" y="1239059"/>
                  <a:ext cx="884596" cy="884669"/>
                </a:xfrm>
                <a:prstGeom prst="ellipse">
                  <a:avLst/>
                </a:prstGeom>
                <a:noFill/>
                <a:ln w="9525" cap="flat" cmpd="sng" algn="ctr">
                  <a:noFill/>
                  <a:prstDash val="solid"/>
                </a:ln>
                <a:effectLst>
                  <a:glow rad="63500">
                    <a:srgbClr val="B2C1DB">
                      <a:satMod val="175000"/>
                      <a:alpha val="40000"/>
                    </a:srgbClr>
                  </a:glow>
                  <a:outerShdw blurRad="40000" dist="23000" dir="5400000" rotWithShape="0">
                    <a:srgbClr val="000000">
                      <a:alpha val="35000"/>
                    </a:srgbClr>
                  </a:outerShdw>
                </a:effectLst>
              </p:spPr>
              <p:txBody>
                <a:bodyPr rtlCol="0" anchor="ctr"/>
                <a:lstStyle/>
                <a:p>
                  <a:pPr algn="ctr">
                    <a:defRPr/>
                  </a:pPr>
                  <a:endParaRPr lang="en-US" sz="1200" kern="0" dirty="0">
                    <a:solidFill>
                      <a:srgbClr val="FFFFFF"/>
                    </a:solidFill>
                    <a:latin typeface="Arial"/>
                  </a:endParaRPr>
                </a:p>
              </p:txBody>
            </p:sp>
          </p:grpSp>
          <p:sp>
            <p:nvSpPr>
              <p:cNvPr id="50" name="TextBox 49"/>
              <p:cNvSpPr txBox="1"/>
              <p:nvPr/>
            </p:nvSpPr>
            <p:spPr>
              <a:xfrm>
                <a:off x="3122743" y="899268"/>
                <a:ext cx="1020670" cy="313489"/>
              </a:xfrm>
              <a:prstGeom prst="rect">
                <a:avLst/>
              </a:prstGeom>
              <a:noFill/>
            </p:spPr>
            <p:txBody>
              <a:bodyPr wrap="square" rtlCol="0">
                <a:spAutoFit/>
              </a:bodyPr>
              <a:lstStyle/>
              <a:p>
                <a:pPr algn="ctr"/>
                <a:r>
                  <a:rPr lang="en-US" sz="1200" dirty="0" smtClean="0">
                    <a:solidFill>
                      <a:srgbClr val="006C45"/>
                    </a:solidFill>
                    <a:latin typeface="Arial"/>
                  </a:rPr>
                  <a:t>Chemistry</a:t>
                </a:r>
                <a:endParaRPr lang="en-US" sz="1200" dirty="0">
                  <a:solidFill>
                    <a:srgbClr val="006C45"/>
                  </a:solidFill>
                  <a:latin typeface="Arial"/>
                </a:endParaRPr>
              </a:p>
            </p:txBody>
          </p:sp>
          <p:sp>
            <p:nvSpPr>
              <p:cNvPr id="51" name="TextBox 50"/>
              <p:cNvSpPr txBox="1"/>
              <p:nvPr/>
            </p:nvSpPr>
            <p:spPr>
              <a:xfrm>
                <a:off x="2049961" y="1596448"/>
                <a:ext cx="924496" cy="491133"/>
              </a:xfrm>
              <a:prstGeom prst="rect">
                <a:avLst/>
              </a:prstGeom>
              <a:noFill/>
            </p:spPr>
            <p:txBody>
              <a:bodyPr wrap="square" rtlCol="0">
                <a:spAutoFit/>
              </a:bodyPr>
              <a:lstStyle/>
              <a:p>
                <a:pPr algn="ctr"/>
                <a:r>
                  <a:rPr lang="en-US" sz="1200" dirty="0" smtClean="0">
                    <a:solidFill>
                      <a:srgbClr val="006C45"/>
                    </a:solidFill>
                    <a:latin typeface="Arial"/>
                  </a:rPr>
                  <a:t>Materials</a:t>
                </a:r>
              </a:p>
              <a:p>
                <a:pPr algn="ctr"/>
                <a:r>
                  <a:rPr lang="en-US" sz="1200" dirty="0" smtClean="0">
                    <a:solidFill>
                      <a:srgbClr val="006C45"/>
                    </a:solidFill>
                    <a:latin typeface="Arial"/>
                  </a:rPr>
                  <a:t>Science</a:t>
                </a:r>
                <a:endParaRPr lang="en-US" sz="1200" dirty="0">
                  <a:solidFill>
                    <a:srgbClr val="006C45"/>
                  </a:solidFill>
                  <a:latin typeface="Arial"/>
                </a:endParaRPr>
              </a:p>
            </p:txBody>
          </p:sp>
          <p:sp>
            <p:nvSpPr>
              <p:cNvPr id="52" name="TextBox 51"/>
              <p:cNvSpPr txBox="1"/>
              <p:nvPr/>
            </p:nvSpPr>
            <p:spPr>
              <a:xfrm>
                <a:off x="1495860" y="2779537"/>
                <a:ext cx="999984" cy="491133"/>
              </a:xfrm>
              <a:prstGeom prst="rect">
                <a:avLst/>
              </a:prstGeom>
              <a:noFill/>
            </p:spPr>
            <p:txBody>
              <a:bodyPr wrap="square" rtlCol="0">
                <a:spAutoFit/>
              </a:bodyPr>
              <a:lstStyle/>
              <a:p>
                <a:pPr algn="ctr"/>
                <a:r>
                  <a:rPr lang="en-US" sz="1200" dirty="0" smtClean="0">
                    <a:solidFill>
                      <a:srgbClr val="006C45"/>
                    </a:solidFill>
                    <a:latin typeface="Arial"/>
                  </a:rPr>
                  <a:t>Global</a:t>
                </a:r>
              </a:p>
              <a:p>
                <a:pPr algn="ctr"/>
                <a:r>
                  <a:rPr lang="en-US" sz="1200" dirty="0" smtClean="0">
                    <a:solidFill>
                      <a:srgbClr val="006C45"/>
                    </a:solidFill>
                    <a:latin typeface="Arial"/>
                  </a:rPr>
                  <a:t>Security</a:t>
                </a:r>
                <a:endParaRPr lang="en-US" sz="1200" dirty="0">
                  <a:solidFill>
                    <a:srgbClr val="006C45"/>
                  </a:solidFill>
                  <a:latin typeface="Arial"/>
                </a:endParaRPr>
              </a:p>
            </p:txBody>
          </p:sp>
          <p:sp>
            <p:nvSpPr>
              <p:cNvPr id="53" name="TextBox 52"/>
              <p:cNvSpPr txBox="1"/>
              <p:nvPr/>
            </p:nvSpPr>
            <p:spPr>
              <a:xfrm>
                <a:off x="1479770" y="4159769"/>
                <a:ext cx="1082016" cy="294680"/>
              </a:xfrm>
              <a:prstGeom prst="rect">
                <a:avLst/>
              </a:prstGeom>
              <a:noFill/>
            </p:spPr>
            <p:txBody>
              <a:bodyPr wrap="square" rtlCol="0">
                <a:spAutoFit/>
              </a:bodyPr>
              <a:lstStyle/>
              <a:p>
                <a:pPr algn="ctr"/>
                <a:r>
                  <a:rPr lang="en-US" sz="1200" dirty="0" smtClean="0">
                    <a:solidFill>
                      <a:srgbClr val="006C45"/>
                    </a:solidFill>
                    <a:latin typeface="Arial"/>
                  </a:rPr>
                  <a:t>Biology</a:t>
                </a:r>
                <a:endParaRPr lang="en-US" sz="1200" dirty="0">
                  <a:solidFill>
                    <a:srgbClr val="006C45"/>
                  </a:solidFill>
                  <a:latin typeface="Arial"/>
                </a:endParaRPr>
              </a:p>
            </p:txBody>
          </p:sp>
          <p:sp>
            <p:nvSpPr>
              <p:cNvPr id="54" name="TextBox 53"/>
              <p:cNvSpPr txBox="1"/>
              <p:nvPr/>
            </p:nvSpPr>
            <p:spPr>
              <a:xfrm>
                <a:off x="3344595" y="6028700"/>
                <a:ext cx="1352148" cy="313489"/>
              </a:xfrm>
              <a:prstGeom prst="rect">
                <a:avLst/>
              </a:prstGeom>
              <a:noFill/>
            </p:spPr>
            <p:txBody>
              <a:bodyPr wrap="square" rtlCol="0">
                <a:spAutoFit/>
              </a:bodyPr>
              <a:lstStyle/>
              <a:p>
                <a:pPr algn="ctr"/>
                <a:r>
                  <a:rPr lang="en-US" sz="1200" dirty="0" smtClean="0">
                    <a:solidFill>
                      <a:srgbClr val="006C45"/>
                    </a:solidFill>
                    <a:latin typeface="Arial"/>
                  </a:rPr>
                  <a:t>Environment</a:t>
                </a:r>
                <a:endParaRPr lang="en-US" sz="1200" dirty="0">
                  <a:solidFill>
                    <a:srgbClr val="006C45"/>
                  </a:solidFill>
                  <a:latin typeface="Arial"/>
                </a:endParaRPr>
              </a:p>
            </p:txBody>
          </p:sp>
          <p:sp>
            <p:nvSpPr>
              <p:cNvPr id="55" name="TextBox 54"/>
              <p:cNvSpPr txBox="1"/>
              <p:nvPr/>
            </p:nvSpPr>
            <p:spPr>
              <a:xfrm>
                <a:off x="2217280" y="5243053"/>
                <a:ext cx="1160868" cy="491133"/>
              </a:xfrm>
              <a:prstGeom prst="rect">
                <a:avLst/>
              </a:prstGeom>
              <a:noFill/>
            </p:spPr>
            <p:txBody>
              <a:bodyPr wrap="square" rtlCol="0">
                <a:spAutoFit/>
              </a:bodyPr>
              <a:lstStyle/>
              <a:p>
                <a:pPr algn="ctr"/>
                <a:r>
                  <a:rPr lang="en-US" sz="1200" dirty="0" smtClean="0">
                    <a:solidFill>
                      <a:srgbClr val="006C45"/>
                    </a:solidFill>
                    <a:latin typeface="Arial"/>
                  </a:rPr>
                  <a:t>Biomedical</a:t>
                </a:r>
              </a:p>
              <a:p>
                <a:pPr algn="ctr"/>
                <a:r>
                  <a:rPr lang="en-US" sz="1200" dirty="0" smtClean="0">
                    <a:solidFill>
                      <a:srgbClr val="006C45"/>
                    </a:solidFill>
                    <a:latin typeface="Arial"/>
                  </a:rPr>
                  <a:t>Technology</a:t>
                </a:r>
                <a:endParaRPr lang="en-US" sz="1200" dirty="0">
                  <a:solidFill>
                    <a:srgbClr val="006C45"/>
                  </a:solidFill>
                  <a:latin typeface="Arial"/>
                </a:endParaRPr>
              </a:p>
            </p:txBody>
          </p:sp>
        </p:grpSp>
        <p:grpSp>
          <p:nvGrpSpPr>
            <p:cNvPr id="6" name="Group 5"/>
            <p:cNvGrpSpPr>
              <a:grpSpLocks noChangeAspect="1"/>
            </p:cNvGrpSpPr>
            <p:nvPr/>
          </p:nvGrpSpPr>
          <p:grpSpPr>
            <a:xfrm>
              <a:off x="1128915" y="1912637"/>
              <a:ext cx="3841343" cy="3652972"/>
              <a:chOff x="9411163" y="1077824"/>
              <a:chExt cx="4086535" cy="3886141"/>
            </a:xfrm>
          </p:grpSpPr>
          <p:cxnSp>
            <p:nvCxnSpPr>
              <p:cNvPr id="7" name="Straight Connector 6"/>
              <p:cNvCxnSpPr/>
              <p:nvPr/>
            </p:nvCxnSpPr>
            <p:spPr>
              <a:xfrm>
                <a:off x="10599007" y="2497036"/>
                <a:ext cx="346612" cy="257929"/>
              </a:xfrm>
              <a:prstGeom prst="line">
                <a:avLst/>
              </a:prstGeom>
              <a:noFill/>
              <a:ln w="25400" cap="flat" cmpd="sng" algn="ctr">
                <a:solidFill>
                  <a:srgbClr val="106636"/>
                </a:solidFill>
                <a:prstDash val="solid"/>
              </a:ln>
              <a:effectLst>
                <a:glow rad="63500">
                  <a:srgbClr val="B2C1DB">
                    <a:satMod val="175000"/>
                    <a:alpha val="40000"/>
                  </a:srgbClr>
                </a:glow>
                <a:outerShdw blurRad="40000" dist="20000" dir="5400000" rotWithShape="0">
                  <a:srgbClr val="000000">
                    <a:alpha val="38000"/>
                  </a:srgbClr>
                </a:outerShdw>
              </a:effectLst>
            </p:spPr>
          </p:cxnSp>
          <p:cxnSp>
            <p:nvCxnSpPr>
              <p:cNvPr id="8" name="Straight Connector 7"/>
              <p:cNvCxnSpPr/>
              <p:nvPr/>
            </p:nvCxnSpPr>
            <p:spPr>
              <a:xfrm>
                <a:off x="11435312" y="1892545"/>
                <a:ext cx="5638" cy="604490"/>
              </a:xfrm>
              <a:prstGeom prst="line">
                <a:avLst/>
              </a:prstGeom>
              <a:noFill/>
              <a:ln w="25400" cap="flat" cmpd="sng" algn="ctr">
                <a:solidFill>
                  <a:srgbClr val="106636"/>
                </a:solidFill>
                <a:prstDash val="solid"/>
              </a:ln>
              <a:effectLst>
                <a:glow rad="63500">
                  <a:srgbClr val="B2C1DB">
                    <a:satMod val="175000"/>
                    <a:alpha val="40000"/>
                  </a:srgbClr>
                </a:glow>
                <a:outerShdw blurRad="40000" dist="20000" dir="5400000" rotWithShape="0">
                  <a:srgbClr val="000000">
                    <a:alpha val="38000"/>
                  </a:srgbClr>
                </a:outerShdw>
              </a:effectLst>
            </p:spPr>
          </p:cxnSp>
          <p:cxnSp>
            <p:nvCxnSpPr>
              <p:cNvPr id="9" name="Straight Connector 8"/>
              <p:cNvCxnSpPr/>
              <p:nvPr/>
            </p:nvCxnSpPr>
            <p:spPr>
              <a:xfrm>
                <a:off x="11641394" y="3559653"/>
                <a:ext cx="202074" cy="424606"/>
              </a:xfrm>
              <a:prstGeom prst="line">
                <a:avLst/>
              </a:prstGeom>
              <a:noFill/>
              <a:ln w="25400" cap="flat" cmpd="sng" algn="ctr">
                <a:solidFill>
                  <a:srgbClr val="106636"/>
                </a:solidFill>
                <a:prstDash val="solid"/>
              </a:ln>
              <a:effectLst>
                <a:glow rad="63500">
                  <a:srgbClr val="B2C1DB">
                    <a:satMod val="175000"/>
                    <a:alpha val="40000"/>
                  </a:srgbClr>
                </a:glow>
                <a:outerShdw blurRad="40000" dist="20000" dir="5400000" rotWithShape="0">
                  <a:srgbClr val="000000">
                    <a:alpha val="38000"/>
                  </a:srgbClr>
                </a:outerShdw>
              </a:effectLst>
            </p:spPr>
          </p:cxnSp>
          <p:cxnSp>
            <p:nvCxnSpPr>
              <p:cNvPr id="10" name="Straight Connector 9"/>
              <p:cNvCxnSpPr/>
              <p:nvPr/>
            </p:nvCxnSpPr>
            <p:spPr>
              <a:xfrm flipV="1">
                <a:off x="11924128" y="2452335"/>
                <a:ext cx="345338" cy="270843"/>
              </a:xfrm>
              <a:prstGeom prst="line">
                <a:avLst/>
              </a:prstGeom>
              <a:noFill/>
              <a:ln w="25400" cap="flat" cmpd="sng" algn="ctr">
                <a:solidFill>
                  <a:srgbClr val="106636"/>
                </a:solidFill>
                <a:prstDash val="solid"/>
              </a:ln>
              <a:effectLst>
                <a:glow rad="63500">
                  <a:srgbClr val="B2C1DB">
                    <a:satMod val="175000"/>
                    <a:alpha val="40000"/>
                  </a:srgbClr>
                </a:glow>
                <a:outerShdw blurRad="40000" dist="20000" dir="5400000" rotWithShape="0">
                  <a:srgbClr val="000000">
                    <a:alpha val="38000"/>
                  </a:srgbClr>
                </a:outerShdw>
              </a:effectLst>
            </p:spPr>
          </p:cxnSp>
          <p:cxnSp>
            <p:nvCxnSpPr>
              <p:cNvPr id="11" name="Straight Connector 10"/>
              <p:cNvCxnSpPr/>
              <p:nvPr/>
            </p:nvCxnSpPr>
            <p:spPr>
              <a:xfrm>
                <a:off x="11843532" y="3201747"/>
                <a:ext cx="666188" cy="155560"/>
              </a:xfrm>
              <a:prstGeom prst="line">
                <a:avLst/>
              </a:prstGeom>
              <a:noFill/>
              <a:ln w="25400" cap="flat" cmpd="sng" algn="ctr">
                <a:solidFill>
                  <a:srgbClr val="106636"/>
                </a:solidFill>
                <a:prstDash val="solid"/>
              </a:ln>
              <a:effectLst>
                <a:glow rad="63500">
                  <a:srgbClr val="B2C1DB">
                    <a:satMod val="175000"/>
                    <a:alpha val="40000"/>
                  </a:srgbClr>
                </a:glow>
                <a:outerShdw blurRad="40000" dist="20000" dir="5400000" rotWithShape="0">
                  <a:srgbClr val="000000">
                    <a:alpha val="38000"/>
                  </a:srgbClr>
                </a:outerShdw>
              </a:effectLst>
            </p:spPr>
          </p:cxnSp>
          <p:cxnSp>
            <p:nvCxnSpPr>
              <p:cNvPr id="12" name="Straight Connector 11"/>
              <p:cNvCxnSpPr/>
              <p:nvPr/>
            </p:nvCxnSpPr>
            <p:spPr>
              <a:xfrm flipV="1">
                <a:off x="10363089" y="3275362"/>
                <a:ext cx="560626" cy="66744"/>
              </a:xfrm>
              <a:prstGeom prst="line">
                <a:avLst/>
              </a:prstGeom>
              <a:noFill/>
              <a:ln w="25400" cap="flat" cmpd="sng" algn="ctr">
                <a:solidFill>
                  <a:srgbClr val="106636"/>
                </a:solidFill>
                <a:prstDash val="solid"/>
              </a:ln>
              <a:effectLst>
                <a:glow rad="63500">
                  <a:srgbClr val="B2C1DB">
                    <a:satMod val="175000"/>
                    <a:alpha val="40000"/>
                  </a:srgbClr>
                </a:glow>
                <a:outerShdw blurRad="40000" dist="20000" dir="5400000" rotWithShape="0">
                  <a:srgbClr val="000000">
                    <a:alpha val="38000"/>
                  </a:srgbClr>
                </a:outerShdw>
              </a:effectLst>
            </p:spPr>
          </p:cxnSp>
          <p:cxnSp>
            <p:nvCxnSpPr>
              <p:cNvPr id="13" name="Straight Connector 12"/>
              <p:cNvCxnSpPr/>
              <p:nvPr/>
            </p:nvCxnSpPr>
            <p:spPr>
              <a:xfrm flipV="1">
                <a:off x="11029420" y="3452718"/>
                <a:ext cx="218100" cy="466643"/>
              </a:xfrm>
              <a:prstGeom prst="line">
                <a:avLst/>
              </a:prstGeom>
              <a:noFill/>
              <a:ln w="25400" cap="flat" cmpd="sng" algn="ctr">
                <a:solidFill>
                  <a:srgbClr val="106636"/>
                </a:solidFill>
                <a:prstDash val="solid"/>
              </a:ln>
              <a:effectLst>
                <a:glow rad="63500">
                  <a:srgbClr val="B2C1DB">
                    <a:satMod val="175000"/>
                    <a:alpha val="40000"/>
                  </a:srgbClr>
                </a:glow>
                <a:outerShdw blurRad="40000" dist="20000" dir="5400000" rotWithShape="0">
                  <a:srgbClr val="000000">
                    <a:alpha val="38000"/>
                  </a:srgbClr>
                </a:outerShdw>
              </a:effectLst>
            </p:spPr>
          </p:cxnSp>
          <p:sp>
            <p:nvSpPr>
              <p:cNvPr id="14" name="Oval 13"/>
              <p:cNvSpPr>
                <a:spLocks noChangeAspect="1"/>
              </p:cNvSpPr>
              <p:nvPr/>
            </p:nvSpPr>
            <p:spPr>
              <a:xfrm>
                <a:off x="10615056" y="2316834"/>
                <a:ext cx="1617174" cy="1615111"/>
              </a:xfrm>
              <a:prstGeom prst="ellipse">
                <a:avLst/>
              </a:prstGeom>
              <a:solidFill>
                <a:srgbClr val="C8E2D3"/>
              </a:solidFill>
              <a:ln w="9525" cap="flat" cmpd="sng" algn="ctr">
                <a:solidFill>
                  <a:srgbClr val="106636"/>
                </a:solidFill>
                <a:prstDash val="solid"/>
              </a:ln>
              <a:effectLst>
                <a:glow rad="63500">
                  <a:srgbClr val="B2C1DB">
                    <a:satMod val="175000"/>
                    <a:alpha val="40000"/>
                  </a:srgbClr>
                </a:glow>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endParaRPr lang="en-US" sz="1200" kern="0" dirty="0">
                  <a:solidFill>
                    <a:srgbClr val="FFFFFF"/>
                  </a:solidFill>
                  <a:latin typeface="Arial"/>
                </a:endParaRPr>
              </a:p>
            </p:txBody>
          </p:sp>
          <p:sp>
            <p:nvSpPr>
              <p:cNvPr id="15" name="TextBox 14"/>
              <p:cNvSpPr txBox="1"/>
              <p:nvPr/>
            </p:nvSpPr>
            <p:spPr>
              <a:xfrm>
                <a:off x="10325068" y="2565741"/>
                <a:ext cx="2247012" cy="1145977"/>
              </a:xfrm>
              <a:prstGeom prst="rect">
                <a:avLst/>
              </a:prstGeom>
              <a:noFill/>
            </p:spPr>
            <p:txBody>
              <a:bodyPr wrap="square" rtlCol="0">
                <a:spAutoFit/>
              </a:bodyPr>
              <a:lstStyle/>
              <a:p>
                <a:pPr algn="ctr"/>
                <a:r>
                  <a:rPr lang="en-US" sz="1600" b="1" dirty="0" smtClean="0">
                    <a:solidFill>
                      <a:srgbClr val="005839"/>
                    </a:solidFill>
                    <a:effectLst>
                      <a:outerShdw blurRad="50800" dist="38100" dir="8100000" algn="tr" rotWithShape="0">
                        <a:prstClr val="white">
                          <a:lumMod val="50000"/>
                        </a:prstClr>
                      </a:outerShdw>
                    </a:effectLst>
                    <a:latin typeface="Arial Narrow"/>
                    <a:cs typeface="Andalus" panose="02020603050405020304" pitchFamily="18" charset="-78"/>
                  </a:rPr>
                  <a:t>INSTITUTE FOR FUNCTIONAL </a:t>
                </a:r>
              </a:p>
              <a:p>
                <a:pPr algn="ctr"/>
                <a:r>
                  <a:rPr lang="en-US" sz="1600" b="1" dirty="0" smtClean="0">
                    <a:solidFill>
                      <a:srgbClr val="005839"/>
                    </a:solidFill>
                    <a:effectLst>
                      <a:outerShdw blurRad="50800" dist="38100" dir="8100000" algn="tr" rotWithShape="0">
                        <a:prstClr val="white">
                          <a:lumMod val="50000"/>
                        </a:prstClr>
                      </a:outerShdw>
                    </a:effectLst>
                    <a:latin typeface="Arial Narrow"/>
                    <a:cs typeface="Andalus" panose="02020603050405020304" pitchFamily="18" charset="-78"/>
                  </a:rPr>
                  <a:t>IMAGING OF MATERIALS</a:t>
                </a:r>
                <a:endParaRPr lang="en-US" sz="1600" b="1" dirty="0">
                  <a:solidFill>
                    <a:srgbClr val="005839"/>
                  </a:solidFill>
                  <a:effectLst>
                    <a:outerShdw blurRad="50800" dist="38100" dir="8100000" algn="tr" rotWithShape="0">
                      <a:prstClr val="white">
                        <a:lumMod val="50000"/>
                      </a:prstClr>
                    </a:outerShdw>
                  </a:effectLst>
                  <a:latin typeface="Arial Narrow"/>
                  <a:cs typeface="Andalus" panose="02020603050405020304" pitchFamily="18" charset="-78"/>
                </a:endParaRPr>
              </a:p>
            </p:txBody>
          </p:sp>
          <p:grpSp>
            <p:nvGrpSpPr>
              <p:cNvPr id="16" name="Group 15"/>
              <p:cNvGrpSpPr/>
              <p:nvPr/>
            </p:nvGrpSpPr>
            <p:grpSpPr>
              <a:xfrm>
                <a:off x="12187212" y="1713322"/>
                <a:ext cx="1141589" cy="766085"/>
                <a:chOff x="12031045" y="1611245"/>
                <a:chExt cx="1141589" cy="766085"/>
              </a:xfrm>
            </p:grpSpPr>
            <p:sp>
              <p:nvSpPr>
                <p:cNvPr id="40" name="Oval 39"/>
                <p:cNvSpPr/>
                <p:nvPr/>
              </p:nvSpPr>
              <p:spPr>
                <a:xfrm>
                  <a:off x="12185055" y="1611245"/>
                  <a:ext cx="768096" cy="766085"/>
                </a:xfrm>
                <a:prstGeom prst="ellipse">
                  <a:avLst/>
                </a:prstGeom>
                <a:solidFill>
                  <a:srgbClr val="106636"/>
                </a:solidFill>
                <a:ln w="9525" cap="flat" cmpd="sng" algn="ctr">
                  <a:solidFill>
                    <a:srgbClr val="106636"/>
                  </a:solidFill>
                  <a:prstDash val="solid"/>
                </a:ln>
                <a:effectLst>
                  <a:glow rad="63500">
                    <a:srgbClr val="B2C1DB">
                      <a:satMod val="175000"/>
                      <a:alpha val="40000"/>
                    </a:srgbClr>
                  </a:glow>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endParaRPr lang="en-US" sz="1200" b="1" kern="0" dirty="0">
                    <a:solidFill>
                      <a:srgbClr val="FFFFFF"/>
                    </a:solidFill>
                    <a:latin typeface="Arial"/>
                  </a:endParaRPr>
                </a:p>
              </p:txBody>
            </p:sp>
            <p:sp>
              <p:nvSpPr>
                <p:cNvPr id="41" name="TextBox 40"/>
                <p:cNvSpPr txBox="1"/>
                <p:nvPr/>
              </p:nvSpPr>
              <p:spPr>
                <a:xfrm>
                  <a:off x="12031045" y="1748049"/>
                  <a:ext cx="1141589" cy="425649"/>
                </a:xfrm>
                <a:prstGeom prst="rect">
                  <a:avLst/>
                </a:prstGeom>
                <a:noFill/>
                <a:scene3d>
                  <a:camera prst="orthographicFront"/>
                  <a:lightRig rig="threePt" dir="t"/>
                </a:scene3d>
                <a:sp3d>
                  <a:bevelT/>
                </a:sp3d>
              </p:spPr>
              <p:txBody>
                <a:bodyPr wrap="square" rtlCol="0">
                  <a:spAutoFit/>
                </a:bodyPr>
                <a:lstStyle/>
                <a:p>
                  <a:pPr algn="ctr"/>
                  <a:r>
                    <a:rPr lang="en-US" sz="1000" b="1" dirty="0" smtClean="0">
                      <a:solidFill>
                        <a:srgbClr val="FFFFFF"/>
                      </a:solidFill>
                      <a:latin typeface="Arial"/>
                    </a:rPr>
                    <a:t>Atom </a:t>
                  </a:r>
                  <a:r>
                    <a:rPr lang="en-US" sz="1000" b="1" dirty="0">
                      <a:solidFill>
                        <a:srgbClr val="FFFFFF"/>
                      </a:solidFill>
                      <a:latin typeface="Arial"/>
                    </a:rPr>
                    <a:t>Probe</a:t>
                  </a:r>
                </a:p>
                <a:p>
                  <a:pPr algn="ctr"/>
                  <a:r>
                    <a:rPr lang="en-US" sz="1000" b="1" dirty="0">
                      <a:solidFill>
                        <a:srgbClr val="FFFFFF"/>
                      </a:solidFill>
                      <a:latin typeface="Arial"/>
                    </a:rPr>
                    <a:t>Tomography</a:t>
                  </a:r>
                </a:p>
              </p:txBody>
            </p:sp>
          </p:grpSp>
          <p:grpSp>
            <p:nvGrpSpPr>
              <p:cNvPr id="17" name="Group 16"/>
              <p:cNvGrpSpPr/>
              <p:nvPr/>
            </p:nvGrpSpPr>
            <p:grpSpPr>
              <a:xfrm>
                <a:off x="10248624" y="4197880"/>
                <a:ext cx="993780" cy="766085"/>
                <a:chOff x="10102121" y="4047161"/>
                <a:chExt cx="993780" cy="766085"/>
              </a:xfrm>
            </p:grpSpPr>
            <p:sp>
              <p:nvSpPr>
                <p:cNvPr id="38" name="Oval 37"/>
                <p:cNvSpPr/>
                <p:nvPr/>
              </p:nvSpPr>
              <p:spPr>
                <a:xfrm>
                  <a:off x="10189496" y="4047161"/>
                  <a:ext cx="768096" cy="766085"/>
                </a:xfrm>
                <a:prstGeom prst="ellipse">
                  <a:avLst/>
                </a:prstGeom>
                <a:solidFill>
                  <a:srgbClr val="106636"/>
                </a:solidFill>
                <a:ln w="9525" cap="flat" cmpd="sng" algn="ctr">
                  <a:solidFill>
                    <a:srgbClr val="106636"/>
                  </a:solidFill>
                  <a:prstDash val="solid"/>
                </a:ln>
                <a:effectLst>
                  <a:glow rad="63500">
                    <a:srgbClr val="B2C1DB">
                      <a:satMod val="175000"/>
                      <a:alpha val="40000"/>
                    </a:srgbClr>
                  </a:glow>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endParaRPr lang="en-US" sz="1200" b="1" kern="0" dirty="0">
                    <a:solidFill>
                      <a:srgbClr val="FFFFFF"/>
                    </a:solidFill>
                    <a:latin typeface="Arial"/>
                  </a:endParaRPr>
                </a:p>
              </p:txBody>
            </p:sp>
            <p:sp>
              <p:nvSpPr>
                <p:cNvPr id="39" name="TextBox 38"/>
                <p:cNvSpPr txBox="1"/>
                <p:nvPr/>
              </p:nvSpPr>
              <p:spPr>
                <a:xfrm>
                  <a:off x="10102121" y="4139313"/>
                  <a:ext cx="993780" cy="589359"/>
                </a:xfrm>
                <a:prstGeom prst="rect">
                  <a:avLst/>
                </a:prstGeom>
                <a:noFill/>
                <a:scene3d>
                  <a:camera prst="orthographicFront"/>
                  <a:lightRig rig="threePt" dir="t"/>
                </a:scene3d>
                <a:sp3d>
                  <a:bevelT/>
                </a:sp3d>
              </p:spPr>
              <p:txBody>
                <a:bodyPr wrap="square" rtlCol="0">
                  <a:spAutoFit/>
                </a:bodyPr>
                <a:lstStyle/>
                <a:p>
                  <a:pPr algn="ctr"/>
                  <a:r>
                    <a:rPr lang="en-US" sz="1000" b="1" dirty="0">
                      <a:solidFill>
                        <a:srgbClr val="FFFFFF"/>
                      </a:solidFill>
                      <a:latin typeface="Arial"/>
                    </a:rPr>
                    <a:t>Scanning</a:t>
                  </a:r>
                </a:p>
                <a:p>
                  <a:pPr algn="ctr"/>
                  <a:r>
                    <a:rPr lang="en-US" sz="1000" b="1" dirty="0">
                      <a:solidFill>
                        <a:srgbClr val="FFFFFF"/>
                      </a:solidFill>
                      <a:latin typeface="Arial"/>
                    </a:rPr>
                    <a:t>Probe</a:t>
                  </a:r>
                </a:p>
                <a:p>
                  <a:pPr algn="ctr"/>
                  <a:r>
                    <a:rPr lang="en-US" sz="1000" b="1" dirty="0">
                      <a:solidFill>
                        <a:srgbClr val="FFFFFF"/>
                      </a:solidFill>
                      <a:latin typeface="Arial"/>
                    </a:rPr>
                    <a:t>Microscopy</a:t>
                  </a:r>
                </a:p>
              </p:txBody>
            </p:sp>
          </p:grpSp>
          <p:grpSp>
            <p:nvGrpSpPr>
              <p:cNvPr id="18" name="Group 17"/>
              <p:cNvGrpSpPr/>
              <p:nvPr/>
            </p:nvGrpSpPr>
            <p:grpSpPr>
              <a:xfrm>
                <a:off x="9411163" y="3015928"/>
                <a:ext cx="924496" cy="766085"/>
                <a:chOff x="9393744" y="2724468"/>
                <a:chExt cx="924496" cy="766085"/>
              </a:xfrm>
            </p:grpSpPr>
            <p:sp>
              <p:nvSpPr>
                <p:cNvPr id="36" name="Oval 35"/>
                <p:cNvSpPr/>
                <p:nvPr/>
              </p:nvSpPr>
              <p:spPr>
                <a:xfrm>
                  <a:off x="9457183" y="2724468"/>
                  <a:ext cx="768096" cy="766085"/>
                </a:xfrm>
                <a:prstGeom prst="ellipse">
                  <a:avLst/>
                </a:prstGeom>
                <a:solidFill>
                  <a:srgbClr val="106636"/>
                </a:solidFill>
                <a:ln w="9525" cap="flat" cmpd="sng" algn="ctr">
                  <a:solidFill>
                    <a:srgbClr val="106636"/>
                  </a:solidFill>
                  <a:prstDash val="solid"/>
                </a:ln>
                <a:effectLst>
                  <a:glow rad="63500">
                    <a:srgbClr val="B2C1DB">
                      <a:satMod val="175000"/>
                      <a:alpha val="40000"/>
                    </a:srgbClr>
                  </a:glow>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endParaRPr lang="en-US" sz="1200" b="1" kern="0" dirty="0">
                    <a:solidFill>
                      <a:srgbClr val="FFFFFF"/>
                    </a:solidFill>
                    <a:latin typeface="Arial"/>
                  </a:endParaRPr>
                </a:p>
              </p:txBody>
            </p:sp>
            <p:sp>
              <p:nvSpPr>
                <p:cNvPr id="37" name="TextBox 36"/>
                <p:cNvSpPr txBox="1"/>
                <p:nvPr/>
              </p:nvSpPr>
              <p:spPr>
                <a:xfrm>
                  <a:off x="9393744" y="2881604"/>
                  <a:ext cx="924496" cy="400110"/>
                </a:xfrm>
                <a:prstGeom prst="rect">
                  <a:avLst/>
                </a:prstGeom>
                <a:noFill/>
                <a:scene3d>
                  <a:camera prst="orthographicFront"/>
                  <a:lightRig rig="threePt" dir="t"/>
                </a:scene3d>
                <a:sp3d>
                  <a:bevelT/>
                </a:sp3d>
              </p:spPr>
              <p:txBody>
                <a:bodyPr wrap="square" rtlCol="0">
                  <a:spAutoFit/>
                </a:bodyPr>
                <a:lstStyle/>
                <a:p>
                  <a:pPr algn="ctr"/>
                  <a:r>
                    <a:rPr lang="en-US" sz="1000" b="1" dirty="0">
                      <a:solidFill>
                        <a:srgbClr val="FFFFFF"/>
                      </a:solidFill>
                      <a:latin typeface="Arial"/>
                    </a:rPr>
                    <a:t>Chemical</a:t>
                  </a:r>
                </a:p>
                <a:p>
                  <a:pPr algn="ctr"/>
                  <a:r>
                    <a:rPr lang="en-US" sz="1000" b="1" dirty="0">
                      <a:solidFill>
                        <a:srgbClr val="FFFFFF"/>
                      </a:solidFill>
                      <a:latin typeface="Arial"/>
                    </a:rPr>
                    <a:t>Imaging</a:t>
                  </a:r>
                </a:p>
              </p:txBody>
            </p:sp>
          </p:grpSp>
          <p:grpSp>
            <p:nvGrpSpPr>
              <p:cNvPr id="19" name="Group 18"/>
              <p:cNvGrpSpPr/>
              <p:nvPr/>
            </p:nvGrpSpPr>
            <p:grpSpPr>
              <a:xfrm>
                <a:off x="11658516" y="4153740"/>
                <a:ext cx="924496" cy="766085"/>
                <a:chOff x="11870612" y="4019695"/>
                <a:chExt cx="924496" cy="766085"/>
              </a:xfrm>
            </p:grpSpPr>
            <p:sp>
              <p:nvSpPr>
                <p:cNvPr id="34" name="Oval 33"/>
                <p:cNvSpPr/>
                <p:nvPr/>
              </p:nvSpPr>
              <p:spPr>
                <a:xfrm>
                  <a:off x="11932409" y="4019695"/>
                  <a:ext cx="768096" cy="766085"/>
                </a:xfrm>
                <a:prstGeom prst="ellipse">
                  <a:avLst/>
                </a:prstGeom>
                <a:solidFill>
                  <a:srgbClr val="106636"/>
                </a:solidFill>
                <a:ln w="9525" cap="flat" cmpd="sng" algn="ctr">
                  <a:solidFill>
                    <a:srgbClr val="106636"/>
                  </a:solidFill>
                  <a:prstDash val="solid"/>
                </a:ln>
                <a:effectLst>
                  <a:glow rad="63500">
                    <a:srgbClr val="B2C1DB">
                      <a:satMod val="175000"/>
                      <a:alpha val="40000"/>
                    </a:srgbClr>
                  </a:glow>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endParaRPr lang="en-US" sz="1200" b="1" kern="0" dirty="0">
                    <a:solidFill>
                      <a:srgbClr val="FFFFFF"/>
                    </a:solidFill>
                    <a:latin typeface="Arial"/>
                  </a:endParaRPr>
                </a:p>
              </p:txBody>
            </p:sp>
            <p:sp>
              <p:nvSpPr>
                <p:cNvPr id="35" name="TextBox 34"/>
                <p:cNvSpPr txBox="1"/>
                <p:nvPr/>
              </p:nvSpPr>
              <p:spPr>
                <a:xfrm>
                  <a:off x="11870612" y="4188255"/>
                  <a:ext cx="924496" cy="400110"/>
                </a:xfrm>
                <a:prstGeom prst="rect">
                  <a:avLst/>
                </a:prstGeom>
                <a:noFill/>
                <a:scene3d>
                  <a:camera prst="orthographicFront"/>
                  <a:lightRig rig="threePt" dir="t"/>
                </a:scene3d>
                <a:sp3d>
                  <a:bevelT/>
                </a:sp3d>
              </p:spPr>
              <p:txBody>
                <a:bodyPr wrap="square" rtlCol="0">
                  <a:spAutoFit/>
                </a:bodyPr>
                <a:lstStyle/>
                <a:p>
                  <a:pPr algn="ctr"/>
                  <a:r>
                    <a:rPr lang="en-US" sz="1000" b="1" dirty="0">
                      <a:solidFill>
                        <a:srgbClr val="FFFFFF"/>
                      </a:solidFill>
                      <a:latin typeface="Arial"/>
                    </a:rPr>
                    <a:t>Neutron</a:t>
                  </a:r>
                </a:p>
                <a:p>
                  <a:pPr algn="ctr"/>
                  <a:r>
                    <a:rPr lang="en-US" sz="1000" b="1" dirty="0">
                      <a:solidFill>
                        <a:srgbClr val="FFFFFF"/>
                      </a:solidFill>
                      <a:latin typeface="Arial"/>
                    </a:rPr>
                    <a:t>Imaging</a:t>
                  </a:r>
                </a:p>
              </p:txBody>
            </p:sp>
          </p:grpSp>
          <p:grpSp>
            <p:nvGrpSpPr>
              <p:cNvPr id="20" name="Group 19"/>
              <p:cNvGrpSpPr>
                <a:grpSpLocks noChangeAspect="1"/>
              </p:cNvGrpSpPr>
              <p:nvPr/>
            </p:nvGrpSpPr>
            <p:grpSpPr>
              <a:xfrm>
                <a:off x="10148096" y="1715704"/>
                <a:ext cx="2517735" cy="2736028"/>
                <a:chOff x="9716050" y="1860438"/>
                <a:chExt cx="2288845" cy="2487297"/>
              </a:xfrm>
            </p:grpSpPr>
            <p:sp>
              <p:nvSpPr>
                <p:cNvPr id="30" name="Curved Right Arrow 29"/>
                <p:cNvSpPr/>
                <p:nvPr/>
              </p:nvSpPr>
              <p:spPr>
                <a:xfrm>
                  <a:off x="9828222" y="2010951"/>
                  <a:ext cx="1016326" cy="2336784"/>
                </a:xfrm>
                <a:prstGeom prst="curvedRightArrow">
                  <a:avLst/>
                </a:prstGeom>
                <a:noFill/>
                <a:ln w="19050" cap="flat" cmpd="sng" algn="ctr">
                  <a:solidFill>
                    <a:srgbClr val="106636"/>
                  </a:solidFill>
                  <a:prstDash val="solid"/>
                </a:ln>
                <a:effectLst/>
              </p:spPr>
              <p:txBody>
                <a:bodyPr rtlCol="0" anchor="ctr"/>
                <a:lstStyle/>
                <a:p>
                  <a:pPr algn="ctr">
                    <a:defRPr/>
                  </a:pPr>
                  <a:endParaRPr lang="en-US" kern="0">
                    <a:solidFill>
                      <a:srgbClr val="000000"/>
                    </a:solidFill>
                  </a:endParaRPr>
                </a:p>
              </p:txBody>
            </p:sp>
            <p:sp>
              <p:nvSpPr>
                <p:cNvPr id="31" name="Curved Right Arrow 30"/>
                <p:cNvSpPr/>
                <p:nvPr/>
              </p:nvSpPr>
              <p:spPr>
                <a:xfrm rot="10800000">
                  <a:off x="10898302" y="1860438"/>
                  <a:ext cx="1052581" cy="2383536"/>
                </a:xfrm>
                <a:prstGeom prst="curvedRightArrow">
                  <a:avLst/>
                </a:prstGeom>
                <a:noFill/>
                <a:ln w="19050" cap="flat" cmpd="sng" algn="ctr">
                  <a:solidFill>
                    <a:srgbClr val="106636"/>
                  </a:solidFill>
                  <a:prstDash val="solid"/>
                </a:ln>
                <a:effectLst/>
              </p:spPr>
              <p:txBody>
                <a:bodyPr rtlCol="0" anchor="ctr"/>
                <a:lstStyle/>
                <a:p>
                  <a:pPr algn="ctr">
                    <a:defRPr/>
                  </a:pPr>
                  <a:endParaRPr lang="en-US" kern="0">
                    <a:solidFill>
                      <a:srgbClr val="000000"/>
                    </a:solidFill>
                  </a:endParaRPr>
                </a:p>
              </p:txBody>
            </p:sp>
            <p:sp>
              <p:nvSpPr>
                <p:cNvPr id="32" name="Rectangle 31"/>
                <p:cNvSpPr/>
                <p:nvPr/>
              </p:nvSpPr>
              <p:spPr>
                <a:xfrm rot="18251106">
                  <a:off x="10281052" y="2028036"/>
                  <a:ext cx="1557661" cy="1890025"/>
                </a:xfrm>
                <a:prstGeom prst="rect">
                  <a:avLst/>
                </a:prstGeom>
                <a:noFill/>
              </p:spPr>
              <p:txBody>
                <a:bodyPr wrap="none" lIns="91440" tIns="45720" rIns="91440" bIns="45720">
                  <a:prstTxWarp prst="textCircle">
                    <a:avLst>
                      <a:gd name="adj" fmla="val 19709070"/>
                    </a:avLst>
                  </a:prstTxWarp>
                  <a:spAutoFit/>
                </a:bodyPr>
                <a:lstStyle/>
                <a:p>
                  <a:pPr algn="ctr"/>
                  <a:r>
                    <a:rPr lang="en-US" sz="1200" b="1" dirty="0">
                      <a:ln w="12700">
                        <a:solidFill>
                          <a:srgbClr val="006C3A">
                            <a:satMod val="155000"/>
                          </a:srgbClr>
                        </a:solidFill>
                        <a:prstDash val="solid"/>
                      </a:ln>
                      <a:solidFill>
                        <a:srgbClr val="106636"/>
                      </a:solidFill>
                    </a:rPr>
                    <a:t>Data Analytics</a:t>
                  </a:r>
                </a:p>
              </p:txBody>
            </p:sp>
            <p:sp>
              <p:nvSpPr>
                <p:cNvPr id="33" name="Rectangle 32"/>
                <p:cNvSpPr/>
                <p:nvPr/>
              </p:nvSpPr>
              <p:spPr>
                <a:xfrm rot="7467661">
                  <a:off x="9959137" y="2291681"/>
                  <a:ext cx="1507698" cy="1993872"/>
                </a:xfrm>
                <a:prstGeom prst="rect">
                  <a:avLst/>
                </a:prstGeom>
                <a:noFill/>
              </p:spPr>
              <p:txBody>
                <a:bodyPr wrap="none" lIns="91440" tIns="45720" rIns="91440" bIns="45720">
                  <a:prstTxWarp prst="textCircle">
                    <a:avLst>
                      <a:gd name="adj" fmla="val 19225681"/>
                    </a:avLst>
                  </a:prstTxWarp>
                  <a:spAutoFit/>
                </a:bodyPr>
                <a:lstStyle/>
                <a:p>
                  <a:pPr algn="ctr"/>
                  <a:r>
                    <a:rPr lang="en-US" sz="1200" b="1" dirty="0" smtClean="0">
                      <a:ln w="12700">
                        <a:solidFill>
                          <a:srgbClr val="006C3A">
                            <a:satMod val="155000"/>
                          </a:srgbClr>
                        </a:solidFill>
                        <a:prstDash val="solid"/>
                      </a:ln>
                      <a:solidFill>
                        <a:srgbClr val="106636"/>
                      </a:solidFill>
                    </a:rPr>
                    <a:t>Data Modeling</a:t>
                  </a:r>
                  <a:endParaRPr lang="en-US" sz="1200" b="1" dirty="0">
                    <a:ln w="12700">
                      <a:solidFill>
                        <a:srgbClr val="006C3A">
                          <a:satMod val="155000"/>
                        </a:srgbClr>
                      </a:solidFill>
                      <a:prstDash val="solid"/>
                    </a:ln>
                    <a:solidFill>
                      <a:srgbClr val="106636"/>
                    </a:solidFill>
                  </a:endParaRPr>
                </a:p>
              </p:txBody>
            </p:sp>
          </p:grpSp>
          <p:grpSp>
            <p:nvGrpSpPr>
              <p:cNvPr id="21" name="Group 20"/>
              <p:cNvGrpSpPr/>
              <p:nvPr/>
            </p:nvGrpSpPr>
            <p:grpSpPr>
              <a:xfrm>
                <a:off x="9646869" y="1749478"/>
                <a:ext cx="924496" cy="766086"/>
                <a:chOff x="9735834" y="1655709"/>
                <a:chExt cx="924496" cy="766086"/>
              </a:xfrm>
            </p:grpSpPr>
            <p:sp>
              <p:nvSpPr>
                <p:cNvPr id="28" name="Oval 27"/>
                <p:cNvSpPr/>
                <p:nvPr/>
              </p:nvSpPr>
              <p:spPr>
                <a:xfrm>
                  <a:off x="9805448" y="1655709"/>
                  <a:ext cx="768096" cy="766086"/>
                </a:xfrm>
                <a:prstGeom prst="ellipse">
                  <a:avLst/>
                </a:prstGeom>
                <a:solidFill>
                  <a:srgbClr val="106636"/>
                </a:solidFill>
                <a:ln w="9525" cap="flat" cmpd="sng" algn="ctr">
                  <a:solidFill>
                    <a:srgbClr val="106636"/>
                  </a:solidFill>
                  <a:prstDash val="solid"/>
                </a:ln>
                <a:effectLst>
                  <a:glow rad="63500">
                    <a:srgbClr val="B2C1DB">
                      <a:satMod val="175000"/>
                      <a:alpha val="40000"/>
                    </a:srgbClr>
                  </a:glow>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endParaRPr lang="en-US" sz="1200" b="1" kern="0" dirty="0">
                    <a:solidFill>
                      <a:srgbClr val="FFFFFF"/>
                    </a:solidFill>
                    <a:latin typeface="Arial"/>
                  </a:endParaRPr>
                </a:p>
              </p:txBody>
            </p:sp>
            <p:sp>
              <p:nvSpPr>
                <p:cNvPr id="29" name="TextBox 28"/>
                <p:cNvSpPr txBox="1"/>
                <p:nvPr/>
              </p:nvSpPr>
              <p:spPr>
                <a:xfrm>
                  <a:off x="9735834" y="1824205"/>
                  <a:ext cx="924496" cy="400110"/>
                </a:xfrm>
                <a:prstGeom prst="rect">
                  <a:avLst/>
                </a:prstGeom>
                <a:noFill/>
                <a:scene3d>
                  <a:camera prst="orthographicFront"/>
                  <a:lightRig rig="threePt" dir="t"/>
                </a:scene3d>
                <a:sp3d>
                  <a:bevelT/>
                </a:sp3d>
              </p:spPr>
              <p:txBody>
                <a:bodyPr wrap="square" rtlCol="0">
                  <a:spAutoFit/>
                </a:bodyPr>
                <a:lstStyle/>
                <a:p>
                  <a:pPr algn="ctr"/>
                  <a:r>
                    <a:rPr lang="en-US" sz="1000" b="1" dirty="0">
                      <a:solidFill>
                        <a:srgbClr val="FFFFFF"/>
                      </a:solidFill>
                      <a:latin typeface="Arial"/>
                    </a:rPr>
                    <a:t>Optical</a:t>
                  </a:r>
                </a:p>
                <a:p>
                  <a:pPr algn="ctr"/>
                  <a:r>
                    <a:rPr lang="en-US" sz="1000" b="1" dirty="0">
                      <a:solidFill>
                        <a:srgbClr val="FFFFFF"/>
                      </a:solidFill>
                      <a:latin typeface="Arial"/>
                    </a:rPr>
                    <a:t>Imaging</a:t>
                  </a:r>
                </a:p>
              </p:txBody>
            </p:sp>
          </p:grpSp>
          <p:grpSp>
            <p:nvGrpSpPr>
              <p:cNvPr id="22" name="Group 21"/>
              <p:cNvGrpSpPr/>
              <p:nvPr/>
            </p:nvGrpSpPr>
            <p:grpSpPr>
              <a:xfrm>
                <a:off x="12478237" y="3054798"/>
                <a:ext cx="1019461" cy="766085"/>
                <a:chOff x="12520427" y="2709899"/>
                <a:chExt cx="1019461" cy="766085"/>
              </a:xfrm>
            </p:grpSpPr>
            <p:sp>
              <p:nvSpPr>
                <p:cNvPr id="26" name="Oval 25"/>
                <p:cNvSpPr/>
                <p:nvPr/>
              </p:nvSpPr>
              <p:spPr>
                <a:xfrm>
                  <a:off x="12639122" y="2709899"/>
                  <a:ext cx="768096" cy="766085"/>
                </a:xfrm>
                <a:prstGeom prst="ellipse">
                  <a:avLst/>
                </a:prstGeom>
                <a:solidFill>
                  <a:srgbClr val="106636"/>
                </a:solidFill>
                <a:ln w="9525" cap="flat" cmpd="sng" algn="ctr">
                  <a:solidFill>
                    <a:srgbClr val="106636"/>
                  </a:solidFill>
                  <a:prstDash val="solid"/>
                </a:ln>
                <a:effectLst>
                  <a:glow rad="63500">
                    <a:srgbClr val="B2C1DB">
                      <a:satMod val="175000"/>
                      <a:alpha val="40000"/>
                    </a:srgbClr>
                  </a:glow>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endParaRPr lang="en-US" sz="1200" b="1" kern="0" dirty="0">
                    <a:solidFill>
                      <a:srgbClr val="FFFFFF"/>
                    </a:solidFill>
                    <a:latin typeface="Arial"/>
                  </a:endParaRPr>
                </a:p>
              </p:txBody>
            </p:sp>
            <p:sp>
              <p:nvSpPr>
                <p:cNvPr id="27" name="TextBox 26"/>
                <p:cNvSpPr txBox="1"/>
                <p:nvPr/>
              </p:nvSpPr>
              <p:spPr>
                <a:xfrm>
                  <a:off x="12520427" y="2859546"/>
                  <a:ext cx="1019461" cy="425649"/>
                </a:xfrm>
                <a:prstGeom prst="rect">
                  <a:avLst/>
                </a:prstGeom>
                <a:noFill/>
                <a:scene3d>
                  <a:camera prst="orthographicFront"/>
                  <a:lightRig rig="threePt" dir="t"/>
                </a:scene3d>
                <a:sp3d>
                  <a:bevelT/>
                </a:sp3d>
              </p:spPr>
              <p:txBody>
                <a:bodyPr wrap="square" rtlCol="0">
                  <a:spAutoFit/>
                </a:bodyPr>
                <a:lstStyle/>
                <a:p>
                  <a:pPr algn="ctr"/>
                  <a:r>
                    <a:rPr lang="en-US" sz="1000" b="1" dirty="0">
                      <a:solidFill>
                        <a:srgbClr val="FFFFFF"/>
                      </a:solidFill>
                      <a:latin typeface="Arial"/>
                    </a:rPr>
                    <a:t>Electron</a:t>
                  </a:r>
                </a:p>
                <a:p>
                  <a:pPr algn="ctr"/>
                  <a:r>
                    <a:rPr lang="en-US" sz="1000" b="1" dirty="0">
                      <a:solidFill>
                        <a:srgbClr val="FFFFFF"/>
                      </a:solidFill>
                      <a:latin typeface="Arial"/>
                    </a:rPr>
                    <a:t>Microscopy</a:t>
                  </a:r>
                </a:p>
              </p:txBody>
            </p:sp>
          </p:grpSp>
          <p:grpSp>
            <p:nvGrpSpPr>
              <p:cNvPr id="23" name="Group 22"/>
              <p:cNvGrpSpPr/>
              <p:nvPr/>
            </p:nvGrpSpPr>
            <p:grpSpPr>
              <a:xfrm>
                <a:off x="10812519" y="1077824"/>
                <a:ext cx="1144229" cy="766085"/>
                <a:chOff x="10812519" y="1077824"/>
                <a:chExt cx="1144229" cy="766085"/>
              </a:xfrm>
            </p:grpSpPr>
            <p:sp>
              <p:nvSpPr>
                <p:cNvPr id="24" name="Oval 23"/>
                <p:cNvSpPr/>
                <p:nvPr/>
              </p:nvSpPr>
              <p:spPr>
                <a:xfrm>
                  <a:off x="11029420" y="1077824"/>
                  <a:ext cx="768096" cy="766085"/>
                </a:xfrm>
                <a:prstGeom prst="ellipse">
                  <a:avLst/>
                </a:prstGeom>
                <a:solidFill>
                  <a:srgbClr val="106636"/>
                </a:solidFill>
                <a:ln w="9525" cap="flat" cmpd="sng" algn="ctr">
                  <a:solidFill>
                    <a:srgbClr val="106636"/>
                  </a:solidFill>
                  <a:prstDash val="solid"/>
                </a:ln>
                <a:effectLst>
                  <a:glow rad="63500">
                    <a:srgbClr val="B2C1DB">
                      <a:satMod val="175000"/>
                      <a:alpha val="40000"/>
                    </a:srgbClr>
                  </a:glow>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endParaRPr lang="en-US" sz="1200" b="1" kern="0" dirty="0">
                    <a:solidFill>
                      <a:srgbClr val="FFFFFF"/>
                    </a:solidFill>
                    <a:latin typeface="Arial"/>
                  </a:endParaRPr>
                </a:p>
              </p:txBody>
            </p:sp>
            <p:sp>
              <p:nvSpPr>
                <p:cNvPr id="25" name="TextBox 24"/>
                <p:cNvSpPr txBox="1"/>
                <p:nvPr/>
              </p:nvSpPr>
              <p:spPr>
                <a:xfrm>
                  <a:off x="10812519" y="1205053"/>
                  <a:ext cx="1144229" cy="425649"/>
                </a:xfrm>
                <a:prstGeom prst="rect">
                  <a:avLst/>
                </a:prstGeom>
                <a:noFill/>
                <a:scene3d>
                  <a:camera prst="orthographicFront"/>
                  <a:lightRig rig="threePt" dir="t"/>
                </a:scene3d>
                <a:sp3d>
                  <a:bevelT/>
                </a:sp3d>
              </p:spPr>
              <p:txBody>
                <a:bodyPr wrap="square" rtlCol="0">
                  <a:spAutoFit/>
                </a:bodyPr>
                <a:lstStyle/>
                <a:p>
                  <a:pPr algn="ctr"/>
                  <a:r>
                    <a:rPr lang="en-US" sz="1000" b="1" dirty="0">
                      <a:solidFill>
                        <a:srgbClr val="FFFFFF"/>
                      </a:solidFill>
                      <a:latin typeface="Arial"/>
                    </a:rPr>
                    <a:t>Mass Spectrometry</a:t>
                  </a:r>
                </a:p>
              </p:txBody>
            </p:sp>
          </p:grpSp>
        </p:grpSp>
      </p:grpSp>
    </p:spTree>
    <p:extLst>
      <p:ext uri="{BB962C8B-B14F-4D97-AF65-F5344CB8AC3E}">
        <p14:creationId xmlns:p14="http://schemas.microsoft.com/office/powerpoint/2010/main" val="41576493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_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71527"/>
            <a:ext cx="5209309" cy="457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200" y="5554718"/>
            <a:ext cx="7345281" cy="923330"/>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Arial Narrow" pitchFamily="34" charset="0"/>
              </a:rPr>
              <a:t>Instrumental limit: </a:t>
            </a:r>
            <a:r>
              <a:rPr lang="en-US" dirty="0" smtClean="0">
                <a:solidFill>
                  <a:prstClr val="black"/>
                </a:solidFill>
                <a:latin typeface="Arial Narrow" pitchFamily="34" charset="0"/>
              </a:rPr>
              <a:t>photodetector bandwidth (~10 MHz) x DAQ performance (32 Bit) </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Arial Narrow" pitchFamily="34" charset="0"/>
              </a:rPr>
              <a:t>Single frequency/heterodyne: </a:t>
            </a:r>
            <a:r>
              <a:rPr lang="en-US" dirty="0" smtClean="0">
                <a:solidFill>
                  <a:prstClr val="black"/>
                </a:solidFill>
                <a:latin typeface="Arial Narrow" pitchFamily="34" charset="0"/>
              </a:rPr>
              <a:t>lock-in compression to ~ 1 kHz  </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Arial Narrow" pitchFamily="34" charset="0"/>
              </a:rPr>
              <a:t>Band excitation: </a:t>
            </a:r>
            <a:r>
              <a:rPr lang="en-US" dirty="0" smtClean="0">
                <a:solidFill>
                  <a:prstClr val="black"/>
                </a:solidFill>
                <a:latin typeface="Arial Narrow" pitchFamily="34" charset="0"/>
              </a:rPr>
              <a:t>10</a:t>
            </a:r>
            <a:r>
              <a:rPr lang="en-US" baseline="30000" dirty="0" smtClean="0">
                <a:solidFill>
                  <a:prstClr val="black"/>
                </a:solidFill>
                <a:latin typeface="Arial Narrow" pitchFamily="34" charset="0"/>
              </a:rPr>
              <a:t>2</a:t>
            </a:r>
            <a:r>
              <a:rPr lang="en-US" dirty="0" smtClean="0">
                <a:solidFill>
                  <a:prstClr val="black"/>
                </a:solidFill>
                <a:latin typeface="Arial Narrow" pitchFamily="34" charset="0"/>
              </a:rPr>
              <a:t> bins at  ~ 1 kHz  = 100 kHz</a:t>
            </a:r>
          </a:p>
        </p:txBody>
      </p:sp>
      <p:sp>
        <p:nvSpPr>
          <p:cNvPr id="10" name="Rectangle 9"/>
          <p:cNvSpPr/>
          <p:nvPr/>
        </p:nvSpPr>
        <p:spPr>
          <a:xfrm>
            <a:off x="5508915" y="993069"/>
            <a:ext cx="3475906" cy="923330"/>
          </a:xfrm>
          <a:prstGeom prst="rect">
            <a:avLst/>
          </a:prstGeom>
        </p:spPr>
        <p:txBody>
          <a:bodyPr wrap="square">
            <a:spAutoFit/>
          </a:bodyPr>
          <a:lstStyle/>
          <a:p>
            <a:pPr fontAlgn="auto">
              <a:spcBef>
                <a:spcPts val="0"/>
              </a:spcBef>
              <a:spcAft>
                <a:spcPts val="0"/>
              </a:spcAft>
            </a:pPr>
            <a:r>
              <a:rPr lang="en-US" dirty="0" smtClean="0">
                <a:solidFill>
                  <a:prstClr val="black"/>
                </a:solidFill>
                <a:latin typeface="Arial Narrow" pitchFamily="34" charset="0"/>
              </a:rPr>
              <a:t>Kalinin, Jesse, </a:t>
            </a:r>
            <a:r>
              <a:rPr lang="en-US" dirty="0" err="1" smtClean="0">
                <a:solidFill>
                  <a:prstClr val="black"/>
                </a:solidFill>
                <a:latin typeface="Arial Narrow" pitchFamily="34" charset="0"/>
              </a:rPr>
              <a:t>Proksch</a:t>
            </a:r>
            <a:r>
              <a:rPr lang="en-US" dirty="0" smtClean="0">
                <a:solidFill>
                  <a:prstClr val="black"/>
                </a:solidFill>
                <a:latin typeface="Arial Narrow" pitchFamily="34" charset="0"/>
              </a:rPr>
              <a:t>, </a:t>
            </a:r>
            <a:r>
              <a:rPr lang="en-US" i="1" dirty="0" smtClean="0">
                <a:solidFill>
                  <a:prstClr val="black"/>
                </a:solidFill>
                <a:latin typeface="Arial Narrow" pitchFamily="34" charset="0"/>
              </a:rPr>
              <a:t>Information Acquisition &amp; Processing in Scanning Probe Microscopy</a:t>
            </a:r>
            <a:r>
              <a:rPr lang="en-US" dirty="0" smtClean="0">
                <a:solidFill>
                  <a:prstClr val="black"/>
                </a:solidFill>
                <a:latin typeface="Arial Narrow" pitchFamily="34" charset="0"/>
              </a:rPr>
              <a:t>, RD Mag 2008</a:t>
            </a:r>
            <a:endParaRPr lang="en-US" dirty="0">
              <a:solidFill>
                <a:prstClr val="black"/>
              </a:solidFill>
              <a:latin typeface="Arial Narrow" pitchFamily="34" charset="0"/>
            </a:endParaRPr>
          </a:p>
        </p:txBody>
      </p:sp>
      <p:sp>
        <p:nvSpPr>
          <p:cNvPr id="12" name="Rectangle 16"/>
          <p:cNvSpPr>
            <a:spLocks noChangeArrowheads="1"/>
          </p:cNvSpPr>
          <p:nvPr/>
        </p:nvSpPr>
        <p:spPr bwMode="auto">
          <a:xfrm>
            <a:off x="1622425" y="2182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457200" algn="l"/>
                <a:tab pos="639763" algn="l"/>
                <a:tab pos="4800600" algn="l"/>
                <a:tab pos="5715000" algn="l"/>
              </a:tabLst>
              <a:defRPr>
                <a:solidFill>
                  <a:schemeClr val="tx1"/>
                </a:solidFill>
                <a:latin typeface="Arial" pitchFamily="34" charset="0"/>
                <a:cs typeface="Arial" pitchFamily="34" charset="0"/>
              </a:defRPr>
            </a:lvl1pPr>
            <a:lvl2pPr fontAlgn="base">
              <a:spcBef>
                <a:spcPct val="0"/>
              </a:spcBef>
              <a:spcAft>
                <a:spcPct val="0"/>
              </a:spcAft>
              <a:tabLst>
                <a:tab pos="457200" algn="l"/>
                <a:tab pos="639763" algn="l"/>
                <a:tab pos="4800600" algn="l"/>
                <a:tab pos="5715000" algn="l"/>
              </a:tabLst>
              <a:defRPr>
                <a:solidFill>
                  <a:schemeClr val="tx1"/>
                </a:solidFill>
                <a:latin typeface="Arial" pitchFamily="34" charset="0"/>
                <a:cs typeface="Arial" pitchFamily="34" charset="0"/>
              </a:defRPr>
            </a:lvl2pPr>
            <a:lvl3pPr fontAlgn="base">
              <a:spcBef>
                <a:spcPct val="0"/>
              </a:spcBef>
              <a:spcAft>
                <a:spcPct val="0"/>
              </a:spcAft>
              <a:tabLst>
                <a:tab pos="457200" algn="l"/>
                <a:tab pos="639763" algn="l"/>
                <a:tab pos="4800600" algn="l"/>
                <a:tab pos="5715000" algn="l"/>
              </a:tabLst>
              <a:defRPr>
                <a:solidFill>
                  <a:schemeClr val="tx1"/>
                </a:solidFill>
                <a:latin typeface="Arial" pitchFamily="34" charset="0"/>
                <a:cs typeface="Arial" pitchFamily="34" charset="0"/>
              </a:defRPr>
            </a:lvl3pPr>
            <a:lvl4pPr fontAlgn="base">
              <a:spcBef>
                <a:spcPct val="0"/>
              </a:spcBef>
              <a:spcAft>
                <a:spcPct val="0"/>
              </a:spcAft>
              <a:tabLst>
                <a:tab pos="457200" algn="l"/>
                <a:tab pos="639763" algn="l"/>
                <a:tab pos="4800600" algn="l"/>
                <a:tab pos="5715000" algn="l"/>
              </a:tabLst>
              <a:defRPr>
                <a:solidFill>
                  <a:schemeClr val="tx1"/>
                </a:solidFill>
                <a:latin typeface="Arial" pitchFamily="34" charset="0"/>
                <a:cs typeface="Arial" pitchFamily="34" charset="0"/>
              </a:defRPr>
            </a:lvl4pPr>
            <a:lvl5pPr fontAlgn="base">
              <a:spcBef>
                <a:spcPct val="0"/>
              </a:spcBef>
              <a:spcAft>
                <a:spcPct val="0"/>
              </a:spcAft>
              <a:tabLst>
                <a:tab pos="457200" algn="l"/>
                <a:tab pos="639763" algn="l"/>
                <a:tab pos="4800600" algn="l"/>
                <a:tab pos="5715000" algn="l"/>
              </a:tabLst>
              <a:defRPr>
                <a:solidFill>
                  <a:schemeClr val="tx1"/>
                </a:solidFill>
                <a:latin typeface="Arial" pitchFamily="34" charset="0"/>
                <a:cs typeface="Arial" pitchFamily="34" charset="0"/>
              </a:defRPr>
            </a:lvl5pPr>
            <a:lvl6pPr fontAlgn="base">
              <a:spcBef>
                <a:spcPct val="0"/>
              </a:spcBef>
              <a:spcAft>
                <a:spcPct val="0"/>
              </a:spcAft>
              <a:tabLst>
                <a:tab pos="457200" algn="l"/>
                <a:tab pos="639763" algn="l"/>
                <a:tab pos="4800600" algn="l"/>
                <a:tab pos="5715000" algn="l"/>
              </a:tabLst>
              <a:defRPr>
                <a:solidFill>
                  <a:schemeClr val="tx1"/>
                </a:solidFill>
                <a:latin typeface="Arial" pitchFamily="34" charset="0"/>
                <a:cs typeface="Arial" pitchFamily="34" charset="0"/>
              </a:defRPr>
            </a:lvl6pPr>
            <a:lvl7pPr fontAlgn="base">
              <a:spcBef>
                <a:spcPct val="0"/>
              </a:spcBef>
              <a:spcAft>
                <a:spcPct val="0"/>
              </a:spcAft>
              <a:tabLst>
                <a:tab pos="457200" algn="l"/>
                <a:tab pos="639763" algn="l"/>
                <a:tab pos="4800600" algn="l"/>
                <a:tab pos="5715000" algn="l"/>
              </a:tabLst>
              <a:defRPr>
                <a:solidFill>
                  <a:schemeClr val="tx1"/>
                </a:solidFill>
                <a:latin typeface="Arial" pitchFamily="34" charset="0"/>
                <a:cs typeface="Arial" pitchFamily="34" charset="0"/>
              </a:defRPr>
            </a:lvl7pPr>
            <a:lvl8pPr fontAlgn="base">
              <a:spcBef>
                <a:spcPct val="0"/>
              </a:spcBef>
              <a:spcAft>
                <a:spcPct val="0"/>
              </a:spcAft>
              <a:tabLst>
                <a:tab pos="457200" algn="l"/>
                <a:tab pos="639763" algn="l"/>
                <a:tab pos="4800600" algn="l"/>
                <a:tab pos="5715000" algn="l"/>
              </a:tabLst>
              <a:defRPr>
                <a:solidFill>
                  <a:schemeClr val="tx1"/>
                </a:solidFill>
                <a:latin typeface="Arial" pitchFamily="34" charset="0"/>
                <a:cs typeface="Arial" pitchFamily="34" charset="0"/>
              </a:defRPr>
            </a:lvl8pPr>
            <a:lvl9pPr fontAlgn="base">
              <a:spcBef>
                <a:spcPct val="0"/>
              </a:spcBef>
              <a:spcAft>
                <a:spcPct val="0"/>
              </a:spcAft>
              <a:tabLst>
                <a:tab pos="457200" algn="l"/>
                <a:tab pos="639763" algn="l"/>
                <a:tab pos="4800600" algn="l"/>
                <a:tab pos="5715000" algn="l"/>
              </a:tabLst>
              <a:defRPr>
                <a:solidFill>
                  <a:schemeClr val="tx1"/>
                </a:solidFill>
                <a:latin typeface="Arial" pitchFamily="34" charset="0"/>
                <a:cs typeface="Arial" pitchFamily="34" charset="0"/>
              </a:defRPr>
            </a:lvl9pPr>
          </a:lstStyle>
          <a:p>
            <a:endParaRPr lang="en-US" altLang="en-US" smtClean="0">
              <a:solidFill>
                <a:prstClr val="black"/>
              </a:solidFill>
            </a:endParaRPr>
          </a:p>
        </p:txBody>
      </p:sp>
      <p:pic>
        <p:nvPicPr>
          <p:cNvPr id="1042" name="Picture 18" descr="amplitude frequency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7840" y="2468050"/>
            <a:ext cx="1315599" cy="11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descr="amplitude frequency plo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0241" y="2486597"/>
            <a:ext cx="1293180" cy="10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amplitude frequency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6178" y="4062110"/>
            <a:ext cx="1319410" cy="11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itle 1"/>
          <p:cNvSpPr txBox="1">
            <a:spLocks/>
          </p:cNvSpPr>
          <p:nvPr/>
        </p:nvSpPr>
        <p:spPr bwMode="auto">
          <a:xfrm>
            <a:off x="152400" y="0"/>
            <a:ext cx="9144000"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b="1" kern="0" dirty="0" smtClean="0">
                <a:solidFill>
                  <a:srgbClr val="106636"/>
                </a:solidFill>
                <a:latin typeface="Arial Black" pitchFamily="34" charset="0"/>
                <a:cs typeface="Arial"/>
              </a:rPr>
              <a:t>Data Generation and Utilization in SPM</a:t>
            </a:r>
            <a:endParaRPr lang="en-US" i="1" kern="0" dirty="0">
              <a:solidFill>
                <a:srgbClr val="106636"/>
              </a:solidFill>
              <a:latin typeface="Arial Black" pitchFamily="34" charset="0"/>
              <a:cs typeface="Arial"/>
            </a:endParaRPr>
          </a:p>
        </p:txBody>
      </p:sp>
      <p:sp>
        <p:nvSpPr>
          <p:cNvPr id="14" name="TextBox 13"/>
          <p:cNvSpPr txBox="1"/>
          <p:nvPr/>
        </p:nvSpPr>
        <p:spPr>
          <a:xfrm>
            <a:off x="5411783" y="2098718"/>
            <a:ext cx="2687531" cy="369332"/>
          </a:xfrm>
          <a:prstGeom prst="rect">
            <a:avLst/>
          </a:prstGeom>
          <a:noFill/>
        </p:spPr>
        <p:txBody>
          <a:bodyPr wrap="none" rtlCol="0">
            <a:spAutoFit/>
          </a:bodyPr>
          <a:lstStyle/>
          <a:p>
            <a:pPr fontAlgn="auto">
              <a:spcBef>
                <a:spcPts val="0"/>
              </a:spcBef>
              <a:spcAft>
                <a:spcPts val="0"/>
              </a:spcAft>
            </a:pPr>
            <a:r>
              <a:rPr lang="en-US" dirty="0" smtClean="0">
                <a:solidFill>
                  <a:srgbClr val="0000FF"/>
                </a:solidFill>
                <a:latin typeface="Calibri"/>
              </a:rPr>
              <a:t>Single frequency methods:</a:t>
            </a:r>
            <a:endParaRPr lang="en-US" dirty="0">
              <a:solidFill>
                <a:srgbClr val="0000FF"/>
              </a:solidFill>
              <a:latin typeface="Calibri"/>
            </a:endParaRPr>
          </a:p>
        </p:txBody>
      </p:sp>
      <p:sp>
        <p:nvSpPr>
          <p:cNvPr id="33" name="TextBox 32"/>
          <p:cNvSpPr txBox="1"/>
          <p:nvPr/>
        </p:nvSpPr>
        <p:spPr>
          <a:xfrm>
            <a:off x="5557735" y="3666652"/>
            <a:ext cx="1692323" cy="369332"/>
          </a:xfrm>
          <a:prstGeom prst="rect">
            <a:avLst/>
          </a:prstGeom>
          <a:noFill/>
        </p:spPr>
        <p:txBody>
          <a:bodyPr wrap="none" rtlCol="0">
            <a:spAutoFit/>
          </a:bodyPr>
          <a:lstStyle/>
          <a:p>
            <a:pPr fontAlgn="auto">
              <a:spcBef>
                <a:spcPts val="0"/>
              </a:spcBef>
              <a:spcAft>
                <a:spcPts val="0"/>
              </a:spcAft>
            </a:pPr>
            <a:r>
              <a:rPr lang="en-US" dirty="0" smtClean="0">
                <a:solidFill>
                  <a:srgbClr val="0000FF"/>
                </a:solidFill>
                <a:latin typeface="Calibri"/>
              </a:rPr>
              <a:t>Band excitation:</a:t>
            </a:r>
            <a:endParaRPr lang="en-US" dirty="0">
              <a:solidFill>
                <a:srgbClr val="0000FF"/>
              </a:solidFill>
              <a:latin typeface="Calibri"/>
            </a:endParaRPr>
          </a:p>
        </p:txBody>
      </p:sp>
      <p:cxnSp>
        <p:nvCxnSpPr>
          <p:cNvPr id="3" name="Straight Connector 2"/>
          <p:cNvCxnSpPr/>
          <p:nvPr/>
        </p:nvCxnSpPr>
        <p:spPr>
          <a:xfrm flipV="1">
            <a:off x="4088062" y="1311007"/>
            <a:ext cx="0" cy="374259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243962" y="1071105"/>
            <a:ext cx="1678697" cy="923330"/>
          </a:xfrm>
          <a:prstGeom prst="rect">
            <a:avLst/>
          </a:prstGeom>
          <a:noFill/>
        </p:spPr>
        <p:txBody>
          <a:bodyPr wrap="square" rtlCol="0">
            <a:spAutoFit/>
          </a:bodyPr>
          <a:lstStyle/>
          <a:p>
            <a:pPr algn="r" fontAlgn="auto">
              <a:spcBef>
                <a:spcPts val="0"/>
              </a:spcBef>
              <a:spcAft>
                <a:spcPts val="0"/>
              </a:spcAft>
            </a:pPr>
            <a:r>
              <a:rPr lang="en-US" dirty="0" smtClean="0">
                <a:solidFill>
                  <a:srgbClr val="FF0000"/>
                </a:solidFill>
                <a:latin typeface="Calibri"/>
              </a:rPr>
              <a:t>We realized we are doing big data</a:t>
            </a:r>
            <a:endParaRPr lang="en-US" dirty="0">
              <a:solidFill>
                <a:srgbClr val="FF0000"/>
              </a:solidFill>
              <a:latin typeface="Calibri"/>
            </a:endParaRPr>
          </a:p>
        </p:txBody>
      </p:sp>
      <p:pic>
        <p:nvPicPr>
          <p:cNvPr id="15" name="Picture 7" descr="cover submission no loop"/>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287" b="5536"/>
          <a:stretch/>
        </p:blipFill>
        <p:spPr bwMode="auto">
          <a:xfrm>
            <a:off x="942457" y="997174"/>
            <a:ext cx="1296872" cy="1216549"/>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83310" y="6449453"/>
            <a:ext cx="2635593" cy="369332"/>
          </a:xfrm>
          <a:prstGeom prst="rect">
            <a:avLst/>
          </a:prstGeom>
          <a:noFill/>
        </p:spPr>
        <p:txBody>
          <a:bodyPr wrap="none" rtlCol="0">
            <a:spAutoFit/>
          </a:bodyPr>
          <a:lstStyle/>
          <a:p>
            <a:r>
              <a:rPr lang="en-US" b="1" dirty="0" smtClean="0">
                <a:solidFill>
                  <a:prstClr val="black"/>
                </a:solidFill>
                <a:latin typeface="Arial Narrow" pitchFamily="34" charset="0"/>
              </a:rPr>
              <a:t>We are losing 99% of data! </a:t>
            </a:r>
            <a:endParaRPr lang="en-US" b="1" dirty="0">
              <a:solidFill>
                <a:prstClr val="black"/>
              </a:solidFill>
              <a:latin typeface="Arial Narrow" pitchFamily="34" charset="0"/>
            </a:endParaRPr>
          </a:p>
        </p:txBody>
      </p:sp>
      <p:sp>
        <p:nvSpPr>
          <p:cNvPr id="6" name="TextBox 5"/>
          <p:cNvSpPr txBox="1"/>
          <p:nvPr/>
        </p:nvSpPr>
        <p:spPr>
          <a:xfrm>
            <a:off x="65555" y="484748"/>
            <a:ext cx="6814686" cy="369332"/>
          </a:xfrm>
          <a:prstGeom prst="rect">
            <a:avLst/>
          </a:prstGeom>
          <a:noFill/>
        </p:spPr>
        <p:txBody>
          <a:bodyPr wrap="none" rtlCol="0">
            <a:spAutoFit/>
          </a:bodyPr>
          <a:lstStyle/>
          <a:p>
            <a:r>
              <a:rPr lang="en-US" dirty="0" smtClean="0">
                <a:solidFill>
                  <a:prstClr val="black"/>
                </a:solidFill>
              </a:rPr>
              <a:t>Probing local phase transitions requires high (3,4,5,6) D data sets</a:t>
            </a:r>
            <a:endParaRPr lang="en-US" dirty="0">
              <a:solidFill>
                <a:prstClr val="black"/>
              </a:solidFill>
            </a:endParaRPr>
          </a:p>
        </p:txBody>
      </p:sp>
    </p:spTree>
    <p:extLst>
      <p:ext uri="{BB962C8B-B14F-4D97-AF65-F5344CB8AC3E}">
        <p14:creationId xmlns:p14="http://schemas.microsoft.com/office/powerpoint/2010/main" val="3453825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sv9\Desktop\Sergei2\CurrentWork2\Conferences\2016\MultiF\mona lisa 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789" y="76200"/>
            <a:ext cx="6512011" cy="65120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97644" y="6422056"/>
            <a:ext cx="5197257" cy="369332"/>
          </a:xfrm>
          <a:prstGeom prst="rect">
            <a:avLst/>
          </a:prstGeom>
          <a:noFill/>
        </p:spPr>
        <p:txBody>
          <a:bodyPr wrap="none" rtlCol="0">
            <a:spAutoFit/>
          </a:bodyPr>
          <a:lstStyle/>
          <a:p>
            <a:r>
              <a:rPr lang="en-US" dirty="0" smtClean="0">
                <a:solidFill>
                  <a:prstClr val="black"/>
                </a:solidFill>
                <a:latin typeface="Arial Narrow" pitchFamily="34" charset="0"/>
              </a:rPr>
              <a:t>Concept and implementation by Stephen “Leonardo” Jesse </a:t>
            </a:r>
            <a:endParaRPr lang="en-US" dirty="0">
              <a:solidFill>
                <a:prstClr val="black"/>
              </a:solidFill>
              <a:latin typeface="Arial Narrow" pitchFamily="34" charset="0"/>
            </a:endParaRPr>
          </a:p>
        </p:txBody>
      </p:sp>
    </p:spTree>
    <p:extLst>
      <p:ext uri="{BB962C8B-B14F-4D97-AF65-F5344CB8AC3E}">
        <p14:creationId xmlns:p14="http://schemas.microsoft.com/office/powerpoint/2010/main" val="10724829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2953" y="8626"/>
            <a:ext cx="9144000" cy="48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b="1" kern="0" dirty="0" smtClean="0">
                <a:solidFill>
                  <a:srgbClr val="106636"/>
                </a:solidFill>
                <a:latin typeface="Arial Black" pitchFamily="34" charset="0"/>
                <a:cs typeface="Arial"/>
              </a:rPr>
              <a:t>G-mode</a:t>
            </a:r>
            <a:r>
              <a:rPr lang="en-US" b="1" kern="0" dirty="0">
                <a:solidFill>
                  <a:srgbClr val="106636"/>
                </a:solidFill>
                <a:latin typeface="Arial Black" pitchFamily="34" charset="0"/>
                <a:cs typeface="Arial"/>
              </a:rPr>
              <a:t> </a:t>
            </a:r>
            <a:r>
              <a:rPr lang="en-US" b="1" kern="0" dirty="0" smtClean="0">
                <a:solidFill>
                  <a:srgbClr val="106636"/>
                </a:solidFill>
                <a:latin typeface="Arial Black" pitchFamily="34" charset="0"/>
                <a:cs typeface="Arial"/>
              </a:rPr>
              <a:t>SPM</a:t>
            </a:r>
            <a:endParaRPr lang="en-US" i="1" kern="0" dirty="0">
              <a:solidFill>
                <a:srgbClr val="106636"/>
              </a:solidFill>
              <a:latin typeface="Arial Black" pitchFamily="34" charset="0"/>
              <a:cs typeface="Arial"/>
            </a:endParaRPr>
          </a:p>
        </p:txBody>
      </p:sp>
      <p:pic>
        <p:nvPicPr>
          <p:cNvPr id="19" name="Picture 4" descr="C:\Users\ba8\Desktop\cantiveler_2.tif"/>
          <p:cNvPicPr>
            <a:picLocks noChangeAspect="1" noChangeArrowheads="1"/>
          </p:cNvPicPr>
          <p:nvPr/>
        </p:nvPicPr>
        <p:blipFill rotWithShape="1">
          <a:blip r:embed="rId2">
            <a:extLst>
              <a:ext uri="{28A0092B-C50C-407E-A947-70E740481C1C}">
                <a14:useLocalDpi xmlns:a14="http://schemas.microsoft.com/office/drawing/2010/main" val="0"/>
              </a:ext>
            </a:extLst>
          </a:blip>
          <a:srcRect l="12935" t="1449" r="6413" b="1740"/>
          <a:stretch/>
        </p:blipFill>
        <p:spPr bwMode="auto">
          <a:xfrm>
            <a:off x="117348" y="467213"/>
            <a:ext cx="4411700" cy="39717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2"/>
          <p:cNvSpPr txBox="1">
            <a:spLocks noChangeArrowheads="1"/>
          </p:cNvSpPr>
          <p:nvPr/>
        </p:nvSpPr>
        <p:spPr bwMode="auto">
          <a:xfrm>
            <a:off x="4669284" y="511703"/>
            <a:ext cx="4384465" cy="42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spcAft>
                <a:spcPts val="300"/>
              </a:spcAft>
              <a:buFont typeface="Arial" pitchFamily="34" charset="0"/>
              <a:buChar char="•"/>
            </a:pPr>
            <a:r>
              <a:rPr lang="en-US" altLang="en-US" dirty="0" smtClean="0">
                <a:solidFill>
                  <a:prstClr val="black"/>
                </a:solidFill>
                <a:latin typeface="Arial Narrow" pitchFamily="34" charset="0"/>
                <a:cs typeface="Arial" panose="020B0604020202020204" pitchFamily="34" charset="0"/>
              </a:rPr>
              <a:t>Full information capture, lossless compression, and storage  of the data stream from the </a:t>
            </a:r>
            <a:r>
              <a:rPr lang="en-US" altLang="en-US" dirty="0" err="1" smtClean="0">
                <a:solidFill>
                  <a:prstClr val="black"/>
                </a:solidFill>
                <a:latin typeface="Arial Narrow" pitchFamily="34" charset="0"/>
                <a:cs typeface="Arial" panose="020B0604020202020204" pitchFamily="34" charset="0"/>
              </a:rPr>
              <a:t>photodetector</a:t>
            </a:r>
            <a:r>
              <a:rPr lang="en-US" altLang="en-US" dirty="0">
                <a:solidFill>
                  <a:prstClr val="black"/>
                </a:solidFill>
                <a:latin typeface="Arial Narrow" pitchFamily="34" charset="0"/>
                <a:cs typeface="Arial" panose="020B0604020202020204" pitchFamily="34" charset="0"/>
              </a:rPr>
              <a:t> </a:t>
            </a:r>
            <a:r>
              <a:rPr lang="en-US" altLang="en-US" dirty="0" smtClean="0">
                <a:solidFill>
                  <a:prstClr val="black"/>
                </a:solidFill>
                <a:latin typeface="Arial Narrow" pitchFamily="34" charset="0"/>
                <a:cs typeface="Arial" panose="020B0604020202020204" pitchFamily="34" charset="0"/>
              </a:rPr>
              <a:t>allowing  for:</a:t>
            </a:r>
          </a:p>
          <a:p>
            <a:pPr marL="457200" indent="-285750">
              <a:spcAft>
                <a:spcPts val="300"/>
              </a:spcAft>
              <a:buFont typeface="Courier New" pitchFamily="49" charset="0"/>
              <a:buChar char="o"/>
            </a:pPr>
            <a:r>
              <a:rPr lang="en-US" altLang="en-US" dirty="0" smtClean="0">
                <a:solidFill>
                  <a:prstClr val="black"/>
                </a:solidFill>
                <a:latin typeface="Arial Narrow" pitchFamily="34" charset="0"/>
                <a:cs typeface="Arial" panose="020B0604020202020204" pitchFamily="34" charset="0"/>
              </a:rPr>
              <a:t>Recovery of classical SPM</a:t>
            </a:r>
          </a:p>
          <a:p>
            <a:pPr marL="457200" indent="-285750">
              <a:spcAft>
                <a:spcPts val="300"/>
              </a:spcAft>
              <a:buFont typeface="Courier New" pitchFamily="49" charset="0"/>
              <a:buChar char="o"/>
            </a:pPr>
            <a:r>
              <a:rPr lang="en-US" altLang="en-US" dirty="0" smtClean="0">
                <a:solidFill>
                  <a:prstClr val="black"/>
                </a:solidFill>
                <a:latin typeface="Arial Narrow" pitchFamily="34" charset="0"/>
                <a:cs typeface="Arial" panose="020B0604020202020204" pitchFamily="34" charset="0"/>
              </a:rPr>
              <a:t>Information </a:t>
            </a:r>
            <a:r>
              <a:rPr lang="en-US" altLang="en-US" dirty="0">
                <a:solidFill>
                  <a:prstClr val="black"/>
                </a:solidFill>
                <a:latin typeface="Arial Narrow" pitchFamily="34" charset="0"/>
                <a:cs typeface="Arial" panose="020B0604020202020204" pitchFamily="34" charset="0"/>
              </a:rPr>
              <a:t>theory based analytics and estimating information loss/completeness of </a:t>
            </a:r>
            <a:r>
              <a:rPr lang="en-US" altLang="en-US" dirty="0" smtClean="0">
                <a:solidFill>
                  <a:prstClr val="black"/>
                </a:solidFill>
                <a:latin typeface="Arial Narrow" pitchFamily="34" charset="0"/>
                <a:cs typeface="Arial" panose="020B0604020202020204" pitchFamily="34" charset="0"/>
              </a:rPr>
              <a:t>classical methods</a:t>
            </a:r>
          </a:p>
          <a:p>
            <a:pPr marL="457200" indent="-285750">
              <a:spcAft>
                <a:spcPts val="300"/>
              </a:spcAft>
              <a:buFont typeface="Courier New" pitchFamily="49" charset="0"/>
              <a:buChar char="o"/>
            </a:pPr>
            <a:r>
              <a:rPr lang="en-US" altLang="en-US" dirty="0" smtClean="0">
                <a:solidFill>
                  <a:prstClr val="black"/>
                </a:solidFill>
                <a:latin typeface="Arial Narrow" pitchFamily="34" charset="0"/>
                <a:cs typeface="Arial" panose="020B0604020202020204" pitchFamily="34" charset="0"/>
              </a:rPr>
              <a:t>Physics based analytics</a:t>
            </a:r>
          </a:p>
          <a:p>
            <a:pPr marL="285750" indent="-285750">
              <a:spcAft>
                <a:spcPts val="300"/>
              </a:spcAft>
              <a:buFont typeface="Arial" pitchFamily="34" charset="0"/>
              <a:buChar char="•"/>
            </a:pPr>
            <a:r>
              <a:rPr lang="en-US" altLang="en-US" dirty="0" smtClean="0">
                <a:solidFill>
                  <a:prstClr val="black"/>
                </a:solidFill>
                <a:latin typeface="Arial Narrow" pitchFamily="34" charset="0"/>
                <a:cs typeface="Arial" panose="020B0604020202020204" pitchFamily="34" charset="0"/>
              </a:rPr>
              <a:t>For many SPM modalities, ~1,000 increase of imaging speed</a:t>
            </a:r>
          </a:p>
          <a:p>
            <a:pPr marL="285750" indent="-285750">
              <a:spcAft>
                <a:spcPts val="300"/>
              </a:spcAft>
              <a:buFont typeface="Arial" pitchFamily="34" charset="0"/>
              <a:buChar char="•"/>
            </a:pPr>
            <a:r>
              <a:rPr lang="en-US" altLang="en-US" dirty="0" smtClean="0">
                <a:solidFill>
                  <a:prstClr val="black"/>
                </a:solidFill>
                <a:latin typeface="Arial Narrow" pitchFamily="34" charset="0"/>
                <a:cs typeface="Arial" panose="020B0604020202020204" pitchFamily="34" charset="0"/>
              </a:rPr>
              <a:t>Enables totally new imaging modes</a:t>
            </a:r>
          </a:p>
          <a:p>
            <a:pPr marL="285750" indent="-285750">
              <a:spcAft>
                <a:spcPts val="300"/>
              </a:spcAft>
              <a:buFont typeface="Arial" pitchFamily="34" charset="0"/>
              <a:buChar char="•"/>
            </a:pPr>
            <a:r>
              <a:rPr lang="en-US" altLang="en-US" dirty="0" smtClean="0">
                <a:solidFill>
                  <a:prstClr val="black"/>
                </a:solidFill>
                <a:latin typeface="Arial Narrow" pitchFamily="34" charset="0"/>
                <a:cs typeface="Arial" panose="020B0604020202020204" pitchFamily="34" charset="0"/>
              </a:rPr>
              <a:t>But: need for data analytics and direct streaming to HPC     </a:t>
            </a:r>
          </a:p>
          <a:p>
            <a:pPr>
              <a:spcAft>
                <a:spcPts val="300"/>
              </a:spcAft>
            </a:pPr>
            <a:endParaRPr lang="en-US" altLang="en-US" dirty="0">
              <a:solidFill>
                <a:prstClr val="black"/>
              </a:solidFill>
              <a:latin typeface="Arial Narrow" pitchFamily="34" charset="0"/>
              <a:cs typeface="Arial" panose="020B0604020202020204" pitchFamily="34" charset="0"/>
            </a:endParaRPr>
          </a:p>
        </p:txBody>
      </p:sp>
      <p:sp>
        <p:nvSpPr>
          <p:cNvPr id="3" name="TextBox 2"/>
          <p:cNvSpPr txBox="1"/>
          <p:nvPr/>
        </p:nvSpPr>
        <p:spPr>
          <a:xfrm>
            <a:off x="4188797" y="6488668"/>
            <a:ext cx="4955203" cy="369332"/>
          </a:xfrm>
          <a:prstGeom prst="rect">
            <a:avLst/>
          </a:prstGeom>
          <a:noFill/>
        </p:spPr>
        <p:txBody>
          <a:bodyPr wrap="none" rtlCol="0">
            <a:spAutoFit/>
          </a:bodyPr>
          <a:lstStyle/>
          <a:p>
            <a:r>
              <a:rPr lang="en-US" dirty="0" smtClean="0">
                <a:solidFill>
                  <a:prstClr val="black"/>
                </a:solidFill>
              </a:rPr>
              <a:t>A. </a:t>
            </a:r>
            <a:r>
              <a:rPr lang="en-US" dirty="0" err="1" smtClean="0">
                <a:solidFill>
                  <a:prstClr val="black"/>
                </a:solidFill>
              </a:rPr>
              <a:t>Belianinov</a:t>
            </a:r>
            <a:r>
              <a:rPr lang="en-US" dirty="0" smtClean="0">
                <a:solidFill>
                  <a:prstClr val="black"/>
                </a:solidFill>
              </a:rPr>
              <a:t> et al., Nat. </a:t>
            </a:r>
            <a:r>
              <a:rPr lang="en-US" dirty="0" err="1" smtClean="0">
                <a:solidFill>
                  <a:prstClr val="black"/>
                </a:solidFill>
              </a:rPr>
              <a:t>Comm</a:t>
            </a:r>
            <a:r>
              <a:rPr lang="en-US" dirty="0" smtClean="0">
                <a:solidFill>
                  <a:prstClr val="black"/>
                </a:solidFill>
              </a:rPr>
              <a:t> </a:t>
            </a:r>
            <a:r>
              <a:rPr lang="en-US" b="1" dirty="0" smtClean="0">
                <a:solidFill>
                  <a:prstClr val="black"/>
                </a:solidFill>
              </a:rPr>
              <a:t>6</a:t>
            </a:r>
            <a:r>
              <a:rPr lang="en-US" dirty="0" smtClean="0">
                <a:solidFill>
                  <a:prstClr val="black"/>
                </a:solidFill>
              </a:rPr>
              <a:t>, 6550 (2015)</a:t>
            </a:r>
            <a:endParaRPr lang="en-US" dirty="0">
              <a:solidFill>
                <a:prstClr val="black"/>
              </a:solidFill>
            </a:endParaRPr>
          </a:p>
        </p:txBody>
      </p:sp>
      <p:graphicFrame>
        <p:nvGraphicFramePr>
          <p:cNvPr id="21" name="Table 20"/>
          <p:cNvGraphicFramePr>
            <a:graphicFrameLocks noGrp="1"/>
          </p:cNvGraphicFramePr>
          <p:nvPr>
            <p:extLst>
              <p:ext uri="{D42A27DB-BD31-4B8C-83A1-F6EECF244321}">
                <p14:modId xmlns:p14="http://schemas.microsoft.com/office/powerpoint/2010/main" val="2214631924"/>
              </p:ext>
            </p:extLst>
          </p:nvPr>
        </p:nvGraphicFramePr>
        <p:xfrm>
          <a:off x="1496813" y="4616648"/>
          <a:ext cx="6096000" cy="1840488"/>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727968">
                <a:tc>
                  <a:txBody>
                    <a:bodyPr/>
                    <a:lstStyle/>
                    <a:p>
                      <a:r>
                        <a:rPr lang="en-US" dirty="0" smtClean="0"/>
                        <a:t>Platform</a:t>
                      </a:r>
                    </a:p>
                    <a:p>
                      <a:r>
                        <a:rPr lang="en-US" dirty="0" smtClean="0"/>
                        <a:t># PCs</a:t>
                      </a:r>
                      <a:endParaRPr lang="en-US" dirty="0"/>
                    </a:p>
                  </a:txBody>
                  <a:tcPr/>
                </a:tc>
                <a:tc gridSpan="2">
                  <a:txBody>
                    <a:bodyPr/>
                    <a:lstStyle/>
                    <a:p>
                      <a:pPr algn="ctr"/>
                      <a:r>
                        <a:rPr lang="en-US" dirty="0" smtClean="0"/>
                        <a:t>Desktop </a:t>
                      </a:r>
                    </a:p>
                    <a:p>
                      <a:pPr algn="ctr"/>
                      <a:r>
                        <a:rPr lang="en-US" dirty="0" smtClean="0"/>
                        <a:t>All                  5%</a:t>
                      </a:r>
                      <a:endParaRPr lang="en-US" dirty="0"/>
                    </a:p>
                  </a:txBody>
                  <a:tcPr/>
                </a:tc>
                <a:tc hMerge="1">
                  <a:txBody>
                    <a:bodyPr/>
                    <a:lstStyle/>
                    <a:p>
                      <a:endParaRPr lang="en-US" dirty="0"/>
                    </a:p>
                  </a:txBody>
                  <a:tcPr/>
                </a:tc>
                <a:tc gridSpan="2">
                  <a:txBody>
                    <a:bodyPr/>
                    <a:lstStyle/>
                    <a:p>
                      <a:pPr algn="ctr"/>
                      <a:r>
                        <a:rPr lang="en-US" dirty="0" smtClean="0"/>
                        <a:t>Supercomputer</a:t>
                      </a:r>
                    </a:p>
                    <a:p>
                      <a:pPr algn="ctr"/>
                      <a:r>
                        <a:rPr lang="en-US" dirty="0" smtClean="0"/>
                        <a:t>All</a:t>
                      </a:r>
                      <a:r>
                        <a:rPr lang="en-US" baseline="0" dirty="0" smtClean="0"/>
                        <a:t>                5%</a:t>
                      </a:r>
                      <a:endParaRPr lang="en-US" dirty="0"/>
                    </a:p>
                  </a:txBody>
                  <a:tcPr/>
                </a:tc>
                <a:tc hMerge="1">
                  <a:txBody>
                    <a:bodyPr/>
                    <a:lstStyle/>
                    <a:p>
                      <a:endParaRPr lang="en-US" dirty="0"/>
                    </a:p>
                  </a:txBody>
                  <a:tcPr/>
                </a:tc>
              </a:tr>
              <a:tr h="370840">
                <a:tc>
                  <a:txBody>
                    <a:bodyPr/>
                    <a:lstStyle/>
                    <a:p>
                      <a:r>
                        <a:rPr lang="en-US" dirty="0" smtClean="0"/>
                        <a:t>Data</a:t>
                      </a:r>
                      <a:r>
                        <a:rPr lang="en-US" baseline="0" dirty="0" smtClean="0"/>
                        <a:t> size</a:t>
                      </a:r>
                      <a:endParaRPr lang="en-US" dirty="0"/>
                    </a:p>
                  </a:txBody>
                  <a:tcPr/>
                </a:tc>
                <a:tc gridSpan="2">
                  <a:txBody>
                    <a:bodyPr/>
                    <a:lstStyle/>
                    <a:p>
                      <a:pPr algn="ctr"/>
                      <a:r>
                        <a:rPr lang="en-US" dirty="0" smtClean="0"/>
                        <a:t>4 GB</a:t>
                      </a:r>
                      <a:endParaRPr lang="en-US" dirty="0"/>
                    </a:p>
                  </a:txBody>
                  <a:tcPr/>
                </a:tc>
                <a:tc hMerge="1">
                  <a:txBody>
                    <a:bodyPr/>
                    <a:lstStyle/>
                    <a:p>
                      <a:endParaRPr lang="en-US" dirty="0"/>
                    </a:p>
                  </a:txBody>
                  <a:tcPr/>
                </a:tc>
                <a:tc gridSpan="2">
                  <a:txBody>
                    <a:bodyPr/>
                    <a:lstStyle/>
                    <a:p>
                      <a:pPr algn="ctr"/>
                      <a:r>
                        <a:rPr lang="en-US" dirty="0" smtClean="0"/>
                        <a:t>27</a:t>
                      </a:r>
                      <a:r>
                        <a:rPr lang="en-US" baseline="0" dirty="0" smtClean="0"/>
                        <a:t> GB</a:t>
                      </a:r>
                      <a:endParaRPr lang="en-US" dirty="0"/>
                    </a:p>
                  </a:txBody>
                  <a:tcPr/>
                </a:tc>
                <a:tc hMerge="1">
                  <a:txBody>
                    <a:bodyPr/>
                    <a:lstStyle/>
                    <a:p>
                      <a:endParaRPr lang="en-US" dirty="0"/>
                    </a:p>
                  </a:txBody>
                  <a:tcPr/>
                </a:tc>
              </a:tr>
              <a:tr h="370840">
                <a:tc>
                  <a:txBody>
                    <a:bodyPr/>
                    <a:lstStyle/>
                    <a:p>
                      <a:r>
                        <a:rPr lang="en-US" dirty="0" smtClean="0"/>
                        <a:t>Duration</a:t>
                      </a:r>
                      <a:endParaRPr lang="en-US" dirty="0"/>
                    </a:p>
                  </a:txBody>
                  <a:tcPr/>
                </a:tc>
                <a:tc>
                  <a:txBody>
                    <a:bodyPr/>
                    <a:lstStyle/>
                    <a:p>
                      <a:r>
                        <a:rPr lang="en-US" dirty="0" smtClean="0"/>
                        <a:t>~ 48 </a:t>
                      </a:r>
                      <a:r>
                        <a:rPr lang="en-US" dirty="0" err="1" smtClean="0"/>
                        <a:t>hrs</a:t>
                      </a:r>
                      <a:endParaRPr lang="en-US" dirty="0"/>
                    </a:p>
                  </a:txBody>
                  <a:tcPr/>
                </a:tc>
                <a:tc>
                  <a:txBody>
                    <a:bodyPr/>
                    <a:lstStyle/>
                    <a:p>
                      <a:r>
                        <a:rPr lang="en-US" dirty="0" smtClean="0"/>
                        <a:t> ~</a:t>
                      </a:r>
                      <a:r>
                        <a:rPr lang="en-US" baseline="0" dirty="0" smtClean="0"/>
                        <a:t> 1 min</a:t>
                      </a:r>
                      <a:endParaRPr lang="en-US" dirty="0"/>
                    </a:p>
                  </a:txBody>
                  <a:tcPr/>
                </a:tc>
                <a:tc>
                  <a:txBody>
                    <a:bodyPr/>
                    <a:lstStyle/>
                    <a:p>
                      <a:r>
                        <a:rPr lang="en-US" dirty="0" smtClean="0"/>
                        <a:t>19</a:t>
                      </a:r>
                      <a:r>
                        <a:rPr lang="en-US" baseline="0" dirty="0" smtClean="0"/>
                        <a:t> min</a:t>
                      </a:r>
                      <a:endParaRPr lang="en-US" dirty="0"/>
                    </a:p>
                  </a:txBody>
                  <a:tcPr/>
                </a:tc>
                <a:tc>
                  <a:txBody>
                    <a:bodyPr/>
                    <a:lstStyle/>
                    <a:p>
                      <a:r>
                        <a:rPr lang="en-US" dirty="0" smtClean="0"/>
                        <a:t>8 min</a:t>
                      </a:r>
                      <a:endParaRPr lang="en-US" dirty="0"/>
                    </a:p>
                  </a:txBody>
                  <a:tcPr/>
                </a:tc>
              </a:tr>
              <a:tr h="370840">
                <a:tc>
                  <a:txBody>
                    <a:bodyPr/>
                    <a:lstStyle/>
                    <a:p>
                      <a:r>
                        <a:rPr lang="en-US" dirty="0" smtClean="0"/>
                        <a:t>Memory</a:t>
                      </a:r>
                      <a:endParaRPr lang="en-US" dirty="0"/>
                    </a:p>
                  </a:txBody>
                  <a:tcPr/>
                </a:tc>
                <a:tc>
                  <a:txBody>
                    <a:bodyPr/>
                    <a:lstStyle/>
                    <a:p>
                      <a:r>
                        <a:rPr lang="en-US" dirty="0" smtClean="0"/>
                        <a:t>40 GB</a:t>
                      </a:r>
                      <a:endParaRPr lang="en-US" dirty="0"/>
                    </a:p>
                  </a:txBody>
                  <a:tcPr/>
                </a:tc>
                <a:tc>
                  <a:txBody>
                    <a:bodyPr/>
                    <a:lstStyle/>
                    <a:p>
                      <a:r>
                        <a:rPr lang="en-US" dirty="0" smtClean="0"/>
                        <a:t>6</a:t>
                      </a:r>
                      <a:r>
                        <a:rPr lang="en-US" baseline="0" dirty="0" smtClean="0"/>
                        <a:t> GB</a:t>
                      </a:r>
                      <a:endParaRPr lang="en-US" dirty="0"/>
                    </a:p>
                  </a:txBody>
                  <a:tcPr/>
                </a:tc>
                <a:tc>
                  <a:txBody>
                    <a:bodyPr/>
                    <a:lstStyle/>
                    <a:p>
                      <a:r>
                        <a:rPr lang="en-US" dirty="0" smtClean="0"/>
                        <a:t>173 GB</a:t>
                      </a:r>
                      <a:endParaRPr lang="en-US" dirty="0"/>
                    </a:p>
                  </a:txBody>
                  <a:tcPr/>
                </a:tc>
                <a:tc>
                  <a:txBody>
                    <a:bodyPr/>
                    <a:lstStyle/>
                    <a:p>
                      <a:r>
                        <a:rPr lang="en-US" dirty="0" smtClean="0"/>
                        <a:t>115 GB</a:t>
                      </a:r>
                      <a:endParaRPr lang="en-US" dirty="0"/>
                    </a:p>
                  </a:txBody>
                  <a:tcPr/>
                </a:tc>
              </a:tr>
            </a:tbl>
          </a:graphicData>
        </a:graphic>
      </p:graphicFrame>
    </p:spTree>
    <p:extLst>
      <p:ext uri="{BB962C8B-B14F-4D97-AF65-F5344CB8AC3E}">
        <p14:creationId xmlns:p14="http://schemas.microsoft.com/office/powerpoint/2010/main" val="4228342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1938" y="6488668"/>
            <a:ext cx="5756256"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Concept and implementation by Stephen “Leonardo” Jesse </a:t>
            </a:r>
            <a:endParaRPr lang="en-US" dirty="0">
              <a:solidFill>
                <a:prstClr val="black"/>
              </a:solidFill>
              <a:latin typeface="Calibri"/>
            </a:endParaRPr>
          </a:p>
        </p:txBody>
      </p:sp>
      <p:pic>
        <p:nvPicPr>
          <p:cNvPr id="17410" name="Picture 2" descr="E:\sv9\Desktop\Sergei2\CurrentWork2\Conferences\2016\MultiF\mona lisa 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0"/>
            <a:ext cx="6477000" cy="647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760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descr="C:\Users\sjz\Desktop\big data LDRD\March 10 review\ron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261" y="5226187"/>
            <a:ext cx="1974867" cy="7729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Untitled.png"/>
          <p:cNvPicPr>
            <a:picLocks noChangeAspect="1"/>
          </p:cNvPicPr>
          <p:nvPr/>
        </p:nvPicPr>
        <p:blipFill rotWithShape="1">
          <a:blip r:embed="rId4">
            <a:extLst>
              <a:ext uri="{28A0092B-C50C-407E-A947-70E740481C1C}">
                <a14:useLocalDpi xmlns:a14="http://schemas.microsoft.com/office/drawing/2010/main" val="0"/>
              </a:ext>
            </a:extLst>
          </a:blip>
          <a:srcRect l="-190763" r="-202139"/>
          <a:stretch/>
        </p:blipFill>
        <p:spPr>
          <a:xfrm>
            <a:off x="561815" y="2399681"/>
            <a:ext cx="2834255" cy="2473596"/>
          </a:xfrm>
          <a:prstGeom prst="rect">
            <a:avLst/>
          </a:prstGeom>
        </p:spPr>
      </p:pic>
      <p:sp>
        <p:nvSpPr>
          <p:cNvPr id="26" name="Title 1"/>
          <p:cNvSpPr txBox="1">
            <a:spLocks/>
          </p:cNvSpPr>
          <p:nvPr/>
        </p:nvSpPr>
        <p:spPr bwMode="auto">
          <a:xfrm>
            <a:off x="-42954" y="8626"/>
            <a:ext cx="9186953" cy="88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defTabSz="457200"/>
            <a:r>
              <a:rPr lang="en-US" b="1" kern="0" dirty="0" smtClean="0">
                <a:solidFill>
                  <a:srgbClr val="106636"/>
                </a:solidFill>
                <a:latin typeface="Arial Black" pitchFamily="34" charset="0"/>
                <a:cs typeface="Arial"/>
              </a:rPr>
              <a:t>Big Data in Scanning Transmission Electron Microscopy </a:t>
            </a:r>
            <a:endParaRPr lang="en-US" i="1" kern="0" dirty="0">
              <a:solidFill>
                <a:srgbClr val="106636"/>
              </a:solidFill>
              <a:latin typeface="Arial Black" pitchFamily="34" charset="0"/>
              <a:cs typeface="Arial"/>
            </a:endParaRPr>
          </a:p>
        </p:txBody>
      </p:sp>
      <p:grpSp>
        <p:nvGrpSpPr>
          <p:cNvPr id="60" name="Group 59"/>
          <p:cNvGrpSpPr/>
          <p:nvPr/>
        </p:nvGrpSpPr>
        <p:grpSpPr>
          <a:xfrm>
            <a:off x="561815" y="996734"/>
            <a:ext cx="1737390" cy="4470997"/>
            <a:chOff x="506867" y="799036"/>
            <a:chExt cx="1737390" cy="4470997"/>
          </a:xfrm>
        </p:grpSpPr>
        <p:cxnSp>
          <p:nvCxnSpPr>
            <p:cNvPr id="24" name="Straight Arrow Connector 23"/>
            <p:cNvCxnSpPr/>
            <p:nvPr/>
          </p:nvCxnSpPr>
          <p:spPr>
            <a:xfrm>
              <a:off x="1863747" y="4332679"/>
              <a:ext cx="0" cy="937354"/>
            </a:xfrm>
            <a:prstGeom prst="straightConnector1">
              <a:avLst/>
            </a:prstGeom>
            <a:ln>
              <a:solidFill>
                <a:srgbClr val="54BD1C"/>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91723" y="799036"/>
              <a:ext cx="1146468" cy="261610"/>
            </a:xfrm>
            <a:prstGeom prst="rect">
              <a:avLst/>
            </a:prstGeom>
            <a:noFill/>
          </p:spPr>
          <p:txBody>
            <a:bodyPr wrap="none" rtlCol="0">
              <a:spAutoFit/>
            </a:bodyPr>
            <a:lstStyle/>
            <a:p>
              <a:r>
                <a:rPr lang="en-US" sz="1100" b="1" dirty="0">
                  <a:solidFill>
                    <a:prstClr val="black">
                      <a:lumMod val="65000"/>
                      <a:lumOff val="35000"/>
                    </a:prstClr>
                  </a:solidFill>
                </a:rPr>
                <a:t>electron beam</a:t>
              </a:r>
            </a:p>
          </p:txBody>
        </p:sp>
        <p:pic>
          <p:nvPicPr>
            <p:cNvPr id="45" name="Picture 44" descr="Untitled.pn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9315"/>
            <a:stretch/>
          </p:blipFill>
          <p:spPr>
            <a:xfrm flipV="1">
              <a:off x="1684470" y="888110"/>
              <a:ext cx="340841" cy="1544837"/>
            </a:xfrm>
            <a:prstGeom prst="rect">
              <a:avLst/>
            </a:prstGeom>
          </p:spPr>
        </p:pic>
        <p:sp>
          <p:nvSpPr>
            <p:cNvPr id="38" name="Rectangle 37"/>
            <p:cNvSpPr/>
            <p:nvPr/>
          </p:nvSpPr>
          <p:spPr>
            <a:xfrm>
              <a:off x="1470986" y="2213604"/>
              <a:ext cx="773271" cy="130128"/>
            </a:xfrm>
            <a:prstGeom prst="rect">
              <a:avLst/>
            </a:prstGeom>
            <a:pattFill prst="pct30">
              <a:fgClr>
                <a:srgbClr val="000090"/>
              </a:fgClr>
              <a:bgClr>
                <a:prstClr val="white"/>
              </a:bgClr>
            </a:patt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90"/>
                </a:solidFill>
              </a:endParaRPr>
            </a:p>
          </p:txBody>
        </p:sp>
        <p:sp>
          <p:nvSpPr>
            <p:cNvPr id="46" name="TextBox 45"/>
            <p:cNvSpPr txBox="1"/>
            <p:nvPr/>
          </p:nvSpPr>
          <p:spPr>
            <a:xfrm>
              <a:off x="506867" y="2136121"/>
              <a:ext cx="851071" cy="261610"/>
            </a:xfrm>
            <a:prstGeom prst="rect">
              <a:avLst/>
            </a:prstGeom>
            <a:noFill/>
          </p:spPr>
          <p:txBody>
            <a:bodyPr wrap="none" rtlCol="0">
              <a:spAutoFit/>
            </a:bodyPr>
            <a:lstStyle/>
            <a:p>
              <a:r>
                <a:rPr lang="en-US" sz="1100" b="1" dirty="0" smtClean="0">
                  <a:solidFill>
                    <a:prstClr val="black">
                      <a:lumMod val="65000"/>
                      <a:lumOff val="35000"/>
                    </a:prstClr>
                  </a:solidFill>
                </a:rPr>
                <a:t>Specimen</a:t>
              </a:r>
              <a:endParaRPr lang="en-US" sz="1100" b="1" dirty="0">
                <a:solidFill>
                  <a:prstClr val="black">
                    <a:lumMod val="65000"/>
                    <a:lumOff val="35000"/>
                  </a:prstClr>
                </a:solidFill>
              </a:endParaRPr>
            </a:p>
          </p:txBody>
        </p:sp>
      </p:grpSp>
      <p:sp>
        <p:nvSpPr>
          <p:cNvPr id="12" name="Rectangle 11"/>
          <p:cNvSpPr/>
          <p:nvPr/>
        </p:nvSpPr>
        <p:spPr>
          <a:xfrm>
            <a:off x="5227093" y="800594"/>
            <a:ext cx="3616655" cy="1754326"/>
          </a:xfrm>
          <a:prstGeom prst="rect">
            <a:avLst/>
          </a:prstGeom>
        </p:spPr>
        <p:txBody>
          <a:bodyPr wrap="square">
            <a:spAutoFit/>
          </a:bodyPr>
          <a:lstStyle/>
          <a:p>
            <a:r>
              <a:rPr lang="en-US" b="1" dirty="0" smtClean="0">
                <a:solidFill>
                  <a:prstClr val="black"/>
                </a:solidFill>
              </a:rPr>
              <a:t>STEM for fast data generation: </a:t>
            </a:r>
          </a:p>
          <a:p>
            <a:pPr marL="285750" indent="-285750">
              <a:buFont typeface="Arial" pitchFamily="34" charset="0"/>
              <a:buChar char="•"/>
            </a:pPr>
            <a:r>
              <a:rPr lang="en-US" dirty="0" smtClean="0">
                <a:solidFill>
                  <a:prstClr val="black"/>
                </a:solidFill>
              </a:rPr>
              <a:t>quantification of beam interaction (pulses),</a:t>
            </a:r>
          </a:p>
          <a:p>
            <a:pPr marL="285750" indent="-285750">
              <a:buFont typeface="Arial" pitchFamily="34" charset="0"/>
              <a:buChar char="•"/>
            </a:pPr>
            <a:r>
              <a:rPr lang="en-US" dirty="0">
                <a:solidFill>
                  <a:prstClr val="black"/>
                </a:solidFill>
              </a:rPr>
              <a:t>I</a:t>
            </a:r>
            <a:r>
              <a:rPr lang="en-US" dirty="0" smtClean="0">
                <a:solidFill>
                  <a:prstClr val="black"/>
                </a:solidFill>
              </a:rPr>
              <a:t>n-situ movies, </a:t>
            </a:r>
          </a:p>
          <a:p>
            <a:pPr marL="285750" indent="-285750">
              <a:buFont typeface="Arial" pitchFamily="34" charset="0"/>
              <a:buChar char="•"/>
            </a:pPr>
            <a:r>
              <a:rPr lang="en-US" dirty="0" smtClean="0">
                <a:solidFill>
                  <a:prstClr val="black"/>
                </a:solidFill>
              </a:rPr>
              <a:t>focal series</a:t>
            </a:r>
          </a:p>
          <a:p>
            <a:pPr marL="285750" indent="-285750">
              <a:buFont typeface="Arial" pitchFamily="34" charset="0"/>
              <a:buChar char="•"/>
            </a:pPr>
            <a:r>
              <a:rPr lang="en-US" dirty="0" smtClean="0">
                <a:solidFill>
                  <a:prstClr val="black"/>
                </a:solidFill>
              </a:rPr>
              <a:t>2D and 3D </a:t>
            </a:r>
            <a:r>
              <a:rPr lang="en-US" dirty="0" err="1" smtClean="0">
                <a:solidFill>
                  <a:prstClr val="black"/>
                </a:solidFill>
              </a:rPr>
              <a:t>ptychography</a:t>
            </a:r>
            <a:r>
              <a:rPr lang="en-US" dirty="0" smtClean="0">
                <a:solidFill>
                  <a:prstClr val="black"/>
                </a:solidFill>
              </a:rPr>
              <a:t> </a:t>
            </a:r>
          </a:p>
        </p:txBody>
      </p:sp>
      <p:pic>
        <p:nvPicPr>
          <p:cNvPr id="3" name="Picture 2" descr="22.png"/>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10109" y="2411302"/>
            <a:ext cx="2542032" cy="2462784"/>
          </a:xfrm>
          <a:prstGeom prst="rect">
            <a:avLst/>
          </a:prstGeom>
        </p:spPr>
      </p:pic>
      <p:sp>
        <p:nvSpPr>
          <p:cNvPr id="39" name="TextBox 38"/>
          <p:cNvSpPr txBox="1"/>
          <p:nvPr/>
        </p:nvSpPr>
        <p:spPr>
          <a:xfrm>
            <a:off x="5557188" y="5075771"/>
            <a:ext cx="3522503" cy="923330"/>
          </a:xfrm>
          <a:prstGeom prst="rect">
            <a:avLst/>
          </a:prstGeom>
          <a:noFill/>
        </p:spPr>
        <p:txBody>
          <a:bodyPr wrap="none" rtlCol="0">
            <a:spAutoFit/>
          </a:bodyPr>
          <a:lstStyle/>
          <a:p>
            <a:r>
              <a:rPr lang="en-US" b="1" dirty="0">
                <a:solidFill>
                  <a:prstClr val="black">
                    <a:lumMod val="65000"/>
                    <a:lumOff val="35000"/>
                  </a:prstClr>
                </a:solidFill>
                <a:latin typeface="Calibri"/>
              </a:rPr>
              <a:t>192X192 pixel locations</a:t>
            </a:r>
          </a:p>
          <a:p>
            <a:r>
              <a:rPr lang="en-US" b="1" dirty="0">
                <a:solidFill>
                  <a:prstClr val="black">
                    <a:lumMod val="65000"/>
                    <a:lumOff val="35000"/>
                  </a:prstClr>
                </a:solidFill>
                <a:latin typeface="Calibri"/>
              </a:rPr>
              <a:t>384X384 pixel scatter-grams</a:t>
            </a:r>
          </a:p>
          <a:p>
            <a:r>
              <a:rPr lang="en-US" b="1" dirty="0">
                <a:solidFill>
                  <a:prstClr val="black">
                    <a:lumMod val="65000"/>
                    <a:lumOff val="35000"/>
                  </a:prstClr>
                </a:solidFill>
                <a:latin typeface="Calibri"/>
              </a:rPr>
              <a:t>192</a:t>
            </a:r>
            <a:r>
              <a:rPr lang="en-US" b="1" baseline="30000" dirty="0">
                <a:solidFill>
                  <a:prstClr val="black">
                    <a:lumMod val="65000"/>
                    <a:lumOff val="35000"/>
                  </a:prstClr>
                </a:solidFill>
                <a:latin typeface="Calibri"/>
              </a:rPr>
              <a:t>2</a:t>
            </a:r>
            <a:r>
              <a:rPr lang="en-US" b="1" dirty="0">
                <a:solidFill>
                  <a:prstClr val="black">
                    <a:lumMod val="65000"/>
                    <a:lumOff val="35000"/>
                  </a:prstClr>
                </a:solidFill>
                <a:latin typeface="Calibri"/>
              </a:rPr>
              <a:t>X384</a:t>
            </a:r>
            <a:r>
              <a:rPr lang="en-US" b="1" baseline="30000" dirty="0">
                <a:solidFill>
                  <a:prstClr val="black">
                    <a:lumMod val="65000"/>
                    <a:lumOff val="35000"/>
                  </a:prstClr>
                </a:solidFill>
                <a:latin typeface="Calibri"/>
              </a:rPr>
              <a:t>2</a:t>
            </a:r>
            <a:r>
              <a:rPr lang="en-US" b="1" dirty="0">
                <a:solidFill>
                  <a:prstClr val="black">
                    <a:lumMod val="65000"/>
                    <a:lumOff val="35000"/>
                  </a:prstClr>
                </a:solidFill>
                <a:latin typeface="Calibri"/>
              </a:rPr>
              <a:t>= 5X10</a:t>
            </a:r>
            <a:r>
              <a:rPr lang="en-US" b="1" baseline="30000" dirty="0">
                <a:solidFill>
                  <a:prstClr val="black">
                    <a:lumMod val="65000"/>
                    <a:lumOff val="35000"/>
                  </a:prstClr>
                </a:solidFill>
                <a:latin typeface="Calibri"/>
              </a:rPr>
              <a:t>9 </a:t>
            </a:r>
            <a:r>
              <a:rPr lang="en-US" b="1" dirty="0">
                <a:solidFill>
                  <a:prstClr val="black">
                    <a:lumMod val="65000"/>
                    <a:lumOff val="35000"/>
                  </a:prstClr>
                </a:solidFill>
                <a:latin typeface="Calibri"/>
              </a:rPr>
              <a:t>data points/scan</a:t>
            </a:r>
          </a:p>
        </p:txBody>
      </p:sp>
      <p:sp>
        <p:nvSpPr>
          <p:cNvPr id="4" name="Rectangle 3"/>
          <p:cNvSpPr/>
          <p:nvPr/>
        </p:nvSpPr>
        <p:spPr>
          <a:xfrm>
            <a:off x="5670817" y="4682353"/>
            <a:ext cx="2146742" cy="369332"/>
          </a:xfrm>
          <a:prstGeom prst="rect">
            <a:avLst/>
          </a:prstGeom>
        </p:spPr>
        <p:txBody>
          <a:bodyPr wrap="none">
            <a:spAutoFit/>
          </a:bodyPr>
          <a:lstStyle/>
          <a:p>
            <a:r>
              <a:rPr lang="en-US" b="1" dirty="0" smtClean="0">
                <a:solidFill>
                  <a:prstClr val="black"/>
                </a:solidFill>
              </a:rPr>
              <a:t>2D </a:t>
            </a:r>
            <a:r>
              <a:rPr lang="en-US" b="1" dirty="0" err="1" smtClean="0">
                <a:solidFill>
                  <a:prstClr val="black"/>
                </a:solidFill>
              </a:rPr>
              <a:t>Ptychography</a:t>
            </a:r>
            <a:r>
              <a:rPr lang="en-US" b="1" dirty="0" smtClean="0">
                <a:solidFill>
                  <a:prstClr val="black"/>
                </a:solidFill>
              </a:rPr>
              <a:t> </a:t>
            </a:r>
            <a:endParaRPr lang="en-US" b="1" dirty="0">
              <a:solidFill>
                <a:prstClr val="black"/>
              </a:solidFill>
            </a:endParaRPr>
          </a:p>
        </p:txBody>
      </p:sp>
      <p:grpSp>
        <p:nvGrpSpPr>
          <p:cNvPr id="2" name="Group 1"/>
          <p:cNvGrpSpPr/>
          <p:nvPr/>
        </p:nvGrpSpPr>
        <p:grpSpPr>
          <a:xfrm>
            <a:off x="1497031" y="1127539"/>
            <a:ext cx="3949771" cy="4969201"/>
            <a:chOff x="1497031" y="1127539"/>
            <a:chExt cx="3949771" cy="4969201"/>
          </a:xfrm>
        </p:grpSpPr>
        <p:grpSp>
          <p:nvGrpSpPr>
            <p:cNvPr id="61" name="Group 60"/>
            <p:cNvGrpSpPr/>
            <p:nvPr/>
          </p:nvGrpSpPr>
          <p:grpSpPr>
            <a:xfrm>
              <a:off x="1497031" y="1127539"/>
              <a:ext cx="3949771" cy="4969201"/>
              <a:chOff x="1442083" y="929841"/>
              <a:chExt cx="3949771" cy="4969201"/>
            </a:xfrm>
          </p:grpSpPr>
          <p:sp>
            <p:nvSpPr>
              <p:cNvPr id="52" name="Rectangle 51"/>
              <p:cNvSpPr/>
              <p:nvPr/>
            </p:nvSpPr>
            <p:spPr>
              <a:xfrm>
                <a:off x="2141013" y="929841"/>
                <a:ext cx="1109962" cy="307777"/>
              </a:xfrm>
              <a:prstGeom prst="rect">
                <a:avLst/>
              </a:prstGeom>
              <a:ln>
                <a:noFill/>
              </a:ln>
            </p:spPr>
            <p:txBody>
              <a:bodyPr wrap="none">
                <a:spAutoFit/>
              </a:bodyPr>
              <a:lstStyle/>
              <a:p>
                <a:r>
                  <a:rPr lang="en-US" sz="1400" b="1" dirty="0" smtClean="0">
                    <a:solidFill>
                      <a:srgbClr val="FF0000"/>
                    </a:solidFill>
                  </a:rPr>
                  <a:t>Sub-</a:t>
                </a:r>
                <a:r>
                  <a:rPr lang="en-US" sz="1400" b="1" dirty="0" err="1" smtClean="0">
                    <a:solidFill>
                      <a:srgbClr val="FF0000"/>
                    </a:solidFill>
                  </a:rPr>
                  <a:t>Å</a:t>
                </a:r>
                <a:r>
                  <a:rPr lang="en-US" sz="1400" b="1" dirty="0" smtClean="0">
                    <a:solidFill>
                      <a:srgbClr val="FF0000"/>
                    </a:solidFill>
                  </a:rPr>
                  <a:t> probe</a:t>
                </a:r>
                <a:endParaRPr lang="en-US" sz="1400" b="1" dirty="0">
                  <a:solidFill>
                    <a:srgbClr val="FF0000"/>
                  </a:solidFill>
                </a:endParaRPr>
              </a:p>
            </p:txBody>
          </p:sp>
          <p:grpSp>
            <p:nvGrpSpPr>
              <p:cNvPr id="9" name="Group 8"/>
              <p:cNvGrpSpPr/>
              <p:nvPr/>
            </p:nvGrpSpPr>
            <p:grpSpPr>
              <a:xfrm>
                <a:off x="1442083" y="1453694"/>
                <a:ext cx="3949771" cy="4445348"/>
                <a:chOff x="1453031" y="1431796"/>
                <a:chExt cx="3949771" cy="4445348"/>
              </a:xfrm>
            </p:grpSpPr>
            <p:pic>
              <p:nvPicPr>
                <p:cNvPr id="50" name="Picture 2" descr="http://sine.ni.com/images/products/us/01051213_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8283" y="2191706"/>
                  <a:ext cx="1478802" cy="10795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706711" y="1995160"/>
                  <a:ext cx="1088760" cy="523220"/>
                </a:xfrm>
                <a:prstGeom prst="rect">
                  <a:avLst/>
                </a:prstGeom>
              </p:spPr>
              <p:txBody>
                <a:bodyPr wrap="none">
                  <a:spAutoFit/>
                </a:bodyPr>
                <a:lstStyle/>
                <a:p>
                  <a:r>
                    <a:rPr lang="en-US" sz="1400" b="1" dirty="0">
                      <a:solidFill>
                        <a:srgbClr val="FF0000"/>
                      </a:solidFill>
                    </a:rPr>
                    <a:t>Advanced </a:t>
                  </a:r>
                  <a:endParaRPr lang="en-US" sz="1400" b="1" dirty="0" smtClean="0">
                    <a:solidFill>
                      <a:srgbClr val="FF0000"/>
                    </a:solidFill>
                  </a:endParaRPr>
                </a:p>
                <a:p>
                  <a:r>
                    <a:rPr lang="en-US" sz="1400" b="1" dirty="0" smtClean="0">
                      <a:solidFill>
                        <a:srgbClr val="FF0000"/>
                      </a:solidFill>
                    </a:rPr>
                    <a:t>DAQ</a:t>
                  </a:r>
                  <a:endParaRPr lang="en-US" sz="1400" b="1" dirty="0">
                    <a:solidFill>
                      <a:srgbClr val="FF0000"/>
                    </a:solidFill>
                  </a:endParaRPr>
                </a:p>
              </p:txBody>
            </p:sp>
            <p:pic>
              <p:nvPicPr>
                <p:cNvPr id="13" name="Picture 12" descr="Untitled.png"/>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13455"/>
                <a:stretch/>
              </p:blipFill>
              <p:spPr>
                <a:xfrm>
                  <a:off x="3494109" y="5051085"/>
                  <a:ext cx="1402649" cy="826059"/>
                </a:xfrm>
                <a:prstGeom prst="rect">
                  <a:avLst/>
                </a:prstGeom>
              </p:spPr>
            </p:pic>
            <p:sp>
              <p:nvSpPr>
                <p:cNvPr id="51" name="Rectangle 50"/>
                <p:cNvSpPr/>
                <p:nvPr/>
              </p:nvSpPr>
              <p:spPr>
                <a:xfrm>
                  <a:off x="2892706" y="4312421"/>
                  <a:ext cx="2510096" cy="738664"/>
                </a:xfrm>
                <a:prstGeom prst="rect">
                  <a:avLst/>
                </a:prstGeom>
              </p:spPr>
              <p:txBody>
                <a:bodyPr wrap="square">
                  <a:spAutoFit/>
                </a:bodyPr>
                <a:lstStyle/>
                <a:p>
                  <a:r>
                    <a:rPr lang="en-US" sz="1400" b="1" dirty="0" smtClean="0">
                      <a:solidFill>
                        <a:srgbClr val="FF0000"/>
                      </a:solidFill>
                    </a:rPr>
                    <a:t>Fast Direct </a:t>
                  </a:r>
                </a:p>
                <a:p>
                  <a:r>
                    <a:rPr lang="en-US" sz="1400" b="1" dirty="0" smtClean="0">
                      <a:solidFill>
                        <a:srgbClr val="FF0000"/>
                      </a:solidFill>
                    </a:rPr>
                    <a:t>Electron </a:t>
                  </a:r>
                </a:p>
                <a:p>
                  <a:r>
                    <a:rPr lang="en-US" sz="1400" b="1" dirty="0" smtClean="0">
                      <a:solidFill>
                        <a:srgbClr val="FF0000"/>
                      </a:solidFill>
                    </a:rPr>
                    <a:t>Detection</a:t>
                  </a:r>
                  <a:endParaRPr lang="en-US" sz="1400" b="1" dirty="0">
                    <a:solidFill>
                      <a:srgbClr val="FF0000"/>
                    </a:solidFill>
                  </a:endParaRPr>
                </a:p>
              </p:txBody>
            </p:sp>
            <p:grpSp>
              <p:nvGrpSpPr>
                <p:cNvPr id="35" name="Group 34"/>
                <p:cNvGrpSpPr/>
                <p:nvPr/>
              </p:nvGrpSpPr>
              <p:grpSpPr>
                <a:xfrm>
                  <a:off x="1453031" y="1626540"/>
                  <a:ext cx="853470" cy="162580"/>
                  <a:chOff x="680710" y="1433129"/>
                  <a:chExt cx="853470" cy="162580"/>
                </a:xfrm>
              </p:grpSpPr>
              <p:sp>
                <p:nvSpPr>
                  <p:cNvPr id="36" name="Oval 35"/>
                  <p:cNvSpPr/>
                  <p:nvPr/>
                </p:nvSpPr>
                <p:spPr>
                  <a:xfrm>
                    <a:off x="680710" y="1433129"/>
                    <a:ext cx="162580" cy="162580"/>
                  </a:xfrm>
                  <a:prstGeom prst="ellipse">
                    <a:avLst/>
                  </a:prstGeom>
                  <a:gradFill flip="none" rotWithShape="1">
                    <a:gsLst>
                      <a:gs pos="0">
                        <a:schemeClr val="accent6">
                          <a:lumMod val="75000"/>
                        </a:schemeClr>
                      </a:gs>
                      <a:gs pos="100000">
                        <a:schemeClr val="accent6">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p:cNvSpPr/>
                  <p:nvPr/>
                </p:nvSpPr>
                <p:spPr>
                  <a:xfrm>
                    <a:off x="1371600" y="1433129"/>
                    <a:ext cx="162580" cy="162580"/>
                  </a:xfrm>
                  <a:prstGeom prst="ellipse">
                    <a:avLst/>
                  </a:prstGeom>
                  <a:gradFill flip="none" rotWithShape="1">
                    <a:gsLst>
                      <a:gs pos="0">
                        <a:schemeClr val="accent6">
                          <a:lumMod val="75000"/>
                        </a:schemeClr>
                      </a:gs>
                      <a:gs pos="100000">
                        <a:schemeClr val="accent6">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2" name="Straight Arrow Connector 41"/>
                <p:cNvCxnSpPr/>
                <p:nvPr/>
              </p:nvCxnSpPr>
              <p:spPr>
                <a:xfrm flipV="1">
                  <a:off x="4005479" y="1673672"/>
                  <a:ext cx="3187" cy="432502"/>
                </a:xfrm>
                <a:prstGeom prst="straightConnector1">
                  <a:avLst/>
                </a:prstGeom>
                <a:ln w="22225">
                  <a:solidFill>
                    <a:schemeClr val="tx1">
                      <a:lumMod val="65000"/>
                      <a:lumOff val="35000"/>
                    </a:schemeClr>
                  </a:solidFill>
                  <a:headEnd type="ova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2549075" y="1673672"/>
                  <a:ext cx="1450114" cy="20934"/>
                </a:xfrm>
                <a:prstGeom prst="straightConnector1">
                  <a:avLst/>
                </a:prstGeom>
                <a:ln w="22225">
                  <a:solidFill>
                    <a:schemeClr val="tx1">
                      <a:lumMod val="65000"/>
                      <a:lumOff val="35000"/>
                    </a:schemeClr>
                  </a:solidFill>
                  <a:headEnd type="ova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787058" y="1431796"/>
                  <a:ext cx="981609" cy="276999"/>
                </a:xfrm>
                <a:prstGeom prst="rect">
                  <a:avLst/>
                </a:prstGeom>
                <a:noFill/>
              </p:spPr>
              <p:txBody>
                <a:bodyPr wrap="none" rtlCol="0">
                  <a:spAutoFit/>
                </a:bodyPr>
                <a:lstStyle/>
                <a:p>
                  <a:r>
                    <a:rPr lang="en-US" sz="1200" b="1" dirty="0">
                      <a:solidFill>
                        <a:prstClr val="black">
                          <a:lumMod val="65000"/>
                          <a:lumOff val="35000"/>
                        </a:prstClr>
                      </a:solidFill>
                      <a:latin typeface="Calibri"/>
                    </a:rPr>
                    <a:t>To scan coils</a:t>
                  </a:r>
                </a:p>
              </p:txBody>
            </p:sp>
            <p:cxnSp>
              <p:nvCxnSpPr>
                <p:cNvPr id="47" name="Straight Arrow Connector 46"/>
                <p:cNvCxnSpPr/>
                <p:nvPr/>
              </p:nvCxnSpPr>
              <p:spPr>
                <a:xfrm>
                  <a:off x="2922224" y="5383440"/>
                  <a:ext cx="571885" cy="0"/>
                </a:xfrm>
                <a:prstGeom prst="straightConnector1">
                  <a:avLst/>
                </a:prstGeom>
                <a:ln w="22225">
                  <a:solidFill>
                    <a:schemeClr val="tx1">
                      <a:lumMod val="65000"/>
                      <a:lumOff val="35000"/>
                    </a:schemeClr>
                  </a:solidFill>
                  <a:headEnd type="ova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cxnSp>
          <p:nvCxnSpPr>
            <p:cNvPr id="48" name="Straight Arrow Connector 47"/>
            <p:cNvCxnSpPr/>
            <p:nvPr/>
          </p:nvCxnSpPr>
          <p:spPr>
            <a:xfrm flipV="1">
              <a:off x="4105651" y="3490828"/>
              <a:ext cx="0" cy="1692028"/>
            </a:xfrm>
            <a:prstGeom prst="straightConnector1">
              <a:avLst/>
            </a:prstGeom>
            <a:ln w="22225">
              <a:solidFill>
                <a:schemeClr val="tx1">
                  <a:lumMod val="65000"/>
                  <a:lumOff val="35000"/>
                </a:schemeClr>
              </a:solidFill>
              <a:headEnd type="ova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341992" y="2690910"/>
            <a:ext cx="4201503" cy="2136802"/>
            <a:chOff x="4341992" y="2690910"/>
            <a:chExt cx="4201503" cy="2136802"/>
          </a:xfrm>
        </p:grpSpPr>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6115" y="2690910"/>
              <a:ext cx="3177380" cy="2136802"/>
            </a:xfrm>
            <a:prstGeom prst="rect">
              <a:avLst/>
            </a:prstGeom>
          </p:spPr>
        </p:pic>
        <p:cxnSp>
          <p:nvCxnSpPr>
            <p:cNvPr id="54" name="Straight Arrow Connector 53"/>
            <p:cNvCxnSpPr/>
            <p:nvPr/>
          </p:nvCxnSpPr>
          <p:spPr>
            <a:xfrm>
              <a:off x="4365271" y="3777873"/>
              <a:ext cx="896280" cy="0"/>
            </a:xfrm>
            <a:prstGeom prst="straightConnector1">
              <a:avLst/>
            </a:prstGeom>
            <a:ln w="22225">
              <a:solidFill>
                <a:srgbClr val="FF0000"/>
              </a:solidFill>
              <a:headEnd type="ova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362290" y="3482434"/>
              <a:ext cx="0" cy="296697"/>
            </a:xfrm>
            <a:prstGeom prst="straightConnector1">
              <a:avLst/>
            </a:prstGeom>
            <a:ln w="22225">
              <a:solidFill>
                <a:srgbClr val="FF0000"/>
              </a:solidFill>
              <a:headEnd type="ova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341992" y="3779131"/>
              <a:ext cx="992579" cy="369332"/>
            </a:xfrm>
            <a:prstGeom prst="rect">
              <a:avLst/>
            </a:prstGeom>
          </p:spPr>
          <p:txBody>
            <a:bodyPr wrap="none">
              <a:spAutoFit/>
            </a:bodyPr>
            <a:lstStyle/>
            <a:p>
              <a:r>
                <a:rPr lang="en-US" b="1" dirty="0">
                  <a:solidFill>
                    <a:srgbClr val="FF0000"/>
                  </a:solidFill>
                </a:rPr>
                <a:t>CADES</a:t>
              </a:r>
            </a:p>
          </p:txBody>
        </p:sp>
      </p:grpSp>
    </p:spTree>
    <p:extLst>
      <p:ext uri="{BB962C8B-B14F-4D97-AF65-F5344CB8AC3E}">
        <p14:creationId xmlns:p14="http://schemas.microsoft.com/office/powerpoint/2010/main" val="2030405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54510" y="838200"/>
            <a:ext cx="7022690" cy="4800600"/>
          </a:xfrm>
          <a:prstGeom prst="rect">
            <a:avLst/>
          </a:prstGeom>
          <a:noFill/>
        </p:spPr>
      </p:pic>
      <p:sp>
        <p:nvSpPr>
          <p:cNvPr id="5" name="TextBox 4"/>
          <p:cNvSpPr txBox="1"/>
          <p:nvPr/>
        </p:nvSpPr>
        <p:spPr>
          <a:xfrm>
            <a:off x="152400" y="5683468"/>
            <a:ext cx="8023222" cy="1200329"/>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rPr>
              <a:t>Instrumental limit: </a:t>
            </a:r>
            <a:r>
              <a:rPr lang="en-US" dirty="0" smtClean="0">
                <a:solidFill>
                  <a:prstClr val="black"/>
                </a:solidFill>
                <a:latin typeface="Calibri"/>
              </a:rPr>
              <a:t>Electron flux (2 10</a:t>
            </a:r>
            <a:r>
              <a:rPr lang="en-US" baseline="30000" dirty="0" smtClean="0">
                <a:solidFill>
                  <a:prstClr val="black"/>
                </a:solidFill>
                <a:latin typeface="Calibri"/>
              </a:rPr>
              <a:t>8</a:t>
            </a:r>
            <a:r>
              <a:rPr lang="en-US" dirty="0" smtClean="0">
                <a:solidFill>
                  <a:prstClr val="black"/>
                </a:solidFill>
                <a:latin typeface="Calibri"/>
              </a:rPr>
              <a:t> e/s) x detector performance (1 Bit/electron) </a:t>
            </a:r>
          </a:p>
          <a:p>
            <a:pPr marL="285750" indent="-285750" fontAlgn="auto">
              <a:spcBef>
                <a:spcPts val="0"/>
              </a:spcBef>
              <a:spcAft>
                <a:spcPts val="0"/>
              </a:spcAft>
              <a:buFont typeface="Arial" panose="020B0604020202020204" pitchFamily="34" charset="0"/>
              <a:buChar char="•"/>
            </a:pPr>
            <a:r>
              <a:rPr lang="en-US" dirty="0" smtClean="0">
                <a:solidFill>
                  <a:prstClr val="black"/>
                </a:solidFill>
                <a:latin typeface="Calibri"/>
              </a:rPr>
              <a:t>Detectors: Information per electron?</a:t>
            </a:r>
          </a:p>
          <a:p>
            <a:pPr marL="285750" indent="-285750" fontAlgn="auto">
              <a:spcBef>
                <a:spcPts val="0"/>
              </a:spcBef>
              <a:spcAft>
                <a:spcPts val="0"/>
              </a:spcAft>
              <a:buFont typeface="Arial" panose="020B0604020202020204" pitchFamily="34" charset="0"/>
              <a:buChar char="•"/>
            </a:pPr>
            <a:r>
              <a:rPr lang="en-US" dirty="0" smtClean="0">
                <a:solidFill>
                  <a:prstClr val="black"/>
                </a:solidFill>
                <a:latin typeface="Calibri"/>
              </a:rPr>
              <a:t>Storage, visualization, and curating</a:t>
            </a:r>
          </a:p>
          <a:p>
            <a:pPr algn="ctr" fontAlgn="auto">
              <a:spcBef>
                <a:spcPts val="0"/>
              </a:spcBef>
              <a:spcAft>
                <a:spcPts val="0"/>
              </a:spcAft>
            </a:pPr>
            <a:r>
              <a:rPr lang="en-US" b="1" dirty="0" smtClean="0">
                <a:solidFill>
                  <a:srgbClr val="FF0000"/>
                </a:solidFill>
                <a:latin typeface="Calibri"/>
              </a:rPr>
              <a:t>ORNL Solution: BEAM infrastructure</a:t>
            </a:r>
          </a:p>
        </p:txBody>
      </p:sp>
      <p:sp>
        <p:nvSpPr>
          <p:cNvPr id="6" name="Title 1"/>
          <p:cNvSpPr txBox="1">
            <a:spLocks/>
          </p:cNvSpPr>
          <p:nvPr/>
        </p:nvSpPr>
        <p:spPr bwMode="auto">
          <a:xfrm>
            <a:off x="2136" y="12819"/>
            <a:ext cx="9144000" cy="48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b="1" kern="0" dirty="0" smtClean="0">
                <a:solidFill>
                  <a:srgbClr val="106636"/>
                </a:solidFill>
                <a:latin typeface="Arial Black" pitchFamily="34" charset="0"/>
                <a:cs typeface="Arial"/>
              </a:rPr>
              <a:t>Data Generation in Electron Microscopy</a:t>
            </a:r>
            <a:endParaRPr lang="en-US" b="1" i="1" kern="0" dirty="0">
              <a:solidFill>
                <a:srgbClr val="106636"/>
              </a:solidFill>
              <a:latin typeface="Arial Black" pitchFamily="34" charset="0"/>
              <a:cs typeface="Arial"/>
            </a:endParaRPr>
          </a:p>
        </p:txBody>
      </p:sp>
      <p:sp>
        <p:nvSpPr>
          <p:cNvPr id="2" name="TextBox 1"/>
          <p:cNvSpPr txBox="1"/>
          <p:nvPr/>
        </p:nvSpPr>
        <p:spPr>
          <a:xfrm>
            <a:off x="152400" y="457200"/>
            <a:ext cx="7358938"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alibri"/>
              </a:rPr>
              <a:t>NSRC Workshop on Big, Deep, and Smart Data in Imaging: June 2015, ORNL</a:t>
            </a:r>
            <a:endParaRPr lang="en-US" b="1" dirty="0">
              <a:solidFill>
                <a:prstClr val="black"/>
              </a:solidFill>
              <a:latin typeface="Calibri"/>
            </a:endParaRPr>
          </a:p>
        </p:txBody>
      </p:sp>
      <p:sp>
        <p:nvSpPr>
          <p:cNvPr id="7" name="Rectangle 6"/>
          <p:cNvSpPr/>
          <p:nvPr/>
        </p:nvSpPr>
        <p:spPr>
          <a:xfrm>
            <a:off x="5181600" y="1676400"/>
            <a:ext cx="914400" cy="39624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6126480" y="2133600"/>
            <a:ext cx="1798320" cy="3505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200287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v9\Desktop\ImagingInstitute\Presentations\BoG meeting2015\crowneth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39"/>
          <a:stretch/>
        </p:blipFill>
        <p:spPr bwMode="auto">
          <a:xfrm>
            <a:off x="1010932" y="717640"/>
            <a:ext cx="7122136" cy="37519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84041" y="72026"/>
            <a:ext cx="8628678" cy="487954"/>
          </a:xfrm>
        </p:spPr>
        <p:txBody>
          <a:bodyPr/>
          <a:lstStyle/>
          <a:p>
            <a:r>
              <a:rPr lang="en-US" dirty="0"/>
              <a:t>More </a:t>
            </a:r>
            <a:r>
              <a:rPr lang="en-US" dirty="0" smtClean="0"/>
              <a:t>than imaging</a:t>
            </a:r>
            <a:endParaRPr lang="en-US" dirty="0"/>
          </a:p>
        </p:txBody>
      </p:sp>
      <p:grpSp>
        <p:nvGrpSpPr>
          <p:cNvPr id="10" name="Group 9"/>
          <p:cNvGrpSpPr/>
          <p:nvPr/>
        </p:nvGrpSpPr>
        <p:grpSpPr>
          <a:xfrm>
            <a:off x="312228" y="5672513"/>
            <a:ext cx="8382000" cy="795464"/>
            <a:chOff x="457200" y="5181599"/>
            <a:chExt cx="12319305" cy="795464"/>
          </a:xfrm>
        </p:grpSpPr>
        <p:sp>
          <p:nvSpPr>
            <p:cNvPr id="6" name="Freeform 5"/>
            <p:cNvSpPr/>
            <p:nvPr/>
          </p:nvSpPr>
          <p:spPr>
            <a:xfrm>
              <a:off x="457200" y="5181600"/>
              <a:ext cx="2902148" cy="795463"/>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algn="ctr" defTabSz="800100">
                <a:lnSpc>
                  <a:spcPct val="90000"/>
                </a:lnSpc>
                <a:spcAft>
                  <a:spcPts val="0"/>
                </a:spcAft>
              </a:pPr>
              <a:r>
                <a:rPr lang="en-US" sz="1600" smtClean="0">
                  <a:solidFill>
                    <a:prstClr val="black">
                      <a:hueOff val="0"/>
                      <a:satOff val="0"/>
                      <a:lumOff val="0"/>
                      <a:alphaOff val="0"/>
                    </a:prstClr>
                  </a:solidFill>
                </a:rPr>
                <a:t>Atomic positions can be determined to &lt;10-pm precision</a:t>
              </a:r>
              <a:endParaRPr lang="en-US" sz="1600" dirty="0">
                <a:solidFill>
                  <a:prstClr val="black">
                    <a:hueOff val="0"/>
                    <a:satOff val="0"/>
                    <a:lumOff val="0"/>
                    <a:alphaOff val="0"/>
                  </a:prstClr>
                </a:solidFill>
              </a:endParaRPr>
            </a:p>
          </p:txBody>
        </p:sp>
        <p:sp>
          <p:nvSpPr>
            <p:cNvPr id="7" name="Freeform 6"/>
            <p:cNvSpPr/>
            <p:nvPr/>
          </p:nvSpPr>
          <p:spPr>
            <a:xfrm>
              <a:off x="3596252" y="5181600"/>
              <a:ext cx="2902148" cy="795463"/>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algn="ctr" defTabSz="800100">
                <a:lnSpc>
                  <a:spcPct val="90000"/>
                </a:lnSpc>
                <a:spcAft>
                  <a:spcPts val="0"/>
                </a:spcAft>
              </a:pPr>
              <a:r>
                <a:rPr lang="en-US" sz="1600" dirty="0" smtClean="0">
                  <a:solidFill>
                    <a:prstClr val="black">
                      <a:hueOff val="0"/>
                      <a:satOff val="0"/>
                      <a:lumOff val="0"/>
                      <a:alphaOff val="0"/>
                    </a:prstClr>
                  </a:solidFill>
                </a:rPr>
                <a:t>Bond length: Chemical reactivity, catalytic activity</a:t>
              </a:r>
            </a:p>
          </p:txBody>
        </p:sp>
        <p:sp>
          <p:nvSpPr>
            <p:cNvPr id="8" name="Freeform 7"/>
            <p:cNvSpPr/>
            <p:nvPr/>
          </p:nvSpPr>
          <p:spPr>
            <a:xfrm>
              <a:off x="6735304" y="5181599"/>
              <a:ext cx="2902148" cy="795463"/>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algn="ctr" defTabSz="800100">
                <a:lnSpc>
                  <a:spcPct val="90000"/>
                </a:lnSpc>
                <a:spcAft>
                  <a:spcPts val="0"/>
                </a:spcAft>
              </a:pPr>
              <a:r>
                <a:rPr lang="en-US" sz="1600" dirty="0" smtClean="0">
                  <a:solidFill>
                    <a:prstClr val="black">
                      <a:hueOff val="0"/>
                      <a:satOff val="0"/>
                      <a:lumOff val="0"/>
                      <a:alphaOff val="0"/>
                    </a:prstClr>
                  </a:solidFill>
                </a:rPr>
                <a:t>Bond angles: Magnetism </a:t>
              </a:r>
              <a:br>
                <a:rPr lang="en-US" sz="1600" dirty="0" smtClean="0">
                  <a:solidFill>
                    <a:prstClr val="black">
                      <a:hueOff val="0"/>
                      <a:satOff val="0"/>
                      <a:lumOff val="0"/>
                      <a:alphaOff val="0"/>
                    </a:prstClr>
                  </a:solidFill>
                </a:rPr>
              </a:br>
              <a:r>
                <a:rPr lang="en-US" sz="1600" dirty="0" smtClean="0">
                  <a:solidFill>
                    <a:prstClr val="black">
                      <a:hueOff val="0"/>
                      <a:satOff val="0"/>
                      <a:lumOff val="0"/>
                      <a:alphaOff val="0"/>
                    </a:prstClr>
                  </a:solidFill>
                </a:rPr>
                <a:t>and transport</a:t>
              </a:r>
            </a:p>
          </p:txBody>
        </p:sp>
        <p:sp>
          <p:nvSpPr>
            <p:cNvPr id="9" name="Freeform 8"/>
            <p:cNvSpPr/>
            <p:nvPr/>
          </p:nvSpPr>
          <p:spPr>
            <a:xfrm>
              <a:off x="9874357" y="5181599"/>
              <a:ext cx="2902148" cy="795463"/>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algn="ctr" defTabSz="800100">
                <a:lnSpc>
                  <a:spcPct val="90000"/>
                </a:lnSpc>
                <a:spcAft>
                  <a:spcPts val="0"/>
                </a:spcAft>
              </a:pPr>
              <a:r>
                <a:rPr lang="en-US" sz="1600" dirty="0" smtClean="0">
                  <a:solidFill>
                    <a:prstClr val="black">
                      <a:hueOff val="0"/>
                      <a:satOff val="0"/>
                      <a:lumOff val="0"/>
                      <a:alphaOff val="0"/>
                    </a:prstClr>
                  </a:solidFill>
                </a:rPr>
                <a:t>Configurations </a:t>
              </a:r>
              <a:br>
                <a:rPr lang="en-US" sz="1600" dirty="0" smtClean="0">
                  <a:solidFill>
                    <a:prstClr val="black">
                      <a:hueOff val="0"/>
                      <a:satOff val="0"/>
                      <a:lumOff val="0"/>
                      <a:alphaOff val="0"/>
                    </a:prstClr>
                  </a:solidFill>
                </a:rPr>
              </a:br>
              <a:r>
                <a:rPr lang="en-US" sz="1600" dirty="0" smtClean="0">
                  <a:solidFill>
                    <a:prstClr val="black">
                      <a:hueOff val="0"/>
                      <a:satOff val="0"/>
                      <a:lumOff val="0"/>
                      <a:alphaOff val="0"/>
                    </a:prstClr>
                  </a:solidFill>
                </a:rPr>
                <a:t>and repeating elements?</a:t>
              </a:r>
              <a:endParaRPr lang="en-US" sz="1600" dirty="0">
                <a:solidFill>
                  <a:prstClr val="black">
                    <a:hueOff val="0"/>
                    <a:satOff val="0"/>
                    <a:lumOff val="0"/>
                    <a:alphaOff val="0"/>
                  </a:prstClr>
                </a:solidFill>
              </a:endParaRPr>
            </a:p>
          </p:txBody>
        </p:sp>
      </p:grpSp>
      <p:sp>
        <p:nvSpPr>
          <p:cNvPr id="2" name="TextBox 1"/>
          <p:cNvSpPr txBox="1"/>
          <p:nvPr/>
        </p:nvSpPr>
        <p:spPr>
          <a:xfrm>
            <a:off x="4611990" y="4489816"/>
            <a:ext cx="4532010" cy="341632"/>
          </a:xfrm>
          <a:prstGeom prst="rect">
            <a:avLst/>
          </a:prstGeom>
          <a:noFill/>
        </p:spPr>
        <p:txBody>
          <a:bodyPr wrap="none" rtlCol="0">
            <a:spAutoFit/>
          </a:bodyPr>
          <a:lstStyle/>
          <a:p>
            <a:pPr algn="ctr">
              <a:lnSpc>
                <a:spcPct val="90000"/>
              </a:lnSpc>
            </a:pPr>
            <a:r>
              <a:rPr lang="en-US" dirty="0" smtClean="0"/>
              <a:t>J.J. </a:t>
            </a:r>
            <a:r>
              <a:rPr lang="en-US" dirty="0" err="1" smtClean="0"/>
              <a:t>Guo</a:t>
            </a:r>
            <a:r>
              <a:rPr lang="en-US" dirty="0" smtClean="0"/>
              <a:t> et al., Nat. Comm. 5, 5389 (2014)</a:t>
            </a: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339" y="3543609"/>
            <a:ext cx="3272762" cy="1437824"/>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31339" y="4997934"/>
            <a:ext cx="2569934" cy="341632"/>
          </a:xfrm>
          <a:prstGeom prst="rect">
            <a:avLst/>
          </a:prstGeom>
          <a:noFill/>
        </p:spPr>
        <p:txBody>
          <a:bodyPr wrap="none" rtlCol="0">
            <a:spAutoFit/>
          </a:bodyPr>
          <a:lstStyle/>
          <a:p>
            <a:pPr algn="ctr">
              <a:lnSpc>
                <a:spcPct val="90000"/>
              </a:lnSpc>
            </a:pPr>
            <a:r>
              <a:rPr lang="en-US" dirty="0" smtClean="0"/>
              <a:t>Nature 515, 487 (2014)</a:t>
            </a:r>
          </a:p>
        </p:txBody>
      </p:sp>
    </p:spTree>
    <p:extLst>
      <p:ext uri="{BB962C8B-B14F-4D97-AF65-F5344CB8AC3E}">
        <p14:creationId xmlns:p14="http://schemas.microsoft.com/office/powerpoint/2010/main" val="28535371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aptop"/>
          <p:cNvSpPr>
            <a:spLocks noEditPoints="1" noChangeArrowheads="1"/>
          </p:cNvSpPr>
          <p:nvPr/>
        </p:nvSpPr>
        <p:spPr bwMode="auto">
          <a:xfrm>
            <a:off x="2657402" y="2169425"/>
            <a:ext cx="1562100" cy="1375522"/>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mtClean="0">
              <a:solidFill>
                <a:prstClr val="black"/>
              </a:solidFill>
            </a:endParaRPr>
          </a:p>
        </p:txBody>
      </p:sp>
      <p:pic>
        <p:nvPicPr>
          <p:cNvPr id="7" name="Picture 6" descr="C:\Users\sv9\AppData\Local\Microsoft\Windows\Temporary Internet Files\Content.IE5\8RXAGFQ3\450px-P_microscope_grey.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03" y="1630622"/>
            <a:ext cx="2336516" cy="21028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sv9\AppData\Local\Microsoft\Windows\Temporary Internet Files\Content.IE5\GA4GO3FX\160px-Frin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202" y="1371286"/>
            <a:ext cx="1335852" cy="27051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2352602" y="2682055"/>
            <a:ext cx="457200" cy="860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067102" y="2614046"/>
            <a:ext cx="6096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067102" y="2766446"/>
            <a:ext cx="5715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12" name="Picture 5" descr="C:\Users\sv9\AppData\Local\Microsoft\Windows\Temporary Internet Files\Content.IE5\GA4GO3FX\160px-Frink[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3459" y="719963"/>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sv9\AppData\Local\Microsoft\Windows\Temporary Internet Files\Content.IE5\GA4GO3FX\160px-Frink[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6695" y="2137260"/>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sv9\AppData\Local\Microsoft\Windows\Temporary Internet Files\Content.IE5\GA4GO3FX\160px-Frink[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0507" y="2171872"/>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sv9\AppData\Local\Microsoft\Windows\Temporary Internet Files\Content.IE5\GA4GO3FX\160px-Frink[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8492" y="546465"/>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sv9\AppData\Local\Microsoft\Windows\Temporary Internet Files\Content.IE5\GA4GO3FX\160px-Frink[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1726" y="3148933"/>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sv9\AppData\Local\Microsoft\Windows\Temporary Internet Files\Content.IE5\DR9V80SY\mlp_resource__unfurled_scroll_by_zutheskunk-d46jssj[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3902" y="3361943"/>
            <a:ext cx="460401" cy="7260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sv9\AppData\Local\Microsoft\Windows\Temporary Internet Files\Content.IE5\DR9V80SY\mlp_resource__unfurled_scroll_by_zutheskunk-d46jssj[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8847" y="2252188"/>
            <a:ext cx="460401" cy="726086"/>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5860154" y="2676211"/>
            <a:ext cx="6096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822054" y="2828611"/>
            <a:ext cx="5715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76702" y="3974068"/>
            <a:ext cx="1242391" cy="369332"/>
          </a:xfrm>
          <a:prstGeom prst="rect">
            <a:avLst/>
          </a:prstGeom>
          <a:noFill/>
        </p:spPr>
        <p:txBody>
          <a:bodyPr wrap="none" rtlCol="0">
            <a:spAutoFit/>
          </a:bodyPr>
          <a:lstStyle/>
          <a:p>
            <a:r>
              <a:rPr lang="en-US" b="1" dirty="0" smtClean="0">
                <a:solidFill>
                  <a:prstClr val="black"/>
                </a:solidFill>
              </a:rPr>
              <a:t>Researcher</a:t>
            </a:r>
          </a:p>
        </p:txBody>
      </p:sp>
      <p:sp>
        <p:nvSpPr>
          <p:cNvPr id="22" name="TextBox 21"/>
          <p:cNvSpPr txBox="1"/>
          <p:nvPr/>
        </p:nvSpPr>
        <p:spPr>
          <a:xfrm>
            <a:off x="447602" y="3973754"/>
            <a:ext cx="1247586" cy="369332"/>
          </a:xfrm>
          <a:prstGeom prst="rect">
            <a:avLst/>
          </a:prstGeom>
          <a:noFill/>
        </p:spPr>
        <p:txBody>
          <a:bodyPr wrap="none" rtlCol="0">
            <a:spAutoFit/>
          </a:bodyPr>
          <a:lstStyle/>
          <a:p>
            <a:r>
              <a:rPr lang="en-US" b="1" dirty="0" smtClean="0">
                <a:solidFill>
                  <a:prstClr val="black"/>
                </a:solidFill>
              </a:rPr>
              <a:t>Instrument</a:t>
            </a:r>
          </a:p>
        </p:txBody>
      </p:sp>
      <p:sp>
        <p:nvSpPr>
          <p:cNvPr id="23" name="TextBox 22"/>
          <p:cNvSpPr txBox="1"/>
          <p:nvPr/>
        </p:nvSpPr>
        <p:spPr>
          <a:xfrm>
            <a:off x="1973655" y="3963038"/>
            <a:ext cx="2512547" cy="369332"/>
          </a:xfrm>
          <a:prstGeom prst="rect">
            <a:avLst/>
          </a:prstGeom>
          <a:noFill/>
        </p:spPr>
        <p:txBody>
          <a:bodyPr wrap="none" rtlCol="0">
            <a:spAutoFit/>
          </a:bodyPr>
          <a:lstStyle/>
          <a:p>
            <a:r>
              <a:rPr lang="en-US" b="1" dirty="0" smtClean="0">
                <a:solidFill>
                  <a:prstClr val="black"/>
                </a:solidFill>
              </a:rPr>
              <a:t>Control/data acquisition</a:t>
            </a:r>
          </a:p>
        </p:txBody>
      </p:sp>
      <p:sp>
        <p:nvSpPr>
          <p:cNvPr id="26" name="TextBox 25"/>
          <p:cNvSpPr txBox="1"/>
          <p:nvPr/>
        </p:nvSpPr>
        <p:spPr>
          <a:xfrm>
            <a:off x="5890533" y="4105870"/>
            <a:ext cx="3164521" cy="923330"/>
          </a:xfrm>
          <a:prstGeom prst="rect">
            <a:avLst/>
          </a:prstGeom>
          <a:noFill/>
        </p:spPr>
        <p:txBody>
          <a:bodyPr wrap="none" rtlCol="0">
            <a:spAutoFit/>
          </a:bodyPr>
          <a:lstStyle/>
          <a:p>
            <a:pPr algn="ctr"/>
            <a:r>
              <a:rPr lang="en-US" b="1" dirty="0" smtClean="0">
                <a:solidFill>
                  <a:prstClr val="black"/>
                </a:solidFill>
              </a:rPr>
              <a:t>Community</a:t>
            </a:r>
          </a:p>
          <a:p>
            <a:pPr marL="285750" indent="-285750">
              <a:buFont typeface="Arial" panose="020B0604020202020204" pitchFamily="34" charset="0"/>
              <a:buChar char="•"/>
            </a:pPr>
            <a:r>
              <a:rPr lang="en-US" dirty="0" smtClean="0">
                <a:solidFill>
                  <a:prstClr val="black"/>
                </a:solidFill>
              </a:rPr>
              <a:t>Social networking/education</a:t>
            </a:r>
          </a:p>
          <a:p>
            <a:pPr marL="285750" indent="-285750">
              <a:buFont typeface="Arial" panose="020B0604020202020204" pitchFamily="34" charset="0"/>
              <a:buChar char="•"/>
            </a:pPr>
            <a:r>
              <a:rPr lang="en-US" dirty="0" smtClean="0">
                <a:solidFill>
                  <a:prstClr val="black"/>
                </a:solidFill>
              </a:rPr>
              <a:t>Publications/citations</a:t>
            </a:r>
          </a:p>
        </p:txBody>
      </p:sp>
      <p:cxnSp>
        <p:nvCxnSpPr>
          <p:cNvPr id="3" name="Straight Arrow Connector 2"/>
          <p:cNvCxnSpPr/>
          <p:nvPr/>
        </p:nvCxnSpPr>
        <p:spPr>
          <a:xfrm flipV="1">
            <a:off x="7081132" y="1920789"/>
            <a:ext cx="172143" cy="251565"/>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249151" y="2712438"/>
            <a:ext cx="459978" cy="1"/>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632380" y="1365720"/>
            <a:ext cx="368669" cy="125784"/>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472794" y="3721083"/>
            <a:ext cx="594808" cy="195382"/>
          </a:xfrm>
          <a:prstGeom prst="straightConnector1">
            <a:avLst/>
          </a:prstGeom>
          <a:ln w="22225">
            <a:headEnd type="arrow"/>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974239" y="2954331"/>
            <a:ext cx="172143" cy="251231"/>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7472794" y="2959385"/>
            <a:ext cx="266436" cy="386610"/>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8373123" y="1799260"/>
            <a:ext cx="282077" cy="357671"/>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8514162" y="3345995"/>
            <a:ext cx="227630" cy="297936"/>
          </a:xfrm>
          <a:prstGeom prst="straightConnector1">
            <a:avLst/>
          </a:prstGeom>
          <a:ln w="22225">
            <a:headEnd type="arrow"/>
            <a:tailEnd type="non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20054" y="4980842"/>
            <a:ext cx="8902641" cy="1754326"/>
          </a:xfrm>
          <a:prstGeom prst="rect">
            <a:avLst/>
          </a:prstGeom>
          <a:noFill/>
        </p:spPr>
        <p:txBody>
          <a:bodyPr wrap="square" rtlCol="0">
            <a:spAutoFit/>
          </a:bodyPr>
          <a:lstStyle/>
          <a:p>
            <a:pPr marL="342900" indent="-342900">
              <a:buAutoNum type="arabicPeriod"/>
            </a:pPr>
            <a:r>
              <a:rPr lang="en-US" dirty="0" smtClean="0">
                <a:latin typeface="Arial Narrow" pitchFamily="34" charset="0"/>
              </a:rPr>
              <a:t>Only small fraction of data stream from the instrumentation is captured</a:t>
            </a:r>
          </a:p>
          <a:p>
            <a:pPr marL="342900" indent="-342900">
              <a:buAutoNum type="arabicPeriod"/>
            </a:pPr>
            <a:r>
              <a:rPr lang="en-US" dirty="0" smtClean="0">
                <a:latin typeface="Arial Narrow" pitchFamily="34" charset="0"/>
              </a:rPr>
              <a:t>Only small fraction of </a:t>
            </a:r>
            <a:r>
              <a:rPr lang="en-US" dirty="0">
                <a:latin typeface="Arial Narrow" pitchFamily="34" charset="0"/>
              </a:rPr>
              <a:t>c</a:t>
            </a:r>
            <a:r>
              <a:rPr lang="en-US" dirty="0" smtClean="0">
                <a:latin typeface="Arial Narrow" pitchFamily="34" charset="0"/>
              </a:rPr>
              <a:t>aptured data is analyzed, interpreted, and put in the context</a:t>
            </a:r>
          </a:p>
          <a:p>
            <a:pPr marL="342900" indent="-342900">
              <a:buAutoNum type="arabicPeriod"/>
            </a:pPr>
            <a:r>
              <a:rPr lang="en-US" dirty="0" smtClean="0">
                <a:latin typeface="Arial Narrow" pitchFamily="34" charset="0"/>
              </a:rPr>
              <a:t>Human-machine interaction during acquisition is often slow and can be non-optimal</a:t>
            </a:r>
          </a:p>
          <a:p>
            <a:pPr marL="342900" indent="-342900">
              <a:buAutoNum type="arabicPeriod"/>
            </a:pPr>
            <a:r>
              <a:rPr lang="en-US" dirty="0" smtClean="0">
                <a:latin typeface="Arial Narrow" pitchFamily="34" charset="0"/>
              </a:rPr>
              <a:t>Human interpretation of data is limited: bias and ignoring serendipity </a:t>
            </a:r>
          </a:p>
          <a:p>
            <a:pPr marL="342900" indent="-342900">
              <a:buAutoNum type="arabicPeriod"/>
            </a:pPr>
            <a:r>
              <a:rPr lang="en-US" dirty="0" smtClean="0">
                <a:latin typeface="Arial Narrow" pitchFamily="34" charset="0"/>
              </a:rPr>
              <a:t>Information propagation and concept evolution in scientific community is extremely slow and affected by non-scientific factors</a:t>
            </a:r>
            <a:endParaRPr lang="en-US" dirty="0">
              <a:latin typeface="Arial Narrow" pitchFamily="34" charset="0"/>
            </a:endParaRPr>
          </a:p>
        </p:txBody>
      </p:sp>
      <p:sp>
        <p:nvSpPr>
          <p:cNvPr id="32" name="Title 1"/>
          <p:cNvSpPr txBox="1">
            <a:spLocks/>
          </p:cNvSpPr>
          <p:nvPr/>
        </p:nvSpPr>
        <p:spPr bwMode="auto">
          <a:xfrm>
            <a:off x="152400" y="0"/>
            <a:ext cx="9144000"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sz="2800" b="1" kern="0" dirty="0" smtClean="0">
                <a:solidFill>
                  <a:srgbClr val="106636"/>
                </a:solidFill>
                <a:latin typeface="Arial"/>
                <a:cs typeface="Arial"/>
              </a:rPr>
              <a:t>Classical Instrumental Research Paradigm</a:t>
            </a:r>
            <a:endParaRPr lang="en-US" sz="2800" i="1" kern="0" dirty="0">
              <a:solidFill>
                <a:srgbClr val="106636"/>
              </a:solidFill>
              <a:latin typeface="Arial"/>
              <a:cs typeface="Arial"/>
            </a:endParaRPr>
          </a:p>
        </p:txBody>
      </p:sp>
      <p:sp>
        <p:nvSpPr>
          <p:cNvPr id="2" name="TextBox 1"/>
          <p:cNvSpPr txBox="1"/>
          <p:nvPr/>
        </p:nvSpPr>
        <p:spPr>
          <a:xfrm>
            <a:off x="2351022" y="2214220"/>
            <a:ext cx="458780" cy="369332"/>
          </a:xfrm>
          <a:prstGeom prst="rect">
            <a:avLst/>
          </a:prstGeom>
          <a:noFill/>
        </p:spPr>
        <p:txBody>
          <a:bodyPr wrap="none" rtlCol="0">
            <a:spAutoFit/>
          </a:bodyPr>
          <a:lstStyle/>
          <a:p>
            <a:r>
              <a:rPr lang="en-US" dirty="0" err="1" smtClean="0"/>
              <a:t>ms</a:t>
            </a:r>
            <a:endParaRPr lang="en-US" dirty="0"/>
          </a:p>
        </p:txBody>
      </p:sp>
      <p:sp>
        <p:nvSpPr>
          <p:cNvPr id="33" name="TextBox 32"/>
          <p:cNvSpPr txBox="1"/>
          <p:nvPr/>
        </p:nvSpPr>
        <p:spPr>
          <a:xfrm>
            <a:off x="4104461" y="2220050"/>
            <a:ext cx="543739" cy="369332"/>
          </a:xfrm>
          <a:prstGeom prst="rect">
            <a:avLst/>
          </a:prstGeom>
          <a:noFill/>
        </p:spPr>
        <p:txBody>
          <a:bodyPr wrap="none" rtlCol="0">
            <a:spAutoFit/>
          </a:bodyPr>
          <a:lstStyle/>
          <a:p>
            <a:r>
              <a:rPr lang="en-US" dirty="0" smtClean="0"/>
              <a:t>min</a:t>
            </a:r>
            <a:endParaRPr lang="en-US" dirty="0"/>
          </a:p>
        </p:txBody>
      </p:sp>
      <p:sp>
        <p:nvSpPr>
          <p:cNvPr id="35" name="TextBox 34"/>
          <p:cNvSpPr txBox="1"/>
          <p:nvPr/>
        </p:nvSpPr>
        <p:spPr>
          <a:xfrm>
            <a:off x="5689045" y="1896884"/>
            <a:ext cx="1137424" cy="646331"/>
          </a:xfrm>
          <a:prstGeom prst="rect">
            <a:avLst/>
          </a:prstGeom>
          <a:noFill/>
        </p:spPr>
        <p:txBody>
          <a:bodyPr wrap="square" rtlCol="0">
            <a:spAutoFit/>
          </a:bodyPr>
          <a:lstStyle/>
          <a:p>
            <a:r>
              <a:rPr lang="en-US" dirty="0" smtClean="0"/>
              <a:t>Weeks - months</a:t>
            </a:r>
            <a:endParaRPr lang="en-US" dirty="0"/>
          </a:p>
        </p:txBody>
      </p:sp>
      <p:sp>
        <p:nvSpPr>
          <p:cNvPr id="4" name="TextBox 3"/>
          <p:cNvSpPr txBox="1"/>
          <p:nvPr/>
        </p:nvSpPr>
        <p:spPr>
          <a:xfrm>
            <a:off x="106886" y="476071"/>
            <a:ext cx="4520853" cy="1200329"/>
          </a:xfrm>
          <a:prstGeom prst="rect">
            <a:avLst/>
          </a:prstGeom>
          <a:noFill/>
        </p:spPr>
        <p:txBody>
          <a:bodyPr wrap="none" rtlCol="0">
            <a:spAutoFit/>
          </a:bodyPr>
          <a:lstStyle/>
          <a:p>
            <a:r>
              <a:rPr lang="en-US" b="1" dirty="0" smtClean="0"/>
              <a:t>SPM: </a:t>
            </a:r>
            <a:r>
              <a:rPr lang="en-US" dirty="0" smtClean="0"/>
              <a:t>30,000+ platforms worldwide:</a:t>
            </a:r>
          </a:p>
          <a:p>
            <a:r>
              <a:rPr lang="en-US" dirty="0" smtClean="0"/>
              <a:t>Large weakly connected instrumental network</a:t>
            </a:r>
          </a:p>
          <a:p>
            <a:r>
              <a:rPr lang="en-US" b="1" dirty="0" smtClean="0"/>
              <a:t>(S)TEM: </a:t>
            </a:r>
            <a:r>
              <a:rPr lang="en-US" dirty="0" smtClean="0"/>
              <a:t>~100s top level machines, </a:t>
            </a:r>
            <a:endParaRPr lang="en-US" b="1" dirty="0" smtClean="0"/>
          </a:p>
          <a:p>
            <a:r>
              <a:rPr lang="en-US" dirty="0" smtClean="0"/>
              <a:t>much stronger integrated community</a:t>
            </a:r>
            <a:endParaRPr lang="en-US" dirty="0"/>
          </a:p>
        </p:txBody>
      </p:sp>
    </p:spTree>
    <p:extLst>
      <p:ext uri="{BB962C8B-B14F-4D97-AF65-F5344CB8AC3E}">
        <p14:creationId xmlns:p14="http://schemas.microsoft.com/office/powerpoint/2010/main" val="1630952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aptop"/>
          <p:cNvSpPr>
            <a:spLocks noEditPoints="1" noChangeArrowheads="1"/>
          </p:cNvSpPr>
          <p:nvPr/>
        </p:nvSpPr>
        <p:spPr bwMode="auto">
          <a:xfrm>
            <a:off x="2438400" y="2605875"/>
            <a:ext cx="1562100" cy="1375522"/>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7" name="Picture 6" descr="C:\Users\sv9\AppData\Local\Microsoft\Windows\Temporary Internet Files\Content.IE5\8RXAGFQ3\450px-P_microscope_grey.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16" y="2133600"/>
            <a:ext cx="2336516" cy="21028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sv9\AppData\Local\Microsoft\Windows\Temporary Internet Files\Content.IE5\GA4GO3FX\160px-Frin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762" y="1190051"/>
            <a:ext cx="765939" cy="155102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2209800" y="3118505"/>
            <a:ext cx="457200" cy="860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994681" y="2110958"/>
            <a:ext cx="544927" cy="54724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906519" y="2231655"/>
            <a:ext cx="482497" cy="507817"/>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07778" y="853809"/>
            <a:ext cx="1857175" cy="369332"/>
          </a:xfrm>
          <a:prstGeom prst="rect">
            <a:avLst/>
          </a:prstGeom>
          <a:noFill/>
        </p:spPr>
        <p:txBody>
          <a:bodyPr wrap="none" rtlCol="0">
            <a:spAutoFit/>
          </a:bodyPr>
          <a:lstStyle/>
          <a:p>
            <a:r>
              <a:rPr lang="en-US" dirty="0" smtClean="0">
                <a:solidFill>
                  <a:prstClr val="black"/>
                </a:solidFill>
              </a:rPr>
              <a:t>CNMS Researcher</a:t>
            </a:r>
            <a:endParaRPr lang="en-US" dirty="0">
              <a:solidFill>
                <a:prstClr val="black"/>
              </a:solidFill>
            </a:endParaRPr>
          </a:p>
        </p:txBody>
      </p:sp>
      <p:sp>
        <p:nvSpPr>
          <p:cNvPr id="22" name="TextBox 21"/>
          <p:cNvSpPr txBox="1"/>
          <p:nvPr/>
        </p:nvSpPr>
        <p:spPr>
          <a:xfrm>
            <a:off x="319156" y="4431268"/>
            <a:ext cx="1226746" cy="369332"/>
          </a:xfrm>
          <a:prstGeom prst="rect">
            <a:avLst/>
          </a:prstGeom>
          <a:noFill/>
        </p:spPr>
        <p:txBody>
          <a:bodyPr wrap="none" rtlCol="0">
            <a:spAutoFit/>
          </a:bodyPr>
          <a:lstStyle/>
          <a:p>
            <a:r>
              <a:rPr lang="en-US" dirty="0">
                <a:solidFill>
                  <a:prstClr val="black"/>
                </a:solidFill>
              </a:rPr>
              <a:t>Instrument</a:t>
            </a:r>
          </a:p>
        </p:txBody>
      </p:sp>
      <p:sp>
        <p:nvSpPr>
          <p:cNvPr id="23" name="TextBox 22"/>
          <p:cNvSpPr txBox="1"/>
          <p:nvPr/>
        </p:nvSpPr>
        <p:spPr>
          <a:xfrm>
            <a:off x="1886830" y="4410204"/>
            <a:ext cx="2456570" cy="369332"/>
          </a:xfrm>
          <a:prstGeom prst="rect">
            <a:avLst/>
          </a:prstGeom>
          <a:noFill/>
        </p:spPr>
        <p:txBody>
          <a:bodyPr wrap="none" rtlCol="0">
            <a:spAutoFit/>
          </a:bodyPr>
          <a:lstStyle/>
          <a:p>
            <a:r>
              <a:rPr lang="en-US" dirty="0">
                <a:solidFill>
                  <a:prstClr val="black"/>
                </a:solidFill>
              </a:rPr>
              <a:t>Control/data acquisition</a:t>
            </a:r>
          </a:p>
        </p:txBody>
      </p:sp>
      <p:pic>
        <p:nvPicPr>
          <p:cNvPr id="10243" name="Picture 3" descr="C:\Users\sv9\AppData\Local\Microsoft\Windows\Temporary Internet Files\Content.IE5\DR9V80SY\science_icon[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505" y="3742779"/>
            <a:ext cx="1428751" cy="107156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552636" y="4953562"/>
            <a:ext cx="1714508" cy="369332"/>
          </a:xfrm>
          <a:prstGeom prst="rect">
            <a:avLst/>
          </a:prstGeom>
          <a:noFill/>
        </p:spPr>
        <p:txBody>
          <a:bodyPr wrap="none" rtlCol="0">
            <a:spAutoFit/>
          </a:bodyPr>
          <a:lstStyle/>
          <a:p>
            <a:r>
              <a:rPr lang="en-US" dirty="0" smtClean="0">
                <a:solidFill>
                  <a:prstClr val="black"/>
                </a:solidFill>
              </a:rPr>
              <a:t>User Researcher</a:t>
            </a:r>
            <a:endParaRPr lang="en-US" dirty="0">
              <a:solidFill>
                <a:prstClr val="black"/>
              </a:solidFill>
            </a:endParaRPr>
          </a:p>
        </p:txBody>
      </p:sp>
      <p:cxnSp>
        <p:nvCxnSpPr>
          <p:cNvPr id="29" name="Straight Arrow Connector 28"/>
          <p:cNvCxnSpPr/>
          <p:nvPr/>
        </p:nvCxnSpPr>
        <p:spPr>
          <a:xfrm>
            <a:off x="5277732" y="2907268"/>
            <a:ext cx="0" cy="620345"/>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390675" y="2861561"/>
            <a:ext cx="0" cy="620345"/>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37" name="Picture 5" descr="C:\Users\sv9\AppData\Local\Microsoft\Windows\Temporary Internet Files\Content.IE5\GA4GO3FX\160px-Frink[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836" y="1339417"/>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C:\Users\sv9\AppData\Local\Microsoft\Windows\Temporary Internet Files\Content.IE5\GA4GO3FX\160px-Frink[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0072" y="2756714"/>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C:\Users\sv9\AppData\Local\Microsoft\Windows\Temporary Internet Files\Content.IE5\GA4GO3FX\160px-Frink[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3884" y="2791326"/>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C:\Users\sv9\AppData\Local\Microsoft\Windows\Temporary Internet Files\Content.IE5\GA4GO3FX\160px-Frink[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1869" y="1165919"/>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sv9\AppData\Local\Microsoft\Windows\Temporary Internet Files\Content.IE5\GA4GO3FX\160px-Frink[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5103" y="3768387"/>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C:\Users\sv9\AppData\Local\Microsoft\Windows\Temporary Internet Files\Content.IE5\DR9V80SY\mlp_resource__unfurled_scroll_by_zutheskunk-d46jssj[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7279" y="3981397"/>
            <a:ext cx="460401" cy="7260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C:\Users\sv9\AppData\Local\Microsoft\Windows\Temporary Internet Files\Content.IE5\DR9V80SY\mlp_resource__unfurled_scroll_by_zutheskunk-d46jssj[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2224" y="2871642"/>
            <a:ext cx="460401" cy="726086"/>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p:cNvCxnSpPr/>
          <p:nvPr/>
        </p:nvCxnSpPr>
        <p:spPr>
          <a:xfrm flipV="1">
            <a:off x="6804509" y="2540243"/>
            <a:ext cx="172143" cy="251565"/>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972528" y="3331892"/>
            <a:ext cx="459978" cy="1"/>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7355757" y="1985174"/>
            <a:ext cx="368669" cy="125784"/>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196171" y="4340537"/>
            <a:ext cx="594808" cy="195382"/>
          </a:xfrm>
          <a:prstGeom prst="straightConnector1">
            <a:avLst/>
          </a:prstGeom>
          <a:ln w="22225">
            <a:headEnd type="arrow"/>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7697616" y="3573785"/>
            <a:ext cx="172143" cy="251231"/>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7196171" y="3578839"/>
            <a:ext cx="266436" cy="386610"/>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8096500" y="2418714"/>
            <a:ext cx="282077" cy="357671"/>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8237539" y="3965449"/>
            <a:ext cx="227630" cy="297936"/>
          </a:xfrm>
          <a:prstGeom prst="straightConnector1">
            <a:avLst/>
          </a:prstGeom>
          <a:ln w="22225">
            <a:headEnd type="arrow"/>
            <a:tailEnd type="non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083217" y="5084336"/>
            <a:ext cx="1276311" cy="369332"/>
          </a:xfrm>
          <a:prstGeom prst="rect">
            <a:avLst/>
          </a:prstGeom>
          <a:noFill/>
        </p:spPr>
        <p:txBody>
          <a:bodyPr wrap="none" rtlCol="0">
            <a:spAutoFit/>
          </a:bodyPr>
          <a:lstStyle/>
          <a:p>
            <a:r>
              <a:rPr lang="en-US" dirty="0" smtClean="0"/>
              <a:t>Community</a:t>
            </a:r>
            <a:endParaRPr lang="en-US" dirty="0"/>
          </a:p>
        </p:txBody>
      </p:sp>
      <p:cxnSp>
        <p:nvCxnSpPr>
          <p:cNvPr id="55" name="Straight Arrow Connector 54"/>
          <p:cNvCxnSpPr/>
          <p:nvPr/>
        </p:nvCxnSpPr>
        <p:spPr>
          <a:xfrm>
            <a:off x="4295384" y="3698852"/>
            <a:ext cx="544927" cy="547249"/>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4207222" y="3819549"/>
            <a:ext cx="482497" cy="507817"/>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4221528" y="1956152"/>
            <a:ext cx="618783" cy="58608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4330257" y="2110958"/>
            <a:ext cx="588713" cy="555067"/>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5744682" y="3568688"/>
            <a:ext cx="618783" cy="58608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5853411" y="3723494"/>
            <a:ext cx="588713" cy="555067"/>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65" name="Title 1"/>
          <p:cNvSpPr txBox="1">
            <a:spLocks/>
          </p:cNvSpPr>
          <p:nvPr/>
        </p:nvSpPr>
        <p:spPr bwMode="auto">
          <a:xfrm>
            <a:off x="152400" y="0"/>
            <a:ext cx="9144000"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sz="2800" b="1" kern="0" dirty="0" smtClean="0">
                <a:solidFill>
                  <a:srgbClr val="106636"/>
                </a:solidFill>
                <a:latin typeface="Arial"/>
                <a:cs typeface="Arial"/>
              </a:rPr>
              <a:t>Research Paradigm at Facilities such as CNMS</a:t>
            </a:r>
            <a:endParaRPr lang="en-US" sz="2800" i="1" kern="0" dirty="0">
              <a:solidFill>
                <a:srgbClr val="106636"/>
              </a:solidFill>
              <a:latin typeface="Arial"/>
              <a:cs typeface="Arial"/>
            </a:endParaRPr>
          </a:p>
        </p:txBody>
      </p:sp>
    </p:spTree>
    <p:extLst>
      <p:ext uri="{BB962C8B-B14F-4D97-AF65-F5344CB8AC3E}">
        <p14:creationId xmlns:p14="http://schemas.microsoft.com/office/powerpoint/2010/main" val="35319372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7200" y="970044"/>
            <a:ext cx="1447800" cy="3014755"/>
            <a:chOff x="876300" y="1219200"/>
            <a:chExt cx="2514600" cy="5143500"/>
          </a:xfrm>
        </p:grpSpPr>
        <p:pic>
          <p:nvPicPr>
            <p:cNvPr id="3077" name="Picture 5" descr="C:\Users\sv9\AppData\Local\Microsoft\Windows\Temporary Internet Files\Content.IE5\8RXAGFQ3\Logo_von_LHC@hom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2286000" cy="209476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sv9\AppData\Local\Microsoft\Windows\Temporary Internet Files\Content.IE5\DR9V80SY\CERN-Logo.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 y="3505200"/>
              <a:ext cx="2514600" cy="28575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laptop"/>
          <p:cNvSpPr>
            <a:spLocks noEditPoints="1" noChangeArrowheads="1"/>
          </p:cNvSpPr>
          <p:nvPr/>
        </p:nvSpPr>
        <p:spPr bwMode="auto">
          <a:xfrm>
            <a:off x="3429000" y="584937"/>
            <a:ext cx="763016" cy="706179"/>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18" name="Straight Arrow Connector 17"/>
          <p:cNvCxnSpPr/>
          <p:nvPr/>
        </p:nvCxnSpPr>
        <p:spPr>
          <a:xfrm flipV="1">
            <a:off x="2140644" y="1336455"/>
            <a:ext cx="1066800" cy="94354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903127" y="1655826"/>
            <a:ext cx="6096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865027" y="1808226"/>
            <a:ext cx="5715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0" name="laptop"/>
          <p:cNvSpPr>
            <a:spLocks noEditPoints="1" noChangeArrowheads="1"/>
          </p:cNvSpPr>
          <p:nvPr/>
        </p:nvSpPr>
        <p:spPr bwMode="auto">
          <a:xfrm>
            <a:off x="3132790" y="2242076"/>
            <a:ext cx="763016" cy="706179"/>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laptop"/>
          <p:cNvSpPr>
            <a:spLocks noEditPoints="1" noChangeArrowheads="1"/>
          </p:cNvSpPr>
          <p:nvPr/>
        </p:nvSpPr>
        <p:spPr bwMode="auto">
          <a:xfrm>
            <a:off x="4823465" y="1371106"/>
            <a:ext cx="763016" cy="706179"/>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laptop"/>
          <p:cNvSpPr>
            <a:spLocks noEditPoints="1" noChangeArrowheads="1"/>
          </p:cNvSpPr>
          <p:nvPr/>
        </p:nvSpPr>
        <p:spPr bwMode="auto">
          <a:xfrm>
            <a:off x="4554953" y="2856658"/>
            <a:ext cx="763016" cy="706179"/>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laptop"/>
          <p:cNvSpPr>
            <a:spLocks noEditPoints="1" noChangeArrowheads="1"/>
          </p:cNvSpPr>
          <p:nvPr/>
        </p:nvSpPr>
        <p:spPr bwMode="auto">
          <a:xfrm>
            <a:off x="3319236" y="3620458"/>
            <a:ext cx="763016" cy="706179"/>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36" name="Straight Arrow Connector 35"/>
          <p:cNvCxnSpPr/>
          <p:nvPr/>
        </p:nvCxnSpPr>
        <p:spPr>
          <a:xfrm flipV="1">
            <a:off x="2140644" y="2617789"/>
            <a:ext cx="907356" cy="1"/>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140644" y="2945279"/>
            <a:ext cx="907356" cy="80240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560227" y="2947611"/>
            <a:ext cx="6096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522127" y="3100011"/>
            <a:ext cx="5715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43" name="Picture 5" descr="C:\Users\sv9\AppData\Local\Microsoft\Windows\Temporary Internet Files\Content.IE5\GA4GO3FX\160px-Frink[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5491" y="978478"/>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C:\Users\sv9\AppData\Local\Microsoft\Windows\Temporary Internet Files\Content.IE5\GA4GO3FX\160px-Frink[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8727" y="2395775"/>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C:\Users\sv9\AppData\Local\Microsoft\Windows\Temporary Internet Files\Content.IE5\GA4GO3FX\160px-Frink[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2539" y="2430387"/>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C:\Users\sv9\AppData\Local\Microsoft\Windows\Temporary Internet Files\Content.IE5\GA4GO3FX\160px-Frink[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0524" y="804980"/>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C:\Users\sv9\AppData\Local\Microsoft\Windows\Temporary Internet Files\Content.IE5\GA4GO3FX\160px-Frink[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3758" y="3407448"/>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C:\Users\sv9\AppData\Local\Microsoft\Windows\Temporary Internet Files\Content.IE5\DR9V80SY\mlp_resource__unfurled_scroll_by_zutheskunk-d46jssj[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5934" y="3620458"/>
            <a:ext cx="460401" cy="72608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Users\sv9\AppData\Local\Microsoft\Windows\Temporary Internet Files\Content.IE5\DR9V80SY\mlp_resource__unfurled_scroll_by_zutheskunk-d46jssj[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0879" y="2510703"/>
            <a:ext cx="460401" cy="726086"/>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Arrow Connector 51"/>
          <p:cNvCxnSpPr/>
          <p:nvPr/>
        </p:nvCxnSpPr>
        <p:spPr>
          <a:xfrm flipV="1">
            <a:off x="6623164" y="2179304"/>
            <a:ext cx="172143" cy="251565"/>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6791183" y="2970953"/>
            <a:ext cx="459978" cy="1"/>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7174412" y="1624235"/>
            <a:ext cx="368669" cy="125784"/>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014826" y="3979598"/>
            <a:ext cx="594808" cy="195382"/>
          </a:xfrm>
          <a:prstGeom prst="straightConnector1">
            <a:avLst/>
          </a:prstGeom>
          <a:ln w="22225">
            <a:headEnd type="arrow"/>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7516271" y="3212846"/>
            <a:ext cx="172143" cy="251231"/>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7014826" y="3217900"/>
            <a:ext cx="266436" cy="386610"/>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7915155" y="2057775"/>
            <a:ext cx="282077" cy="357671"/>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8056194" y="3604510"/>
            <a:ext cx="227630" cy="297936"/>
          </a:xfrm>
          <a:prstGeom prst="straightConnector1">
            <a:avLst/>
          </a:prstGeom>
          <a:ln w="22225">
            <a:headEnd type="arrow"/>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3590980" y="1387846"/>
            <a:ext cx="219528" cy="771589"/>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3487803" y="3013253"/>
            <a:ext cx="172143" cy="477376"/>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4043831" y="3407448"/>
            <a:ext cx="486474" cy="372469"/>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4237146" y="1087338"/>
            <a:ext cx="586319" cy="522220"/>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81355" y="4800600"/>
            <a:ext cx="6993057" cy="120032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smtClean="0">
                <a:ln>
                  <a:noFill/>
                </a:ln>
                <a:solidFill>
                  <a:prstClr val="black"/>
                </a:solidFill>
                <a:effectLst/>
                <a:uLnTx/>
                <a:uFillTx/>
              </a:rPr>
              <a:t>(geographically)</a:t>
            </a:r>
            <a:r>
              <a:rPr kumimoji="0" lang="en-US" sz="1800" b="0" i="0" u="none" strike="noStrike" kern="0" cap="none" spc="0" normalizeH="0" noProof="0" dirty="0" smtClean="0">
                <a:ln>
                  <a:noFill/>
                </a:ln>
                <a:solidFill>
                  <a:prstClr val="black"/>
                </a:solidFill>
                <a:effectLst/>
                <a:uLnTx/>
                <a:uFillTx/>
              </a:rPr>
              <a:t> </a:t>
            </a:r>
            <a:r>
              <a:rPr kumimoji="0" lang="en-US" sz="1800" b="0" i="0" u="none" strike="noStrike" kern="0" cap="none" spc="0" normalizeH="0" baseline="0" noProof="0" dirty="0" smtClean="0">
                <a:ln>
                  <a:noFill/>
                </a:ln>
                <a:solidFill>
                  <a:prstClr val="black"/>
                </a:solidFill>
                <a:effectLst/>
                <a:uLnTx/>
                <a:uFillTx/>
              </a:rPr>
              <a:t>Single large data generation node</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smtClean="0">
                <a:ln>
                  <a:noFill/>
                </a:ln>
                <a:solidFill>
                  <a:prstClr val="black"/>
                </a:solidFill>
                <a:effectLst/>
                <a:uLnTx/>
                <a:uFillTx/>
              </a:rPr>
              <a:t>Full</a:t>
            </a:r>
            <a:r>
              <a:rPr kumimoji="0" lang="en-US" sz="1800" b="0" i="0" u="none" strike="noStrike" kern="0" cap="none" spc="0" normalizeH="0" noProof="0" dirty="0" smtClean="0">
                <a:ln>
                  <a:noFill/>
                </a:ln>
                <a:solidFill>
                  <a:prstClr val="black"/>
                </a:solidFill>
                <a:effectLst/>
                <a:uLnTx/>
                <a:uFillTx/>
              </a:rPr>
              <a:t> capture of instrumental data stream </a:t>
            </a:r>
            <a:endParaRPr kumimoji="0" lang="en-US" sz="1800" b="0" i="0"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smtClean="0">
                <a:ln>
                  <a:noFill/>
                </a:ln>
                <a:solidFill>
                  <a:prstClr val="black"/>
                </a:solidFill>
                <a:effectLst/>
                <a:uLnTx/>
                <a:uFillTx/>
              </a:rPr>
              <a:t>Cloud-based processing and dimensionality reduction</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smtClean="0">
                <a:ln>
                  <a:noFill/>
                </a:ln>
                <a:solidFill>
                  <a:prstClr val="black"/>
                </a:solidFill>
                <a:effectLst/>
                <a:uLnTx/>
                <a:uFillTx/>
              </a:rPr>
              <a:t>Community-wide analytics</a:t>
            </a:r>
          </a:p>
        </p:txBody>
      </p:sp>
      <p:cxnSp>
        <p:nvCxnSpPr>
          <p:cNvPr id="72" name="Straight Arrow Connector 71"/>
          <p:cNvCxnSpPr/>
          <p:nvPr/>
        </p:nvCxnSpPr>
        <p:spPr>
          <a:xfrm>
            <a:off x="3996180" y="2769693"/>
            <a:ext cx="558773" cy="351172"/>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3871688" y="1808226"/>
            <a:ext cx="852712" cy="630586"/>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sp>
        <p:nvSpPr>
          <p:cNvPr id="50" name="Title 1"/>
          <p:cNvSpPr txBox="1">
            <a:spLocks/>
          </p:cNvSpPr>
          <p:nvPr/>
        </p:nvSpPr>
        <p:spPr bwMode="auto">
          <a:xfrm>
            <a:off x="152400" y="0"/>
            <a:ext cx="9144000"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sz="2800" b="1" kern="0" dirty="0" smtClean="0">
                <a:solidFill>
                  <a:srgbClr val="106636"/>
                </a:solidFill>
                <a:latin typeface="Arial"/>
                <a:cs typeface="Arial"/>
              </a:rPr>
              <a:t>Research Paradigm at Large Facilities</a:t>
            </a:r>
            <a:endParaRPr lang="en-US" sz="2800" i="1" kern="0" dirty="0">
              <a:solidFill>
                <a:srgbClr val="106636"/>
              </a:solidFill>
              <a:latin typeface="Arial"/>
              <a:cs typeface="Arial"/>
            </a:endParaRPr>
          </a:p>
        </p:txBody>
      </p:sp>
    </p:spTree>
    <p:extLst>
      <p:ext uri="{BB962C8B-B14F-4D97-AF65-F5344CB8AC3E}">
        <p14:creationId xmlns:p14="http://schemas.microsoft.com/office/powerpoint/2010/main" val="28436482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descr="C:\Users\sv9\AppData\Local\Microsoft\Windows\Temporary Internet Files\Content.IE5\8RXAGFQ3\450px-P_microscope_grey.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0121" y="746383"/>
            <a:ext cx="1187646" cy="10688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sv9\AppData\Local\Microsoft\Windows\Temporary Internet Files\Content.IE5\8RXAGFQ3\450px-P_microscope_grey.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62" y="1753470"/>
            <a:ext cx="1187646" cy="10688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sv9\AppData\Local\Microsoft\Windows\Temporary Internet Files\Content.IE5\8RXAGFQ3\450px-P_microscope_grey.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958" y="2325538"/>
            <a:ext cx="1187646" cy="10688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sv9\AppData\Local\Microsoft\Windows\Temporary Internet Files\Content.IE5\8RXAGFQ3\450px-P_microscope_grey.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4802" y="3888217"/>
            <a:ext cx="1187646" cy="1068881"/>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Arrow Connector 32"/>
          <p:cNvCxnSpPr/>
          <p:nvPr/>
        </p:nvCxnSpPr>
        <p:spPr>
          <a:xfrm>
            <a:off x="2843001" y="1241856"/>
            <a:ext cx="6096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804901" y="1394256"/>
            <a:ext cx="5715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5505" r="28965"/>
          <a:stretch/>
        </p:blipFill>
        <p:spPr bwMode="auto">
          <a:xfrm>
            <a:off x="8153400" y="4479989"/>
            <a:ext cx="998939" cy="1235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laptop"/>
          <p:cNvSpPr>
            <a:spLocks noEditPoints="1" noChangeArrowheads="1"/>
          </p:cNvSpPr>
          <p:nvPr/>
        </p:nvSpPr>
        <p:spPr bwMode="auto">
          <a:xfrm>
            <a:off x="3672611" y="1000715"/>
            <a:ext cx="763016" cy="706179"/>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72" name="Straight Arrow Connector 71"/>
          <p:cNvCxnSpPr/>
          <p:nvPr/>
        </p:nvCxnSpPr>
        <p:spPr>
          <a:xfrm>
            <a:off x="6146738" y="2071604"/>
            <a:ext cx="6096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6108638" y="2224004"/>
            <a:ext cx="5715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74" name="laptop"/>
          <p:cNvSpPr>
            <a:spLocks noEditPoints="1" noChangeArrowheads="1"/>
          </p:cNvSpPr>
          <p:nvPr/>
        </p:nvSpPr>
        <p:spPr bwMode="auto">
          <a:xfrm>
            <a:off x="3376401" y="2657854"/>
            <a:ext cx="763016" cy="706179"/>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5" name="laptop"/>
          <p:cNvSpPr>
            <a:spLocks noEditPoints="1" noChangeArrowheads="1"/>
          </p:cNvSpPr>
          <p:nvPr/>
        </p:nvSpPr>
        <p:spPr bwMode="auto">
          <a:xfrm>
            <a:off x="5067076" y="1786884"/>
            <a:ext cx="763016" cy="706179"/>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6" name="laptop"/>
          <p:cNvSpPr>
            <a:spLocks noEditPoints="1" noChangeArrowheads="1"/>
          </p:cNvSpPr>
          <p:nvPr/>
        </p:nvSpPr>
        <p:spPr bwMode="auto">
          <a:xfrm>
            <a:off x="4798564" y="3272436"/>
            <a:ext cx="763016" cy="706179"/>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7" name="laptop"/>
          <p:cNvSpPr>
            <a:spLocks noEditPoints="1" noChangeArrowheads="1"/>
          </p:cNvSpPr>
          <p:nvPr/>
        </p:nvSpPr>
        <p:spPr bwMode="auto">
          <a:xfrm>
            <a:off x="3562847" y="4036236"/>
            <a:ext cx="763016" cy="706179"/>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80" name="Straight Arrow Connector 79"/>
          <p:cNvCxnSpPr/>
          <p:nvPr/>
        </p:nvCxnSpPr>
        <p:spPr>
          <a:xfrm>
            <a:off x="5803838" y="3363389"/>
            <a:ext cx="6096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5765738" y="3515789"/>
            <a:ext cx="5715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83" name="Picture 5" descr="C:\Users\sv9\AppData\Local\Microsoft\Windows\Temporary Internet Files\Content.IE5\GA4GO3FX\160px-Frink[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9102" y="1394256"/>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5" descr="C:\Users\sv9\AppData\Local\Microsoft\Windows\Temporary Internet Files\Content.IE5\GA4GO3FX\160px-Frink[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2338" y="2811553"/>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5" descr="C:\Users\sv9\AppData\Local\Microsoft\Windows\Temporary Internet Files\Content.IE5\GA4GO3FX\160px-Frink[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6150" y="2846165"/>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5" descr="C:\Users\sv9\AppData\Local\Microsoft\Windows\Temporary Internet Files\Content.IE5\GA4GO3FX\160px-Frink[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4135" y="1220758"/>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5" descr="C:\Users\sv9\AppData\Local\Microsoft\Windows\Temporary Internet Files\Content.IE5\GA4GO3FX\160px-Frink[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4020288"/>
            <a:ext cx="575670" cy="116573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C:\Users\sv9\AppData\Local\Microsoft\Windows\Temporary Internet Files\Content.IE5\DR9V80SY\mlp_resource__unfurled_scroll_by_zutheskunk-d46jssj[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9545" y="4036236"/>
            <a:ext cx="460401" cy="72608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C:\Users\sv9\AppData\Local\Microsoft\Windows\Temporary Internet Files\Content.IE5\DR9V80SY\mlp_resource__unfurled_scroll_by_zutheskunk-d46jssj[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490" y="2926481"/>
            <a:ext cx="460401" cy="726086"/>
          </a:xfrm>
          <a:prstGeom prst="rect">
            <a:avLst/>
          </a:prstGeom>
          <a:noFill/>
          <a:extLst>
            <a:ext uri="{909E8E84-426E-40DD-AFC4-6F175D3DCCD1}">
              <a14:hiddenFill xmlns:a14="http://schemas.microsoft.com/office/drawing/2010/main">
                <a:solidFill>
                  <a:srgbClr val="FFFFFF"/>
                </a:solidFill>
              </a14:hiddenFill>
            </a:ext>
          </a:extLst>
        </p:spPr>
      </p:pic>
      <p:cxnSp>
        <p:nvCxnSpPr>
          <p:cNvPr id="90" name="Straight Arrow Connector 89"/>
          <p:cNvCxnSpPr/>
          <p:nvPr/>
        </p:nvCxnSpPr>
        <p:spPr>
          <a:xfrm flipV="1">
            <a:off x="6866775" y="2595082"/>
            <a:ext cx="172143" cy="251565"/>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7034794" y="3386731"/>
            <a:ext cx="459978" cy="1"/>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7418023" y="2040013"/>
            <a:ext cx="368669" cy="125784"/>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7165074" y="4411514"/>
            <a:ext cx="594808" cy="195382"/>
          </a:xfrm>
          <a:prstGeom prst="straightConnector1">
            <a:avLst/>
          </a:prstGeom>
          <a:ln w="22225">
            <a:headEnd type="arrow"/>
            <a:tailEnd type="non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7759882" y="3628624"/>
            <a:ext cx="172143" cy="251231"/>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a:off x="7258437" y="3633678"/>
            <a:ext cx="266436" cy="386610"/>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flipV="1">
            <a:off x="8158766" y="2473553"/>
            <a:ext cx="282077" cy="357671"/>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8158766" y="4020288"/>
            <a:ext cx="368669" cy="475340"/>
          </a:xfrm>
          <a:prstGeom prst="straightConnector1">
            <a:avLst/>
          </a:prstGeom>
          <a:ln w="22225">
            <a:headEnd type="arrow"/>
            <a:tailEnd type="non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3834591" y="1803624"/>
            <a:ext cx="219528" cy="771589"/>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3731414" y="3429031"/>
            <a:ext cx="172143" cy="477376"/>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H="1">
            <a:off x="4287442" y="3823226"/>
            <a:ext cx="486474" cy="372469"/>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4480757" y="1503116"/>
            <a:ext cx="586319" cy="522220"/>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148171" y="4953000"/>
            <a:ext cx="6993057" cy="1477328"/>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smtClean="0">
                <a:ln>
                  <a:noFill/>
                </a:ln>
                <a:solidFill>
                  <a:prstClr val="black"/>
                </a:solidFill>
                <a:effectLst/>
                <a:uLnTx/>
                <a:uFillTx/>
              </a:rPr>
              <a:t>Multiple geographically-distributed data generation node</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smtClean="0">
                <a:ln>
                  <a:noFill/>
                </a:ln>
                <a:solidFill>
                  <a:prstClr val="black"/>
                </a:solidFill>
                <a:effectLst/>
                <a:uLnTx/>
                <a:uFillTx/>
              </a:rPr>
              <a:t>Full</a:t>
            </a:r>
            <a:r>
              <a:rPr kumimoji="0" lang="en-US" sz="1800" b="0" i="0" u="none" strike="noStrike" kern="0" cap="none" spc="0" normalizeH="0" noProof="0" dirty="0" smtClean="0">
                <a:ln>
                  <a:noFill/>
                </a:ln>
                <a:solidFill>
                  <a:prstClr val="black"/>
                </a:solidFill>
                <a:effectLst/>
                <a:uLnTx/>
                <a:uFillTx/>
              </a:rPr>
              <a:t> capture of instrumental data stream /compression/</a:t>
            </a:r>
            <a:r>
              <a:rPr kumimoji="0" lang="en-US" sz="1800" b="0" i="0" u="none" strike="noStrike" kern="0" cap="none" spc="0" normalizeH="0" noProof="0" dirty="0" err="1" smtClean="0">
                <a:ln>
                  <a:noFill/>
                </a:ln>
                <a:solidFill>
                  <a:prstClr val="black"/>
                </a:solidFill>
                <a:effectLst/>
                <a:uLnTx/>
                <a:uFillTx/>
              </a:rPr>
              <a:t>curation</a:t>
            </a:r>
            <a:endParaRPr kumimoji="0" lang="en-US" sz="1800" b="0" i="0" u="none" strike="noStrike" kern="0" cap="none" spc="0" normalizeH="0" baseline="0" noProof="0" dirty="0" smtClean="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smtClean="0">
                <a:ln>
                  <a:noFill/>
                </a:ln>
                <a:solidFill>
                  <a:prstClr val="black"/>
                </a:solidFill>
                <a:effectLst/>
                <a:uLnTx/>
                <a:uFillTx/>
              </a:rPr>
              <a:t>Coordination of protocols and data/metadata across the cloud</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smtClean="0">
                <a:ln>
                  <a:noFill/>
                </a:ln>
                <a:solidFill>
                  <a:prstClr val="black"/>
                </a:solidFill>
                <a:effectLst/>
                <a:uLnTx/>
                <a:uFillTx/>
              </a:rPr>
              <a:t>Cloud-based processing and dimensionality reduction</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smtClean="0">
                <a:ln>
                  <a:noFill/>
                </a:ln>
                <a:solidFill>
                  <a:prstClr val="black"/>
                </a:solidFill>
                <a:effectLst/>
                <a:uLnTx/>
                <a:uFillTx/>
              </a:rPr>
              <a:t>Community-wide analytics</a:t>
            </a:r>
          </a:p>
        </p:txBody>
      </p:sp>
      <p:cxnSp>
        <p:nvCxnSpPr>
          <p:cNvPr id="103" name="Straight Arrow Connector 102"/>
          <p:cNvCxnSpPr/>
          <p:nvPr/>
        </p:nvCxnSpPr>
        <p:spPr>
          <a:xfrm>
            <a:off x="4239791" y="3185471"/>
            <a:ext cx="558773" cy="351172"/>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V="1">
            <a:off x="4115299" y="2224004"/>
            <a:ext cx="852712" cy="630586"/>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2801066" y="4343228"/>
            <a:ext cx="6096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2762966" y="4495628"/>
            <a:ext cx="5715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107" name="Picture 6" descr="C:\Users\sv9\AppData\Local\Microsoft\Windows\Temporary Internet Files\Content.IE5\8RXAGFQ3\450px-P_microscope_grey.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475" y="3062399"/>
            <a:ext cx="1187646" cy="1068881"/>
          </a:xfrm>
          <a:prstGeom prst="rect">
            <a:avLst/>
          </a:prstGeom>
          <a:noFill/>
          <a:extLst>
            <a:ext uri="{909E8E84-426E-40DD-AFC4-6F175D3DCCD1}">
              <a14:hiddenFill xmlns:a14="http://schemas.microsoft.com/office/drawing/2010/main">
                <a:solidFill>
                  <a:srgbClr val="FFFFFF"/>
                </a:solidFill>
              </a14:hiddenFill>
            </a:ext>
          </a:extLst>
        </p:spPr>
      </p:pic>
      <p:cxnSp>
        <p:nvCxnSpPr>
          <p:cNvPr id="108" name="Straight Arrow Connector 107"/>
          <p:cNvCxnSpPr/>
          <p:nvPr/>
        </p:nvCxnSpPr>
        <p:spPr>
          <a:xfrm>
            <a:off x="2758818" y="2909999"/>
            <a:ext cx="6096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720718" y="3062399"/>
            <a:ext cx="5715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V="1">
            <a:off x="1041901" y="1560572"/>
            <a:ext cx="305156" cy="385796"/>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1300121" y="3062399"/>
            <a:ext cx="305156" cy="249878"/>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H="1" flipV="1">
            <a:off x="1893944" y="1853640"/>
            <a:ext cx="161116" cy="466433"/>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endCxn id="26" idx="2"/>
          </p:cNvCxnSpPr>
          <p:nvPr/>
        </p:nvCxnSpPr>
        <p:spPr>
          <a:xfrm flipH="1" flipV="1">
            <a:off x="549061" y="2822351"/>
            <a:ext cx="66761" cy="301937"/>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H="1" flipV="1">
            <a:off x="1113921" y="3933702"/>
            <a:ext cx="338778" cy="356701"/>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endCxn id="27" idx="2"/>
          </p:cNvCxnSpPr>
          <p:nvPr/>
        </p:nvCxnSpPr>
        <p:spPr>
          <a:xfrm flipV="1">
            <a:off x="2106571" y="3394419"/>
            <a:ext cx="31210" cy="501046"/>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V="1">
            <a:off x="8633985" y="4054966"/>
            <a:ext cx="0" cy="322940"/>
          </a:xfrm>
          <a:prstGeom prst="straightConnector1">
            <a:avLst/>
          </a:prstGeom>
          <a:ln w="22225">
            <a:headEnd type="arrow"/>
            <a:tailEnd type="none"/>
          </a:ln>
        </p:spPr>
        <p:style>
          <a:lnRef idx="1">
            <a:schemeClr val="accent1"/>
          </a:lnRef>
          <a:fillRef idx="0">
            <a:schemeClr val="accent1"/>
          </a:fillRef>
          <a:effectRef idx="0">
            <a:schemeClr val="accent1"/>
          </a:effectRef>
          <a:fontRef idx="minor">
            <a:schemeClr val="tx1"/>
          </a:fontRef>
        </p:style>
      </p:cxnSp>
      <p:sp>
        <p:nvSpPr>
          <p:cNvPr id="53" name="Title 1"/>
          <p:cNvSpPr txBox="1">
            <a:spLocks/>
          </p:cNvSpPr>
          <p:nvPr/>
        </p:nvSpPr>
        <p:spPr bwMode="auto">
          <a:xfrm>
            <a:off x="-152400" y="52401"/>
            <a:ext cx="9525000"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sz="2800" b="1" kern="0" dirty="0" smtClean="0">
                <a:solidFill>
                  <a:srgbClr val="106636"/>
                </a:solidFill>
                <a:latin typeface="Arial"/>
                <a:cs typeface="Arial"/>
              </a:rPr>
              <a:t>Imaging in the Cloud</a:t>
            </a:r>
            <a:endParaRPr lang="en-US" sz="2800" i="1" kern="0" dirty="0">
              <a:solidFill>
                <a:srgbClr val="106636"/>
              </a:solidFill>
              <a:latin typeface="Arial"/>
              <a:cs typeface="Arial"/>
            </a:endParaRPr>
          </a:p>
        </p:txBody>
      </p:sp>
    </p:spTree>
    <p:extLst>
      <p:ext uri="{BB962C8B-B14F-4D97-AF65-F5344CB8AC3E}">
        <p14:creationId xmlns:p14="http://schemas.microsoft.com/office/powerpoint/2010/main" val="26743542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sv9\Desktop\ImagingInstitute\Structure\Logo\logo6_jok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9088" y="2001811"/>
            <a:ext cx="1943100" cy="2174356"/>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Users\sv9\Desktop\ImagingInstitute\Structure\Logo\IFIM_stack_cl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796" y="2522476"/>
            <a:ext cx="7245244" cy="1834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94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515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sjz\Desktop\big data LDRD\March 10 review\ron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817" y="2195034"/>
            <a:ext cx="1186766" cy="464471"/>
          </a:xfrm>
          <a:prstGeom prst="rect">
            <a:avLst/>
          </a:prstGeom>
          <a:noFill/>
          <a:extLst>
            <a:ext uri="{909E8E84-426E-40DD-AFC4-6F175D3DCCD1}">
              <a14:hiddenFill xmlns:a14="http://schemas.microsoft.com/office/drawing/2010/main">
                <a:solidFill>
                  <a:srgbClr val="FFFFFF"/>
                </a:solidFill>
              </a14:hiddenFill>
            </a:ext>
          </a:extLst>
        </p:spPr>
      </p:pic>
      <p:pic>
        <p:nvPicPr>
          <p:cNvPr id="49" name="ronc movie 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6110" t="5670" r="13054" b="8118"/>
          <a:stretch/>
        </p:blipFill>
        <p:spPr>
          <a:xfrm>
            <a:off x="918200" y="2990442"/>
            <a:ext cx="2630906" cy="2538703"/>
          </a:xfrm>
          <a:prstGeom prst="rect">
            <a:avLst/>
          </a:prstGeom>
        </p:spPr>
      </p:pic>
      <p:sp>
        <p:nvSpPr>
          <p:cNvPr id="48" name="TextBox 47"/>
          <p:cNvSpPr txBox="1"/>
          <p:nvPr/>
        </p:nvSpPr>
        <p:spPr>
          <a:xfrm>
            <a:off x="1647375" y="636848"/>
            <a:ext cx="1297471" cy="307777"/>
          </a:xfrm>
          <a:prstGeom prst="rect">
            <a:avLst/>
          </a:prstGeom>
          <a:noFill/>
        </p:spPr>
        <p:txBody>
          <a:bodyPr wrap="none" rtlCol="0">
            <a:spAutoFit/>
          </a:bodyPr>
          <a:lstStyle/>
          <a:p>
            <a:r>
              <a:rPr lang="en-US" sz="1400" b="1" dirty="0">
                <a:solidFill>
                  <a:prstClr val="black">
                    <a:lumMod val="65000"/>
                    <a:lumOff val="35000"/>
                  </a:prstClr>
                </a:solidFill>
                <a:latin typeface="Calibri"/>
              </a:rPr>
              <a:t>Advanced DAQ</a:t>
            </a:r>
          </a:p>
        </p:txBody>
      </p:sp>
      <p:pic>
        <p:nvPicPr>
          <p:cNvPr id="21" name="Picture 2" descr="http://sine.ni.com/images/products/us/01051213_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6710" y="1197827"/>
            <a:ext cx="1478802" cy="1079526"/>
          </a:xfrm>
          <a:prstGeom prst="rect">
            <a:avLst/>
          </a:prstGeom>
          <a:noFill/>
          <a:extLst>
            <a:ext uri="{909E8E84-426E-40DD-AFC4-6F175D3DCCD1}">
              <a14:hiddenFill xmlns:a14="http://schemas.microsoft.com/office/drawing/2010/main">
                <a:solidFill>
                  <a:srgbClr val="FFFFFF"/>
                </a:solidFill>
              </a14:hiddenFill>
            </a:ext>
          </a:extLst>
        </p:spPr>
      </p:pic>
      <p:sp>
        <p:nvSpPr>
          <p:cNvPr id="20" name="Isosceles Triangle 19"/>
          <p:cNvSpPr/>
          <p:nvPr/>
        </p:nvSpPr>
        <p:spPr>
          <a:xfrm>
            <a:off x="595620" y="1630328"/>
            <a:ext cx="661380" cy="780815"/>
          </a:xfrm>
          <a:prstGeom prst="triangle">
            <a:avLst/>
          </a:prstGeom>
          <a:gradFill>
            <a:gsLst>
              <a:gs pos="0">
                <a:schemeClr val="accent1">
                  <a:lumMod val="60000"/>
                  <a:lumOff val="40000"/>
                </a:schemeClr>
              </a:gs>
              <a:gs pos="100000">
                <a:srgbClr val="C8E2D3">
                  <a:alpha val="8000"/>
                </a:srgbClr>
              </a:gs>
            </a:gsLst>
            <a:lin ang="5400000" scaled="0"/>
          </a:gradFill>
          <a:ln w="6350">
            <a:solidFill>
              <a:schemeClr val="tx1">
                <a:lumMod val="75000"/>
                <a:lumOff val="2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Isosceles Triangle 25"/>
          <p:cNvSpPr/>
          <p:nvPr/>
        </p:nvSpPr>
        <p:spPr>
          <a:xfrm rot="10800000">
            <a:off x="595621" y="849513"/>
            <a:ext cx="661380" cy="780815"/>
          </a:xfrm>
          <a:prstGeom prst="triangle">
            <a:avLst/>
          </a:prstGeom>
          <a:gradFill>
            <a:gsLst>
              <a:gs pos="0">
                <a:schemeClr val="accent1">
                  <a:lumMod val="60000"/>
                  <a:lumOff val="40000"/>
                </a:schemeClr>
              </a:gs>
              <a:gs pos="100000">
                <a:srgbClr val="C8E2D3">
                  <a:alpha val="8000"/>
                </a:srgbClr>
              </a:gs>
            </a:gsLst>
            <a:lin ang="5400000" scaled="0"/>
          </a:gradFill>
          <a:ln w="6350">
            <a:solidFill>
              <a:schemeClr val="tx1">
                <a:lumMod val="75000"/>
                <a:lumOff val="2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39" name="Group 38"/>
          <p:cNvGrpSpPr/>
          <p:nvPr/>
        </p:nvGrpSpPr>
        <p:grpSpPr>
          <a:xfrm>
            <a:off x="484820" y="1119662"/>
            <a:ext cx="853470" cy="162580"/>
            <a:chOff x="680710" y="1433129"/>
            <a:chExt cx="853470" cy="162580"/>
          </a:xfrm>
        </p:grpSpPr>
        <p:sp>
          <p:nvSpPr>
            <p:cNvPr id="25" name="Oval 24"/>
            <p:cNvSpPr/>
            <p:nvPr/>
          </p:nvSpPr>
          <p:spPr>
            <a:xfrm>
              <a:off x="680710" y="1433129"/>
              <a:ext cx="162580" cy="162580"/>
            </a:xfrm>
            <a:prstGeom prst="ellipse">
              <a:avLst/>
            </a:prstGeom>
            <a:gradFill flip="none" rotWithShape="1">
              <a:gsLst>
                <a:gs pos="0">
                  <a:schemeClr val="accent6">
                    <a:lumMod val="75000"/>
                  </a:schemeClr>
                </a:gs>
                <a:gs pos="100000">
                  <a:schemeClr val="accent6">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Oval 27"/>
            <p:cNvSpPr/>
            <p:nvPr/>
          </p:nvSpPr>
          <p:spPr>
            <a:xfrm>
              <a:off x="1371600" y="1433129"/>
              <a:ext cx="162580" cy="162580"/>
            </a:xfrm>
            <a:prstGeom prst="ellipse">
              <a:avLst/>
            </a:prstGeom>
            <a:gradFill flip="none" rotWithShape="1">
              <a:gsLst>
                <a:gs pos="0">
                  <a:schemeClr val="accent6">
                    <a:lumMod val="75000"/>
                  </a:schemeClr>
                </a:gs>
                <a:gs pos="100000">
                  <a:schemeClr val="accent6">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7" name="Rectangle 26"/>
          <p:cNvSpPr/>
          <p:nvPr/>
        </p:nvSpPr>
        <p:spPr>
          <a:xfrm>
            <a:off x="727499" y="1597317"/>
            <a:ext cx="397621" cy="45719"/>
          </a:xfrm>
          <a:prstGeom prst="rect">
            <a:avLst/>
          </a:prstGeom>
          <a:solidFill>
            <a:schemeClr val="accent4">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409105" y="2118751"/>
            <a:ext cx="269550" cy="45719"/>
          </a:xfrm>
          <a:prstGeom prst="rect">
            <a:avLst/>
          </a:prstGeom>
          <a:gradFill flip="none" rotWithShape="1">
            <a:gsLst>
              <a:gs pos="100000">
                <a:schemeClr val="accent2">
                  <a:lumMod val="75000"/>
                </a:schemeClr>
              </a:gs>
              <a:gs pos="0">
                <a:schemeClr val="accent2">
                  <a:lumMod val="20000"/>
                  <a:lumOff val="80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p:cNvSpPr/>
          <p:nvPr/>
        </p:nvSpPr>
        <p:spPr>
          <a:xfrm>
            <a:off x="1165133" y="2105216"/>
            <a:ext cx="269550" cy="45719"/>
          </a:xfrm>
          <a:prstGeom prst="rect">
            <a:avLst/>
          </a:prstGeom>
          <a:gradFill flip="none" rotWithShape="1">
            <a:gsLst>
              <a:gs pos="100000">
                <a:schemeClr val="accent2">
                  <a:lumMod val="75000"/>
                </a:schemeClr>
              </a:gs>
              <a:gs pos="0">
                <a:schemeClr val="accent2">
                  <a:lumMod val="20000"/>
                  <a:lumOff val="80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3" name="Straight Arrow Connector 32"/>
          <p:cNvCxnSpPr/>
          <p:nvPr/>
        </p:nvCxnSpPr>
        <p:spPr>
          <a:xfrm flipV="1">
            <a:off x="2566228" y="1176893"/>
            <a:ext cx="3187" cy="432502"/>
          </a:xfrm>
          <a:prstGeom prst="straightConnector1">
            <a:avLst/>
          </a:prstGeom>
          <a:ln w="22225">
            <a:solidFill>
              <a:schemeClr val="tx1">
                <a:lumMod val="65000"/>
                <a:lumOff val="35000"/>
              </a:schemeClr>
            </a:solidFill>
            <a:headEnd type="ova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1376126" y="1197827"/>
            <a:ext cx="1197459" cy="0"/>
          </a:xfrm>
          <a:prstGeom prst="straightConnector1">
            <a:avLst/>
          </a:prstGeom>
          <a:ln w="22225">
            <a:solidFill>
              <a:schemeClr val="tx1">
                <a:lumMod val="65000"/>
                <a:lumOff val="35000"/>
              </a:schemeClr>
            </a:solidFill>
            <a:headEnd type="ova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511583" y="935017"/>
            <a:ext cx="955518" cy="276999"/>
          </a:xfrm>
          <a:prstGeom prst="rect">
            <a:avLst/>
          </a:prstGeom>
          <a:noFill/>
        </p:spPr>
        <p:txBody>
          <a:bodyPr wrap="none" rtlCol="0">
            <a:spAutoFit/>
          </a:bodyPr>
          <a:lstStyle/>
          <a:p>
            <a:r>
              <a:rPr lang="en-US" sz="1200" dirty="0">
                <a:solidFill>
                  <a:prstClr val="black">
                    <a:lumMod val="65000"/>
                    <a:lumOff val="35000"/>
                  </a:prstClr>
                </a:solidFill>
                <a:latin typeface="Calibri"/>
              </a:rPr>
              <a:t>To scan coils</a:t>
            </a:r>
          </a:p>
        </p:txBody>
      </p:sp>
      <p:cxnSp>
        <p:nvCxnSpPr>
          <p:cNvPr id="46" name="Straight Arrow Connector 45"/>
          <p:cNvCxnSpPr/>
          <p:nvPr/>
        </p:nvCxnSpPr>
        <p:spPr>
          <a:xfrm flipV="1">
            <a:off x="2502459" y="2020735"/>
            <a:ext cx="0" cy="496835"/>
          </a:xfrm>
          <a:prstGeom prst="straightConnector1">
            <a:avLst/>
          </a:prstGeom>
          <a:ln w="22225">
            <a:solidFill>
              <a:schemeClr val="tx1">
                <a:lumMod val="65000"/>
                <a:lumOff val="35000"/>
              </a:schemeClr>
            </a:solidFill>
            <a:headEnd type="ova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1338290" y="2518140"/>
            <a:ext cx="1164169" cy="1"/>
          </a:xfrm>
          <a:prstGeom prst="straightConnector1">
            <a:avLst/>
          </a:prstGeom>
          <a:ln w="22225">
            <a:solidFill>
              <a:schemeClr val="tx1">
                <a:lumMod val="65000"/>
                <a:lumOff val="35000"/>
              </a:schemeClr>
            </a:solidFill>
            <a:headEnd type="ova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3290" y="643037"/>
            <a:ext cx="1093569" cy="261610"/>
          </a:xfrm>
          <a:prstGeom prst="rect">
            <a:avLst/>
          </a:prstGeom>
          <a:noFill/>
        </p:spPr>
        <p:txBody>
          <a:bodyPr wrap="none" rtlCol="0">
            <a:spAutoFit/>
          </a:bodyPr>
          <a:lstStyle/>
          <a:p>
            <a:r>
              <a:rPr lang="en-US" sz="1100" dirty="0">
                <a:solidFill>
                  <a:prstClr val="black">
                    <a:lumMod val="65000"/>
                    <a:lumOff val="35000"/>
                  </a:prstClr>
                </a:solidFill>
              </a:rPr>
              <a:t>electron beam</a:t>
            </a:r>
          </a:p>
        </p:txBody>
      </p:sp>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8434" y="788800"/>
            <a:ext cx="4617962" cy="4623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8434" y="788800"/>
            <a:ext cx="4643965" cy="4623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t="1055" b="1375"/>
          <a:stretch/>
        </p:blipFill>
        <p:spPr bwMode="auto">
          <a:xfrm>
            <a:off x="4428434" y="788800"/>
            <a:ext cx="4619158" cy="4547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D:\data\GSTEM data\021215\HAADF images\ptycoHAADF_16_27.tif"/>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695" t="6899" r="17248" b="10647"/>
          <a:stretch/>
        </p:blipFill>
        <p:spPr bwMode="auto">
          <a:xfrm>
            <a:off x="4428434" y="788800"/>
            <a:ext cx="4539553" cy="462314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D:\data\GSTEM data\021215_processed\20120212_21_GB\20120212_21_GBcolor vector 6.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911" t="7671" r="17376" b="10382"/>
          <a:stretch/>
        </p:blipFill>
        <p:spPr bwMode="auto">
          <a:xfrm>
            <a:off x="4451047" y="814020"/>
            <a:ext cx="4598737" cy="462314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28434" y="4354687"/>
            <a:ext cx="1051501" cy="106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2" name="Group 61"/>
          <p:cNvGrpSpPr/>
          <p:nvPr/>
        </p:nvGrpSpPr>
        <p:grpSpPr>
          <a:xfrm>
            <a:off x="4070009" y="643037"/>
            <a:ext cx="5051376" cy="5105430"/>
            <a:chOff x="6966453" y="4011555"/>
            <a:chExt cx="5051376" cy="5105430"/>
          </a:xfrm>
        </p:grpSpPr>
        <p:sp>
          <p:nvSpPr>
            <p:cNvPr id="61" name="Rectangle 60"/>
            <p:cNvSpPr/>
            <p:nvPr/>
          </p:nvSpPr>
          <p:spPr>
            <a:xfrm>
              <a:off x="6966453" y="4011555"/>
              <a:ext cx="5051376" cy="510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32" name="Picture 8" descr="D:\data\GSTEM data\021215_processed\20120212_22_GB\20120212_22_GBcolor vector quilt.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2581" t="8859" r="8288" b="11421"/>
            <a:stretch/>
          </p:blipFill>
          <p:spPr bwMode="auto">
            <a:xfrm>
              <a:off x="7026741" y="4859071"/>
              <a:ext cx="4979311" cy="376225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6" name="Straight Arrow Connector 55"/>
          <p:cNvCxnSpPr/>
          <p:nvPr/>
        </p:nvCxnSpPr>
        <p:spPr>
          <a:xfrm>
            <a:off x="2502459" y="2516180"/>
            <a:ext cx="1612929" cy="0"/>
          </a:xfrm>
          <a:prstGeom prst="straightConnector1">
            <a:avLst/>
          </a:prstGeom>
          <a:ln w="22225">
            <a:solidFill>
              <a:schemeClr val="tx1">
                <a:lumMod val="65000"/>
                <a:lumOff val="35000"/>
              </a:schemeClr>
            </a:solidFill>
            <a:headEnd type="ova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2493645" y="2527618"/>
            <a:ext cx="0" cy="472872"/>
          </a:xfrm>
          <a:prstGeom prst="straightConnector1">
            <a:avLst/>
          </a:prstGeom>
          <a:ln w="22225">
            <a:solidFill>
              <a:schemeClr val="tx1">
                <a:lumMod val="65000"/>
                <a:lumOff val="35000"/>
              </a:schemeClr>
            </a:solidFill>
            <a:headEnd type="ova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948857" y="3022455"/>
            <a:ext cx="2758234" cy="3376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TextBox 77"/>
          <p:cNvSpPr txBox="1"/>
          <p:nvPr/>
        </p:nvSpPr>
        <p:spPr>
          <a:xfrm>
            <a:off x="4115388" y="452028"/>
            <a:ext cx="4547207" cy="369332"/>
          </a:xfrm>
          <a:prstGeom prst="rect">
            <a:avLst/>
          </a:prstGeom>
          <a:noFill/>
        </p:spPr>
        <p:txBody>
          <a:bodyPr wrap="none" rtlCol="0">
            <a:spAutoFit/>
          </a:bodyPr>
          <a:lstStyle/>
          <a:p>
            <a:r>
              <a:rPr lang="en-US" b="1" dirty="0">
                <a:solidFill>
                  <a:prstClr val="black">
                    <a:lumMod val="65000"/>
                    <a:lumOff val="35000"/>
                  </a:prstClr>
                </a:solidFill>
                <a:latin typeface="Arial Black" pitchFamily="34" charset="0"/>
              </a:rPr>
              <a:t>Bismuth Ferrite </a:t>
            </a:r>
            <a:r>
              <a:rPr lang="en-US" b="1" dirty="0" smtClean="0">
                <a:solidFill>
                  <a:prstClr val="black">
                    <a:lumMod val="65000"/>
                    <a:lumOff val="35000"/>
                  </a:prstClr>
                </a:solidFill>
                <a:latin typeface="Arial Black" pitchFamily="34" charset="0"/>
              </a:rPr>
              <a:t>Domain </a:t>
            </a:r>
            <a:r>
              <a:rPr lang="en-US" b="1" dirty="0">
                <a:solidFill>
                  <a:prstClr val="black">
                    <a:lumMod val="65000"/>
                    <a:lumOff val="35000"/>
                  </a:prstClr>
                </a:solidFill>
                <a:latin typeface="Arial Black" pitchFamily="34" charset="0"/>
              </a:rPr>
              <a:t>Boundary</a:t>
            </a:r>
          </a:p>
        </p:txBody>
      </p:sp>
      <p:sp>
        <p:nvSpPr>
          <p:cNvPr id="43" name="Title 1"/>
          <p:cNvSpPr txBox="1">
            <a:spLocks/>
          </p:cNvSpPr>
          <p:nvPr/>
        </p:nvSpPr>
        <p:spPr bwMode="auto">
          <a:xfrm>
            <a:off x="-42954" y="8626"/>
            <a:ext cx="9186953"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defTabSz="457200"/>
            <a:r>
              <a:rPr lang="en-US" sz="2800" b="1" kern="0" dirty="0" err="1" smtClean="0">
                <a:solidFill>
                  <a:srgbClr val="106636"/>
                </a:solidFill>
                <a:latin typeface="Arial"/>
                <a:cs typeface="Arial"/>
              </a:rPr>
              <a:t>Ptychography</a:t>
            </a:r>
            <a:r>
              <a:rPr lang="en-US" sz="2800" b="1" kern="0" dirty="0" smtClean="0">
                <a:solidFill>
                  <a:srgbClr val="106636"/>
                </a:solidFill>
                <a:latin typeface="Arial"/>
                <a:cs typeface="Arial"/>
              </a:rPr>
              <a:t>: the D scanning-scattering data set</a:t>
            </a:r>
            <a:endParaRPr lang="en-US" sz="2800" i="1" kern="0" dirty="0">
              <a:solidFill>
                <a:srgbClr val="106636"/>
              </a:solidFill>
              <a:latin typeface="Arial"/>
              <a:cs typeface="Arial"/>
            </a:endParaRPr>
          </a:p>
        </p:txBody>
      </p:sp>
      <p:pic>
        <p:nvPicPr>
          <p:cNvPr id="6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68255" y="768318"/>
            <a:ext cx="5054884" cy="5193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161224" y="5584573"/>
            <a:ext cx="8270741" cy="1200329"/>
          </a:xfrm>
          <a:prstGeom prst="rect">
            <a:avLst/>
          </a:prstGeom>
          <a:noFill/>
        </p:spPr>
        <p:txBody>
          <a:bodyPr wrap="square" rtlCol="0">
            <a:spAutoFit/>
          </a:bodyPr>
          <a:lstStyle/>
          <a:p>
            <a:pPr marL="285750" indent="-285750">
              <a:buFont typeface="Arial" pitchFamily="34" charset="0"/>
              <a:buChar char="•"/>
            </a:pPr>
            <a:r>
              <a:rPr lang="en-US" b="1" dirty="0" smtClean="0">
                <a:solidFill>
                  <a:prstClr val="black"/>
                </a:solidFill>
              </a:rPr>
              <a:t>Sub-Å imaging</a:t>
            </a:r>
            <a:r>
              <a:rPr lang="en-US" b="1" dirty="0">
                <a:solidFill>
                  <a:prstClr val="black"/>
                </a:solidFill>
              </a:rPr>
              <a:t> </a:t>
            </a:r>
            <a:r>
              <a:rPr lang="en-US" b="1" dirty="0" smtClean="0">
                <a:solidFill>
                  <a:prstClr val="black"/>
                </a:solidFill>
              </a:rPr>
              <a:t>+ Direct Electron Detection + Big data analysis enables effective STEM-</a:t>
            </a:r>
            <a:r>
              <a:rPr lang="en-US" b="1" dirty="0" err="1" smtClean="0">
                <a:solidFill>
                  <a:prstClr val="black"/>
                </a:solidFill>
              </a:rPr>
              <a:t>ptychography</a:t>
            </a:r>
            <a:r>
              <a:rPr lang="en-US" b="1" dirty="0" smtClean="0">
                <a:solidFill>
                  <a:prstClr val="black"/>
                </a:solidFill>
              </a:rPr>
              <a:t>. </a:t>
            </a:r>
          </a:p>
          <a:p>
            <a:pPr marL="285750" indent="-285750">
              <a:buFont typeface="Arial" pitchFamily="34" charset="0"/>
              <a:buChar char="•"/>
            </a:pPr>
            <a:r>
              <a:rPr lang="en-US" b="1" dirty="0" smtClean="0">
                <a:solidFill>
                  <a:srgbClr val="800000"/>
                </a:solidFill>
              </a:rPr>
              <a:t>Next </a:t>
            </a:r>
            <a:r>
              <a:rPr lang="en-US" b="1" dirty="0">
                <a:solidFill>
                  <a:srgbClr val="800000"/>
                </a:solidFill>
              </a:rPr>
              <a:t>step: recover physical Information including strain, internal fields, orientation etc. </a:t>
            </a:r>
          </a:p>
        </p:txBody>
      </p:sp>
    </p:spTree>
    <p:extLst>
      <p:ext uri="{BB962C8B-B14F-4D97-AF65-F5344CB8AC3E}">
        <p14:creationId xmlns:p14="http://schemas.microsoft.com/office/powerpoint/2010/main" val="92372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33"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67"/>
                                        </p:tgtEl>
                                      </p:cBhvr>
                                    </p:animEffect>
                                    <p:set>
                                      <p:cBhvr>
                                        <p:cTn id="11" dur="1" fill="hold">
                                          <p:stCondLst>
                                            <p:cond delay="499"/>
                                          </p:stCondLst>
                                        </p:cTn>
                                        <p:tgtEl>
                                          <p:spTgt spid="6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fade">
                                      <p:cBhvr>
                                        <p:cTn id="14" dur="500"/>
                                        <p:tgtEl>
                                          <p:spTgt spid="7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fade">
                                      <p:cBhvr>
                                        <p:cTn id="19" dur="500"/>
                                        <p:tgtEl>
                                          <p:spTgt spid="1029"/>
                                        </p:tgtEl>
                                      </p:cBhvr>
                                    </p:animEffect>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1"/>
                                        </p:tgtEl>
                                        <p:attrNameLst>
                                          <p:attrName>style.visibility</p:attrName>
                                        </p:attrNameLst>
                                      </p:cBhvr>
                                      <p:to>
                                        <p:strVal val="visible"/>
                                      </p:to>
                                    </p:set>
                                    <p:animEffect transition="in" filter="fade">
                                      <p:cBhvr>
                                        <p:cTn id="37" dur="500"/>
                                        <p:tgtEl>
                                          <p:spTgt spid="1031"/>
                                        </p:tgtEl>
                                      </p:cBhvr>
                                    </p:animEffect>
                                  </p:childTnLst>
                                </p:cTn>
                              </p:par>
                              <p:par>
                                <p:cTn id="38" presetID="2" presetClass="mediacall" presetSubtype="0" fill="hold" nodeType="withEffect">
                                  <p:stCondLst>
                                    <p:cond delay="0"/>
                                  </p:stCondLst>
                                  <p:childTnLst>
                                    <p:cmd type="call" cmd="togglePause">
                                      <p:cBhvr>
                                        <p:cTn id="39" dur="1" fill="hold"/>
                                        <p:tgtEl>
                                          <p:spTgt spid="49"/>
                                        </p:tgtEl>
                                      </p:cBhvr>
                                    </p:cmd>
                                  </p:childTnLst>
                                </p:cTn>
                              </p:par>
                              <p:par>
                                <p:cTn id="40" presetID="10" presetClass="entr" presetSubtype="0" fill="hold" grpId="0"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fade">
                                      <p:cBhvr>
                                        <p:cTn id="42" dur="500"/>
                                        <p:tgtEl>
                                          <p:spTgt spid="7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500"/>
                                        <p:tgtEl>
                                          <p:spTgt spid="66"/>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500"/>
                                        <p:tgtEl>
                                          <p:spTgt spid="6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61"/>
            </p:par>
            <p:video>
              <p:cMediaNode vol="80000">
                <p:cTn id="62" repeatCount="indefinite" fill="hold" display="0">
                  <p:stCondLst>
                    <p:cond delay="indefinite"/>
                  </p:stCondLst>
                </p:cTn>
                <p:tgtEl>
                  <p:spTgt spid="49"/>
                </p:tgtEl>
              </p:cMediaNode>
            </p:video>
          </p:childTnLst>
        </p:cTn>
      </p:par>
    </p:tnLst>
    <p:bldLst>
      <p:bldP spid="67" grpId="0" animBg="1"/>
      <p:bldP spid="7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hevron 33"/>
          <p:cNvSpPr/>
          <p:nvPr/>
        </p:nvSpPr>
        <p:spPr>
          <a:xfrm>
            <a:off x="6814298" y="6101098"/>
            <a:ext cx="1295400" cy="369332"/>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black"/>
              </a:solidFill>
            </a:endParaRPr>
          </a:p>
        </p:txBody>
      </p:sp>
      <p:sp>
        <p:nvSpPr>
          <p:cNvPr id="33" name="Chevron 32"/>
          <p:cNvSpPr/>
          <p:nvPr/>
        </p:nvSpPr>
        <p:spPr>
          <a:xfrm>
            <a:off x="4859095" y="6104212"/>
            <a:ext cx="1295400" cy="369332"/>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black"/>
              </a:solidFill>
            </a:endParaRPr>
          </a:p>
        </p:txBody>
      </p:sp>
      <p:sp>
        <p:nvSpPr>
          <p:cNvPr id="4" name="Chevron 3"/>
          <p:cNvSpPr/>
          <p:nvPr/>
        </p:nvSpPr>
        <p:spPr>
          <a:xfrm>
            <a:off x="750431" y="6101098"/>
            <a:ext cx="1295400" cy="369332"/>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black"/>
              </a:solidFill>
            </a:endParaRPr>
          </a:p>
        </p:txBody>
      </p:sp>
      <p:sp>
        <p:nvSpPr>
          <p:cNvPr id="39" name="Rounded Rectangle 38"/>
          <p:cNvSpPr/>
          <p:nvPr/>
        </p:nvSpPr>
        <p:spPr>
          <a:xfrm>
            <a:off x="4512494" y="899806"/>
            <a:ext cx="1874423" cy="501789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Rounded Rectangle 35"/>
          <p:cNvSpPr/>
          <p:nvPr/>
        </p:nvSpPr>
        <p:spPr>
          <a:xfrm>
            <a:off x="435268" y="899806"/>
            <a:ext cx="1900567" cy="50178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defTabSz="457200" fontAlgn="auto">
              <a:spcBef>
                <a:spcPts val="0"/>
              </a:spcBef>
              <a:spcAft>
                <a:spcPts val="0"/>
              </a:spcAft>
              <a:buFont typeface="Arial"/>
              <a:buChar char="•"/>
            </a:pPr>
            <a:endParaRPr lang="en-US" dirty="0">
              <a:solidFill>
                <a:prstClr val="white"/>
              </a:solidFill>
            </a:endParaRPr>
          </a:p>
        </p:txBody>
      </p:sp>
      <p:sp>
        <p:nvSpPr>
          <p:cNvPr id="35" name="Rounded Rectangle 34"/>
          <p:cNvSpPr/>
          <p:nvPr/>
        </p:nvSpPr>
        <p:spPr>
          <a:xfrm>
            <a:off x="2529622" y="899806"/>
            <a:ext cx="1874423" cy="50178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0" name="TextBox 9"/>
          <p:cNvSpPr txBox="1"/>
          <p:nvPr/>
        </p:nvSpPr>
        <p:spPr>
          <a:xfrm>
            <a:off x="488707" y="2222403"/>
            <a:ext cx="2338271" cy="338554"/>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a:cs typeface="+mn-cs"/>
              </a:rPr>
              <a:t>STEM/EELS</a:t>
            </a:r>
          </a:p>
        </p:txBody>
      </p:sp>
      <p:pic>
        <p:nvPicPr>
          <p:cNvPr id="11" name="Picture 2" descr="http://www.ornl.gov/Image%20Library/Main%20Nav/ORNL/News/Features/2014/Borisevich_Mishra_landscape_2014-P02413_hr.jpg?code=66b3cef1-ebc2-4de7-ae7a-3e27e794fbd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187207" y="1137997"/>
            <a:ext cx="528164" cy="104581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a:stCxn id="11" idx="3"/>
            <a:endCxn id="15" idx="3"/>
          </p:cNvCxnSpPr>
          <p:nvPr/>
        </p:nvCxnSpPr>
        <p:spPr>
          <a:xfrm flipV="1">
            <a:off x="1715371" y="1646283"/>
            <a:ext cx="1169135" cy="14621"/>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884506" y="1232980"/>
            <a:ext cx="1056067" cy="826606"/>
          </a:xfrm>
          <a:prstGeom prst="rect">
            <a:avLst/>
          </a:prstGeom>
        </p:spPr>
      </p:pic>
      <p:sp>
        <p:nvSpPr>
          <p:cNvPr id="16" name="TextBox 15"/>
          <p:cNvSpPr txBox="1"/>
          <p:nvPr/>
        </p:nvSpPr>
        <p:spPr>
          <a:xfrm>
            <a:off x="2446802" y="2132758"/>
            <a:ext cx="1994233" cy="830997"/>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cs typeface="+mn-cs"/>
              </a:rPr>
              <a:t>Transfer files to HPC storage and convert data to HDF5 format </a:t>
            </a:r>
            <a:endParaRPr lang="en-US" sz="1600" dirty="0">
              <a:solidFill>
                <a:prstClr val="black"/>
              </a:solidFill>
              <a:latin typeface="Calibri"/>
              <a:cs typeface="+mn-cs"/>
            </a:endParaRPr>
          </a:p>
        </p:txBody>
      </p:sp>
      <p:cxnSp>
        <p:nvCxnSpPr>
          <p:cNvPr id="17" name="Straight Arrow Connector 16"/>
          <p:cNvCxnSpPr>
            <a:stCxn id="15" idx="1"/>
            <a:endCxn id="27" idx="1"/>
          </p:cNvCxnSpPr>
          <p:nvPr/>
        </p:nvCxnSpPr>
        <p:spPr>
          <a:xfrm>
            <a:off x="3940573" y="1646283"/>
            <a:ext cx="774365" cy="229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14938" y="1377291"/>
            <a:ext cx="1504911" cy="542567"/>
          </a:xfrm>
          <a:prstGeom prst="rect">
            <a:avLst/>
          </a:prstGeom>
        </p:spPr>
      </p:pic>
      <p:sp>
        <p:nvSpPr>
          <p:cNvPr id="29" name="TextBox 28"/>
          <p:cNvSpPr txBox="1"/>
          <p:nvPr/>
        </p:nvSpPr>
        <p:spPr>
          <a:xfrm>
            <a:off x="4474849" y="2132373"/>
            <a:ext cx="1994233" cy="830997"/>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cs typeface="+mn-cs"/>
              </a:rPr>
              <a:t>Massively parallel Image processing/ feature detection</a:t>
            </a:r>
            <a:endParaRPr lang="en-US" sz="1600" dirty="0">
              <a:solidFill>
                <a:prstClr val="black"/>
              </a:solidFill>
              <a:latin typeface="Calibri"/>
              <a:cs typeface="+mn-cs"/>
            </a:endParaRPr>
          </a:p>
        </p:txBody>
      </p:sp>
      <p:sp>
        <p:nvSpPr>
          <p:cNvPr id="40" name="Rounded Rectangle 39"/>
          <p:cNvSpPr/>
          <p:nvPr/>
        </p:nvSpPr>
        <p:spPr>
          <a:xfrm>
            <a:off x="6539317" y="899806"/>
            <a:ext cx="1874423" cy="50178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30" name="Straight Arrow Connector 29"/>
          <p:cNvCxnSpPr>
            <a:stCxn id="27" idx="3"/>
            <a:endCxn id="42" idx="1"/>
          </p:cNvCxnSpPr>
          <p:nvPr/>
        </p:nvCxnSpPr>
        <p:spPr>
          <a:xfrm>
            <a:off x="6219849" y="1648575"/>
            <a:ext cx="739088" cy="0"/>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42" name="Picture 4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58937" y="1324644"/>
            <a:ext cx="1153039" cy="647861"/>
          </a:xfrm>
          <a:prstGeom prst="rect">
            <a:avLst/>
          </a:prstGeom>
        </p:spPr>
      </p:pic>
      <p:sp>
        <p:nvSpPr>
          <p:cNvPr id="45" name="TextBox 44"/>
          <p:cNvSpPr txBox="1"/>
          <p:nvPr/>
        </p:nvSpPr>
        <p:spPr>
          <a:xfrm>
            <a:off x="6465337" y="2209703"/>
            <a:ext cx="1994233" cy="830997"/>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cs typeface="+mn-cs"/>
              </a:rPr>
              <a:t>Massively parallel </a:t>
            </a:r>
            <a:r>
              <a:rPr lang="en-US" sz="1600" dirty="0">
                <a:solidFill>
                  <a:prstClr val="black"/>
                </a:solidFill>
                <a:latin typeface="Calibri"/>
                <a:cs typeface="+mn-cs"/>
              </a:rPr>
              <a:t>e</a:t>
            </a:r>
            <a:r>
              <a:rPr lang="en-US" sz="1600" dirty="0" smtClean="0">
                <a:solidFill>
                  <a:prstClr val="black"/>
                </a:solidFill>
                <a:latin typeface="Calibri"/>
                <a:cs typeface="+mn-cs"/>
              </a:rPr>
              <a:t>lectronic structure calculation </a:t>
            </a:r>
            <a:endParaRPr lang="en-US" sz="1600" dirty="0">
              <a:solidFill>
                <a:prstClr val="black"/>
              </a:solidFill>
              <a:latin typeface="Calibri"/>
              <a:cs typeface="+mn-cs"/>
            </a:endParaRPr>
          </a:p>
        </p:txBody>
      </p:sp>
      <p:sp>
        <p:nvSpPr>
          <p:cNvPr id="46" name="TextBox 45"/>
          <p:cNvSpPr txBox="1"/>
          <p:nvPr/>
        </p:nvSpPr>
        <p:spPr>
          <a:xfrm>
            <a:off x="422249" y="2967189"/>
            <a:ext cx="1900567" cy="2677656"/>
          </a:xfrm>
          <a:prstGeom prst="rect">
            <a:avLst/>
          </a:prstGeom>
          <a:noFill/>
        </p:spPr>
        <p:txBody>
          <a:bodyPr wrap="square" rtlCol="0">
            <a:spAutoFit/>
          </a:bodyPr>
          <a:lstStyle/>
          <a:p>
            <a:pPr marL="91440" indent="-137160" defTabSz="457200" fontAlgn="auto">
              <a:spcBef>
                <a:spcPts val="0"/>
              </a:spcBef>
              <a:spcAft>
                <a:spcPts val="0"/>
              </a:spcAft>
              <a:buFont typeface="Arial"/>
              <a:buChar char="•"/>
            </a:pPr>
            <a:r>
              <a:rPr lang="en-US" sz="1400" dirty="0" smtClean="0">
                <a:solidFill>
                  <a:prstClr val="black"/>
                </a:solidFill>
                <a:latin typeface="Calibri"/>
                <a:cs typeface="+mn-cs"/>
              </a:rPr>
              <a:t>High throughput image capture </a:t>
            </a:r>
            <a:endParaRPr lang="en-US" sz="1400" dirty="0">
              <a:solidFill>
                <a:prstClr val="black"/>
              </a:solidFill>
              <a:latin typeface="Calibri"/>
              <a:cs typeface="+mn-cs"/>
            </a:endParaRPr>
          </a:p>
          <a:p>
            <a:pPr marL="91440" indent="-137160" defTabSz="457200" fontAlgn="auto">
              <a:spcBef>
                <a:spcPts val="0"/>
              </a:spcBef>
              <a:spcAft>
                <a:spcPts val="0"/>
              </a:spcAft>
              <a:buFont typeface="Arial"/>
              <a:buChar char="•"/>
            </a:pPr>
            <a:r>
              <a:rPr lang="en-US" sz="1400" dirty="0" smtClean="0">
                <a:solidFill>
                  <a:prstClr val="black"/>
                </a:solidFill>
                <a:latin typeface="Calibri"/>
                <a:cs typeface="+mn-cs"/>
              </a:rPr>
              <a:t>Multi-modal:</a:t>
            </a:r>
          </a:p>
          <a:p>
            <a:pPr defTabSz="457200" fontAlgn="auto">
              <a:spcBef>
                <a:spcPts val="0"/>
              </a:spcBef>
              <a:spcAft>
                <a:spcPts val="0"/>
              </a:spcAft>
            </a:pPr>
            <a:r>
              <a:rPr lang="en-US" sz="1400" dirty="0">
                <a:solidFill>
                  <a:prstClr val="black"/>
                </a:solidFill>
                <a:latin typeface="Calibri"/>
                <a:cs typeface="+mn-cs"/>
              </a:rPr>
              <a:t> -</a:t>
            </a:r>
            <a:r>
              <a:rPr lang="en-US" sz="1400" dirty="0" smtClean="0">
                <a:solidFill>
                  <a:prstClr val="black"/>
                </a:solidFill>
                <a:latin typeface="Calibri"/>
                <a:cs typeface="+mn-cs"/>
              </a:rPr>
              <a:t>High</a:t>
            </a:r>
            <a:r>
              <a:rPr lang="en-US" sz="1400" dirty="0">
                <a:solidFill>
                  <a:prstClr val="black"/>
                </a:solidFill>
                <a:latin typeface="Calibri"/>
                <a:cs typeface="+mn-cs"/>
              </a:rPr>
              <a:t>-angle annular dark field (HAADF) </a:t>
            </a:r>
            <a:r>
              <a:rPr lang="en-US" sz="1400" dirty="0" smtClean="0">
                <a:solidFill>
                  <a:prstClr val="black"/>
                </a:solidFill>
                <a:latin typeface="Calibri"/>
                <a:cs typeface="+mn-cs"/>
              </a:rPr>
              <a:t>detector </a:t>
            </a:r>
          </a:p>
          <a:p>
            <a:pPr defTabSz="457200" fontAlgn="auto">
              <a:spcBef>
                <a:spcPts val="0"/>
              </a:spcBef>
              <a:spcAft>
                <a:spcPts val="0"/>
              </a:spcAft>
            </a:pPr>
            <a:r>
              <a:rPr lang="en-US" sz="1400" dirty="0">
                <a:solidFill>
                  <a:prstClr val="black"/>
                </a:solidFill>
                <a:latin typeface="Calibri"/>
                <a:cs typeface="+mn-cs"/>
              </a:rPr>
              <a:t> </a:t>
            </a:r>
            <a:r>
              <a:rPr lang="en-US" sz="1400" dirty="0" smtClean="0">
                <a:solidFill>
                  <a:prstClr val="black"/>
                </a:solidFill>
                <a:latin typeface="Calibri"/>
                <a:cs typeface="+mn-cs"/>
              </a:rPr>
              <a:t>- Electron energy loss spectroscopy </a:t>
            </a:r>
          </a:p>
          <a:p>
            <a:pPr defTabSz="457200" fontAlgn="auto">
              <a:spcBef>
                <a:spcPts val="0"/>
              </a:spcBef>
              <a:spcAft>
                <a:spcPts val="0"/>
              </a:spcAft>
            </a:pPr>
            <a:r>
              <a:rPr lang="en-US" sz="1400" dirty="0">
                <a:solidFill>
                  <a:prstClr val="black"/>
                </a:solidFill>
                <a:latin typeface="Calibri"/>
                <a:cs typeface="+mn-cs"/>
              </a:rPr>
              <a:t> </a:t>
            </a:r>
            <a:r>
              <a:rPr lang="en-US" sz="1400" dirty="0" smtClean="0">
                <a:solidFill>
                  <a:prstClr val="black"/>
                </a:solidFill>
                <a:latin typeface="Calibri"/>
                <a:cs typeface="+mn-cs"/>
              </a:rPr>
              <a:t>- O(1000) of images per experiment</a:t>
            </a:r>
          </a:p>
          <a:p>
            <a:pPr marL="91440" indent="-137160" defTabSz="457200" fontAlgn="auto">
              <a:spcBef>
                <a:spcPts val="0"/>
              </a:spcBef>
              <a:spcAft>
                <a:spcPts val="0"/>
              </a:spcAft>
              <a:buFont typeface="Arial"/>
              <a:buChar char="•"/>
            </a:pPr>
            <a:endParaRPr lang="en-US" sz="1400" dirty="0" smtClean="0">
              <a:solidFill>
                <a:prstClr val="black"/>
              </a:solidFill>
              <a:latin typeface="Calibri"/>
              <a:cs typeface="+mn-cs"/>
            </a:endParaRPr>
          </a:p>
          <a:p>
            <a:pPr defTabSz="457200" fontAlgn="auto">
              <a:spcBef>
                <a:spcPts val="0"/>
              </a:spcBef>
              <a:spcAft>
                <a:spcPts val="0"/>
              </a:spcAft>
            </a:pPr>
            <a:endParaRPr lang="en-US" sz="1400" dirty="0" smtClean="0">
              <a:solidFill>
                <a:prstClr val="black"/>
              </a:solidFill>
              <a:latin typeface="Calibri"/>
              <a:cs typeface="+mn-cs"/>
            </a:endParaRPr>
          </a:p>
        </p:txBody>
      </p:sp>
      <p:sp>
        <p:nvSpPr>
          <p:cNvPr id="47" name="TextBox 46"/>
          <p:cNvSpPr txBox="1"/>
          <p:nvPr/>
        </p:nvSpPr>
        <p:spPr>
          <a:xfrm>
            <a:off x="2558779" y="2967189"/>
            <a:ext cx="1705673" cy="2246769"/>
          </a:xfrm>
          <a:prstGeom prst="rect">
            <a:avLst/>
          </a:prstGeom>
          <a:noFill/>
        </p:spPr>
        <p:txBody>
          <a:bodyPr wrap="square" rtlCol="0">
            <a:spAutoFit/>
          </a:bodyPr>
          <a:lstStyle/>
          <a:p>
            <a:pPr marL="91440" indent="-137160" defTabSz="457200" fontAlgn="auto">
              <a:spcBef>
                <a:spcPts val="0"/>
              </a:spcBef>
              <a:spcAft>
                <a:spcPts val="0"/>
              </a:spcAft>
              <a:buFont typeface="Arial"/>
              <a:buChar char="•"/>
            </a:pPr>
            <a:r>
              <a:rPr lang="en-US" sz="1400" dirty="0" smtClean="0">
                <a:solidFill>
                  <a:prstClr val="black"/>
                </a:solidFill>
                <a:latin typeface="Calibri"/>
                <a:cs typeface="+mn-cs"/>
              </a:rPr>
              <a:t>Data motion via BBCP/GridFTP</a:t>
            </a:r>
          </a:p>
          <a:p>
            <a:pPr marL="91440" indent="-137160" defTabSz="457200" fontAlgn="auto">
              <a:spcBef>
                <a:spcPts val="0"/>
              </a:spcBef>
              <a:spcAft>
                <a:spcPts val="0"/>
              </a:spcAft>
              <a:buFont typeface="Arial"/>
              <a:buChar char="•"/>
            </a:pPr>
            <a:r>
              <a:rPr lang="en-US" sz="1400" dirty="0" smtClean="0">
                <a:solidFill>
                  <a:prstClr val="black"/>
                </a:solidFill>
                <a:latin typeface="Calibri"/>
                <a:cs typeface="+mn-cs"/>
              </a:rPr>
              <a:t>Data conversion from DM3 stacks to HDF5 slices </a:t>
            </a:r>
          </a:p>
          <a:p>
            <a:pPr marL="91440" indent="-137160" defTabSz="457200" fontAlgn="auto">
              <a:spcBef>
                <a:spcPts val="0"/>
              </a:spcBef>
              <a:spcAft>
                <a:spcPts val="0"/>
              </a:spcAft>
              <a:buFont typeface="Arial"/>
              <a:buChar char="•"/>
            </a:pPr>
            <a:r>
              <a:rPr lang="en-US" sz="1400" dirty="0" smtClean="0">
                <a:solidFill>
                  <a:prstClr val="black"/>
                </a:solidFill>
                <a:latin typeface="Calibri"/>
                <a:cs typeface="+mn-cs"/>
              </a:rPr>
              <a:t>Standard data format (HDF5)</a:t>
            </a:r>
          </a:p>
          <a:p>
            <a:pPr marL="91440" indent="-137160" defTabSz="457200" fontAlgn="auto">
              <a:spcBef>
                <a:spcPts val="0"/>
              </a:spcBef>
              <a:spcAft>
                <a:spcPts val="0"/>
              </a:spcAft>
              <a:buFont typeface="Arial"/>
              <a:buChar char="•"/>
            </a:pPr>
            <a:r>
              <a:rPr lang="en-US" sz="1400" dirty="0" smtClean="0">
                <a:solidFill>
                  <a:prstClr val="black"/>
                </a:solidFill>
                <a:latin typeface="Calibri"/>
                <a:cs typeface="+mn-cs"/>
              </a:rPr>
              <a:t>Data layout conducive to HPC algorithms </a:t>
            </a:r>
          </a:p>
        </p:txBody>
      </p:sp>
      <p:sp>
        <p:nvSpPr>
          <p:cNvPr id="48" name="TextBox 47"/>
          <p:cNvSpPr txBox="1"/>
          <p:nvPr/>
        </p:nvSpPr>
        <p:spPr>
          <a:xfrm>
            <a:off x="4592344" y="2963370"/>
            <a:ext cx="1705673" cy="2462213"/>
          </a:xfrm>
          <a:prstGeom prst="rect">
            <a:avLst/>
          </a:prstGeom>
          <a:noFill/>
        </p:spPr>
        <p:txBody>
          <a:bodyPr wrap="square" rtlCol="0">
            <a:spAutoFit/>
          </a:bodyPr>
          <a:lstStyle/>
          <a:p>
            <a:pPr marL="91440" indent="-137160" defTabSz="457200" fontAlgn="auto">
              <a:spcBef>
                <a:spcPts val="0"/>
              </a:spcBef>
              <a:spcAft>
                <a:spcPts val="0"/>
              </a:spcAft>
              <a:buFont typeface="Arial"/>
              <a:buChar char="•"/>
            </a:pPr>
            <a:r>
              <a:rPr lang="en-US" sz="1400" dirty="0" err="1" smtClean="0">
                <a:solidFill>
                  <a:prstClr val="black"/>
                </a:solidFill>
                <a:latin typeface="Calibri"/>
                <a:cs typeface="+mn-cs"/>
              </a:rPr>
              <a:t>Denoise</a:t>
            </a:r>
            <a:r>
              <a:rPr lang="en-US" sz="1400" dirty="0" smtClean="0">
                <a:solidFill>
                  <a:prstClr val="black"/>
                </a:solidFill>
                <a:latin typeface="Calibri"/>
                <a:cs typeface="+mn-cs"/>
              </a:rPr>
              <a:t> Image</a:t>
            </a:r>
          </a:p>
          <a:p>
            <a:pPr marL="91440" indent="-137160" defTabSz="457200" fontAlgn="auto">
              <a:spcBef>
                <a:spcPts val="0"/>
              </a:spcBef>
              <a:spcAft>
                <a:spcPts val="0"/>
              </a:spcAft>
              <a:buFont typeface="Arial"/>
              <a:buChar char="•"/>
            </a:pPr>
            <a:r>
              <a:rPr lang="en-US" sz="1400" dirty="0" smtClean="0">
                <a:solidFill>
                  <a:prstClr val="black"/>
                </a:solidFill>
                <a:latin typeface="Calibri"/>
                <a:cs typeface="+mn-cs"/>
              </a:rPr>
              <a:t>Identify atoms </a:t>
            </a:r>
          </a:p>
          <a:p>
            <a:pPr marL="91440" indent="-137160" defTabSz="457200" fontAlgn="auto">
              <a:spcBef>
                <a:spcPts val="0"/>
              </a:spcBef>
              <a:spcAft>
                <a:spcPts val="0"/>
              </a:spcAft>
              <a:buFont typeface="Arial"/>
              <a:buChar char="•"/>
            </a:pPr>
            <a:r>
              <a:rPr lang="en-US" sz="1400" dirty="0" smtClean="0">
                <a:solidFill>
                  <a:prstClr val="black"/>
                </a:solidFill>
                <a:latin typeface="Calibri"/>
                <a:cs typeface="+mn-cs"/>
              </a:rPr>
              <a:t>Identify lattice</a:t>
            </a:r>
          </a:p>
          <a:p>
            <a:pPr marL="91440" indent="-137160" defTabSz="457200" fontAlgn="auto">
              <a:spcBef>
                <a:spcPts val="0"/>
              </a:spcBef>
              <a:spcAft>
                <a:spcPts val="0"/>
              </a:spcAft>
              <a:buFont typeface="Arial"/>
              <a:buChar char="•"/>
            </a:pPr>
            <a:r>
              <a:rPr lang="en-US" sz="1400" dirty="0" smtClean="0">
                <a:solidFill>
                  <a:prstClr val="black"/>
                </a:solidFill>
                <a:latin typeface="Calibri"/>
                <a:cs typeface="+mn-cs"/>
              </a:rPr>
              <a:t>Thousands of images/sec </a:t>
            </a:r>
          </a:p>
          <a:p>
            <a:pPr marL="91440" indent="-137160" defTabSz="457200" fontAlgn="auto">
              <a:spcBef>
                <a:spcPts val="0"/>
              </a:spcBef>
              <a:spcAft>
                <a:spcPts val="0"/>
              </a:spcAft>
              <a:buFont typeface="Arial"/>
              <a:buChar char="•"/>
            </a:pPr>
            <a:r>
              <a:rPr lang="en-US" sz="1400" dirty="0" smtClean="0">
                <a:solidFill>
                  <a:prstClr val="black"/>
                </a:solidFill>
                <a:latin typeface="Calibri"/>
                <a:cs typeface="+mn-cs"/>
              </a:rPr>
              <a:t>Built on </a:t>
            </a:r>
            <a:r>
              <a:rPr lang="en-US" sz="1400" dirty="0" err="1" smtClean="0">
                <a:solidFill>
                  <a:prstClr val="black"/>
                </a:solidFill>
                <a:latin typeface="Calibri"/>
                <a:cs typeface="+mn-cs"/>
              </a:rPr>
              <a:t>MPI+Fortran</a:t>
            </a:r>
            <a:r>
              <a:rPr lang="en-US" sz="1400" dirty="0" smtClean="0">
                <a:solidFill>
                  <a:prstClr val="black"/>
                </a:solidFill>
                <a:latin typeface="Calibri"/>
                <a:cs typeface="+mn-cs"/>
              </a:rPr>
              <a:t>  </a:t>
            </a:r>
          </a:p>
          <a:p>
            <a:pPr marL="91440" indent="-137160" defTabSz="457200" fontAlgn="auto">
              <a:spcBef>
                <a:spcPts val="0"/>
              </a:spcBef>
              <a:spcAft>
                <a:spcPts val="0"/>
              </a:spcAft>
              <a:buFont typeface="Arial"/>
              <a:buChar char="•"/>
            </a:pPr>
            <a:r>
              <a:rPr lang="en-US" sz="1400" dirty="0" smtClean="0">
                <a:solidFill>
                  <a:prstClr val="black"/>
                </a:solidFill>
                <a:latin typeface="Calibri"/>
                <a:cs typeface="+mn-cs"/>
              </a:rPr>
              <a:t>Near linear scaling – some limitations as file counts get extremely large </a:t>
            </a:r>
          </a:p>
        </p:txBody>
      </p:sp>
      <p:sp>
        <p:nvSpPr>
          <p:cNvPr id="49" name="TextBox 48"/>
          <p:cNvSpPr txBox="1"/>
          <p:nvPr/>
        </p:nvSpPr>
        <p:spPr>
          <a:xfrm>
            <a:off x="6644567" y="3123082"/>
            <a:ext cx="1705673" cy="338554"/>
          </a:xfrm>
          <a:prstGeom prst="rect">
            <a:avLst/>
          </a:prstGeom>
          <a:noFill/>
        </p:spPr>
        <p:txBody>
          <a:bodyPr wrap="square" rtlCol="0">
            <a:spAutoFit/>
          </a:bodyPr>
          <a:lstStyle/>
          <a:p>
            <a:pPr marL="91440" indent="-137160" defTabSz="457200" fontAlgn="auto">
              <a:spcBef>
                <a:spcPts val="0"/>
              </a:spcBef>
              <a:spcAft>
                <a:spcPts val="0"/>
              </a:spcAft>
              <a:buFont typeface="Arial"/>
              <a:buChar char="•"/>
            </a:pPr>
            <a:endParaRPr lang="en-US" sz="1600" dirty="0" smtClean="0">
              <a:solidFill>
                <a:prstClr val="black"/>
              </a:solidFill>
              <a:latin typeface="Calibri"/>
              <a:cs typeface="+mn-cs"/>
            </a:endParaRPr>
          </a:p>
        </p:txBody>
      </p:sp>
      <p:sp>
        <p:nvSpPr>
          <p:cNvPr id="23" name="TextBox 22"/>
          <p:cNvSpPr txBox="1"/>
          <p:nvPr/>
        </p:nvSpPr>
        <p:spPr>
          <a:xfrm>
            <a:off x="6644567" y="2967189"/>
            <a:ext cx="1705673" cy="2462213"/>
          </a:xfrm>
          <a:prstGeom prst="rect">
            <a:avLst/>
          </a:prstGeom>
          <a:noFill/>
        </p:spPr>
        <p:txBody>
          <a:bodyPr wrap="square" rtlCol="0">
            <a:spAutoFit/>
          </a:bodyPr>
          <a:lstStyle/>
          <a:p>
            <a:pPr marL="91440" indent="-137160" defTabSz="457200" fontAlgn="auto">
              <a:spcBef>
                <a:spcPts val="0"/>
              </a:spcBef>
              <a:spcAft>
                <a:spcPts val="0"/>
              </a:spcAft>
              <a:buFont typeface="Arial"/>
              <a:buChar char="•"/>
            </a:pPr>
            <a:r>
              <a:rPr lang="en-US" sz="1400" dirty="0">
                <a:solidFill>
                  <a:prstClr val="black"/>
                </a:solidFill>
                <a:latin typeface="Calibri"/>
                <a:cs typeface="+mn-cs"/>
              </a:rPr>
              <a:t>Massively parallel study of hundreds to thousands of individual configurations</a:t>
            </a:r>
          </a:p>
          <a:p>
            <a:pPr marL="91440" indent="-137160" defTabSz="457200" fontAlgn="auto">
              <a:spcBef>
                <a:spcPts val="0"/>
              </a:spcBef>
              <a:spcAft>
                <a:spcPts val="0"/>
              </a:spcAft>
              <a:buFont typeface="Arial"/>
              <a:buChar char="•"/>
            </a:pPr>
            <a:r>
              <a:rPr lang="en-US" sz="1400" dirty="0" smtClean="0">
                <a:solidFill>
                  <a:prstClr val="black"/>
                </a:solidFill>
                <a:latin typeface="Calibri"/>
                <a:cs typeface="+mn-cs"/>
              </a:rPr>
              <a:t>Calculation of electronic structure </a:t>
            </a:r>
          </a:p>
          <a:p>
            <a:pPr marL="91440" indent="-137160" defTabSz="457200" fontAlgn="auto">
              <a:spcBef>
                <a:spcPts val="0"/>
              </a:spcBef>
              <a:spcAft>
                <a:spcPts val="0"/>
              </a:spcAft>
              <a:buFont typeface="Arial"/>
              <a:buChar char="•"/>
            </a:pPr>
            <a:r>
              <a:rPr lang="en-US" sz="1400" dirty="0">
                <a:solidFill>
                  <a:prstClr val="black"/>
                </a:solidFill>
                <a:latin typeface="Calibri"/>
                <a:cs typeface="+mn-cs"/>
              </a:rPr>
              <a:t>B</a:t>
            </a:r>
            <a:r>
              <a:rPr lang="en-US" sz="1400" dirty="0" smtClean="0">
                <a:solidFill>
                  <a:prstClr val="black"/>
                </a:solidFill>
                <a:latin typeface="Calibri"/>
                <a:cs typeface="+mn-cs"/>
              </a:rPr>
              <a:t>ased on Density Functional Theory </a:t>
            </a:r>
          </a:p>
          <a:p>
            <a:pPr marL="91440" indent="-137160" defTabSz="457200" fontAlgn="auto">
              <a:spcBef>
                <a:spcPts val="0"/>
              </a:spcBef>
              <a:spcAft>
                <a:spcPts val="0"/>
              </a:spcAft>
              <a:buFont typeface="Arial"/>
              <a:buChar char="•"/>
            </a:pPr>
            <a:r>
              <a:rPr lang="en-US" sz="1400" dirty="0" smtClean="0">
                <a:solidFill>
                  <a:prstClr val="black"/>
                </a:solidFill>
                <a:latin typeface="Calibri"/>
                <a:cs typeface="+mn-cs"/>
              </a:rPr>
              <a:t>0(1000) of configurations </a:t>
            </a:r>
            <a:endParaRPr lang="en-US" sz="1400" dirty="0">
              <a:solidFill>
                <a:prstClr val="black"/>
              </a:solidFill>
              <a:latin typeface="Calibri"/>
              <a:cs typeface="+mn-cs"/>
            </a:endParaRPr>
          </a:p>
        </p:txBody>
      </p:sp>
      <p:sp>
        <p:nvSpPr>
          <p:cNvPr id="3" name="TextBox 2"/>
          <p:cNvSpPr txBox="1"/>
          <p:nvPr/>
        </p:nvSpPr>
        <p:spPr>
          <a:xfrm>
            <a:off x="902571" y="6101098"/>
            <a:ext cx="960006"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cs typeface="+mn-cs"/>
              </a:rPr>
              <a:t>Minutes</a:t>
            </a:r>
            <a:endParaRPr lang="en-US" dirty="0">
              <a:solidFill>
                <a:prstClr val="black"/>
              </a:solidFill>
              <a:latin typeface="Calibri"/>
              <a:cs typeface="+mn-cs"/>
            </a:endParaRPr>
          </a:p>
        </p:txBody>
      </p:sp>
      <p:sp>
        <p:nvSpPr>
          <p:cNvPr id="26" name="TextBox 25"/>
          <p:cNvSpPr txBox="1"/>
          <p:nvPr/>
        </p:nvSpPr>
        <p:spPr>
          <a:xfrm>
            <a:off x="5008011" y="6101098"/>
            <a:ext cx="957752"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cs typeface="+mn-cs"/>
              </a:rPr>
              <a:t>Seconds</a:t>
            </a:r>
            <a:endParaRPr lang="en-US" dirty="0">
              <a:solidFill>
                <a:prstClr val="black"/>
              </a:solidFill>
              <a:latin typeface="Calibri"/>
              <a:cs typeface="+mn-cs"/>
            </a:endParaRPr>
          </a:p>
        </p:txBody>
      </p:sp>
      <p:sp>
        <p:nvSpPr>
          <p:cNvPr id="28" name="TextBox 27"/>
          <p:cNvSpPr txBox="1"/>
          <p:nvPr/>
        </p:nvSpPr>
        <p:spPr>
          <a:xfrm>
            <a:off x="6956659" y="6101098"/>
            <a:ext cx="960006"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cs typeface="+mn-cs"/>
              </a:rPr>
              <a:t>Minutes</a:t>
            </a:r>
            <a:endParaRPr lang="en-US" dirty="0">
              <a:solidFill>
                <a:prstClr val="black"/>
              </a:solidFill>
              <a:latin typeface="Calibri"/>
              <a:cs typeface="+mn-cs"/>
            </a:endParaRPr>
          </a:p>
        </p:txBody>
      </p:sp>
      <p:sp>
        <p:nvSpPr>
          <p:cNvPr id="31" name="Chevron 30"/>
          <p:cNvSpPr/>
          <p:nvPr/>
        </p:nvSpPr>
        <p:spPr>
          <a:xfrm>
            <a:off x="2826149" y="6101098"/>
            <a:ext cx="1295400" cy="369332"/>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black"/>
              </a:solidFill>
            </a:endParaRPr>
          </a:p>
        </p:txBody>
      </p:sp>
      <p:sp>
        <p:nvSpPr>
          <p:cNvPr id="32" name="TextBox 31"/>
          <p:cNvSpPr txBox="1"/>
          <p:nvPr/>
        </p:nvSpPr>
        <p:spPr>
          <a:xfrm>
            <a:off x="2978289" y="6101098"/>
            <a:ext cx="957752"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cs typeface="+mn-cs"/>
              </a:rPr>
              <a:t>Seconds</a:t>
            </a:r>
            <a:endParaRPr lang="en-US" dirty="0">
              <a:solidFill>
                <a:prstClr val="black"/>
              </a:solidFill>
              <a:latin typeface="Calibri"/>
              <a:cs typeface="+mn-cs"/>
            </a:endParaRPr>
          </a:p>
        </p:txBody>
      </p:sp>
      <p:sp>
        <p:nvSpPr>
          <p:cNvPr id="37" name="Title 1"/>
          <p:cNvSpPr txBox="1">
            <a:spLocks/>
          </p:cNvSpPr>
          <p:nvPr/>
        </p:nvSpPr>
        <p:spPr bwMode="auto">
          <a:xfrm>
            <a:off x="-30103" y="126715"/>
            <a:ext cx="9144000"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defTabSz="457200"/>
            <a:r>
              <a:rPr lang="en-US" sz="2800" b="1" kern="0" dirty="0" smtClean="0">
                <a:solidFill>
                  <a:srgbClr val="106636"/>
                </a:solidFill>
                <a:latin typeface="Arial"/>
                <a:cs typeface="Arial"/>
              </a:rPr>
              <a:t>Supporting real-time image analytics</a:t>
            </a:r>
            <a:endParaRPr lang="en-US" sz="2800" i="1" kern="0" dirty="0">
              <a:solidFill>
                <a:srgbClr val="106636"/>
              </a:solidFill>
              <a:latin typeface="Arial"/>
              <a:cs typeface="Arial"/>
            </a:endParaRPr>
          </a:p>
        </p:txBody>
      </p:sp>
    </p:spTree>
    <p:extLst>
      <p:ext uri="{BB962C8B-B14F-4D97-AF65-F5344CB8AC3E}">
        <p14:creationId xmlns:p14="http://schemas.microsoft.com/office/powerpoint/2010/main" val="30245283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0" y="2819400"/>
            <a:ext cx="4953000" cy="8803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lnSpc>
                <a:spcPct val="85000"/>
              </a:lnSpc>
              <a:spcBef>
                <a:spcPct val="0"/>
              </a:spcBef>
              <a:spcAft>
                <a:spcPct val="0"/>
              </a:spcAft>
              <a:defRPr sz="3000" kern="120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r>
              <a:rPr lang="en-US" sz="2800" b="1" dirty="0" smtClean="0"/>
              <a:t>Level 3: Smart Data</a:t>
            </a:r>
            <a:r>
              <a:rPr lang="en-US" sz="2800" dirty="0" smtClean="0"/>
              <a:t/>
            </a:r>
            <a:br>
              <a:rPr lang="en-US" sz="2800" dirty="0" smtClean="0"/>
            </a:br>
            <a:r>
              <a:rPr lang="en-US" sz="2800" dirty="0" smtClean="0"/>
              <a:t/>
            </a:r>
            <a:br>
              <a:rPr lang="en-US" sz="2800" dirty="0" smtClean="0"/>
            </a:br>
            <a:r>
              <a:rPr lang="en-US" sz="2800" dirty="0" smtClean="0"/>
              <a:t>- Supervised Learning</a:t>
            </a:r>
          </a:p>
          <a:p>
            <a:r>
              <a:rPr lang="en-US" sz="2800" dirty="0" smtClean="0"/>
              <a:t>- Context</a:t>
            </a:r>
          </a:p>
          <a:p>
            <a:r>
              <a:rPr lang="en-US" sz="2800" dirty="0" smtClean="0"/>
              <a:t>- History</a:t>
            </a:r>
            <a:endParaRPr lang="en-US" sz="2800" dirty="0"/>
          </a:p>
        </p:txBody>
      </p:sp>
    </p:spTree>
    <p:extLst>
      <p:ext uri="{BB962C8B-B14F-4D97-AF65-F5344CB8AC3E}">
        <p14:creationId xmlns:p14="http://schemas.microsoft.com/office/powerpoint/2010/main" val="31732000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7546" y="510988"/>
            <a:ext cx="6836688" cy="5539843"/>
          </a:xfrm>
          <a:prstGeom prst="rect">
            <a:avLst/>
          </a:prstGeom>
          <a:solidFill>
            <a:schemeClr val="bg1">
              <a:lumMod val="75000"/>
              <a:alpha val="78000"/>
            </a:schemeClr>
          </a:solidFill>
          <a:effectLst>
            <a:outerShdw blurRad="40000" dist="23000" dir="5400000" rotWithShape="0">
              <a:srgbClr val="000000">
                <a:alpha val="35000"/>
              </a:srgbClr>
            </a:outerShdw>
            <a:softEdge rad="635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Up-Down Arrow 2"/>
          <p:cNvSpPr/>
          <p:nvPr/>
        </p:nvSpPr>
        <p:spPr>
          <a:xfrm>
            <a:off x="2671462" y="2320244"/>
            <a:ext cx="484632" cy="990599"/>
          </a:xfrm>
          <a:prstGeom prst="upDownArrow">
            <a:avLst/>
          </a:prstGeom>
          <a:solidFill>
            <a:srgbClr val="00B0F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4" name="TextBox 3"/>
          <p:cNvSpPr txBox="1"/>
          <p:nvPr/>
        </p:nvSpPr>
        <p:spPr>
          <a:xfrm>
            <a:off x="2569726" y="657851"/>
            <a:ext cx="902811" cy="369332"/>
          </a:xfrm>
          <a:prstGeom prst="rect">
            <a:avLst/>
          </a:prstGeom>
          <a:noFill/>
        </p:spPr>
        <p:txBody>
          <a:bodyPr wrap="none" rtlCol="0">
            <a:spAutoFit/>
          </a:bodyPr>
          <a:lstStyle/>
          <a:p>
            <a:pPr defTabSz="457200" fontAlgn="auto">
              <a:spcBef>
                <a:spcPts val="0"/>
              </a:spcBef>
              <a:spcAft>
                <a:spcPts val="0"/>
              </a:spcAft>
            </a:pPr>
            <a:r>
              <a:rPr lang="en-US" b="1" dirty="0" smtClean="0">
                <a:solidFill>
                  <a:srgbClr val="0000CC"/>
                </a:solidFill>
                <a:latin typeface="Arial" panose="020B0604020202020204" pitchFamily="34" charset="0"/>
                <a:cs typeface="Arial" panose="020B0604020202020204" pitchFamily="34" charset="0"/>
              </a:rPr>
              <a:t>Expert</a:t>
            </a:r>
            <a:endParaRPr lang="en-US" b="1" dirty="0">
              <a:solidFill>
                <a:srgbClr val="0000CC"/>
              </a:solidFill>
              <a:latin typeface="Arial" panose="020B0604020202020204" pitchFamily="34" charset="0"/>
              <a:cs typeface="Arial" panose="020B0604020202020204" pitchFamily="34" charset="0"/>
            </a:endParaRPr>
          </a:p>
        </p:txBody>
      </p:sp>
      <p:sp>
        <p:nvSpPr>
          <p:cNvPr id="5" name="TextBox 4"/>
          <p:cNvSpPr txBox="1"/>
          <p:nvPr/>
        </p:nvSpPr>
        <p:spPr>
          <a:xfrm>
            <a:off x="5116501" y="657851"/>
            <a:ext cx="1005403" cy="369332"/>
          </a:xfrm>
          <a:prstGeom prst="rect">
            <a:avLst/>
          </a:prstGeom>
          <a:noFill/>
        </p:spPr>
        <p:txBody>
          <a:bodyPr wrap="none" rtlCol="0">
            <a:spAutoFit/>
          </a:bodyPr>
          <a:lstStyle/>
          <a:p>
            <a:pPr defTabSz="457200" fontAlgn="auto">
              <a:spcBef>
                <a:spcPts val="0"/>
              </a:spcBef>
              <a:spcAft>
                <a:spcPts val="0"/>
              </a:spcAft>
            </a:pPr>
            <a:r>
              <a:rPr lang="en-US" b="1" dirty="0" smtClean="0">
                <a:solidFill>
                  <a:srgbClr val="0000CC"/>
                </a:solidFill>
                <a:latin typeface="Arial" panose="020B0604020202020204" pitchFamily="34" charset="0"/>
                <a:cs typeface="Arial" panose="020B0604020202020204" pitchFamily="34" charset="0"/>
              </a:rPr>
              <a:t>Control</a:t>
            </a:r>
            <a:endParaRPr lang="en-US" b="1" dirty="0">
              <a:solidFill>
                <a:srgbClr val="0000CC"/>
              </a:solidFill>
              <a:latin typeface="Arial" panose="020B0604020202020204" pitchFamily="34" charset="0"/>
              <a:cs typeface="Arial" panose="020B0604020202020204" pitchFamily="34" charset="0"/>
            </a:endParaRPr>
          </a:p>
        </p:txBody>
      </p:sp>
      <p:grpSp>
        <p:nvGrpSpPr>
          <p:cNvPr id="6" name="Group 5"/>
          <p:cNvGrpSpPr/>
          <p:nvPr/>
        </p:nvGrpSpPr>
        <p:grpSpPr>
          <a:xfrm>
            <a:off x="4816702" y="2818937"/>
            <a:ext cx="1693536" cy="646331"/>
            <a:chOff x="3942975" y="2867415"/>
            <a:chExt cx="1693536" cy="646331"/>
          </a:xfrm>
        </p:grpSpPr>
        <p:sp>
          <p:nvSpPr>
            <p:cNvPr id="7" name="Rectangle 6"/>
            <p:cNvSpPr/>
            <p:nvPr/>
          </p:nvSpPr>
          <p:spPr>
            <a:xfrm>
              <a:off x="3942975" y="2881035"/>
              <a:ext cx="1651052" cy="61909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8" name="TextBox 7"/>
            <p:cNvSpPr txBox="1"/>
            <p:nvPr/>
          </p:nvSpPr>
          <p:spPr>
            <a:xfrm>
              <a:off x="3951434" y="2867415"/>
              <a:ext cx="1685077" cy="646331"/>
            </a:xfrm>
            <a:prstGeom prst="rect">
              <a:avLst/>
            </a:prstGeom>
            <a:noFill/>
          </p:spPr>
          <p:txBody>
            <a:bodyPr wrap="none" rtlCol="0">
              <a:spAutoFit/>
            </a:bodyPr>
            <a:lstStyle/>
            <a:p>
              <a:pPr algn="ctr" defTabSz="457200" fontAlgn="auto">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Automatic </a:t>
              </a:r>
            </a:p>
            <a:p>
              <a:pPr algn="ctr" defTabSz="457200" fontAlgn="auto">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Expert System</a:t>
              </a:r>
              <a:endParaRPr lang="en-US" dirty="0">
                <a:solidFill>
                  <a:prstClr val="black"/>
                </a:solidFill>
                <a:latin typeface="Arial" panose="020B0604020202020204" pitchFamily="34" charset="0"/>
                <a:cs typeface="Arial" panose="020B0604020202020204" pitchFamily="34" charset="0"/>
              </a:endParaRPr>
            </a:p>
          </p:txBody>
        </p:sp>
      </p:grpSp>
      <p:sp>
        <p:nvSpPr>
          <p:cNvPr id="9" name="TextBox 8"/>
          <p:cNvSpPr txBox="1"/>
          <p:nvPr/>
        </p:nvSpPr>
        <p:spPr>
          <a:xfrm>
            <a:off x="1934937" y="2622498"/>
            <a:ext cx="1932686" cy="369332"/>
          </a:xfrm>
          <a:prstGeom prst="rect">
            <a:avLst/>
          </a:prstGeom>
          <a:solidFill>
            <a:schemeClr val="bg1">
              <a:alpha val="87000"/>
            </a:schemeClr>
          </a:solidFill>
          <a:effectLst>
            <a:softEdge rad="31750"/>
          </a:effectLst>
        </p:spPr>
        <p:txBody>
          <a:bodyPr wrap="square" rtlCol="0">
            <a:spAutoFit/>
          </a:bodyPr>
          <a:lstStyle/>
          <a:p>
            <a:pPr defTabSz="457200" fontAlgn="auto">
              <a:spcBef>
                <a:spcPts val="0"/>
              </a:spcBef>
              <a:spcAft>
                <a:spcPts val="0"/>
              </a:spcAft>
            </a:pPr>
            <a:r>
              <a:rPr lang="en-US" dirty="0" smtClean="0">
                <a:solidFill>
                  <a:prstClr val="black"/>
                </a:solidFill>
                <a:latin typeface="Arial" panose="020B0604020202020204" pitchFamily="34" charset="0"/>
                <a:cs typeface="Arial" panose="020B0604020202020204" pitchFamily="34" charset="0"/>
              </a:rPr>
              <a:t>Decision making</a:t>
            </a:r>
            <a:endParaRPr lang="en-US" dirty="0">
              <a:solidFill>
                <a:prstClr val="black"/>
              </a:solidFill>
              <a:latin typeface="Arial" panose="020B0604020202020204" pitchFamily="34" charset="0"/>
              <a:cs typeface="Arial" panose="020B0604020202020204" pitchFamily="34" charset="0"/>
            </a:endParaRPr>
          </a:p>
        </p:txBody>
      </p:sp>
      <p:sp>
        <p:nvSpPr>
          <p:cNvPr id="10" name="Right Arrow 9"/>
          <p:cNvSpPr/>
          <p:nvPr/>
        </p:nvSpPr>
        <p:spPr>
          <a:xfrm>
            <a:off x="4080273" y="2838603"/>
            <a:ext cx="629839" cy="571738"/>
          </a:xfrm>
          <a:prstGeom prst="rightArrow">
            <a:avLst/>
          </a:prstGeom>
          <a:solidFill>
            <a:srgbClr val="00B0F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1" name="Right Arrow 10"/>
          <p:cNvSpPr/>
          <p:nvPr/>
        </p:nvSpPr>
        <p:spPr>
          <a:xfrm rot="5400000">
            <a:off x="5409667" y="2343137"/>
            <a:ext cx="367084" cy="366830"/>
          </a:xfrm>
          <a:prstGeom prst="rightArrow">
            <a:avLst/>
          </a:prstGeom>
          <a:solidFill>
            <a:srgbClr val="00B0F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nvGrpSpPr>
          <p:cNvPr id="12" name="Group 11"/>
          <p:cNvGrpSpPr/>
          <p:nvPr/>
        </p:nvGrpSpPr>
        <p:grpSpPr>
          <a:xfrm>
            <a:off x="7140897" y="2362578"/>
            <a:ext cx="793807" cy="1742755"/>
            <a:chOff x="6278538" y="2148711"/>
            <a:chExt cx="793807" cy="1742755"/>
          </a:xfrm>
        </p:grpSpPr>
        <p:sp>
          <p:nvSpPr>
            <p:cNvPr id="13" name="Rectangle 12"/>
            <p:cNvSpPr/>
            <p:nvPr/>
          </p:nvSpPr>
          <p:spPr>
            <a:xfrm>
              <a:off x="6324074" y="2148711"/>
              <a:ext cx="702733" cy="174275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4" name="TextBox 13"/>
            <p:cNvSpPr txBox="1"/>
            <p:nvPr/>
          </p:nvSpPr>
          <p:spPr>
            <a:xfrm>
              <a:off x="6278538" y="2590800"/>
              <a:ext cx="793807" cy="646331"/>
            </a:xfrm>
            <a:prstGeom prst="rect">
              <a:avLst/>
            </a:prstGeom>
            <a:noFill/>
          </p:spPr>
          <p:txBody>
            <a:bodyPr wrap="none" rtlCol="0">
              <a:spAutoFit/>
            </a:bodyPr>
            <a:lstStyle/>
            <a:p>
              <a:pPr algn="ctr" defTabSz="457200" fontAlgn="auto">
                <a:spcBef>
                  <a:spcPts val="0"/>
                </a:spcBef>
                <a:spcAft>
                  <a:spcPts val="0"/>
                </a:spcAft>
              </a:pPr>
              <a:r>
                <a:rPr lang="en-US" dirty="0" smtClean="0">
                  <a:solidFill>
                    <a:prstClr val="black"/>
                  </a:solidFill>
                  <a:latin typeface="Calibri"/>
                </a:rPr>
                <a:t>User </a:t>
              </a:r>
            </a:p>
            <a:p>
              <a:pPr algn="ctr" defTabSz="457200" fontAlgn="auto">
                <a:spcBef>
                  <a:spcPts val="0"/>
                </a:spcBef>
                <a:spcAft>
                  <a:spcPts val="0"/>
                </a:spcAft>
              </a:pPr>
              <a:r>
                <a:rPr lang="en-US" dirty="0" smtClean="0">
                  <a:solidFill>
                    <a:prstClr val="black"/>
                  </a:solidFill>
                  <a:latin typeface="Calibri"/>
                </a:rPr>
                <a:t>Model</a:t>
              </a:r>
              <a:endParaRPr lang="en-US" dirty="0">
                <a:solidFill>
                  <a:prstClr val="black"/>
                </a:solidFill>
                <a:latin typeface="Calibri"/>
              </a:endParaRPr>
            </a:p>
          </p:txBody>
        </p:sp>
      </p:grpSp>
      <p:sp>
        <p:nvSpPr>
          <p:cNvPr id="15" name="Right Arrow 14"/>
          <p:cNvSpPr/>
          <p:nvPr/>
        </p:nvSpPr>
        <p:spPr>
          <a:xfrm>
            <a:off x="6541690" y="2844851"/>
            <a:ext cx="506130" cy="571738"/>
          </a:xfrm>
          <a:prstGeom prst="rightArrow">
            <a:avLst/>
          </a:prstGeom>
          <a:solidFill>
            <a:srgbClr val="00B0F0"/>
          </a:solidFill>
          <a:ln>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6" name="TextBox 15"/>
          <p:cNvSpPr txBox="1"/>
          <p:nvPr/>
        </p:nvSpPr>
        <p:spPr>
          <a:xfrm>
            <a:off x="1934937" y="3240390"/>
            <a:ext cx="2172390" cy="369332"/>
          </a:xfrm>
          <a:prstGeom prst="rect">
            <a:avLst/>
          </a:prstGeom>
          <a:noFill/>
        </p:spPr>
        <p:txBody>
          <a:bodyPr wrap="none" rtlCol="0">
            <a:spAutoFit/>
          </a:bodyPr>
          <a:lstStyle/>
          <a:p>
            <a:pPr defTabSz="457200" fontAlgn="auto">
              <a:spcBef>
                <a:spcPts val="0"/>
              </a:spcBef>
              <a:spcAft>
                <a:spcPts val="0"/>
              </a:spcAft>
            </a:pPr>
            <a:r>
              <a:rPr lang="en-US" b="1" dirty="0" smtClean="0">
                <a:solidFill>
                  <a:srgbClr val="0000CC"/>
                </a:solidFill>
                <a:latin typeface="Arial" panose="020B0604020202020204" pitchFamily="34" charset="0"/>
                <a:cs typeface="Arial" panose="020B0604020202020204" pitchFamily="34" charset="0"/>
              </a:rPr>
              <a:t>Experimental data</a:t>
            </a:r>
            <a:endParaRPr lang="en-US" b="1" dirty="0">
              <a:solidFill>
                <a:srgbClr val="0000CC"/>
              </a:solidFill>
              <a:latin typeface="Arial" panose="020B0604020202020204" pitchFamily="34" charset="0"/>
              <a:cs typeface="Arial" panose="020B0604020202020204" pitchFamily="34" charset="0"/>
            </a:endParaRPr>
          </a:p>
        </p:txBody>
      </p:sp>
      <p:grpSp>
        <p:nvGrpSpPr>
          <p:cNvPr id="17" name="Group 16"/>
          <p:cNvGrpSpPr>
            <a:grpSpLocks noChangeAspect="1"/>
          </p:cNvGrpSpPr>
          <p:nvPr/>
        </p:nvGrpSpPr>
        <p:grpSpPr>
          <a:xfrm>
            <a:off x="4586139" y="3695323"/>
            <a:ext cx="2231817" cy="1922016"/>
            <a:chOff x="5929891" y="4535759"/>
            <a:chExt cx="2610313" cy="2247972"/>
          </a:xfrm>
        </p:grpSpPr>
        <p:cxnSp>
          <p:nvCxnSpPr>
            <p:cNvPr id="18" name="Straight Arrow Connector 17"/>
            <p:cNvCxnSpPr/>
            <p:nvPr/>
          </p:nvCxnSpPr>
          <p:spPr>
            <a:xfrm>
              <a:off x="5929891" y="6557666"/>
              <a:ext cx="261031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980338" y="6611103"/>
              <a:ext cx="403608" cy="172628"/>
            </a:xfrm>
            <a:prstGeom prst="rect">
              <a:avLst/>
            </a:prstGeom>
            <a:noFill/>
          </p:spPr>
          <p:txBody>
            <a:bodyPr wrap="none" rtlCol="0">
              <a:spAutoFit/>
            </a:bodyPr>
            <a:lstStyle/>
            <a:p>
              <a:pPr defTabSz="457200" fontAlgn="auto">
                <a:spcBef>
                  <a:spcPts val="0"/>
                </a:spcBef>
                <a:spcAft>
                  <a:spcPts val="0"/>
                </a:spcAft>
              </a:pPr>
              <a:r>
                <a:rPr lang="en-US" sz="2000" dirty="0" smtClean="0">
                  <a:solidFill>
                    <a:prstClr val="black"/>
                  </a:solidFill>
                  <a:latin typeface="Calibri"/>
                </a:rPr>
                <a:t>Timeline</a:t>
              </a:r>
              <a:endParaRPr lang="en-US" sz="2000" dirty="0">
                <a:solidFill>
                  <a:prstClr val="black"/>
                </a:solidFill>
                <a:latin typeface="Calibri"/>
              </a:endParaRPr>
            </a:p>
          </p:txBody>
        </p:sp>
        <p:grpSp>
          <p:nvGrpSpPr>
            <p:cNvPr id="20" name="Group 19"/>
            <p:cNvGrpSpPr/>
            <p:nvPr/>
          </p:nvGrpSpPr>
          <p:grpSpPr>
            <a:xfrm>
              <a:off x="6233459" y="4535759"/>
              <a:ext cx="2051721" cy="1859290"/>
              <a:chOff x="1729684" y="1257300"/>
              <a:chExt cx="5510231" cy="4309398"/>
            </a:xfrm>
          </p:grpSpPr>
          <p:cxnSp>
            <p:nvCxnSpPr>
              <p:cNvPr id="21" name="Straight Connector 20"/>
              <p:cNvCxnSpPr>
                <a:stCxn id="60" idx="7"/>
              </p:cNvCxnSpPr>
              <p:nvPr/>
            </p:nvCxnSpPr>
            <p:spPr>
              <a:xfrm flipH="1">
                <a:off x="2650104" y="1284082"/>
                <a:ext cx="884123" cy="7332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5341323" y="1980568"/>
                <a:ext cx="1057987" cy="1428344"/>
              </a:xfrm>
              <a:custGeom>
                <a:avLst/>
                <a:gdLst>
                  <a:gd name="connsiteX0" fmla="*/ 0 w 1057984"/>
                  <a:gd name="connsiteY0" fmla="*/ 638 h 1428916"/>
                  <a:gd name="connsiteX1" fmla="*/ 649904 w 1057984"/>
                  <a:gd name="connsiteY1" fmla="*/ 61094 h 1428916"/>
                  <a:gd name="connsiteX2" fmla="*/ 982413 w 1057984"/>
                  <a:gd name="connsiteY2" fmla="*/ 386046 h 1428916"/>
                  <a:gd name="connsiteX3" fmla="*/ 1057984 w 1057984"/>
                  <a:gd name="connsiteY3" fmla="*/ 1428916 h 1428916"/>
                  <a:gd name="connsiteX0" fmla="*/ 0 w 1057984"/>
                  <a:gd name="connsiteY0" fmla="*/ 7932 h 1436210"/>
                  <a:gd name="connsiteX1" fmla="*/ 649904 w 1057984"/>
                  <a:gd name="connsiteY1" fmla="*/ 68388 h 1436210"/>
                  <a:gd name="connsiteX2" fmla="*/ 997527 w 1057984"/>
                  <a:gd name="connsiteY2" fmla="*/ 597380 h 1436210"/>
                  <a:gd name="connsiteX3" fmla="*/ 1057984 w 1057984"/>
                  <a:gd name="connsiteY3" fmla="*/ 1436210 h 1436210"/>
                  <a:gd name="connsiteX0" fmla="*/ 0 w 1057984"/>
                  <a:gd name="connsiteY0" fmla="*/ 65 h 1428343"/>
                  <a:gd name="connsiteX1" fmla="*/ 642347 w 1057984"/>
                  <a:gd name="connsiteY1" fmla="*/ 136091 h 1428343"/>
                  <a:gd name="connsiteX2" fmla="*/ 997527 w 1057984"/>
                  <a:gd name="connsiteY2" fmla="*/ 589513 h 1428343"/>
                  <a:gd name="connsiteX3" fmla="*/ 1057984 w 1057984"/>
                  <a:gd name="connsiteY3" fmla="*/ 1428343 h 1428343"/>
                </a:gdLst>
                <a:ahLst/>
                <a:cxnLst>
                  <a:cxn ang="0">
                    <a:pos x="connsiteX0" y="connsiteY0"/>
                  </a:cxn>
                  <a:cxn ang="0">
                    <a:pos x="connsiteX1" y="connsiteY1"/>
                  </a:cxn>
                  <a:cxn ang="0">
                    <a:pos x="connsiteX2" y="connsiteY2"/>
                  </a:cxn>
                  <a:cxn ang="0">
                    <a:pos x="connsiteX3" y="connsiteY3"/>
                  </a:cxn>
                </a:cxnLst>
                <a:rect l="l" t="t" r="r" b="b"/>
                <a:pathLst>
                  <a:path w="1057984" h="1428343">
                    <a:moveTo>
                      <a:pt x="0" y="65"/>
                    </a:moveTo>
                    <a:cubicBezTo>
                      <a:pt x="243084" y="-1825"/>
                      <a:pt x="476093" y="37850"/>
                      <a:pt x="642347" y="136091"/>
                    </a:cubicBezTo>
                    <a:cubicBezTo>
                      <a:pt x="808601" y="234332"/>
                      <a:pt x="928254" y="374138"/>
                      <a:pt x="997527" y="589513"/>
                    </a:cubicBezTo>
                    <a:cubicBezTo>
                      <a:pt x="1066800" y="804888"/>
                      <a:pt x="1054205" y="1020893"/>
                      <a:pt x="1057984" y="1428343"/>
                    </a:cubicBezTo>
                  </a:path>
                </a:pathLst>
              </a:custGeom>
              <a:noFill/>
              <a:ln w="127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23" name="Freeform 22"/>
              <p:cNvSpPr/>
              <p:nvPr/>
            </p:nvSpPr>
            <p:spPr>
              <a:xfrm>
                <a:off x="1842409" y="1338285"/>
                <a:ext cx="3483799" cy="642348"/>
              </a:xfrm>
              <a:custGeom>
                <a:avLst/>
                <a:gdLst>
                  <a:gd name="connsiteX0" fmla="*/ 3483788 w 3483788"/>
                  <a:gd name="connsiteY0" fmla="*/ 669034 h 669034"/>
                  <a:gd name="connsiteX1" fmla="*/ 2584502 w 3483788"/>
                  <a:gd name="connsiteY1" fmla="*/ 56915 h 669034"/>
                  <a:gd name="connsiteX2" fmla="*/ 1639874 w 3483788"/>
                  <a:gd name="connsiteY2" fmla="*/ 26687 h 669034"/>
                  <a:gd name="connsiteX3" fmla="*/ 0 w 3483788"/>
                  <a:gd name="connsiteY3" fmla="*/ 34244 h 669034"/>
                  <a:gd name="connsiteX4" fmla="*/ 0 w 3483788"/>
                  <a:gd name="connsiteY4" fmla="*/ 34244 h 669034"/>
                  <a:gd name="connsiteX0" fmla="*/ 3483788 w 3483788"/>
                  <a:gd name="connsiteY0" fmla="*/ 669034 h 669034"/>
                  <a:gd name="connsiteX1" fmla="*/ 2584502 w 3483788"/>
                  <a:gd name="connsiteY1" fmla="*/ 56915 h 669034"/>
                  <a:gd name="connsiteX2" fmla="*/ 1639874 w 3483788"/>
                  <a:gd name="connsiteY2" fmla="*/ 26687 h 669034"/>
                  <a:gd name="connsiteX3" fmla="*/ 0 w 3483788"/>
                  <a:gd name="connsiteY3" fmla="*/ 34244 h 669034"/>
                  <a:gd name="connsiteX4" fmla="*/ 0 w 3483788"/>
                  <a:gd name="connsiteY4" fmla="*/ 34244 h 669034"/>
                  <a:gd name="connsiteX0" fmla="*/ 3483788 w 3483788"/>
                  <a:gd name="connsiteY0" fmla="*/ 669034 h 669034"/>
                  <a:gd name="connsiteX1" fmla="*/ 2584502 w 3483788"/>
                  <a:gd name="connsiteY1" fmla="*/ 56915 h 669034"/>
                  <a:gd name="connsiteX2" fmla="*/ 1639874 w 3483788"/>
                  <a:gd name="connsiteY2" fmla="*/ 26687 h 669034"/>
                  <a:gd name="connsiteX3" fmla="*/ 0 w 3483788"/>
                  <a:gd name="connsiteY3" fmla="*/ 34244 h 669034"/>
                  <a:gd name="connsiteX4" fmla="*/ 0 w 3483788"/>
                  <a:gd name="connsiteY4" fmla="*/ 34244 h 669034"/>
                  <a:gd name="connsiteX0" fmla="*/ 3483788 w 3483788"/>
                  <a:gd name="connsiteY0" fmla="*/ 669034 h 669034"/>
                  <a:gd name="connsiteX1" fmla="*/ 2584502 w 3483788"/>
                  <a:gd name="connsiteY1" fmla="*/ 56915 h 669034"/>
                  <a:gd name="connsiteX2" fmla="*/ 1639874 w 3483788"/>
                  <a:gd name="connsiteY2" fmla="*/ 26687 h 669034"/>
                  <a:gd name="connsiteX3" fmla="*/ 0 w 3483788"/>
                  <a:gd name="connsiteY3" fmla="*/ 34244 h 669034"/>
                  <a:gd name="connsiteX4" fmla="*/ 0 w 3483788"/>
                  <a:gd name="connsiteY4" fmla="*/ 34244 h 669034"/>
                  <a:gd name="connsiteX0" fmla="*/ 3483788 w 3483788"/>
                  <a:gd name="connsiteY0" fmla="*/ 642347 h 642347"/>
                  <a:gd name="connsiteX1" fmla="*/ 2584502 w 3483788"/>
                  <a:gd name="connsiteY1" fmla="*/ 30228 h 642347"/>
                  <a:gd name="connsiteX2" fmla="*/ 1639874 w 3483788"/>
                  <a:gd name="connsiteY2" fmla="*/ 0 h 642347"/>
                  <a:gd name="connsiteX3" fmla="*/ 0 w 3483788"/>
                  <a:gd name="connsiteY3" fmla="*/ 7557 h 642347"/>
                  <a:gd name="connsiteX4" fmla="*/ 0 w 3483788"/>
                  <a:gd name="connsiteY4" fmla="*/ 7557 h 64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788" h="642347">
                    <a:moveTo>
                      <a:pt x="3483788" y="642347"/>
                    </a:moveTo>
                    <a:lnTo>
                      <a:pt x="2584502" y="30228"/>
                    </a:lnTo>
                    <a:lnTo>
                      <a:pt x="1639874" y="0"/>
                    </a:lnTo>
                    <a:lnTo>
                      <a:pt x="0" y="7557"/>
                    </a:lnTo>
                    <a:lnTo>
                      <a:pt x="0" y="7557"/>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24" name="Straight Connector 23"/>
              <p:cNvCxnSpPr>
                <a:stCxn id="56" idx="6"/>
              </p:cNvCxnSpPr>
              <p:nvPr/>
            </p:nvCxnSpPr>
            <p:spPr>
              <a:xfrm flipH="1">
                <a:off x="3484053" y="1970055"/>
                <a:ext cx="1933849" cy="8656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1827297" y="1345843"/>
                <a:ext cx="3521584" cy="665018"/>
              </a:xfrm>
              <a:custGeom>
                <a:avLst/>
                <a:gdLst>
                  <a:gd name="connsiteX0" fmla="*/ 3514016 w 3514016"/>
                  <a:gd name="connsiteY0" fmla="*/ 634790 h 690209"/>
                  <a:gd name="connsiteX1" fmla="*/ 1654988 w 3514016"/>
                  <a:gd name="connsiteY1" fmla="*/ 642347 h 690209"/>
                  <a:gd name="connsiteX2" fmla="*/ 853943 w 3514016"/>
                  <a:gd name="connsiteY2" fmla="*/ 642347 h 690209"/>
                  <a:gd name="connsiteX3" fmla="*/ 0 w 3514016"/>
                  <a:gd name="connsiteY3" fmla="*/ 0 h 690209"/>
                  <a:gd name="connsiteX0" fmla="*/ 3514016 w 3514016"/>
                  <a:gd name="connsiteY0" fmla="*/ 634790 h 642347"/>
                  <a:gd name="connsiteX1" fmla="*/ 1654988 w 3514016"/>
                  <a:gd name="connsiteY1" fmla="*/ 642347 h 642347"/>
                  <a:gd name="connsiteX2" fmla="*/ 853943 w 3514016"/>
                  <a:gd name="connsiteY2" fmla="*/ 642347 h 642347"/>
                  <a:gd name="connsiteX3" fmla="*/ 0 w 3514016"/>
                  <a:gd name="connsiteY3" fmla="*/ 0 h 642347"/>
                  <a:gd name="connsiteX0" fmla="*/ 3514016 w 3514016"/>
                  <a:gd name="connsiteY0" fmla="*/ 634790 h 642347"/>
                  <a:gd name="connsiteX1" fmla="*/ 1654988 w 3514016"/>
                  <a:gd name="connsiteY1" fmla="*/ 642347 h 642347"/>
                  <a:gd name="connsiteX2" fmla="*/ 853943 w 3514016"/>
                  <a:gd name="connsiteY2" fmla="*/ 642347 h 642347"/>
                  <a:gd name="connsiteX3" fmla="*/ 0 w 3514016"/>
                  <a:gd name="connsiteY3" fmla="*/ 0 h 642347"/>
                  <a:gd name="connsiteX0" fmla="*/ 3514016 w 3514016"/>
                  <a:gd name="connsiteY0" fmla="*/ 634790 h 642347"/>
                  <a:gd name="connsiteX1" fmla="*/ 1654988 w 3514016"/>
                  <a:gd name="connsiteY1" fmla="*/ 642347 h 642347"/>
                  <a:gd name="connsiteX2" fmla="*/ 853943 w 3514016"/>
                  <a:gd name="connsiteY2" fmla="*/ 642347 h 642347"/>
                  <a:gd name="connsiteX3" fmla="*/ 0 w 3514016"/>
                  <a:gd name="connsiteY3" fmla="*/ 0 h 642347"/>
                  <a:gd name="connsiteX0" fmla="*/ 3514016 w 3514016"/>
                  <a:gd name="connsiteY0" fmla="*/ 634790 h 665018"/>
                  <a:gd name="connsiteX1" fmla="*/ 1654988 w 3514016"/>
                  <a:gd name="connsiteY1" fmla="*/ 642347 h 665018"/>
                  <a:gd name="connsiteX2" fmla="*/ 846386 w 3514016"/>
                  <a:gd name="connsiteY2" fmla="*/ 665018 h 665018"/>
                  <a:gd name="connsiteX3" fmla="*/ 0 w 3514016"/>
                  <a:gd name="connsiteY3" fmla="*/ 0 h 665018"/>
                  <a:gd name="connsiteX0" fmla="*/ 3514016 w 3514016"/>
                  <a:gd name="connsiteY0" fmla="*/ 634790 h 665018"/>
                  <a:gd name="connsiteX1" fmla="*/ 1654988 w 3514016"/>
                  <a:gd name="connsiteY1" fmla="*/ 649904 h 665018"/>
                  <a:gd name="connsiteX2" fmla="*/ 846386 w 3514016"/>
                  <a:gd name="connsiteY2" fmla="*/ 665018 h 665018"/>
                  <a:gd name="connsiteX3" fmla="*/ 0 w 3514016"/>
                  <a:gd name="connsiteY3" fmla="*/ 0 h 665018"/>
                  <a:gd name="connsiteX0" fmla="*/ 3514016 w 3514016"/>
                  <a:gd name="connsiteY0" fmla="*/ 612119 h 665018"/>
                  <a:gd name="connsiteX1" fmla="*/ 1654988 w 3514016"/>
                  <a:gd name="connsiteY1" fmla="*/ 649904 h 665018"/>
                  <a:gd name="connsiteX2" fmla="*/ 846386 w 3514016"/>
                  <a:gd name="connsiteY2" fmla="*/ 665018 h 665018"/>
                  <a:gd name="connsiteX3" fmla="*/ 0 w 3514016"/>
                  <a:gd name="connsiteY3" fmla="*/ 0 h 665018"/>
                  <a:gd name="connsiteX0" fmla="*/ 3521573 w 3521573"/>
                  <a:gd name="connsiteY0" fmla="*/ 642347 h 665018"/>
                  <a:gd name="connsiteX1" fmla="*/ 1654988 w 3521573"/>
                  <a:gd name="connsiteY1" fmla="*/ 649904 h 665018"/>
                  <a:gd name="connsiteX2" fmla="*/ 846386 w 3521573"/>
                  <a:gd name="connsiteY2" fmla="*/ 665018 h 665018"/>
                  <a:gd name="connsiteX3" fmla="*/ 0 w 3521573"/>
                  <a:gd name="connsiteY3" fmla="*/ 0 h 665018"/>
                </a:gdLst>
                <a:ahLst/>
                <a:cxnLst>
                  <a:cxn ang="0">
                    <a:pos x="connsiteX0" y="connsiteY0"/>
                  </a:cxn>
                  <a:cxn ang="0">
                    <a:pos x="connsiteX1" y="connsiteY1"/>
                  </a:cxn>
                  <a:cxn ang="0">
                    <a:pos x="connsiteX2" y="connsiteY2"/>
                  </a:cxn>
                  <a:cxn ang="0">
                    <a:pos x="connsiteX3" y="connsiteY3"/>
                  </a:cxn>
                </a:cxnLst>
                <a:rect l="l" t="t" r="r" b="b"/>
                <a:pathLst>
                  <a:path w="3521573" h="665018">
                    <a:moveTo>
                      <a:pt x="3521573" y="642347"/>
                    </a:moveTo>
                    <a:lnTo>
                      <a:pt x="1654988" y="649904"/>
                    </a:lnTo>
                    <a:lnTo>
                      <a:pt x="846386" y="665018"/>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26" name="Straight Connector 25"/>
              <p:cNvCxnSpPr>
                <a:stCxn id="51" idx="7"/>
              </p:cNvCxnSpPr>
              <p:nvPr/>
            </p:nvCxnSpPr>
            <p:spPr>
              <a:xfrm flipH="1">
                <a:off x="1822519" y="2743597"/>
                <a:ext cx="925396" cy="13865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801362" y="2776688"/>
                <a:ext cx="881897" cy="7122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8" idx="6"/>
              </p:cNvCxnSpPr>
              <p:nvPr/>
            </p:nvCxnSpPr>
            <p:spPr>
              <a:xfrm flipH="1" flipV="1">
                <a:off x="4378567" y="2802336"/>
                <a:ext cx="2106011" cy="6155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840280" y="5478280"/>
                <a:ext cx="16460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840280" y="4774815"/>
                <a:ext cx="881897" cy="7122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1827297" y="4134386"/>
                <a:ext cx="2569395" cy="1337594"/>
              </a:xfrm>
              <a:custGeom>
                <a:avLst/>
                <a:gdLst>
                  <a:gd name="connsiteX0" fmla="*/ 2569388 w 2569388"/>
                  <a:gd name="connsiteY0" fmla="*/ 589448 h 1338110"/>
                  <a:gd name="connsiteX1" fmla="*/ 1760786 w 2569388"/>
                  <a:gd name="connsiteY1" fmla="*/ 1337593 h 1338110"/>
                  <a:gd name="connsiteX2" fmla="*/ 884171 w 2569388"/>
                  <a:gd name="connsiteY2" fmla="*/ 695246 h 1338110"/>
                  <a:gd name="connsiteX3" fmla="*/ 0 w 2569388"/>
                  <a:gd name="connsiteY3" fmla="*/ 0 h 1338110"/>
                  <a:gd name="connsiteX0" fmla="*/ 2569388 w 2569388"/>
                  <a:gd name="connsiteY0" fmla="*/ 589448 h 1338110"/>
                  <a:gd name="connsiteX1" fmla="*/ 1760786 w 2569388"/>
                  <a:gd name="connsiteY1" fmla="*/ 1337593 h 1338110"/>
                  <a:gd name="connsiteX2" fmla="*/ 884171 w 2569388"/>
                  <a:gd name="connsiteY2" fmla="*/ 695246 h 1338110"/>
                  <a:gd name="connsiteX3" fmla="*/ 0 w 2569388"/>
                  <a:gd name="connsiteY3" fmla="*/ 0 h 1338110"/>
                  <a:gd name="connsiteX0" fmla="*/ 2569388 w 2569388"/>
                  <a:gd name="connsiteY0" fmla="*/ 589448 h 1338110"/>
                  <a:gd name="connsiteX1" fmla="*/ 1760786 w 2569388"/>
                  <a:gd name="connsiteY1" fmla="*/ 1337593 h 1338110"/>
                  <a:gd name="connsiteX2" fmla="*/ 884171 w 2569388"/>
                  <a:gd name="connsiteY2" fmla="*/ 695246 h 1338110"/>
                  <a:gd name="connsiteX3" fmla="*/ 0 w 2569388"/>
                  <a:gd name="connsiteY3" fmla="*/ 0 h 1338110"/>
                  <a:gd name="connsiteX0" fmla="*/ 2569388 w 2569388"/>
                  <a:gd name="connsiteY0" fmla="*/ 589448 h 1337593"/>
                  <a:gd name="connsiteX1" fmla="*/ 1760786 w 2569388"/>
                  <a:gd name="connsiteY1" fmla="*/ 1337593 h 1337593"/>
                  <a:gd name="connsiteX2" fmla="*/ 884171 w 2569388"/>
                  <a:gd name="connsiteY2" fmla="*/ 695246 h 1337593"/>
                  <a:gd name="connsiteX3" fmla="*/ 0 w 2569388"/>
                  <a:gd name="connsiteY3" fmla="*/ 0 h 1337593"/>
                  <a:gd name="connsiteX0" fmla="*/ 2569388 w 2569388"/>
                  <a:gd name="connsiteY0" fmla="*/ 589448 h 1337593"/>
                  <a:gd name="connsiteX1" fmla="*/ 1760786 w 2569388"/>
                  <a:gd name="connsiteY1" fmla="*/ 1337593 h 1337593"/>
                  <a:gd name="connsiteX2" fmla="*/ 884171 w 2569388"/>
                  <a:gd name="connsiteY2" fmla="*/ 695246 h 1337593"/>
                  <a:gd name="connsiteX3" fmla="*/ 0 w 2569388"/>
                  <a:gd name="connsiteY3" fmla="*/ 0 h 1337593"/>
                </a:gdLst>
                <a:ahLst/>
                <a:cxnLst>
                  <a:cxn ang="0">
                    <a:pos x="connsiteX0" y="connsiteY0"/>
                  </a:cxn>
                  <a:cxn ang="0">
                    <a:pos x="connsiteX1" y="connsiteY1"/>
                  </a:cxn>
                  <a:cxn ang="0">
                    <a:pos x="connsiteX2" y="connsiteY2"/>
                  </a:cxn>
                  <a:cxn ang="0">
                    <a:pos x="connsiteX3" y="connsiteY3"/>
                  </a:cxn>
                </a:cxnLst>
                <a:rect l="l" t="t" r="r" b="b"/>
                <a:pathLst>
                  <a:path w="2569388" h="1337593">
                    <a:moveTo>
                      <a:pt x="2569388" y="589448"/>
                    </a:moveTo>
                    <a:lnTo>
                      <a:pt x="1760786" y="1337593"/>
                    </a:lnTo>
                    <a:lnTo>
                      <a:pt x="884171" y="695246"/>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2" name="Freeform 31"/>
              <p:cNvSpPr/>
              <p:nvPr/>
            </p:nvSpPr>
            <p:spPr>
              <a:xfrm>
                <a:off x="2696356" y="3688522"/>
                <a:ext cx="4443545" cy="1798574"/>
              </a:xfrm>
              <a:custGeom>
                <a:avLst/>
                <a:gdLst>
                  <a:gd name="connsiteX0" fmla="*/ 4443531 w 4443531"/>
                  <a:gd name="connsiteY0" fmla="*/ 0 h 1806307"/>
                  <a:gd name="connsiteX1" fmla="*/ 3173951 w 4443531"/>
                  <a:gd name="connsiteY1" fmla="*/ 1337594 h 1806307"/>
                  <a:gd name="connsiteX2" fmla="*/ 2697858 w 4443531"/>
                  <a:gd name="connsiteY2" fmla="*/ 1798572 h 1806307"/>
                  <a:gd name="connsiteX3" fmla="*/ 1715445 w 4443531"/>
                  <a:gd name="connsiteY3" fmla="*/ 1027756 h 1806307"/>
                  <a:gd name="connsiteX4" fmla="*/ 816159 w 4443531"/>
                  <a:gd name="connsiteY4" fmla="*/ 438308 h 1806307"/>
                  <a:gd name="connsiteX5" fmla="*/ 0 w 4443531"/>
                  <a:gd name="connsiteY5" fmla="*/ 415637 h 1806307"/>
                  <a:gd name="connsiteX0" fmla="*/ 4443531 w 4443531"/>
                  <a:gd name="connsiteY0" fmla="*/ 0 h 1806307"/>
                  <a:gd name="connsiteX1" fmla="*/ 3173951 w 4443531"/>
                  <a:gd name="connsiteY1" fmla="*/ 1337594 h 1806307"/>
                  <a:gd name="connsiteX2" fmla="*/ 2697858 w 4443531"/>
                  <a:gd name="connsiteY2" fmla="*/ 1798572 h 1806307"/>
                  <a:gd name="connsiteX3" fmla="*/ 1715445 w 4443531"/>
                  <a:gd name="connsiteY3" fmla="*/ 1027756 h 1806307"/>
                  <a:gd name="connsiteX4" fmla="*/ 816159 w 4443531"/>
                  <a:gd name="connsiteY4" fmla="*/ 438308 h 1806307"/>
                  <a:gd name="connsiteX5" fmla="*/ 0 w 4443531"/>
                  <a:gd name="connsiteY5" fmla="*/ 415637 h 1806307"/>
                  <a:gd name="connsiteX0" fmla="*/ 4443531 w 4443531"/>
                  <a:gd name="connsiteY0" fmla="*/ 0 h 1806307"/>
                  <a:gd name="connsiteX1" fmla="*/ 3173951 w 4443531"/>
                  <a:gd name="connsiteY1" fmla="*/ 1337594 h 1806307"/>
                  <a:gd name="connsiteX2" fmla="*/ 2697858 w 4443531"/>
                  <a:gd name="connsiteY2" fmla="*/ 1798572 h 1806307"/>
                  <a:gd name="connsiteX3" fmla="*/ 1715445 w 4443531"/>
                  <a:gd name="connsiteY3" fmla="*/ 1027756 h 1806307"/>
                  <a:gd name="connsiteX4" fmla="*/ 816159 w 4443531"/>
                  <a:gd name="connsiteY4" fmla="*/ 438308 h 1806307"/>
                  <a:gd name="connsiteX5" fmla="*/ 0 w 4443531"/>
                  <a:gd name="connsiteY5" fmla="*/ 415637 h 1806307"/>
                  <a:gd name="connsiteX0" fmla="*/ 4443531 w 4443531"/>
                  <a:gd name="connsiteY0" fmla="*/ 0 h 1806307"/>
                  <a:gd name="connsiteX1" fmla="*/ 3173951 w 4443531"/>
                  <a:gd name="connsiteY1" fmla="*/ 1337594 h 1806307"/>
                  <a:gd name="connsiteX2" fmla="*/ 2697858 w 4443531"/>
                  <a:gd name="connsiteY2" fmla="*/ 1798572 h 1806307"/>
                  <a:gd name="connsiteX3" fmla="*/ 1715445 w 4443531"/>
                  <a:gd name="connsiteY3" fmla="*/ 1027756 h 1806307"/>
                  <a:gd name="connsiteX4" fmla="*/ 816159 w 4443531"/>
                  <a:gd name="connsiteY4" fmla="*/ 438308 h 1806307"/>
                  <a:gd name="connsiteX5" fmla="*/ 0 w 4443531"/>
                  <a:gd name="connsiteY5" fmla="*/ 415637 h 1806307"/>
                  <a:gd name="connsiteX0" fmla="*/ 4443531 w 4443531"/>
                  <a:gd name="connsiteY0" fmla="*/ 0 h 1806307"/>
                  <a:gd name="connsiteX1" fmla="*/ 3173951 w 4443531"/>
                  <a:gd name="connsiteY1" fmla="*/ 1337594 h 1806307"/>
                  <a:gd name="connsiteX2" fmla="*/ 2697858 w 4443531"/>
                  <a:gd name="connsiteY2" fmla="*/ 1798572 h 1806307"/>
                  <a:gd name="connsiteX3" fmla="*/ 1715445 w 4443531"/>
                  <a:gd name="connsiteY3" fmla="*/ 1027756 h 1806307"/>
                  <a:gd name="connsiteX4" fmla="*/ 816159 w 4443531"/>
                  <a:gd name="connsiteY4" fmla="*/ 438308 h 1806307"/>
                  <a:gd name="connsiteX5" fmla="*/ 0 w 4443531"/>
                  <a:gd name="connsiteY5" fmla="*/ 415637 h 1806307"/>
                  <a:gd name="connsiteX0" fmla="*/ 4443531 w 4443531"/>
                  <a:gd name="connsiteY0" fmla="*/ 0 h 1806307"/>
                  <a:gd name="connsiteX1" fmla="*/ 3173951 w 4443531"/>
                  <a:gd name="connsiteY1" fmla="*/ 1337594 h 1806307"/>
                  <a:gd name="connsiteX2" fmla="*/ 2697858 w 4443531"/>
                  <a:gd name="connsiteY2" fmla="*/ 1798572 h 1806307"/>
                  <a:gd name="connsiteX3" fmla="*/ 1715445 w 4443531"/>
                  <a:gd name="connsiteY3" fmla="*/ 1027756 h 1806307"/>
                  <a:gd name="connsiteX4" fmla="*/ 816159 w 4443531"/>
                  <a:gd name="connsiteY4" fmla="*/ 438308 h 1806307"/>
                  <a:gd name="connsiteX5" fmla="*/ 0 w 4443531"/>
                  <a:gd name="connsiteY5" fmla="*/ 415637 h 1806307"/>
                  <a:gd name="connsiteX0" fmla="*/ 4443531 w 4443531"/>
                  <a:gd name="connsiteY0" fmla="*/ 0 h 1798572"/>
                  <a:gd name="connsiteX1" fmla="*/ 3173951 w 4443531"/>
                  <a:gd name="connsiteY1" fmla="*/ 1337594 h 1798572"/>
                  <a:gd name="connsiteX2" fmla="*/ 2697858 w 4443531"/>
                  <a:gd name="connsiteY2" fmla="*/ 1798572 h 1798572"/>
                  <a:gd name="connsiteX3" fmla="*/ 1715445 w 4443531"/>
                  <a:gd name="connsiteY3" fmla="*/ 1027756 h 1798572"/>
                  <a:gd name="connsiteX4" fmla="*/ 816159 w 4443531"/>
                  <a:gd name="connsiteY4" fmla="*/ 438308 h 1798572"/>
                  <a:gd name="connsiteX5" fmla="*/ 0 w 4443531"/>
                  <a:gd name="connsiteY5" fmla="*/ 415637 h 1798572"/>
                  <a:gd name="connsiteX0" fmla="*/ 4443531 w 4443531"/>
                  <a:gd name="connsiteY0" fmla="*/ 0 h 1798572"/>
                  <a:gd name="connsiteX1" fmla="*/ 3173951 w 4443531"/>
                  <a:gd name="connsiteY1" fmla="*/ 1337594 h 1798572"/>
                  <a:gd name="connsiteX2" fmla="*/ 2697858 w 4443531"/>
                  <a:gd name="connsiteY2" fmla="*/ 1798572 h 1798572"/>
                  <a:gd name="connsiteX3" fmla="*/ 1715445 w 4443531"/>
                  <a:gd name="connsiteY3" fmla="*/ 1027756 h 1798572"/>
                  <a:gd name="connsiteX4" fmla="*/ 816159 w 4443531"/>
                  <a:gd name="connsiteY4" fmla="*/ 438308 h 1798572"/>
                  <a:gd name="connsiteX5" fmla="*/ 0 w 4443531"/>
                  <a:gd name="connsiteY5" fmla="*/ 415637 h 1798572"/>
                  <a:gd name="connsiteX0" fmla="*/ 4443531 w 4443531"/>
                  <a:gd name="connsiteY0" fmla="*/ 0 h 1798572"/>
                  <a:gd name="connsiteX1" fmla="*/ 3173951 w 4443531"/>
                  <a:gd name="connsiteY1" fmla="*/ 1337594 h 1798572"/>
                  <a:gd name="connsiteX2" fmla="*/ 2697858 w 4443531"/>
                  <a:gd name="connsiteY2" fmla="*/ 1798572 h 1798572"/>
                  <a:gd name="connsiteX3" fmla="*/ 1715445 w 4443531"/>
                  <a:gd name="connsiteY3" fmla="*/ 1027756 h 1798572"/>
                  <a:gd name="connsiteX4" fmla="*/ 816159 w 4443531"/>
                  <a:gd name="connsiteY4" fmla="*/ 438308 h 1798572"/>
                  <a:gd name="connsiteX5" fmla="*/ 0 w 4443531"/>
                  <a:gd name="connsiteY5" fmla="*/ 415637 h 179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531" h="1798572">
                    <a:moveTo>
                      <a:pt x="4443531" y="0"/>
                    </a:moveTo>
                    <a:lnTo>
                      <a:pt x="3173951" y="1337594"/>
                    </a:lnTo>
                    <a:lnTo>
                      <a:pt x="2697858" y="1798572"/>
                    </a:lnTo>
                    <a:lnTo>
                      <a:pt x="1715445" y="1027756"/>
                    </a:lnTo>
                    <a:lnTo>
                      <a:pt x="816159" y="438308"/>
                    </a:lnTo>
                    <a:lnTo>
                      <a:pt x="0" y="415637"/>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3" name="Freeform 32"/>
              <p:cNvSpPr/>
              <p:nvPr/>
            </p:nvSpPr>
            <p:spPr>
              <a:xfrm>
                <a:off x="2711471" y="3696081"/>
                <a:ext cx="4443545" cy="1118442"/>
              </a:xfrm>
              <a:custGeom>
                <a:avLst/>
                <a:gdLst>
                  <a:gd name="connsiteX0" fmla="*/ 4443531 w 4443531"/>
                  <a:gd name="connsiteY0" fmla="*/ 0 h 1126864"/>
                  <a:gd name="connsiteX1" fmla="*/ 3695386 w 4443531"/>
                  <a:gd name="connsiteY1" fmla="*/ 415637 h 1126864"/>
                  <a:gd name="connsiteX2" fmla="*/ 1700331 w 4443531"/>
                  <a:gd name="connsiteY2" fmla="*/ 1027756 h 1126864"/>
                  <a:gd name="connsiteX3" fmla="*/ 0 w 4443531"/>
                  <a:gd name="connsiteY3" fmla="*/ 1118440 h 1126864"/>
                  <a:gd name="connsiteX0" fmla="*/ 4443531 w 4443531"/>
                  <a:gd name="connsiteY0" fmla="*/ 0 h 1126864"/>
                  <a:gd name="connsiteX1" fmla="*/ 3695386 w 4443531"/>
                  <a:gd name="connsiteY1" fmla="*/ 415637 h 1126864"/>
                  <a:gd name="connsiteX2" fmla="*/ 1700331 w 4443531"/>
                  <a:gd name="connsiteY2" fmla="*/ 1027756 h 1126864"/>
                  <a:gd name="connsiteX3" fmla="*/ 0 w 4443531"/>
                  <a:gd name="connsiteY3" fmla="*/ 1118440 h 1126864"/>
                  <a:gd name="connsiteX0" fmla="*/ 4443531 w 4443531"/>
                  <a:gd name="connsiteY0" fmla="*/ 0 h 1118440"/>
                  <a:gd name="connsiteX1" fmla="*/ 3695386 w 4443531"/>
                  <a:gd name="connsiteY1" fmla="*/ 415637 h 1118440"/>
                  <a:gd name="connsiteX2" fmla="*/ 1700331 w 4443531"/>
                  <a:gd name="connsiteY2" fmla="*/ 1027756 h 1118440"/>
                  <a:gd name="connsiteX3" fmla="*/ 0 w 4443531"/>
                  <a:gd name="connsiteY3" fmla="*/ 1118440 h 1118440"/>
                  <a:gd name="connsiteX0" fmla="*/ 4443531 w 4443531"/>
                  <a:gd name="connsiteY0" fmla="*/ 0 h 1118440"/>
                  <a:gd name="connsiteX1" fmla="*/ 3695386 w 4443531"/>
                  <a:gd name="connsiteY1" fmla="*/ 415637 h 1118440"/>
                  <a:gd name="connsiteX2" fmla="*/ 1700331 w 4443531"/>
                  <a:gd name="connsiteY2" fmla="*/ 1027756 h 1118440"/>
                  <a:gd name="connsiteX3" fmla="*/ 0 w 4443531"/>
                  <a:gd name="connsiteY3" fmla="*/ 1118440 h 1118440"/>
                  <a:gd name="connsiteX0" fmla="*/ 4443531 w 4443531"/>
                  <a:gd name="connsiteY0" fmla="*/ 0 h 1118440"/>
                  <a:gd name="connsiteX1" fmla="*/ 3695386 w 4443531"/>
                  <a:gd name="connsiteY1" fmla="*/ 415637 h 1118440"/>
                  <a:gd name="connsiteX2" fmla="*/ 1700331 w 4443531"/>
                  <a:gd name="connsiteY2" fmla="*/ 1027756 h 1118440"/>
                  <a:gd name="connsiteX3" fmla="*/ 0 w 4443531"/>
                  <a:gd name="connsiteY3" fmla="*/ 1118440 h 1118440"/>
                  <a:gd name="connsiteX0" fmla="*/ 4443531 w 4443531"/>
                  <a:gd name="connsiteY0" fmla="*/ 0 h 1118440"/>
                  <a:gd name="connsiteX1" fmla="*/ 3695386 w 4443531"/>
                  <a:gd name="connsiteY1" fmla="*/ 415637 h 1118440"/>
                  <a:gd name="connsiteX2" fmla="*/ 1700331 w 4443531"/>
                  <a:gd name="connsiteY2" fmla="*/ 1027756 h 1118440"/>
                  <a:gd name="connsiteX3" fmla="*/ 0 w 4443531"/>
                  <a:gd name="connsiteY3" fmla="*/ 1118440 h 1118440"/>
                </a:gdLst>
                <a:ahLst/>
                <a:cxnLst>
                  <a:cxn ang="0">
                    <a:pos x="connsiteX0" y="connsiteY0"/>
                  </a:cxn>
                  <a:cxn ang="0">
                    <a:pos x="connsiteX1" y="connsiteY1"/>
                  </a:cxn>
                  <a:cxn ang="0">
                    <a:pos x="connsiteX2" y="connsiteY2"/>
                  </a:cxn>
                  <a:cxn ang="0">
                    <a:pos x="connsiteX3" y="connsiteY3"/>
                  </a:cxn>
                </a:cxnLst>
                <a:rect l="l" t="t" r="r" b="b"/>
                <a:pathLst>
                  <a:path w="4443531" h="1118440">
                    <a:moveTo>
                      <a:pt x="4443531" y="0"/>
                    </a:moveTo>
                    <a:lnTo>
                      <a:pt x="3695386" y="415637"/>
                    </a:lnTo>
                    <a:lnTo>
                      <a:pt x="1700331" y="1027756"/>
                    </a:lnTo>
                    <a:lnTo>
                      <a:pt x="0" y="111844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34" name="Straight Connector 33"/>
              <p:cNvCxnSpPr>
                <a:stCxn id="42" idx="1"/>
              </p:cNvCxnSpPr>
              <p:nvPr/>
            </p:nvCxnSpPr>
            <p:spPr>
              <a:xfrm flipH="1" flipV="1">
                <a:off x="4386122" y="2808256"/>
                <a:ext cx="875682" cy="5449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4444564" y="3396159"/>
                <a:ext cx="881897" cy="7122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2696356" y="2819465"/>
                <a:ext cx="4466214" cy="1284696"/>
              </a:xfrm>
              <a:custGeom>
                <a:avLst/>
                <a:gdLst>
                  <a:gd name="connsiteX0" fmla="*/ 4466202 w 4466202"/>
                  <a:gd name="connsiteY0" fmla="*/ 876614 h 1296453"/>
                  <a:gd name="connsiteX1" fmla="*/ 3702943 w 4466202"/>
                  <a:gd name="connsiteY1" fmla="*/ 597005 h 1296453"/>
                  <a:gd name="connsiteX2" fmla="*/ 2652516 w 4466202"/>
                  <a:gd name="connsiteY2" fmla="*/ 589448 h 1296453"/>
                  <a:gd name="connsiteX3" fmla="*/ 1745673 w 4466202"/>
                  <a:gd name="connsiteY3" fmla="*/ 634790 h 1296453"/>
                  <a:gd name="connsiteX4" fmla="*/ 816159 w 4466202"/>
                  <a:gd name="connsiteY4" fmla="*/ 1284694 h 1296453"/>
                  <a:gd name="connsiteX5" fmla="*/ 0 w 4466202"/>
                  <a:gd name="connsiteY5" fmla="*/ 0 h 1296453"/>
                  <a:gd name="connsiteX0" fmla="*/ 4466202 w 4466202"/>
                  <a:gd name="connsiteY0" fmla="*/ 876614 h 1296453"/>
                  <a:gd name="connsiteX1" fmla="*/ 3702943 w 4466202"/>
                  <a:gd name="connsiteY1" fmla="*/ 597005 h 1296453"/>
                  <a:gd name="connsiteX2" fmla="*/ 2652516 w 4466202"/>
                  <a:gd name="connsiteY2" fmla="*/ 589448 h 1296453"/>
                  <a:gd name="connsiteX3" fmla="*/ 1745673 w 4466202"/>
                  <a:gd name="connsiteY3" fmla="*/ 634790 h 1296453"/>
                  <a:gd name="connsiteX4" fmla="*/ 816159 w 4466202"/>
                  <a:gd name="connsiteY4" fmla="*/ 1284694 h 1296453"/>
                  <a:gd name="connsiteX5" fmla="*/ 0 w 4466202"/>
                  <a:gd name="connsiteY5" fmla="*/ 0 h 1296453"/>
                  <a:gd name="connsiteX0" fmla="*/ 4466202 w 4466202"/>
                  <a:gd name="connsiteY0" fmla="*/ 876614 h 1296453"/>
                  <a:gd name="connsiteX1" fmla="*/ 3702943 w 4466202"/>
                  <a:gd name="connsiteY1" fmla="*/ 597005 h 1296453"/>
                  <a:gd name="connsiteX2" fmla="*/ 2652516 w 4466202"/>
                  <a:gd name="connsiteY2" fmla="*/ 589448 h 1296453"/>
                  <a:gd name="connsiteX3" fmla="*/ 1745673 w 4466202"/>
                  <a:gd name="connsiteY3" fmla="*/ 634790 h 1296453"/>
                  <a:gd name="connsiteX4" fmla="*/ 816159 w 4466202"/>
                  <a:gd name="connsiteY4" fmla="*/ 1284694 h 1296453"/>
                  <a:gd name="connsiteX5" fmla="*/ 0 w 4466202"/>
                  <a:gd name="connsiteY5" fmla="*/ 0 h 1296453"/>
                  <a:gd name="connsiteX0" fmla="*/ 4466202 w 4466202"/>
                  <a:gd name="connsiteY0" fmla="*/ 876614 h 1284694"/>
                  <a:gd name="connsiteX1" fmla="*/ 3702943 w 4466202"/>
                  <a:gd name="connsiteY1" fmla="*/ 597005 h 1284694"/>
                  <a:gd name="connsiteX2" fmla="*/ 2652516 w 4466202"/>
                  <a:gd name="connsiteY2" fmla="*/ 589448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52516 w 4466202"/>
                  <a:gd name="connsiteY2" fmla="*/ 589448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52516 w 4466202"/>
                  <a:gd name="connsiteY2" fmla="*/ 589448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52516 w 4466202"/>
                  <a:gd name="connsiteY2" fmla="*/ 589448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52516 w 4466202"/>
                  <a:gd name="connsiteY2" fmla="*/ 589448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52516 w 4466202"/>
                  <a:gd name="connsiteY2" fmla="*/ 589448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52516 w 4466202"/>
                  <a:gd name="connsiteY2" fmla="*/ 589448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37402 w 4466202"/>
                  <a:gd name="connsiteY2" fmla="*/ 612120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37402 w 4466202"/>
                  <a:gd name="connsiteY2" fmla="*/ 612120 h 1284694"/>
                  <a:gd name="connsiteX3" fmla="*/ 1738116 w 4466202"/>
                  <a:gd name="connsiteY3" fmla="*/ 612119 h 1284694"/>
                  <a:gd name="connsiteX4" fmla="*/ 816159 w 4466202"/>
                  <a:gd name="connsiteY4" fmla="*/ 1284694 h 1284694"/>
                  <a:gd name="connsiteX5" fmla="*/ 0 w 4466202"/>
                  <a:gd name="connsiteY5" fmla="*/ 0 h 128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6202" h="1284694">
                    <a:moveTo>
                      <a:pt x="4466202" y="876614"/>
                    </a:moveTo>
                    <a:lnTo>
                      <a:pt x="3702943" y="597005"/>
                    </a:lnTo>
                    <a:lnTo>
                      <a:pt x="2637402" y="612120"/>
                    </a:lnTo>
                    <a:lnTo>
                      <a:pt x="1738116" y="612119"/>
                    </a:lnTo>
                    <a:lnTo>
                      <a:pt x="816159" y="1284694"/>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7" name="Oval 36"/>
              <p:cNvSpPr>
                <a:spLocks noChangeAspect="1"/>
              </p:cNvSpPr>
              <p:nvPr/>
            </p:nvSpPr>
            <p:spPr>
              <a:xfrm>
                <a:off x="7057035" y="3599098"/>
                <a:ext cx="182880" cy="182881"/>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8" name="Oval 37"/>
              <p:cNvSpPr>
                <a:spLocks noChangeAspect="1"/>
              </p:cNvSpPr>
              <p:nvPr/>
            </p:nvSpPr>
            <p:spPr>
              <a:xfrm>
                <a:off x="6301698" y="3326416"/>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9" name="Oval 38"/>
              <p:cNvSpPr>
                <a:spLocks noChangeAspect="1"/>
              </p:cNvSpPr>
              <p:nvPr/>
            </p:nvSpPr>
            <p:spPr>
              <a:xfrm>
                <a:off x="6301698" y="4012217"/>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40" name="Oval 39"/>
              <p:cNvSpPr>
                <a:spLocks noChangeAspect="1"/>
              </p:cNvSpPr>
              <p:nvPr/>
            </p:nvSpPr>
            <p:spPr>
              <a:xfrm>
                <a:off x="5768296" y="4926617"/>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41" name="Oval 40"/>
              <p:cNvSpPr>
                <a:spLocks noChangeAspect="1"/>
              </p:cNvSpPr>
              <p:nvPr/>
            </p:nvSpPr>
            <p:spPr>
              <a:xfrm>
                <a:off x="4315212" y="4621817"/>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42" name="Oval 41"/>
              <p:cNvSpPr>
                <a:spLocks noChangeAspect="1"/>
              </p:cNvSpPr>
              <p:nvPr/>
            </p:nvSpPr>
            <p:spPr>
              <a:xfrm>
                <a:off x="5235020" y="3326416"/>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43" name="Oval 42"/>
              <p:cNvSpPr>
                <a:spLocks noChangeAspect="1"/>
              </p:cNvSpPr>
              <p:nvPr/>
            </p:nvSpPr>
            <p:spPr>
              <a:xfrm>
                <a:off x="4312315" y="2716815"/>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44" name="Oval 43"/>
              <p:cNvSpPr>
                <a:spLocks noChangeAspect="1"/>
              </p:cNvSpPr>
              <p:nvPr/>
            </p:nvSpPr>
            <p:spPr>
              <a:xfrm>
                <a:off x="4345429" y="3359288"/>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45" name="Oval 44"/>
              <p:cNvSpPr>
                <a:spLocks noChangeAspect="1"/>
              </p:cNvSpPr>
              <p:nvPr/>
            </p:nvSpPr>
            <p:spPr>
              <a:xfrm>
                <a:off x="4332583" y="4012217"/>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46" name="Oval 45"/>
              <p:cNvSpPr>
                <a:spLocks noChangeAspect="1"/>
              </p:cNvSpPr>
              <p:nvPr/>
            </p:nvSpPr>
            <p:spPr>
              <a:xfrm>
                <a:off x="5306056" y="5383817"/>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47" name="Oval 46"/>
              <p:cNvSpPr>
                <a:spLocks noChangeAspect="1"/>
              </p:cNvSpPr>
              <p:nvPr/>
            </p:nvSpPr>
            <p:spPr>
              <a:xfrm>
                <a:off x="3406088" y="4012217"/>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48" name="Oval 47"/>
              <p:cNvSpPr>
                <a:spLocks noChangeAspect="1"/>
              </p:cNvSpPr>
              <p:nvPr/>
            </p:nvSpPr>
            <p:spPr>
              <a:xfrm>
                <a:off x="3469569" y="5383817"/>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49" name="Oval 48"/>
              <p:cNvSpPr>
                <a:spLocks noChangeAspect="1"/>
              </p:cNvSpPr>
              <p:nvPr/>
            </p:nvSpPr>
            <p:spPr>
              <a:xfrm>
                <a:off x="2612977" y="4713257"/>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0" name="Oval 49"/>
              <p:cNvSpPr>
                <a:spLocks noChangeAspect="1"/>
              </p:cNvSpPr>
              <p:nvPr/>
            </p:nvSpPr>
            <p:spPr>
              <a:xfrm>
                <a:off x="2616125" y="4012217"/>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1" name="Oval 50"/>
              <p:cNvSpPr>
                <a:spLocks noChangeAspect="1"/>
              </p:cNvSpPr>
              <p:nvPr/>
            </p:nvSpPr>
            <p:spPr>
              <a:xfrm>
                <a:off x="2591817" y="2716815"/>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2" name="Oval 51"/>
              <p:cNvSpPr>
                <a:spLocks noChangeAspect="1"/>
              </p:cNvSpPr>
              <p:nvPr/>
            </p:nvSpPr>
            <p:spPr>
              <a:xfrm>
                <a:off x="1729684" y="4017003"/>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3" name="Oval 52"/>
              <p:cNvSpPr>
                <a:spLocks noChangeAspect="1"/>
              </p:cNvSpPr>
              <p:nvPr/>
            </p:nvSpPr>
            <p:spPr>
              <a:xfrm>
                <a:off x="1735855" y="5383817"/>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4" name="Oval 53"/>
              <p:cNvSpPr>
                <a:spLocks noChangeAspect="1"/>
              </p:cNvSpPr>
              <p:nvPr/>
            </p:nvSpPr>
            <p:spPr>
              <a:xfrm>
                <a:off x="1735855" y="3353197"/>
                <a:ext cx="182880" cy="182881"/>
              </a:xfrm>
              <a:prstGeom prst="ellipse">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55" name="Straight Connector 54"/>
              <p:cNvCxnSpPr/>
              <p:nvPr/>
            </p:nvCxnSpPr>
            <p:spPr>
              <a:xfrm flipH="1">
                <a:off x="1792681" y="1970054"/>
                <a:ext cx="890577" cy="8719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Oval 55"/>
              <p:cNvSpPr>
                <a:spLocks noChangeAspect="1"/>
              </p:cNvSpPr>
              <p:nvPr/>
            </p:nvSpPr>
            <p:spPr>
              <a:xfrm>
                <a:off x="5235020" y="1878614"/>
                <a:ext cx="182880" cy="182881"/>
              </a:xfrm>
              <a:prstGeom prst="ellipse">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7" name="Oval 56"/>
              <p:cNvSpPr>
                <a:spLocks noChangeAspect="1"/>
              </p:cNvSpPr>
              <p:nvPr/>
            </p:nvSpPr>
            <p:spPr>
              <a:xfrm>
                <a:off x="4309304" y="1269014"/>
                <a:ext cx="182880" cy="182881"/>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8" name="Oval 57"/>
              <p:cNvSpPr>
                <a:spLocks noChangeAspect="1"/>
              </p:cNvSpPr>
              <p:nvPr/>
            </p:nvSpPr>
            <p:spPr>
              <a:xfrm>
                <a:off x="3406089" y="2716815"/>
                <a:ext cx="182880" cy="182881"/>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9" name="Oval 58"/>
              <p:cNvSpPr>
                <a:spLocks noChangeAspect="1"/>
              </p:cNvSpPr>
              <p:nvPr/>
            </p:nvSpPr>
            <p:spPr>
              <a:xfrm>
                <a:off x="3406089" y="1891461"/>
                <a:ext cx="182880" cy="182881"/>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60" name="Oval 59"/>
              <p:cNvSpPr>
                <a:spLocks noChangeAspect="1"/>
              </p:cNvSpPr>
              <p:nvPr/>
            </p:nvSpPr>
            <p:spPr>
              <a:xfrm>
                <a:off x="3378129" y="1257300"/>
                <a:ext cx="182880" cy="182881"/>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61" name="Oval 60"/>
              <p:cNvSpPr>
                <a:spLocks noChangeAspect="1"/>
              </p:cNvSpPr>
              <p:nvPr/>
            </p:nvSpPr>
            <p:spPr>
              <a:xfrm>
                <a:off x="2571863" y="1905820"/>
                <a:ext cx="182880" cy="182881"/>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62" name="Oval 61"/>
              <p:cNvSpPr>
                <a:spLocks noChangeAspect="1"/>
              </p:cNvSpPr>
              <p:nvPr/>
            </p:nvSpPr>
            <p:spPr>
              <a:xfrm>
                <a:off x="1752480" y="1257300"/>
                <a:ext cx="182880" cy="182881"/>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63" name="Oval 62"/>
              <p:cNvSpPr>
                <a:spLocks noChangeAspect="1"/>
              </p:cNvSpPr>
              <p:nvPr/>
            </p:nvSpPr>
            <p:spPr>
              <a:xfrm>
                <a:off x="1735850" y="2716813"/>
                <a:ext cx="182880" cy="182881"/>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grpSp>
      <p:sp>
        <p:nvSpPr>
          <p:cNvPr id="64" name="Right Arrow 63"/>
          <p:cNvSpPr/>
          <p:nvPr/>
        </p:nvSpPr>
        <p:spPr>
          <a:xfrm rot="16200000">
            <a:off x="5457689" y="3511908"/>
            <a:ext cx="367084" cy="366830"/>
          </a:xfrm>
          <a:prstGeom prst="rightArrow">
            <a:avLst/>
          </a:prstGeom>
          <a:solidFill>
            <a:srgbClr val="00B0F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nvGrpSpPr>
          <p:cNvPr id="65" name="Group 64"/>
          <p:cNvGrpSpPr>
            <a:grpSpLocks noChangeAspect="1"/>
          </p:cNvGrpSpPr>
          <p:nvPr/>
        </p:nvGrpSpPr>
        <p:grpSpPr>
          <a:xfrm>
            <a:off x="2148046" y="1214996"/>
            <a:ext cx="1720016" cy="785590"/>
            <a:chOff x="-2180899" y="4452350"/>
            <a:chExt cx="4300039" cy="1963974"/>
          </a:xfrm>
        </p:grpSpPr>
        <p:sp>
          <p:nvSpPr>
            <p:cNvPr id="66" name="Rectangle 65"/>
            <p:cNvSpPr/>
            <p:nvPr/>
          </p:nvSpPr>
          <p:spPr>
            <a:xfrm>
              <a:off x="-1308538" y="4452350"/>
              <a:ext cx="872359" cy="845391"/>
            </a:xfrm>
            <a:prstGeom prst="rect">
              <a:avLst/>
            </a:prstGeom>
            <a:solidFill>
              <a:srgbClr val="F6882E"/>
            </a:solidFill>
            <a:ln>
              <a:noFill/>
            </a:ln>
            <a:effectLst>
              <a:outerShdw blurRad="50800" dist="38100" dir="5400000" algn="t" rotWithShape="0">
                <a:prstClr val="black">
                  <a:alpha val="40000"/>
                </a:prstClr>
              </a:outerShdw>
            </a:effectLst>
            <a:scene3d>
              <a:camera prst="isometricTopUp">
                <a:rot lat="19800000" lon="20400000" rev="1800000"/>
              </a:camera>
              <a:lightRig rig="twoPt" dir="t"/>
            </a:scene3d>
            <a:sp3d>
              <a:bevelT w="0" h="203200" prst="coolSlant"/>
              <a:bevelB w="0" h="203200" prst="coolSlant"/>
              <a:extrusionClr>
                <a:srgbClr val="0066FF"/>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bg1"/>
                  </a:solidFill>
                  <a:latin typeface="Engravers MT" panose="02090707080505020304" pitchFamily="18" charset="0"/>
                </a:rPr>
                <a:t>X</a:t>
              </a:r>
              <a:endParaRPr lang="en-US" sz="2400" b="1" dirty="0">
                <a:solidFill>
                  <a:schemeClr val="bg1"/>
                </a:solidFill>
                <a:latin typeface="Engravers MT" panose="02090707080505020304" pitchFamily="18" charset="0"/>
              </a:endParaRPr>
            </a:p>
          </p:txBody>
        </p:sp>
        <p:sp>
          <p:nvSpPr>
            <p:cNvPr id="67" name="Rectangle 66"/>
            <p:cNvSpPr/>
            <p:nvPr/>
          </p:nvSpPr>
          <p:spPr>
            <a:xfrm>
              <a:off x="-17827" y="4881152"/>
              <a:ext cx="872359" cy="845391"/>
            </a:xfrm>
            <a:prstGeom prst="rect">
              <a:avLst/>
            </a:prstGeom>
            <a:solidFill>
              <a:srgbClr val="FF0000"/>
            </a:solidFill>
            <a:ln>
              <a:noFill/>
            </a:ln>
            <a:effectLst>
              <a:outerShdw blurRad="50800" dist="38100" dir="5400000" algn="t" rotWithShape="0">
                <a:prstClr val="black">
                  <a:alpha val="40000"/>
                </a:prstClr>
              </a:outerShdw>
            </a:effectLst>
            <a:scene3d>
              <a:camera prst="isometricTopUp">
                <a:rot lat="19800000" lon="20400000" rev="1800000"/>
              </a:camera>
              <a:lightRig rig="twoPt" dir="t"/>
            </a:scene3d>
            <a:sp3d>
              <a:bevelT w="0" h="203200" prst="coolSlant"/>
              <a:bevelB w="0" h="203200" prst="coolSlant"/>
              <a:extrusionClr>
                <a:srgbClr val="0066FF"/>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bg1"/>
                  </a:solidFill>
                  <a:latin typeface="Engravers MT" panose="02090707080505020304" pitchFamily="18" charset="0"/>
                </a:rPr>
                <a:t>E</a:t>
              </a:r>
              <a:endParaRPr lang="en-US" sz="2400" b="1" dirty="0">
                <a:solidFill>
                  <a:schemeClr val="bg1"/>
                </a:solidFill>
                <a:latin typeface="Engravers MT" panose="02090707080505020304" pitchFamily="18" charset="0"/>
              </a:endParaRPr>
            </a:p>
          </p:txBody>
        </p:sp>
        <p:sp>
          <p:nvSpPr>
            <p:cNvPr id="68" name="Rectangle 67"/>
            <p:cNvSpPr/>
            <p:nvPr/>
          </p:nvSpPr>
          <p:spPr>
            <a:xfrm>
              <a:off x="1246781" y="5249576"/>
              <a:ext cx="872359" cy="845391"/>
            </a:xfrm>
            <a:prstGeom prst="rect">
              <a:avLst/>
            </a:prstGeom>
            <a:solidFill>
              <a:srgbClr val="9933FF"/>
            </a:solidFill>
            <a:ln>
              <a:noFill/>
            </a:ln>
            <a:effectLst>
              <a:outerShdw blurRad="50800" dist="38100" dir="5400000" algn="t" rotWithShape="0">
                <a:prstClr val="black">
                  <a:alpha val="40000"/>
                </a:prstClr>
              </a:outerShdw>
            </a:effectLst>
            <a:scene3d>
              <a:camera prst="isometricTopUp">
                <a:rot lat="19800000" lon="20400000" rev="1800000"/>
              </a:camera>
              <a:lightRig rig="twoPt" dir="t"/>
            </a:scene3d>
            <a:sp3d>
              <a:bevelT w="0" h="203200" prst="coolSlant"/>
              <a:bevelB w="0" h="203200" prst="coolSlant"/>
              <a:extrusionClr>
                <a:srgbClr val="0066FF"/>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bg1"/>
                  </a:solidFill>
                  <a:latin typeface="Engravers MT" panose="02090707080505020304" pitchFamily="18" charset="0"/>
                </a:rPr>
                <a:t>T</a:t>
              </a:r>
              <a:endParaRPr lang="en-US" sz="2400" b="1" dirty="0">
                <a:solidFill>
                  <a:schemeClr val="bg1"/>
                </a:solidFill>
                <a:latin typeface="Engravers MT" panose="02090707080505020304" pitchFamily="18" charset="0"/>
              </a:endParaRPr>
            </a:p>
          </p:txBody>
        </p:sp>
        <p:sp>
          <p:nvSpPr>
            <p:cNvPr id="69" name="Rectangle 68"/>
            <p:cNvSpPr/>
            <p:nvPr/>
          </p:nvSpPr>
          <p:spPr>
            <a:xfrm>
              <a:off x="374422" y="5570933"/>
              <a:ext cx="872359" cy="845391"/>
            </a:xfrm>
            <a:prstGeom prst="rect">
              <a:avLst/>
            </a:prstGeom>
            <a:solidFill>
              <a:srgbClr val="FFC000"/>
            </a:solidFill>
            <a:ln>
              <a:noFill/>
            </a:ln>
            <a:effectLst>
              <a:outerShdw blurRad="50800" dist="38100" dir="5400000" algn="t" rotWithShape="0">
                <a:prstClr val="black">
                  <a:alpha val="40000"/>
                </a:prstClr>
              </a:outerShdw>
            </a:effectLst>
            <a:scene3d>
              <a:camera prst="isometricTopUp">
                <a:rot lat="19800000" lon="20400000" rev="1800000"/>
              </a:camera>
              <a:lightRig rig="twoPt" dir="t"/>
            </a:scene3d>
            <a:sp3d>
              <a:bevelT w="0" h="203200" prst="coolSlant"/>
              <a:bevelB w="0" h="203200" prst="coolSlant"/>
              <a:extrusionClr>
                <a:srgbClr val="0066FF"/>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bg1"/>
                  </a:solidFill>
                  <a:latin typeface="Engravers MT" panose="02090707080505020304" pitchFamily="18" charset="0"/>
                </a:rPr>
                <a:t>R</a:t>
              </a:r>
              <a:endParaRPr lang="en-US" sz="2400" b="1" dirty="0">
                <a:solidFill>
                  <a:schemeClr val="bg1"/>
                </a:solidFill>
                <a:latin typeface="Engravers MT" panose="02090707080505020304" pitchFamily="18" charset="0"/>
              </a:endParaRPr>
            </a:p>
          </p:txBody>
        </p:sp>
        <p:sp>
          <p:nvSpPr>
            <p:cNvPr id="70" name="Rectangle 69"/>
            <p:cNvSpPr/>
            <p:nvPr/>
          </p:nvSpPr>
          <p:spPr>
            <a:xfrm>
              <a:off x="-872359" y="5184109"/>
              <a:ext cx="872359" cy="845391"/>
            </a:xfrm>
            <a:prstGeom prst="rect">
              <a:avLst/>
            </a:prstGeom>
            <a:solidFill>
              <a:srgbClr val="00C459"/>
            </a:solidFill>
            <a:ln>
              <a:noFill/>
            </a:ln>
            <a:effectLst>
              <a:outerShdw blurRad="50800" dist="38100" dir="5400000" algn="t" rotWithShape="0">
                <a:prstClr val="black">
                  <a:alpha val="40000"/>
                </a:prstClr>
              </a:outerShdw>
            </a:effectLst>
            <a:scene3d>
              <a:camera prst="isometricTopUp">
                <a:rot lat="19800000" lon="20400000" rev="1800000"/>
              </a:camera>
              <a:lightRig rig="twoPt" dir="t"/>
            </a:scene3d>
            <a:sp3d>
              <a:bevelT w="0" h="203200" prst="coolSlant"/>
              <a:bevelB w="0" h="203200" prst="coolSlant"/>
              <a:extrusionClr>
                <a:srgbClr val="0066FF"/>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bg1"/>
                  </a:solidFill>
                  <a:latin typeface="Engravers MT" panose="02090707080505020304" pitchFamily="18" charset="0"/>
                  <a:cs typeface="Arial" panose="020B0604020202020204" pitchFamily="34" charset="0"/>
                </a:rPr>
                <a:t>P</a:t>
              </a:r>
              <a:endParaRPr lang="en-US" sz="2400" b="1" dirty="0">
                <a:solidFill>
                  <a:schemeClr val="bg1"/>
                </a:solidFill>
                <a:latin typeface="Engravers MT" panose="02090707080505020304" pitchFamily="18" charset="0"/>
                <a:cs typeface="Arial" panose="020B0604020202020204" pitchFamily="34" charset="0"/>
              </a:endParaRPr>
            </a:p>
          </p:txBody>
        </p:sp>
        <p:sp>
          <p:nvSpPr>
            <p:cNvPr id="71" name="Rectangle 70"/>
            <p:cNvSpPr/>
            <p:nvPr/>
          </p:nvSpPr>
          <p:spPr>
            <a:xfrm>
              <a:off x="-2180899" y="4772161"/>
              <a:ext cx="872359" cy="845391"/>
            </a:xfrm>
            <a:prstGeom prst="rect">
              <a:avLst/>
            </a:prstGeom>
            <a:solidFill>
              <a:srgbClr val="0066FF"/>
            </a:solidFill>
            <a:ln>
              <a:noFill/>
            </a:ln>
            <a:effectLst>
              <a:outerShdw blurRad="50800" dist="38100" dir="5400000" algn="t" rotWithShape="0">
                <a:prstClr val="black">
                  <a:alpha val="40000"/>
                </a:prstClr>
              </a:outerShdw>
            </a:effectLst>
            <a:scene3d>
              <a:camera prst="isometricTopUp">
                <a:rot lat="19800000" lon="20400000" rev="1800000"/>
              </a:camera>
              <a:lightRig rig="twoPt" dir="t"/>
            </a:scene3d>
            <a:sp3d>
              <a:bevelT w="0" h="203200" prst="coolSlant"/>
              <a:bevelB w="0" h="203200" prst="coolSlant"/>
              <a:extrusionClr>
                <a:srgbClr val="0066FF"/>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bg1"/>
                  </a:solidFill>
                  <a:latin typeface="Engravers MT" panose="02090707080505020304" pitchFamily="18" charset="0"/>
                </a:rPr>
                <a:t>E</a:t>
              </a:r>
              <a:endParaRPr lang="en-US" sz="2400" b="1" dirty="0">
                <a:solidFill>
                  <a:schemeClr val="bg1"/>
                </a:solidFill>
                <a:latin typeface="Engravers MT" panose="02090707080505020304" pitchFamily="18" charset="0"/>
              </a:endParaRPr>
            </a:p>
          </p:txBody>
        </p:sp>
      </p:grpSp>
      <p:grpSp>
        <p:nvGrpSpPr>
          <p:cNvPr id="72" name="Group 71"/>
          <p:cNvGrpSpPr>
            <a:grpSpLocks noChangeAspect="1"/>
          </p:cNvGrpSpPr>
          <p:nvPr/>
        </p:nvGrpSpPr>
        <p:grpSpPr>
          <a:xfrm>
            <a:off x="5134631" y="1168288"/>
            <a:ext cx="838182" cy="1016980"/>
            <a:chOff x="5896740" y="911025"/>
            <a:chExt cx="1047727" cy="1271225"/>
          </a:xfrm>
        </p:grpSpPr>
        <p:sp>
          <p:nvSpPr>
            <p:cNvPr id="73" name="Oval 69"/>
            <p:cNvSpPr/>
            <p:nvPr/>
          </p:nvSpPr>
          <p:spPr>
            <a:xfrm>
              <a:off x="5896740" y="911025"/>
              <a:ext cx="1047727" cy="1271225"/>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6507 w 940485"/>
                <a:gd name="connsiteY0" fmla="*/ 457200 h 940419"/>
                <a:gd name="connsiteX1" fmla="*/ 463707 w 940485"/>
                <a:gd name="connsiteY1" fmla="*/ 0 h 940419"/>
                <a:gd name="connsiteX2" fmla="*/ 920907 w 940485"/>
                <a:gd name="connsiteY2" fmla="*/ 457200 h 940419"/>
                <a:gd name="connsiteX3" fmla="*/ 768507 w 940485"/>
                <a:gd name="connsiteY3" fmla="*/ 940419 h 940419"/>
                <a:gd name="connsiteX4" fmla="*/ 6507 w 940485"/>
                <a:gd name="connsiteY4" fmla="*/ 457200 h 940419"/>
                <a:gd name="connsiteX0" fmla="*/ 6507 w 920907"/>
                <a:gd name="connsiteY0" fmla="*/ 457200 h 948751"/>
                <a:gd name="connsiteX1" fmla="*/ 463707 w 920907"/>
                <a:gd name="connsiteY1" fmla="*/ 0 h 948751"/>
                <a:gd name="connsiteX2" fmla="*/ 920907 w 920907"/>
                <a:gd name="connsiteY2" fmla="*/ 457200 h 948751"/>
                <a:gd name="connsiteX3" fmla="*/ 768507 w 920907"/>
                <a:gd name="connsiteY3" fmla="*/ 940419 h 948751"/>
                <a:gd name="connsiteX4" fmla="*/ 6507 w 920907"/>
                <a:gd name="connsiteY4" fmla="*/ 457200 h 948751"/>
                <a:gd name="connsiteX0" fmla="*/ 6507 w 922053"/>
                <a:gd name="connsiteY0" fmla="*/ 457200 h 948751"/>
                <a:gd name="connsiteX1" fmla="*/ 463707 w 922053"/>
                <a:gd name="connsiteY1" fmla="*/ 0 h 948751"/>
                <a:gd name="connsiteX2" fmla="*/ 920907 w 922053"/>
                <a:gd name="connsiteY2" fmla="*/ 457200 h 948751"/>
                <a:gd name="connsiteX3" fmla="*/ 768507 w 922053"/>
                <a:gd name="connsiteY3" fmla="*/ 940419 h 948751"/>
                <a:gd name="connsiteX4" fmla="*/ 6507 w 922053"/>
                <a:gd name="connsiteY4" fmla="*/ 457200 h 948751"/>
                <a:gd name="connsiteX0" fmla="*/ 6374 w 921891"/>
                <a:gd name="connsiteY0" fmla="*/ 457200 h 930461"/>
                <a:gd name="connsiteX1" fmla="*/ 463574 w 921891"/>
                <a:gd name="connsiteY1" fmla="*/ 0 h 930461"/>
                <a:gd name="connsiteX2" fmla="*/ 920774 w 921891"/>
                <a:gd name="connsiteY2" fmla="*/ 457200 h 930461"/>
                <a:gd name="connsiteX3" fmla="*/ 764657 w 921891"/>
                <a:gd name="connsiteY3" fmla="*/ 921834 h 930461"/>
                <a:gd name="connsiteX4" fmla="*/ 6374 w 921891"/>
                <a:gd name="connsiteY4" fmla="*/ 457200 h 930461"/>
                <a:gd name="connsiteX0" fmla="*/ 6374 w 921839"/>
                <a:gd name="connsiteY0" fmla="*/ 457200 h 930461"/>
                <a:gd name="connsiteX1" fmla="*/ 463574 w 921839"/>
                <a:gd name="connsiteY1" fmla="*/ 0 h 930461"/>
                <a:gd name="connsiteX2" fmla="*/ 920774 w 921839"/>
                <a:gd name="connsiteY2" fmla="*/ 457200 h 930461"/>
                <a:gd name="connsiteX3" fmla="*/ 764657 w 921839"/>
                <a:gd name="connsiteY3" fmla="*/ 921834 h 930461"/>
                <a:gd name="connsiteX4" fmla="*/ 6374 w 921839"/>
                <a:gd name="connsiteY4" fmla="*/ 457200 h 930461"/>
                <a:gd name="connsiteX0" fmla="*/ 6374 w 921839"/>
                <a:gd name="connsiteY0" fmla="*/ 457200 h 948651"/>
                <a:gd name="connsiteX1" fmla="*/ 463574 w 921839"/>
                <a:gd name="connsiteY1" fmla="*/ 0 h 948651"/>
                <a:gd name="connsiteX2" fmla="*/ 920774 w 921839"/>
                <a:gd name="connsiteY2" fmla="*/ 457200 h 948651"/>
                <a:gd name="connsiteX3" fmla="*/ 764657 w 921839"/>
                <a:gd name="connsiteY3" fmla="*/ 921834 h 948651"/>
                <a:gd name="connsiteX4" fmla="*/ 526797 w 921839"/>
                <a:gd name="connsiteY4" fmla="*/ 845858 h 948651"/>
                <a:gd name="connsiteX5" fmla="*/ 6374 w 921839"/>
                <a:gd name="connsiteY5" fmla="*/ 457200 h 948651"/>
                <a:gd name="connsiteX0" fmla="*/ 8478 w 923885"/>
                <a:gd name="connsiteY0" fmla="*/ 457200 h 1067128"/>
                <a:gd name="connsiteX1" fmla="*/ 465678 w 923885"/>
                <a:gd name="connsiteY1" fmla="*/ 0 h 1067128"/>
                <a:gd name="connsiteX2" fmla="*/ 922878 w 923885"/>
                <a:gd name="connsiteY2" fmla="*/ 457200 h 1067128"/>
                <a:gd name="connsiteX3" fmla="*/ 766761 w 923885"/>
                <a:gd name="connsiteY3" fmla="*/ 921834 h 1067128"/>
                <a:gd name="connsiteX4" fmla="*/ 822550 w 923885"/>
                <a:gd name="connsiteY4" fmla="*/ 1039145 h 1067128"/>
                <a:gd name="connsiteX5" fmla="*/ 8478 w 923885"/>
                <a:gd name="connsiteY5" fmla="*/ 457200 h 1067128"/>
                <a:gd name="connsiteX0" fmla="*/ 8478 w 923885"/>
                <a:gd name="connsiteY0" fmla="*/ 457200 h 1067128"/>
                <a:gd name="connsiteX1" fmla="*/ 465678 w 923885"/>
                <a:gd name="connsiteY1" fmla="*/ 0 h 1067128"/>
                <a:gd name="connsiteX2" fmla="*/ 922878 w 923885"/>
                <a:gd name="connsiteY2" fmla="*/ 457200 h 1067128"/>
                <a:gd name="connsiteX3" fmla="*/ 766761 w 923885"/>
                <a:gd name="connsiteY3" fmla="*/ 921834 h 1067128"/>
                <a:gd name="connsiteX4" fmla="*/ 822550 w 923885"/>
                <a:gd name="connsiteY4" fmla="*/ 1039145 h 1067128"/>
                <a:gd name="connsiteX5" fmla="*/ 8478 w 923885"/>
                <a:gd name="connsiteY5" fmla="*/ 457200 h 1067128"/>
                <a:gd name="connsiteX0" fmla="*/ 8478 w 923885"/>
                <a:gd name="connsiteY0" fmla="*/ 457200 h 1056581"/>
                <a:gd name="connsiteX1" fmla="*/ 465678 w 923885"/>
                <a:gd name="connsiteY1" fmla="*/ 0 h 1056581"/>
                <a:gd name="connsiteX2" fmla="*/ 922878 w 923885"/>
                <a:gd name="connsiteY2" fmla="*/ 457200 h 1056581"/>
                <a:gd name="connsiteX3" fmla="*/ 766761 w 923885"/>
                <a:gd name="connsiteY3" fmla="*/ 921834 h 1056581"/>
                <a:gd name="connsiteX4" fmla="*/ 822550 w 923885"/>
                <a:gd name="connsiteY4" fmla="*/ 1039145 h 1056581"/>
                <a:gd name="connsiteX5" fmla="*/ 8478 w 923885"/>
                <a:gd name="connsiteY5" fmla="*/ 457200 h 1056581"/>
                <a:gd name="connsiteX0" fmla="*/ 8478 w 923733"/>
                <a:gd name="connsiteY0" fmla="*/ 457200 h 1056581"/>
                <a:gd name="connsiteX1" fmla="*/ 465678 w 923733"/>
                <a:gd name="connsiteY1" fmla="*/ 0 h 1056581"/>
                <a:gd name="connsiteX2" fmla="*/ 922878 w 923733"/>
                <a:gd name="connsiteY2" fmla="*/ 457200 h 1056581"/>
                <a:gd name="connsiteX3" fmla="*/ 766761 w 923733"/>
                <a:gd name="connsiteY3" fmla="*/ 921834 h 1056581"/>
                <a:gd name="connsiteX4" fmla="*/ 822550 w 923733"/>
                <a:gd name="connsiteY4" fmla="*/ 1039145 h 1056581"/>
                <a:gd name="connsiteX5" fmla="*/ 8478 w 923733"/>
                <a:gd name="connsiteY5" fmla="*/ 457200 h 1056581"/>
                <a:gd name="connsiteX0" fmla="*/ 8478 w 923803"/>
                <a:gd name="connsiteY0" fmla="*/ 457200 h 1056581"/>
                <a:gd name="connsiteX1" fmla="*/ 465678 w 923803"/>
                <a:gd name="connsiteY1" fmla="*/ 0 h 1056581"/>
                <a:gd name="connsiteX2" fmla="*/ 922878 w 923803"/>
                <a:gd name="connsiteY2" fmla="*/ 457200 h 1056581"/>
                <a:gd name="connsiteX3" fmla="*/ 766761 w 923803"/>
                <a:gd name="connsiteY3" fmla="*/ 921834 h 1056581"/>
                <a:gd name="connsiteX4" fmla="*/ 822550 w 923803"/>
                <a:gd name="connsiteY4" fmla="*/ 1039145 h 1056581"/>
                <a:gd name="connsiteX5" fmla="*/ 8478 w 923803"/>
                <a:gd name="connsiteY5" fmla="*/ 457200 h 1056581"/>
                <a:gd name="connsiteX0" fmla="*/ 8478 w 923803"/>
                <a:gd name="connsiteY0" fmla="*/ 457200 h 1056581"/>
                <a:gd name="connsiteX1" fmla="*/ 465678 w 923803"/>
                <a:gd name="connsiteY1" fmla="*/ 0 h 1056581"/>
                <a:gd name="connsiteX2" fmla="*/ 922878 w 923803"/>
                <a:gd name="connsiteY2" fmla="*/ 457200 h 1056581"/>
                <a:gd name="connsiteX3" fmla="*/ 766761 w 923803"/>
                <a:gd name="connsiteY3" fmla="*/ 921834 h 1056581"/>
                <a:gd name="connsiteX4" fmla="*/ 822550 w 923803"/>
                <a:gd name="connsiteY4" fmla="*/ 1039145 h 1056581"/>
                <a:gd name="connsiteX5" fmla="*/ 8478 w 923803"/>
                <a:gd name="connsiteY5" fmla="*/ 457200 h 1056581"/>
                <a:gd name="connsiteX0" fmla="*/ 8478 w 923885"/>
                <a:gd name="connsiteY0" fmla="*/ 457200 h 1056581"/>
                <a:gd name="connsiteX1" fmla="*/ 465678 w 923885"/>
                <a:gd name="connsiteY1" fmla="*/ 0 h 1056581"/>
                <a:gd name="connsiteX2" fmla="*/ 922878 w 923885"/>
                <a:gd name="connsiteY2" fmla="*/ 457200 h 1056581"/>
                <a:gd name="connsiteX3" fmla="*/ 766761 w 923885"/>
                <a:gd name="connsiteY3" fmla="*/ 921834 h 1056581"/>
                <a:gd name="connsiteX4" fmla="*/ 822550 w 923885"/>
                <a:gd name="connsiteY4" fmla="*/ 1039145 h 1056581"/>
                <a:gd name="connsiteX5" fmla="*/ 8478 w 923885"/>
                <a:gd name="connsiteY5" fmla="*/ 457200 h 1056581"/>
                <a:gd name="connsiteX0" fmla="*/ 8478 w 923885"/>
                <a:gd name="connsiteY0" fmla="*/ 457200 h 1039145"/>
                <a:gd name="connsiteX1" fmla="*/ 465678 w 923885"/>
                <a:gd name="connsiteY1" fmla="*/ 0 h 1039145"/>
                <a:gd name="connsiteX2" fmla="*/ 922878 w 923885"/>
                <a:gd name="connsiteY2" fmla="*/ 457200 h 1039145"/>
                <a:gd name="connsiteX3" fmla="*/ 766761 w 923885"/>
                <a:gd name="connsiteY3" fmla="*/ 921834 h 1039145"/>
                <a:gd name="connsiteX4" fmla="*/ 822550 w 923885"/>
                <a:gd name="connsiteY4" fmla="*/ 1039145 h 1039145"/>
                <a:gd name="connsiteX5" fmla="*/ 421106 w 923885"/>
                <a:gd name="connsiteY5" fmla="*/ 916482 h 1039145"/>
                <a:gd name="connsiteX6" fmla="*/ 8478 w 923885"/>
                <a:gd name="connsiteY6" fmla="*/ 457200 h 1039145"/>
                <a:gd name="connsiteX0" fmla="*/ 5651 w 921058"/>
                <a:gd name="connsiteY0" fmla="*/ 457200 h 1276895"/>
                <a:gd name="connsiteX1" fmla="*/ 462851 w 921058"/>
                <a:gd name="connsiteY1" fmla="*/ 0 h 1276895"/>
                <a:gd name="connsiteX2" fmla="*/ 920051 w 921058"/>
                <a:gd name="connsiteY2" fmla="*/ 457200 h 1276895"/>
                <a:gd name="connsiteX3" fmla="*/ 763934 w 921058"/>
                <a:gd name="connsiteY3" fmla="*/ 921834 h 1276895"/>
                <a:gd name="connsiteX4" fmla="*/ 819723 w 921058"/>
                <a:gd name="connsiteY4" fmla="*/ 1039145 h 1276895"/>
                <a:gd name="connsiteX5" fmla="*/ 247293 w 921058"/>
                <a:gd name="connsiteY5" fmla="*/ 1258453 h 1276895"/>
                <a:gd name="connsiteX6" fmla="*/ 5651 w 921058"/>
                <a:gd name="connsiteY6" fmla="*/ 457200 h 1276895"/>
                <a:gd name="connsiteX0" fmla="*/ 5651 w 921058"/>
                <a:gd name="connsiteY0" fmla="*/ 457200 h 1261550"/>
                <a:gd name="connsiteX1" fmla="*/ 462851 w 921058"/>
                <a:gd name="connsiteY1" fmla="*/ 0 h 1261550"/>
                <a:gd name="connsiteX2" fmla="*/ 920051 w 921058"/>
                <a:gd name="connsiteY2" fmla="*/ 457200 h 1261550"/>
                <a:gd name="connsiteX3" fmla="*/ 763934 w 921058"/>
                <a:gd name="connsiteY3" fmla="*/ 921834 h 1261550"/>
                <a:gd name="connsiteX4" fmla="*/ 819723 w 921058"/>
                <a:gd name="connsiteY4" fmla="*/ 1039145 h 1261550"/>
                <a:gd name="connsiteX5" fmla="*/ 247293 w 921058"/>
                <a:gd name="connsiteY5" fmla="*/ 1258453 h 1261550"/>
                <a:gd name="connsiteX6" fmla="*/ 5651 w 921058"/>
                <a:gd name="connsiteY6" fmla="*/ 457200 h 1261550"/>
                <a:gd name="connsiteX0" fmla="*/ 4001 w 919408"/>
                <a:gd name="connsiteY0" fmla="*/ 457200 h 1261550"/>
                <a:gd name="connsiteX1" fmla="*/ 461201 w 919408"/>
                <a:gd name="connsiteY1" fmla="*/ 0 h 1261550"/>
                <a:gd name="connsiteX2" fmla="*/ 918401 w 919408"/>
                <a:gd name="connsiteY2" fmla="*/ 457200 h 1261550"/>
                <a:gd name="connsiteX3" fmla="*/ 762284 w 919408"/>
                <a:gd name="connsiteY3" fmla="*/ 921834 h 1261550"/>
                <a:gd name="connsiteX4" fmla="*/ 818073 w 919408"/>
                <a:gd name="connsiteY4" fmla="*/ 1039145 h 1261550"/>
                <a:gd name="connsiteX5" fmla="*/ 245643 w 919408"/>
                <a:gd name="connsiteY5" fmla="*/ 1258453 h 1261550"/>
                <a:gd name="connsiteX6" fmla="*/ 4001 w 919408"/>
                <a:gd name="connsiteY6" fmla="*/ 457200 h 1261550"/>
                <a:gd name="connsiteX0" fmla="*/ 7735 w 923142"/>
                <a:gd name="connsiteY0" fmla="*/ 457200 h 1263456"/>
                <a:gd name="connsiteX1" fmla="*/ 464935 w 923142"/>
                <a:gd name="connsiteY1" fmla="*/ 0 h 1263456"/>
                <a:gd name="connsiteX2" fmla="*/ 922135 w 923142"/>
                <a:gd name="connsiteY2" fmla="*/ 457200 h 1263456"/>
                <a:gd name="connsiteX3" fmla="*/ 766018 w 923142"/>
                <a:gd name="connsiteY3" fmla="*/ 921834 h 1263456"/>
                <a:gd name="connsiteX4" fmla="*/ 821807 w 923142"/>
                <a:gd name="connsiteY4" fmla="*/ 1039145 h 1263456"/>
                <a:gd name="connsiteX5" fmla="*/ 249377 w 923142"/>
                <a:gd name="connsiteY5" fmla="*/ 1258453 h 1263456"/>
                <a:gd name="connsiteX6" fmla="*/ 182469 w 923142"/>
                <a:gd name="connsiteY6" fmla="*/ 1128355 h 1263456"/>
                <a:gd name="connsiteX7" fmla="*/ 7735 w 923142"/>
                <a:gd name="connsiteY7" fmla="*/ 457200 h 1263456"/>
                <a:gd name="connsiteX0" fmla="*/ 3690 w 919097"/>
                <a:gd name="connsiteY0" fmla="*/ 457200 h 1261550"/>
                <a:gd name="connsiteX1" fmla="*/ 460890 w 919097"/>
                <a:gd name="connsiteY1" fmla="*/ 0 h 1261550"/>
                <a:gd name="connsiteX2" fmla="*/ 918090 w 919097"/>
                <a:gd name="connsiteY2" fmla="*/ 457200 h 1261550"/>
                <a:gd name="connsiteX3" fmla="*/ 761973 w 919097"/>
                <a:gd name="connsiteY3" fmla="*/ 921834 h 1261550"/>
                <a:gd name="connsiteX4" fmla="*/ 817762 w 919097"/>
                <a:gd name="connsiteY4" fmla="*/ 1039145 h 1261550"/>
                <a:gd name="connsiteX5" fmla="*/ 245332 w 919097"/>
                <a:gd name="connsiteY5" fmla="*/ 1258453 h 1261550"/>
                <a:gd name="connsiteX6" fmla="*/ 245331 w 919097"/>
                <a:gd name="connsiteY6" fmla="*/ 1083750 h 1261550"/>
                <a:gd name="connsiteX7" fmla="*/ 3690 w 919097"/>
                <a:gd name="connsiteY7" fmla="*/ 457200 h 1261550"/>
                <a:gd name="connsiteX0" fmla="*/ 3690 w 919097"/>
                <a:gd name="connsiteY0" fmla="*/ 457200 h 1261550"/>
                <a:gd name="connsiteX1" fmla="*/ 460890 w 919097"/>
                <a:gd name="connsiteY1" fmla="*/ 0 h 1261550"/>
                <a:gd name="connsiteX2" fmla="*/ 918090 w 919097"/>
                <a:gd name="connsiteY2" fmla="*/ 457200 h 1261550"/>
                <a:gd name="connsiteX3" fmla="*/ 761973 w 919097"/>
                <a:gd name="connsiteY3" fmla="*/ 921834 h 1261550"/>
                <a:gd name="connsiteX4" fmla="*/ 817762 w 919097"/>
                <a:gd name="connsiteY4" fmla="*/ 1039145 h 1261550"/>
                <a:gd name="connsiteX5" fmla="*/ 245332 w 919097"/>
                <a:gd name="connsiteY5" fmla="*/ 1258453 h 1261550"/>
                <a:gd name="connsiteX6" fmla="*/ 245331 w 919097"/>
                <a:gd name="connsiteY6" fmla="*/ 1083750 h 1261550"/>
                <a:gd name="connsiteX7" fmla="*/ 3690 w 919097"/>
                <a:gd name="connsiteY7" fmla="*/ 457200 h 1261550"/>
                <a:gd name="connsiteX0" fmla="*/ 3690 w 919097"/>
                <a:gd name="connsiteY0" fmla="*/ 457200 h 1262837"/>
                <a:gd name="connsiteX1" fmla="*/ 460890 w 919097"/>
                <a:gd name="connsiteY1" fmla="*/ 0 h 1262837"/>
                <a:gd name="connsiteX2" fmla="*/ 918090 w 919097"/>
                <a:gd name="connsiteY2" fmla="*/ 457200 h 1262837"/>
                <a:gd name="connsiteX3" fmla="*/ 761973 w 919097"/>
                <a:gd name="connsiteY3" fmla="*/ 921834 h 1262837"/>
                <a:gd name="connsiteX4" fmla="*/ 817762 w 919097"/>
                <a:gd name="connsiteY4" fmla="*/ 1039145 h 1262837"/>
                <a:gd name="connsiteX5" fmla="*/ 245332 w 919097"/>
                <a:gd name="connsiteY5" fmla="*/ 1258453 h 1262837"/>
                <a:gd name="connsiteX6" fmla="*/ 245331 w 919097"/>
                <a:gd name="connsiteY6" fmla="*/ 1083750 h 1262837"/>
                <a:gd name="connsiteX7" fmla="*/ 3690 w 919097"/>
                <a:gd name="connsiteY7" fmla="*/ 457200 h 1262837"/>
                <a:gd name="connsiteX0" fmla="*/ 3690 w 919097"/>
                <a:gd name="connsiteY0" fmla="*/ 457200 h 1262380"/>
                <a:gd name="connsiteX1" fmla="*/ 460890 w 919097"/>
                <a:gd name="connsiteY1" fmla="*/ 0 h 1262380"/>
                <a:gd name="connsiteX2" fmla="*/ 918090 w 919097"/>
                <a:gd name="connsiteY2" fmla="*/ 457200 h 1262380"/>
                <a:gd name="connsiteX3" fmla="*/ 761973 w 919097"/>
                <a:gd name="connsiteY3" fmla="*/ 921834 h 1262380"/>
                <a:gd name="connsiteX4" fmla="*/ 817762 w 919097"/>
                <a:gd name="connsiteY4" fmla="*/ 1039145 h 1262380"/>
                <a:gd name="connsiteX5" fmla="*/ 245332 w 919097"/>
                <a:gd name="connsiteY5" fmla="*/ 1258453 h 1262380"/>
                <a:gd name="connsiteX6" fmla="*/ 245331 w 919097"/>
                <a:gd name="connsiteY6" fmla="*/ 1083750 h 1262380"/>
                <a:gd name="connsiteX7" fmla="*/ 3690 w 919097"/>
                <a:gd name="connsiteY7" fmla="*/ 457200 h 1262380"/>
                <a:gd name="connsiteX0" fmla="*/ 8414 w 923821"/>
                <a:gd name="connsiteY0" fmla="*/ 457200 h 1262380"/>
                <a:gd name="connsiteX1" fmla="*/ 465614 w 923821"/>
                <a:gd name="connsiteY1" fmla="*/ 0 h 1262380"/>
                <a:gd name="connsiteX2" fmla="*/ 922814 w 923821"/>
                <a:gd name="connsiteY2" fmla="*/ 457200 h 1262380"/>
                <a:gd name="connsiteX3" fmla="*/ 766697 w 923821"/>
                <a:gd name="connsiteY3" fmla="*/ 921834 h 1262380"/>
                <a:gd name="connsiteX4" fmla="*/ 822486 w 923821"/>
                <a:gd name="connsiteY4" fmla="*/ 1039145 h 1262380"/>
                <a:gd name="connsiteX5" fmla="*/ 250056 w 923821"/>
                <a:gd name="connsiteY5" fmla="*/ 1258453 h 1262380"/>
                <a:gd name="connsiteX6" fmla="*/ 250055 w 923821"/>
                <a:gd name="connsiteY6" fmla="*/ 1083750 h 1262380"/>
                <a:gd name="connsiteX7" fmla="*/ 174983 w 923821"/>
                <a:gd name="connsiteY7" fmla="*/ 920199 h 1262380"/>
                <a:gd name="connsiteX8" fmla="*/ 8414 w 923821"/>
                <a:gd name="connsiteY8" fmla="*/ 457200 h 1262380"/>
                <a:gd name="connsiteX0" fmla="*/ 35540 w 950947"/>
                <a:gd name="connsiteY0" fmla="*/ 457200 h 1262380"/>
                <a:gd name="connsiteX1" fmla="*/ 492740 w 950947"/>
                <a:gd name="connsiteY1" fmla="*/ 0 h 1262380"/>
                <a:gd name="connsiteX2" fmla="*/ 949940 w 950947"/>
                <a:gd name="connsiteY2" fmla="*/ 457200 h 1262380"/>
                <a:gd name="connsiteX3" fmla="*/ 793823 w 950947"/>
                <a:gd name="connsiteY3" fmla="*/ 921834 h 1262380"/>
                <a:gd name="connsiteX4" fmla="*/ 849612 w 950947"/>
                <a:gd name="connsiteY4" fmla="*/ 1039145 h 1262380"/>
                <a:gd name="connsiteX5" fmla="*/ 277182 w 950947"/>
                <a:gd name="connsiteY5" fmla="*/ 1258453 h 1262380"/>
                <a:gd name="connsiteX6" fmla="*/ 277181 w 950947"/>
                <a:gd name="connsiteY6" fmla="*/ 1083750 h 1262380"/>
                <a:gd name="connsiteX7" fmla="*/ 57730 w 950947"/>
                <a:gd name="connsiteY7" fmla="*/ 1059512 h 1262380"/>
                <a:gd name="connsiteX8" fmla="*/ 35540 w 950947"/>
                <a:gd name="connsiteY8" fmla="*/ 457200 h 1262380"/>
                <a:gd name="connsiteX0" fmla="*/ 41761 w 957168"/>
                <a:gd name="connsiteY0" fmla="*/ 457200 h 1262380"/>
                <a:gd name="connsiteX1" fmla="*/ 498961 w 957168"/>
                <a:gd name="connsiteY1" fmla="*/ 0 h 1262380"/>
                <a:gd name="connsiteX2" fmla="*/ 956161 w 957168"/>
                <a:gd name="connsiteY2" fmla="*/ 457200 h 1262380"/>
                <a:gd name="connsiteX3" fmla="*/ 800044 w 957168"/>
                <a:gd name="connsiteY3" fmla="*/ 921834 h 1262380"/>
                <a:gd name="connsiteX4" fmla="*/ 855833 w 957168"/>
                <a:gd name="connsiteY4" fmla="*/ 1039145 h 1262380"/>
                <a:gd name="connsiteX5" fmla="*/ 283403 w 957168"/>
                <a:gd name="connsiteY5" fmla="*/ 1258453 h 1262380"/>
                <a:gd name="connsiteX6" fmla="*/ 283402 w 957168"/>
                <a:gd name="connsiteY6" fmla="*/ 1083750 h 1262380"/>
                <a:gd name="connsiteX7" fmla="*/ 63951 w 957168"/>
                <a:gd name="connsiteY7" fmla="*/ 1059512 h 1262380"/>
                <a:gd name="connsiteX8" fmla="*/ 23424 w 957168"/>
                <a:gd name="connsiteY8" fmla="*/ 910067 h 1262380"/>
                <a:gd name="connsiteX9" fmla="*/ 41761 w 957168"/>
                <a:gd name="connsiteY9" fmla="*/ 457200 h 1262380"/>
                <a:gd name="connsiteX0" fmla="*/ 41761 w 957168"/>
                <a:gd name="connsiteY0" fmla="*/ 457200 h 1262380"/>
                <a:gd name="connsiteX1" fmla="*/ 498961 w 957168"/>
                <a:gd name="connsiteY1" fmla="*/ 0 h 1262380"/>
                <a:gd name="connsiteX2" fmla="*/ 956161 w 957168"/>
                <a:gd name="connsiteY2" fmla="*/ 457200 h 1262380"/>
                <a:gd name="connsiteX3" fmla="*/ 800044 w 957168"/>
                <a:gd name="connsiteY3" fmla="*/ 921834 h 1262380"/>
                <a:gd name="connsiteX4" fmla="*/ 855833 w 957168"/>
                <a:gd name="connsiteY4" fmla="*/ 1039145 h 1262380"/>
                <a:gd name="connsiteX5" fmla="*/ 283403 w 957168"/>
                <a:gd name="connsiteY5" fmla="*/ 1258453 h 1262380"/>
                <a:gd name="connsiteX6" fmla="*/ 283402 w 957168"/>
                <a:gd name="connsiteY6" fmla="*/ 1083750 h 1262380"/>
                <a:gd name="connsiteX7" fmla="*/ 63951 w 957168"/>
                <a:gd name="connsiteY7" fmla="*/ 1059512 h 1262380"/>
                <a:gd name="connsiteX8" fmla="*/ 23424 w 957168"/>
                <a:gd name="connsiteY8" fmla="*/ 910067 h 1262380"/>
                <a:gd name="connsiteX9" fmla="*/ 41761 w 957168"/>
                <a:gd name="connsiteY9" fmla="*/ 457200 h 1262380"/>
                <a:gd name="connsiteX0" fmla="*/ 24783 w 940190"/>
                <a:gd name="connsiteY0" fmla="*/ 457200 h 1262380"/>
                <a:gd name="connsiteX1" fmla="*/ 481983 w 940190"/>
                <a:gd name="connsiteY1" fmla="*/ 0 h 1262380"/>
                <a:gd name="connsiteX2" fmla="*/ 939183 w 940190"/>
                <a:gd name="connsiteY2" fmla="*/ 457200 h 1262380"/>
                <a:gd name="connsiteX3" fmla="*/ 783066 w 940190"/>
                <a:gd name="connsiteY3" fmla="*/ 921834 h 1262380"/>
                <a:gd name="connsiteX4" fmla="*/ 838855 w 940190"/>
                <a:gd name="connsiteY4" fmla="*/ 1039145 h 1262380"/>
                <a:gd name="connsiteX5" fmla="*/ 266425 w 940190"/>
                <a:gd name="connsiteY5" fmla="*/ 1258453 h 1262380"/>
                <a:gd name="connsiteX6" fmla="*/ 266424 w 940190"/>
                <a:gd name="connsiteY6" fmla="*/ 1083750 h 1262380"/>
                <a:gd name="connsiteX7" fmla="*/ 46973 w 940190"/>
                <a:gd name="connsiteY7" fmla="*/ 1059512 h 1262380"/>
                <a:gd name="connsiteX8" fmla="*/ 59638 w 940190"/>
                <a:gd name="connsiteY8" fmla="*/ 937930 h 1262380"/>
                <a:gd name="connsiteX9" fmla="*/ 24783 w 940190"/>
                <a:gd name="connsiteY9" fmla="*/ 457200 h 1262380"/>
                <a:gd name="connsiteX0" fmla="*/ 32840 w 948247"/>
                <a:gd name="connsiteY0" fmla="*/ 457200 h 1262380"/>
                <a:gd name="connsiteX1" fmla="*/ 490040 w 948247"/>
                <a:gd name="connsiteY1" fmla="*/ 0 h 1262380"/>
                <a:gd name="connsiteX2" fmla="*/ 947240 w 948247"/>
                <a:gd name="connsiteY2" fmla="*/ 457200 h 1262380"/>
                <a:gd name="connsiteX3" fmla="*/ 791123 w 948247"/>
                <a:gd name="connsiteY3" fmla="*/ 921834 h 1262380"/>
                <a:gd name="connsiteX4" fmla="*/ 846912 w 948247"/>
                <a:gd name="connsiteY4" fmla="*/ 1039145 h 1262380"/>
                <a:gd name="connsiteX5" fmla="*/ 274482 w 948247"/>
                <a:gd name="connsiteY5" fmla="*/ 1258453 h 1262380"/>
                <a:gd name="connsiteX6" fmla="*/ 274481 w 948247"/>
                <a:gd name="connsiteY6" fmla="*/ 1083750 h 1262380"/>
                <a:gd name="connsiteX7" fmla="*/ 55030 w 948247"/>
                <a:gd name="connsiteY7" fmla="*/ 1059512 h 1262380"/>
                <a:gd name="connsiteX8" fmla="*/ 67695 w 948247"/>
                <a:gd name="connsiteY8" fmla="*/ 937930 h 1262380"/>
                <a:gd name="connsiteX9" fmla="*/ 39832 w 948247"/>
                <a:gd name="connsiteY9" fmla="*/ 811282 h 1262380"/>
                <a:gd name="connsiteX10" fmla="*/ 32840 w 948247"/>
                <a:gd name="connsiteY10" fmla="*/ 457200 h 1262380"/>
                <a:gd name="connsiteX0" fmla="*/ 39210 w 954617"/>
                <a:gd name="connsiteY0" fmla="*/ 457200 h 1262380"/>
                <a:gd name="connsiteX1" fmla="*/ 496410 w 954617"/>
                <a:gd name="connsiteY1" fmla="*/ 0 h 1262380"/>
                <a:gd name="connsiteX2" fmla="*/ 953610 w 954617"/>
                <a:gd name="connsiteY2" fmla="*/ 457200 h 1262380"/>
                <a:gd name="connsiteX3" fmla="*/ 797493 w 954617"/>
                <a:gd name="connsiteY3" fmla="*/ 921834 h 1262380"/>
                <a:gd name="connsiteX4" fmla="*/ 853282 w 954617"/>
                <a:gd name="connsiteY4" fmla="*/ 1039145 h 1262380"/>
                <a:gd name="connsiteX5" fmla="*/ 280852 w 954617"/>
                <a:gd name="connsiteY5" fmla="*/ 1258453 h 1262380"/>
                <a:gd name="connsiteX6" fmla="*/ 280851 w 954617"/>
                <a:gd name="connsiteY6" fmla="*/ 1083750 h 1262380"/>
                <a:gd name="connsiteX7" fmla="*/ 61400 w 954617"/>
                <a:gd name="connsiteY7" fmla="*/ 1059512 h 1262380"/>
                <a:gd name="connsiteX8" fmla="*/ 74065 w 954617"/>
                <a:gd name="connsiteY8" fmla="*/ 937930 h 1262380"/>
                <a:gd name="connsiteX9" fmla="*/ 28472 w 954617"/>
                <a:gd name="connsiteY9" fmla="*/ 882205 h 1262380"/>
                <a:gd name="connsiteX10" fmla="*/ 39210 w 954617"/>
                <a:gd name="connsiteY10" fmla="*/ 457200 h 1262380"/>
                <a:gd name="connsiteX0" fmla="*/ 39210 w 954617"/>
                <a:gd name="connsiteY0" fmla="*/ 457200 h 1262380"/>
                <a:gd name="connsiteX1" fmla="*/ 496410 w 954617"/>
                <a:gd name="connsiteY1" fmla="*/ 0 h 1262380"/>
                <a:gd name="connsiteX2" fmla="*/ 953610 w 954617"/>
                <a:gd name="connsiteY2" fmla="*/ 457200 h 1262380"/>
                <a:gd name="connsiteX3" fmla="*/ 797493 w 954617"/>
                <a:gd name="connsiteY3" fmla="*/ 921834 h 1262380"/>
                <a:gd name="connsiteX4" fmla="*/ 853282 w 954617"/>
                <a:gd name="connsiteY4" fmla="*/ 1039145 h 1262380"/>
                <a:gd name="connsiteX5" fmla="*/ 280852 w 954617"/>
                <a:gd name="connsiteY5" fmla="*/ 1258453 h 1262380"/>
                <a:gd name="connsiteX6" fmla="*/ 280851 w 954617"/>
                <a:gd name="connsiteY6" fmla="*/ 1083750 h 1262380"/>
                <a:gd name="connsiteX7" fmla="*/ 61400 w 954617"/>
                <a:gd name="connsiteY7" fmla="*/ 1059512 h 1262380"/>
                <a:gd name="connsiteX8" fmla="*/ 74065 w 954617"/>
                <a:gd name="connsiteY8" fmla="*/ 937930 h 1262380"/>
                <a:gd name="connsiteX9" fmla="*/ 28472 w 954617"/>
                <a:gd name="connsiteY9" fmla="*/ 882205 h 1262380"/>
                <a:gd name="connsiteX10" fmla="*/ 39210 w 954617"/>
                <a:gd name="connsiteY10" fmla="*/ 457200 h 1262380"/>
                <a:gd name="connsiteX0" fmla="*/ 40197 w 955604"/>
                <a:gd name="connsiteY0" fmla="*/ 457200 h 1262380"/>
                <a:gd name="connsiteX1" fmla="*/ 497397 w 955604"/>
                <a:gd name="connsiteY1" fmla="*/ 0 h 1262380"/>
                <a:gd name="connsiteX2" fmla="*/ 954597 w 955604"/>
                <a:gd name="connsiteY2" fmla="*/ 457200 h 1262380"/>
                <a:gd name="connsiteX3" fmla="*/ 798480 w 955604"/>
                <a:gd name="connsiteY3" fmla="*/ 921834 h 1262380"/>
                <a:gd name="connsiteX4" fmla="*/ 854269 w 955604"/>
                <a:gd name="connsiteY4" fmla="*/ 1039145 h 1262380"/>
                <a:gd name="connsiteX5" fmla="*/ 281839 w 955604"/>
                <a:gd name="connsiteY5" fmla="*/ 1258453 h 1262380"/>
                <a:gd name="connsiteX6" fmla="*/ 281838 w 955604"/>
                <a:gd name="connsiteY6" fmla="*/ 1083750 h 1262380"/>
                <a:gd name="connsiteX7" fmla="*/ 62387 w 955604"/>
                <a:gd name="connsiteY7" fmla="*/ 1059512 h 1262380"/>
                <a:gd name="connsiteX8" fmla="*/ 75052 w 955604"/>
                <a:gd name="connsiteY8" fmla="*/ 937930 h 1262380"/>
                <a:gd name="connsiteX9" fmla="*/ 29459 w 955604"/>
                <a:gd name="connsiteY9" fmla="*/ 882205 h 1262380"/>
                <a:gd name="connsiteX10" fmla="*/ 21861 w 955604"/>
                <a:gd name="connsiteY10" fmla="*/ 839144 h 1262380"/>
                <a:gd name="connsiteX11" fmla="*/ 40197 w 955604"/>
                <a:gd name="connsiteY11" fmla="*/ 457200 h 1262380"/>
                <a:gd name="connsiteX0" fmla="*/ 35397 w 950804"/>
                <a:gd name="connsiteY0" fmla="*/ 457200 h 1262380"/>
                <a:gd name="connsiteX1" fmla="*/ 492597 w 950804"/>
                <a:gd name="connsiteY1" fmla="*/ 0 h 1262380"/>
                <a:gd name="connsiteX2" fmla="*/ 949797 w 950804"/>
                <a:gd name="connsiteY2" fmla="*/ 457200 h 1262380"/>
                <a:gd name="connsiteX3" fmla="*/ 793680 w 950804"/>
                <a:gd name="connsiteY3" fmla="*/ 921834 h 1262380"/>
                <a:gd name="connsiteX4" fmla="*/ 849469 w 950804"/>
                <a:gd name="connsiteY4" fmla="*/ 1039145 h 1262380"/>
                <a:gd name="connsiteX5" fmla="*/ 277039 w 950804"/>
                <a:gd name="connsiteY5" fmla="*/ 1258453 h 1262380"/>
                <a:gd name="connsiteX6" fmla="*/ 277038 w 950804"/>
                <a:gd name="connsiteY6" fmla="*/ 1083750 h 1262380"/>
                <a:gd name="connsiteX7" fmla="*/ 57587 w 950804"/>
                <a:gd name="connsiteY7" fmla="*/ 1059512 h 1262380"/>
                <a:gd name="connsiteX8" fmla="*/ 70252 w 950804"/>
                <a:gd name="connsiteY8" fmla="*/ 937930 h 1262380"/>
                <a:gd name="connsiteX9" fmla="*/ 24659 w 950804"/>
                <a:gd name="connsiteY9" fmla="*/ 882205 h 1262380"/>
                <a:gd name="connsiteX10" fmla="*/ 29725 w 950804"/>
                <a:gd name="connsiteY10" fmla="*/ 851809 h 1262380"/>
                <a:gd name="connsiteX11" fmla="*/ 35397 w 950804"/>
                <a:gd name="connsiteY11" fmla="*/ 457200 h 1262380"/>
                <a:gd name="connsiteX0" fmla="*/ 38408 w 953815"/>
                <a:gd name="connsiteY0" fmla="*/ 457200 h 1262380"/>
                <a:gd name="connsiteX1" fmla="*/ 495608 w 953815"/>
                <a:gd name="connsiteY1" fmla="*/ 0 h 1262380"/>
                <a:gd name="connsiteX2" fmla="*/ 952808 w 953815"/>
                <a:gd name="connsiteY2" fmla="*/ 457200 h 1262380"/>
                <a:gd name="connsiteX3" fmla="*/ 796691 w 953815"/>
                <a:gd name="connsiteY3" fmla="*/ 921834 h 1262380"/>
                <a:gd name="connsiteX4" fmla="*/ 852480 w 953815"/>
                <a:gd name="connsiteY4" fmla="*/ 1039145 h 1262380"/>
                <a:gd name="connsiteX5" fmla="*/ 280050 w 953815"/>
                <a:gd name="connsiteY5" fmla="*/ 1258453 h 1262380"/>
                <a:gd name="connsiteX6" fmla="*/ 280049 w 953815"/>
                <a:gd name="connsiteY6" fmla="*/ 1083750 h 1262380"/>
                <a:gd name="connsiteX7" fmla="*/ 60598 w 953815"/>
                <a:gd name="connsiteY7" fmla="*/ 1059512 h 1262380"/>
                <a:gd name="connsiteX8" fmla="*/ 73263 w 953815"/>
                <a:gd name="connsiteY8" fmla="*/ 937930 h 1262380"/>
                <a:gd name="connsiteX9" fmla="*/ 27670 w 953815"/>
                <a:gd name="connsiteY9" fmla="*/ 882205 h 1262380"/>
                <a:gd name="connsiteX10" fmla="*/ 32736 w 953815"/>
                <a:gd name="connsiteY10" fmla="*/ 851809 h 1262380"/>
                <a:gd name="connsiteX11" fmla="*/ 25137 w 953815"/>
                <a:gd name="connsiteY11" fmla="*/ 791018 h 1262380"/>
                <a:gd name="connsiteX12" fmla="*/ 38408 w 953815"/>
                <a:gd name="connsiteY12" fmla="*/ 457200 h 1262380"/>
                <a:gd name="connsiteX0" fmla="*/ 48642 w 964049"/>
                <a:gd name="connsiteY0" fmla="*/ 457200 h 1262380"/>
                <a:gd name="connsiteX1" fmla="*/ 505842 w 964049"/>
                <a:gd name="connsiteY1" fmla="*/ 0 h 1262380"/>
                <a:gd name="connsiteX2" fmla="*/ 963042 w 964049"/>
                <a:gd name="connsiteY2" fmla="*/ 457200 h 1262380"/>
                <a:gd name="connsiteX3" fmla="*/ 806925 w 964049"/>
                <a:gd name="connsiteY3" fmla="*/ 921834 h 1262380"/>
                <a:gd name="connsiteX4" fmla="*/ 862714 w 964049"/>
                <a:gd name="connsiteY4" fmla="*/ 1039145 h 1262380"/>
                <a:gd name="connsiteX5" fmla="*/ 290284 w 964049"/>
                <a:gd name="connsiteY5" fmla="*/ 1258453 h 1262380"/>
                <a:gd name="connsiteX6" fmla="*/ 290283 w 964049"/>
                <a:gd name="connsiteY6" fmla="*/ 1083750 h 1262380"/>
                <a:gd name="connsiteX7" fmla="*/ 70832 w 964049"/>
                <a:gd name="connsiteY7" fmla="*/ 1059512 h 1262380"/>
                <a:gd name="connsiteX8" fmla="*/ 83497 w 964049"/>
                <a:gd name="connsiteY8" fmla="*/ 937930 h 1262380"/>
                <a:gd name="connsiteX9" fmla="*/ 37904 w 964049"/>
                <a:gd name="connsiteY9" fmla="*/ 882205 h 1262380"/>
                <a:gd name="connsiteX10" fmla="*/ 42970 w 964049"/>
                <a:gd name="connsiteY10" fmla="*/ 851809 h 1262380"/>
                <a:gd name="connsiteX11" fmla="*/ 12575 w 964049"/>
                <a:gd name="connsiteY11" fmla="*/ 823946 h 1262380"/>
                <a:gd name="connsiteX12" fmla="*/ 48642 w 964049"/>
                <a:gd name="connsiteY12" fmla="*/ 457200 h 1262380"/>
                <a:gd name="connsiteX0" fmla="*/ 50888 w 966295"/>
                <a:gd name="connsiteY0" fmla="*/ 457200 h 1262380"/>
                <a:gd name="connsiteX1" fmla="*/ 508088 w 966295"/>
                <a:gd name="connsiteY1" fmla="*/ 0 h 1262380"/>
                <a:gd name="connsiteX2" fmla="*/ 965288 w 966295"/>
                <a:gd name="connsiteY2" fmla="*/ 457200 h 1262380"/>
                <a:gd name="connsiteX3" fmla="*/ 809171 w 966295"/>
                <a:gd name="connsiteY3" fmla="*/ 921834 h 1262380"/>
                <a:gd name="connsiteX4" fmla="*/ 864960 w 966295"/>
                <a:gd name="connsiteY4" fmla="*/ 1039145 h 1262380"/>
                <a:gd name="connsiteX5" fmla="*/ 292530 w 966295"/>
                <a:gd name="connsiteY5" fmla="*/ 1258453 h 1262380"/>
                <a:gd name="connsiteX6" fmla="*/ 292529 w 966295"/>
                <a:gd name="connsiteY6" fmla="*/ 1083750 h 1262380"/>
                <a:gd name="connsiteX7" fmla="*/ 73078 w 966295"/>
                <a:gd name="connsiteY7" fmla="*/ 1059512 h 1262380"/>
                <a:gd name="connsiteX8" fmla="*/ 85743 w 966295"/>
                <a:gd name="connsiteY8" fmla="*/ 937930 h 1262380"/>
                <a:gd name="connsiteX9" fmla="*/ 40150 w 966295"/>
                <a:gd name="connsiteY9" fmla="*/ 882205 h 1262380"/>
                <a:gd name="connsiteX10" fmla="*/ 45216 w 966295"/>
                <a:gd name="connsiteY10" fmla="*/ 851809 h 1262380"/>
                <a:gd name="connsiteX11" fmla="*/ 14821 w 966295"/>
                <a:gd name="connsiteY11" fmla="*/ 823946 h 1262380"/>
                <a:gd name="connsiteX12" fmla="*/ 7223 w 966295"/>
                <a:gd name="connsiteY12" fmla="*/ 732760 h 1262380"/>
                <a:gd name="connsiteX13" fmla="*/ 50888 w 966295"/>
                <a:gd name="connsiteY13" fmla="*/ 457200 h 1262380"/>
                <a:gd name="connsiteX0" fmla="*/ 36865 w 952272"/>
                <a:gd name="connsiteY0" fmla="*/ 457200 h 1262380"/>
                <a:gd name="connsiteX1" fmla="*/ 494065 w 952272"/>
                <a:gd name="connsiteY1" fmla="*/ 0 h 1262380"/>
                <a:gd name="connsiteX2" fmla="*/ 951265 w 952272"/>
                <a:gd name="connsiteY2" fmla="*/ 457200 h 1262380"/>
                <a:gd name="connsiteX3" fmla="*/ 795148 w 952272"/>
                <a:gd name="connsiteY3" fmla="*/ 921834 h 1262380"/>
                <a:gd name="connsiteX4" fmla="*/ 850937 w 952272"/>
                <a:gd name="connsiteY4" fmla="*/ 1039145 h 1262380"/>
                <a:gd name="connsiteX5" fmla="*/ 278507 w 952272"/>
                <a:gd name="connsiteY5" fmla="*/ 1258453 h 1262380"/>
                <a:gd name="connsiteX6" fmla="*/ 278506 w 952272"/>
                <a:gd name="connsiteY6" fmla="*/ 1083750 h 1262380"/>
                <a:gd name="connsiteX7" fmla="*/ 59055 w 952272"/>
                <a:gd name="connsiteY7" fmla="*/ 1059512 h 1262380"/>
                <a:gd name="connsiteX8" fmla="*/ 71720 w 952272"/>
                <a:gd name="connsiteY8" fmla="*/ 937930 h 1262380"/>
                <a:gd name="connsiteX9" fmla="*/ 26127 w 952272"/>
                <a:gd name="connsiteY9" fmla="*/ 882205 h 1262380"/>
                <a:gd name="connsiteX10" fmla="*/ 31193 w 952272"/>
                <a:gd name="connsiteY10" fmla="*/ 851809 h 1262380"/>
                <a:gd name="connsiteX11" fmla="*/ 798 w 952272"/>
                <a:gd name="connsiteY11" fmla="*/ 823946 h 1262380"/>
                <a:gd name="connsiteX12" fmla="*/ 33727 w 952272"/>
                <a:gd name="connsiteY12" fmla="*/ 775820 h 1262380"/>
                <a:gd name="connsiteX13" fmla="*/ 36865 w 952272"/>
                <a:gd name="connsiteY13" fmla="*/ 457200 h 1262380"/>
                <a:gd name="connsiteX0" fmla="*/ 38519 w 953926"/>
                <a:gd name="connsiteY0" fmla="*/ 457200 h 1262380"/>
                <a:gd name="connsiteX1" fmla="*/ 495719 w 953926"/>
                <a:gd name="connsiteY1" fmla="*/ 0 h 1262380"/>
                <a:gd name="connsiteX2" fmla="*/ 952919 w 953926"/>
                <a:gd name="connsiteY2" fmla="*/ 457200 h 1262380"/>
                <a:gd name="connsiteX3" fmla="*/ 796802 w 953926"/>
                <a:gd name="connsiteY3" fmla="*/ 921834 h 1262380"/>
                <a:gd name="connsiteX4" fmla="*/ 852591 w 953926"/>
                <a:gd name="connsiteY4" fmla="*/ 1039145 h 1262380"/>
                <a:gd name="connsiteX5" fmla="*/ 280161 w 953926"/>
                <a:gd name="connsiteY5" fmla="*/ 1258453 h 1262380"/>
                <a:gd name="connsiteX6" fmla="*/ 280160 w 953926"/>
                <a:gd name="connsiteY6" fmla="*/ 1083750 h 1262380"/>
                <a:gd name="connsiteX7" fmla="*/ 60709 w 953926"/>
                <a:gd name="connsiteY7" fmla="*/ 1059512 h 1262380"/>
                <a:gd name="connsiteX8" fmla="*/ 73374 w 953926"/>
                <a:gd name="connsiteY8" fmla="*/ 937930 h 1262380"/>
                <a:gd name="connsiteX9" fmla="*/ 27781 w 953926"/>
                <a:gd name="connsiteY9" fmla="*/ 882205 h 1262380"/>
                <a:gd name="connsiteX10" fmla="*/ 32847 w 953926"/>
                <a:gd name="connsiteY10" fmla="*/ 851809 h 1262380"/>
                <a:gd name="connsiteX11" fmla="*/ 2452 w 953926"/>
                <a:gd name="connsiteY11" fmla="*/ 823946 h 1262380"/>
                <a:gd name="connsiteX12" fmla="*/ 35381 w 953926"/>
                <a:gd name="connsiteY12" fmla="*/ 775820 h 1262380"/>
                <a:gd name="connsiteX13" fmla="*/ 25248 w 953926"/>
                <a:gd name="connsiteY13" fmla="*/ 702364 h 1262380"/>
                <a:gd name="connsiteX14" fmla="*/ 38519 w 953926"/>
                <a:gd name="connsiteY14" fmla="*/ 457200 h 1262380"/>
                <a:gd name="connsiteX0" fmla="*/ 132337 w 1047744"/>
                <a:gd name="connsiteY0" fmla="*/ 457200 h 1262380"/>
                <a:gd name="connsiteX1" fmla="*/ 589537 w 1047744"/>
                <a:gd name="connsiteY1" fmla="*/ 0 h 1262380"/>
                <a:gd name="connsiteX2" fmla="*/ 1046737 w 1047744"/>
                <a:gd name="connsiteY2" fmla="*/ 457200 h 1262380"/>
                <a:gd name="connsiteX3" fmla="*/ 890620 w 1047744"/>
                <a:gd name="connsiteY3" fmla="*/ 921834 h 1262380"/>
                <a:gd name="connsiteX4" fmla="*/ 946409 w 1047744"/>
                <a:gd name="connsiteY4" fmla="*/ 1039145 h 1262380"/>
                <a:gd name="connsiteX5" fmla="*/ 373979 w 1047744"/>
                <a:gd name="connsiteY5" fmla="*/ 1258453 h 1262380"/>
                <a:gd name="connsiteX6" fmla="*/ 373978 w 1047744"/>
                <a:gd name="connsiteY6" fmla="*/ 1083750 h 1262380"/>
                <a:gd name="connsiteX7" fmla="*/ 154527 w 1047744"/>
                <a:gd name="connsiteY7" fmla="*/ 1059512 h 1262380"/>
                <a:gd name="connsiteX8" fmla="*/ 167192 w 1047744"/>
                <a:gd name="connsiteY8" fmla="*/ 937930 h 1262380"/>
                <a:gd name="connsiteX9" fmla="*/ 121599 w 1047744"/>
                <a:gd name="connsiteY9" fmla="*/ 882205 h 1262380"/>
                <a:gd name="connsiteX10" fmla="*/ 126665 w 1047744"/>
                <a:gd name="connsiteY10" fmla="*/ 851809 h 1262380"/>
                <a:gd name="connsiteX11" fmla="*/ 96270 w 1047744"/>
                <a:gd name="connsiteY11" fmla="*/ 823946 h 1262380"/>
                <a:gd name="connsiteX12" fmla="*/ 129199 w 1047744"/>
                <a:gd name="connsiteY12" fmla="*/ 775820 h 1262380"/>
                <a:gd name="connsiteX13" fmla="*/ 17 w 1047744"/>
                <a:gd name="connsiteY13" fmla="*/ 727694 h 1262380"/>
                <a:gd name="connsiteX14" fmla="*/ 119066 w 1047744"/>
                <a:gd name="connsiteY14" fmla="*/ 702364 h 1262380"/>
                <a:gd name="connsiteX15" fmla="*/ 132337 w 1047744"/>
                <a:gd name="connsiteY15" fmla="*/ 457200 h 1262380"/>
                <a:gd name="connsiteX0" fmla="*/ 132354 w 1047761"/>
                <a:gd name="connsiteY0" fmla="*/ 457200 h 1262380"/>
                <a:gd name="connsiteX1" fmla="*/ 589554 w 1047761"/>
                <a:gd name="connsiteY1" fmla="*/ 0 h 1262380"/>
                <a:gd name="connsiteX2" fmla="*/ 1046754 w 1047761"/>
                <a:gd name="connsiteY2" fmla="*/ 457200 h 1262380"/>
                <a:gd name="connsiteX3" fmla="*/ 890637 w 1047761"/>
                <a:gd name="connsiteY3" fmla="*/ 921834 h 1262380"/>
                <a:gd name="connsiteX4" fmla="*/ 946426 w 1047761"/>
                <a:gd name="connsiteY4" fmla="*/ 1039145 h 1262380"/>
                <a:gd name="connsiteX5" fmla="*/ 373996 w 1047761"/>
                <a:gd name="connsiteY5" fmla="*/ 1258453 h 1262380"/>
                <a:gd name="connsiteX6" fmla="*/ 373995 w 1047761"/>
                <a:gd name="connsiteY6" fmla="*/ 1083750 h 1262380"/>
                <a:gd name="connsiteX7" fmla="*/ 154544 w 1047761"/>
                <a:gd name="connsiteY7" fmla="*/ 1059512 h 1262380"/>
                <a:gd name="connsiteX8" fmla="*/ 167209 w 1047761"/>
                <a:gd name="connsiteY8" fmla="*/ 937930 h 1262380"/>
                <a:gd name="connsiteX9" fmla="*/ 121616 w 1047761"/>
                <a:gd name="connsiteY9" fmla="*/ 882205 h 1262380"/>
                <a:gd name="connsiteX10" fmla="*/ 126682 w 1047761"/>
                <a:gd name="connsiteY10" fmla="*/ 851809 h 1262380"/>
                <a:gd name="connsiteX11" fmla="*/ 96287 w 1047761"/>
                <a:gd name="connsiteY11" fmla="*/ 823946 h 1262380"/>
                <a:gd name="connsiteX12" fmla="*/ 129216 w 1047761"/>
                <a:gd name="connsiteY12" fmla="*/ 775820 h 1262380"/>
                <a:gd name="connsiteX13" fmla="*/ 34 w 1047761"/>
                <a:gd name="connsiteY13" fmla="*/ 727694 h 1262380"/>
                <a:gd name="connsiteX14" fmla="*/ 60825 w 1047761"/>
                <a:gd name="connsiteY14" fmla="*/ 644106 h 1262380"/>
                <a:gd name="connsiteX15" fmla="*/ 132354 w 1047761"/>
                <a:gd name="connsiteY15" fmla="*/ 457200 h 1262380"/>
                <a:gd name="connsiteX0" fmla="*/ 132337 w 1047744"/>
                <a:gd name="connsiteY0" fmla="*/ 457200 h 1262380"/>
                <a:gd name="connsiteX1" fmla="*/ 589537 w 1047744"/>
                <a:gd name="connsiteY1" fmla="*/ 0 h 1262380"/>
                <a:gd name="connsiteX2" fmla="*/ 1046737 w 1047744"/>
                <a:gd name="connsiteY2" fmla="*/ 457200 h 1262380"/>
                <a:gd name="connsiteX3" fmla="*/ 890620 w 1047744"/>
                <a:gd name="connsiteY3" fmla="*/ 921834 h 1262380"/>
                <a:gd name="connsiteX4" fmla="*/ 946409 w 1047744"/>
                <a:gd name="connsiteY4" fmla="*/ 1039145 h 1262380"/>
                <a:gd name="connsiteX5" fmla="*/ 373979 w 1047744"/>
                <a:gd name="connsiteY5" fmla="*/ 1258453 h 1262380"/>
                <a:gd name="connsiteX6" fmla="*/ 373978 w 1047744"/>
                <a:gd name="connsiteY6" fmla="*/ 1083750 h 1262380"/>
                <a:gd name="connsiteX7" fmla="*/ 154527 w 1047744"/>
                <a:gd name="connsiteY7" fmla="*/ 1059512 h 1262380"/>
                <a:gd name="connsiteX8" fmla="*/ 167192 w 1047744"/>
                <a:gd name="connsiteY8" fmla="*/ 937930 h 1262380"/>
                <a:gd name="connsiteX9" fmla="*/ 121599 w 1047744"/>
                <a:gd name="connsiteY9" fmla="*/ 882205 h 1262380"/>
                <a:gd name="connsiteX10" fmla="*/ 126665 w 1047744"/>
                <a:gd name="connsiteY10" fmla="*/ 851809 h 1262380"/>
                <a:gd name="connsiteX11" fmla="*/ 96270 w 1047744"/>
                <a:gd name="connsiteY11" fmla="*/ 823946 h 1262380"/>
                <a:gd name="connsiteX12" fmla="*/ 129199 w 1047744"/>
                <a:gd name="connsiteY12" fmla="*/ 775820 h 1262380"/>
                <a:gd name="connsiteX13" fmla="*/ 17 w 1047744"/>
                <a:gd name="connsiteY13" fmla="*/ 727694 h 1262380"/>
                <a:gd name="connsiteX14" fmla="*/ 129198 w 1047744"/>
                <a:gd name="connsiteY14" fmla="*/ 557985 h 1262380"/>
                <a:gd name="connsiteX15" fmla="*/ 132337 w 1047744"/>
                <a:gd name="connsiteY15" fmla="*/ 457200 h 1262380"/>
                <a:gd name="connsiteX0" fmla="*/ 175398 w 1047744"/>
                <a:gd name="connsiteY0" fmla="*/ 176972 h 1273442"/>
                <a:gd name="connsiteX1" fmla="*/ 589537 w 1047744"/>
                <a:gd name="connsiteY1" fmla="*/ 11062 h 1273442"/>
                <a:gd name="connsiteX2" fmla="*/ 1046737 w 1047744"/>
                <a:gd name="connsiteY2" fmla="*/ 468262 h 1273442"/>
                <a:gd name="connsiteX3" fmla="*/ 890620 w 1047744"/>
                <a:gd name="connsiteY3" fmla="*/ 932896 h 1273442"/>
                <a:gd name="connsiteX4" fmla="*/ 946409 w 1047744"/>
                <a:gd name="connsiteY4" fmla="*/ 1050207 h 1273442"/>
                <a:gd name="connsiteX5" fmla="*/ 373979 w 1047744"/>
                <a:gd name="connsiteY5" fmla="*/ 1269515 h 1273442"/>
                <a:gd name="connsiteX6" fmla="*/ 373978 w 1047744"/>
                <a:gd name="connsiteY6" fmla="*/ 1094812 h 1273442"/>
                <a:gd name="connsiteX7" fmla="*/ 154527 w 1047744"/>
                <a:gd name="connsiteY7" fmla="*/ 1070574 h 1273442"/>
                <a:gd name="connsiteX8" fmla="*/ 167192 w 1047744"/>
                <a:gd name="connsiteY8" fmla="*/ 948992 h 1273442"/>
                <a:gd name="connsiteX9" fmla="*/ 121599 w 1047744"/>
                <a:gd name="connsiteY9" fmla="*/ 893267 h 1273442"/>
                <a:gd name="connsiteX10" fmla="*/ 126665 w 1047744"/>
                <a:gd name="connsiteY10" fmla="*/ 862871 h 1273442"/>
                <a:gd name="connsiteX11" fmla="*/ 96270 w 1047744"/>
                <a:gd name="connsiteY11" fmla="*/ 835008 h 1273442"/>
                <a:gd name="connsiteX12" fmla="*/ 129199 w 1047744"/>
                <a:gd name="connsiteY12" fmla="*/ 786882 h 1273442"/>
                <a:gd name="connsiteX13" fmla="*/ 17 w 1047744"/>
                <a:gd name="connsiteY13" fmla="*/ 738756 h 1273442"/>
                <a:gd name="connsiteX14" fmla="*/ 129198 w 1047744"/>
                <a:gd name="connsiteY14" fmla="*/ 569047 h 1273442"/>
                <a:gd name="connsiteX15" fmla="*/ 175398 w 1047744"/>
                <a:gd name="connsiteY15" fmla="*/ 176972 h 1273442"/>
                <a:gd name="connsiteX0" fmla="*/ 175398 w 1047744"/>
                <a:gd name="connsiteY0" fmla="*/ 169816 h 1266286"/>
                <a:gd name="connsiteX1" fmla="*/ 614866 w 1047744"/>
                <a:gd name="connsiteY1" fmla="*/ 11505 h 1266286"/>
                <a:gd name="connsiteX2" fmla="*/ 1046737 w 1047744"/>
                <a:gd name="connsiteY2" fmla="*/ 461106 h 1266286"/>
                <a:gd name="connsiteX3" fmla="*/ 890620 w 1047744"/>
                <a:gd name="connsiteY3" fmla="*/ 925740 h 1266286"/>
                <a:gd name="connsiteX4" fmla="*/ 946409 w 1047744"/>
                <a:gd name="connsiteY4" fmla="*/ 1043051 h 1266286"/>
                <a:gd name="connsiteX5" fmla="*/ 373979 w 1047744"/>
                <a:gd name="connsiteY5" fmla="*/ 1262359 h 1266286"/>
                <a:gd name="connsiteX6" fmla="*/ 373978 w 1047744"/>
                <a:gd name="connsiteY6" fmla="*/ 1087656 h 1266286"/>
                <a:gd name="connsiteX7" fmla="*/ 154527 w 1047744"/>
                <a:gd name="connsiteY7" fmla="*/ 1063418 h 1266286"/>
                <a:gd name="connsiteX8" fmla="*/ 167192 w 1047744"/>
                <a:gd name="connsiteY8" fmla="*/ 941836 h 1266286"/>
                <a:gd name="connsiteX9" fmla="*/ 121599 w 1047744"/>
                <a:gd name="connsiteY9" fmla="*/ 886111 h 1266286"/>
                <a:gd name="connsiteX10" fmla="*/ 126665 w 1047744"/>
                <a:gd name="connsiteY10" fmla="*/ 855715 h 1266286"/>
                <a:gd name="connsiteX11" fmla="*/ 96270 w 1047744"/>
                <a:gd name="connsiteY11" fmla="*/ 827852 h 1266286"/>
                <a:gd name="connsiteX12" fmla="*/ 129199 w 1047744"/>
                <a:gd name="connsiteY12" fmla="*/ 779726 h 1266286"/>
                <a:gd name="connsiteX13" fmla="*/ 17 w 1047744"/>
                <a:gd name="connsiteY13" fmla="*/ 731600 h 1266286"/>
                <a:gd name="connsiteX14" fmla="*/ 129198 w 1047744"/>
                <a:gd name="connsiteY14" fmla="*/ 561891 h 1266286"/>
                <a:gd name="connsiteX15" fmla="*/ 175398 w 1047744"/>
                <a:gd name="connsiteY15" fmla="*/ 169816 h 1266286"/>
                <a:gd name="connsiteX0" fmla="*/ 175398 w 1047744"/>
                <a:gd name="connsiteY0" fmla="*/ 161382 h 1257852"/>
                <a:gd name="connsiteX1" fmla="*/ 614866 w 1047744"/>
                <a:gd name="connsiteY1" fmla="*/ 3071 h 1257852"/>
                <a:gd name="connsiteX2" fmla="*/ 1046737 w 1047744"/>
                <a:gd name="connsiteY2" fmla="*/ 452672 h 1257852"/>
                <a:gd name="connsiteX3" fmla="*/ 890620 w 1047744"/>
                <a:gd name="connsiteY3" fmla="*/ 917306 h 1257852"/>
                <a:gd name="connsiteX4" fmla="*/ 946409 w 1047744"/>
                <a:gd name="connsiteY4" fmla="*/ 1034617 h 1257852"/>
                <a:gd name="connsiteX5" fmla="*/ 373979 w 1047744"/>
                <a:gd name="connsiteY5" fmla="*/ 1253925 h 1257852"/>
                <a:gd name="connsiteX6" fmla="*/ 373978 w 1047744"/>
                <a:gd name="connsiteY6" fmla="*/ 1079222 h 1257852"/>
                <a:gd name="connsiteX7" fmla="*/ 154527 w 1047744"/>
                <a:gd name="connsiteY7" fmla="*/ 1054984 h 1257852"/>
                <a:gd name="connsiteX8" fmla="*/ 167192 w 1047744"/>
                <a:gd name="connsiteY8" fmla="*/ 933402 h 1257852"/>
                <a:gd name="connsiteX9" fmla="*/ 121599 w 1047744"/>
                <a:gd name="connsiteY9" fmla="*/ 877677 h 1257852"/>
                <a:gd name="connsiteX10" fmla="*/ 126665 w 1047744"/>
                <a:gd name="connsiteY10" fmla="*/ 847281 h 1257852"/>
                <a:gd name="connsiteX11" fmla="*/ 96270 w 1047744"/>
                <a:gd name="connsiteY11" fmla="*/ 819418 h 1257852"/>
                <a:gd name="connsiteX12" fmla="*/ 129199 w 1047744"/>
                <a:gd name="connsiteY12" fmla="*/ 771292 h 1257852"/>
                <a:gd name="connsiteX13" fmla="*/ 17 w 1047744"/>
                <a:gd name="connsiteY13" fmla="*/ 723166 h 1257852"/>
                <a:gd name="connsiteX14" fmla="*/ 129198 w 1047744"/>
                <a:gd name="connsiteY14" fmla="*/ 553457 h 1257852"/>
                <a:gd name="connsiteX15" fmla="*/ 175398 w 1047744"/>
                <a:gd name="connsiteY15" fmla="*/ 161382 h 1257852"/>
                <a:gd name="connsiteX0" fmla="*/ 175398 w 1047744"/>
                <a:gd name="connsiteY0" fmla="*/ 144138 h 1240608"/>
                <a:gd name="connsiteX1" fmla="*/ 746581 w 1047744"/>
                <a:gd name="connsiteY1" fmla="*/ 3558 h 1240608"/>
                <a:gd name="connsiteX2" fmla="*/ 1046737 w 1047744"/>
                <a:gd name="connsiteY2" fmla="*/ 435428 h 1240608"/>
                <a:gd name="connsiteX3" fmla="*/ 890620 w 1047744"/>
                <a:gd name="connsiteY3" fmla="*/ 900062 h 1240608"/>
                <a:gd name="connsiteX4" fmla="*/ 946409 w 1047744"/>
                <a:gd name="connsiteY4" fmla="*/ 1017373 h 1240608"/>
                <a:gd name="connsiteX5" fmla="*/ 373979 w 1047744"/>
                <a:gd name="connsiteY5" fmla="*/ 1236681 h 1240608"/>
                <a:gd name="connsiteX6" fmla="*/ 373978 w 1047744"/>
                <a:gd name="connsiteY6" fmla="*/ 1061978 h 1240608"/>
                <a:gd name="connsiteX7" fmla="*/ 154527 w 1047744"/>
                <a:gd name="connsiteY7" fmla="*/ 1037740 h 1240608"/>
                <a:gd name="connsiteX8" fmla="*/ 167192 w 1047744"/>
                <a:gd name="connsiteY8" fmla="*/ 916158 h 1240608"/>
                <a:gd name="connsiteX9" fmla="*/ 121599 w 1047744"/>
                <a:gd name="connsiteY9" fmla="*/ 860433 h 1240608"/>
                <a:gd name="connsiteX10" fmla="*/ 126665 w 1047744"/>
                <a:gd name="connsiteY10" fmla="*/ 830037 h 1240608"/>
                <a:gd name="connsiteX11" fmla="*/ 96270 w 1047744"/>
                <a:gd name="connsiteY11" fmla="*/ 802174 h 1240608"/>
                <a:gd name="connsiteX12" fmla="*/ 129199 w 1047744"/>
                <a:gd name="connsiteY12" fmla="*/ 754048 h 1240608"/>
                <a:gd name="connsiteX13" fmla="*/ 17 w 1047744"/>
                <a:gd name="connsiteY13" fmla="*/ 705922 h 1240608"/>
                <a:gd name="connsiteX14" fmla="*/ 129198 w 1047744"/>
                <a:gd name="connsiteY14" fmla="*/ 536213 h 1240608"/>
                <a:gd name="connsiteX15" fmla="*/ 175398 w 1047744"/>
                <a:gd name="connsiteY15" fmla="*/ 144138 h 1240608"/>
                <a:gd name="connsiteX0" fmla="*/ 175398 w 1047744"/>
                <a:gd name="connsiteY0" fmla="*/ 148431 h 1244901"/>
                <a:gd name="connsiteX1" fmla="*/ 746581 w 1047744"/>
                <a:gd name="connsiteY1" fmla="*/ 7851 h 1244901"/>
                <a:gd name="connsiteX2" fmla="*/ 1046737 w 1047744"/>
                <a:gd name="connsiteY2" fmla="*/ 439721 h 1244901"/>
                <a:gd name="connsiteX3" fmla="*/ 890620 w 1047744"/>
                <a:gd name="connsiteY3" fmla="*/ 904355 h 1244901"/>
                <a:gd name="connsiteX4" fmla="*/ 946409 w 1047744"/>
                <a:gd name="connsiteY4" fmla="*/ 1021666 h 1244901"/>
                <a:gd name="connsiteX5" fmla="*/ 373979 w 1047744"/>
                <a:gd name="connsiteY5" fmla="*/ 1240974 h 1244901"/>
                <a:gd name="connsiteX6" fmla="*/ 373978 w 1047744"/>
                <a:gd name="connsiteY6" fmla="*/ 1066271 h 1244901"/>
                <a:gd name="connsiteX7" fmla="*/ 154527 w 1047744"/>
                <a:gd name="connsiteY7" fmla="*/ 1042033 h 1244901"/>
                <a:gd name="connsiteX8" fmla="*/ 167192 w 1047744"/>
                <a:gd name="connsiteY8" fmla="*/ 920451 h 1244901"/>
                <a:gd name="connsiteX9" fmla="*/ 121599 w 1047744"/>
                <a:gd name="connsiteY9" fmla="*/ 864726 h 1244901"/>
                <a:gd name="connsiteX10" fmla="*/ 126665 w 1047744"/>
                <a:gd name="connsiteY10" fmla="*/ 834330 h 1244901"/>
                <a:gd name="connsiteX11" fmla="*/ 96270 w 1047744"/>
                <a:gd name="connsiteY11" fmla="*/ 806467 h 1244901"/>
                <a:gd name="connsiteX12" fmla="*/ 129199 w 1047744"/>
                <a:gd name="connsiteY12" fmla="*/ 758341 h 1244901"/>
                <a:gd name="connsiteX13" fmla="*/ 17 w 1047744"/>
                <a:gd name="connsiteY13" fmla="*/ 710215 h 1244901"/>
                <a:gd name="connsiteX14" fmla="*/ 129198 w 1047744"/>
                <a:gd name="connsiteY14" fmla="*/ 540506 h 1244901"/>
                <a:gd name="connsiteX15" fmla="*/ 175398 w 1047744"/>
                <a:gd name="connsiteY15" fmla="*/ 148431 h 1244901"/>
                <a:gd name="connsiteX0" fmla="*/ 175398 w 1047744"/>
                <a:gd name="connsiteY0" fmla="*/ 163484 h 1259954"/>
                <a:gd name="connsiteX1" fmla="*/ 746581 w 1047744"/>
                <a:gd name="connsiteY1" fmla="*/ 22904 h 1259954"/>
                <a:gd name="connsiteX2" fmla="*/ 1046737 w 1047744"/>
                <a:gd name="connsiteY2" fmla="*/ 454774 h 1259954"/>
                <a:gd name="connsiteX3" fmla="*/ 890620 w 1047744"/>
                <a:gd name="connsiteY3" fmla="*/ 919408 h 1259954"/>
                <a:gd name="connsiteX4" fmla="*/ 946409 w 1047744"/>
                <a:gd name="connsiteY4" fmla="*/ 1036719 h 1259954"/>
                <a:gd name="connsiteX5" fmla="*/ 373979 w 1047744"/>
                <a:gd name="connsiteY5" fmla="*/ 1256027 h 1259954"/>
                <a:gd name="connsiteX6" fmla="*/ 373978 w 1047744"/>
                <a:gd name="connsiteY6" fmla="*/ 1081324 h 1259954"/>
                <a:gd name="connsiteX7" fmla="*/ 154527 w 1047744"/>
                <a:gd name="connsiteY7" fmla="*/ 1057086 h 1259954"/>
                <a:gd name="connsiteX8" fmla="*/ 167192 w 1047744"/>
                <a:gd name="connsiteY8" fmla="*/ 935504 h 1259954"/>
                <a:gd name="connsiteX9" fmla="*/ 121599 w 1047744"/>
                <a:gd name="connsiteY9" fmla="*/ 879779 h 1259954"/>
                <a:gd name="connsiteX10" fmla="*/ 126665 w 1047744"/>
                <a:gd name="connsiteY10" fmla="*/ 849383 h 1259954"/>
                <a:gd name="connsiteX11" fmla="*/ 96270 w 1047744"/>
                <a:gd name="connsiteY11" fmla="*/ 821520 h 1259954"/>
                <a:gd name="connsiteX12" fmla="*/ 129199 w 1047744"/>
                <a:gd name="connsiteY12" fmla="*/ 773394 h 1259954"/>
                <a:gd name="connsiteX13" fmla="*/ 17 w 1047744"/>
                <a:gd name="connsiteY13" fmla="*/ 725268 h 1259954"/>
                <a:gd name="connsiteX14" fmla="*/ 129198 w 1047744"/>
                <a:gd name="connsiteY14" fmla="*/ 555559 h 1259954"/>
                <a:gd name="connsiteX15" fmla="*/ 175398 w 1047744"/>
                <a:gd name="connsiteY15" fmla="*/ 163484 h 1259954"/>
                <a:gd name="connsiteX0" fmla="*/ 175398 w 1047744"/>
                <a:gd name="connsiteY0" fmla="*/ 163484 h 1259954"/>
                <a:gd name="connsiteX1" fmla="*/ 746581 w 1047744"/>
                <a:gd name="connsiteY1" fmla="*/ 22904 h 1259954"/>
                <a:gd name="connsiteX2" fmla="*/ 1046737 w 1047744"/>
                <a:gd name="connsiteY2" fmla="*/ 454774 h 1259954"/>
                <a:gd name="connsiteX3" fmla="*/ 890620 w 1047744"/>
                <a:gd name="connsiteY3" fmla="*/ 919408 h 1259954"/>
                <a:gd name="connsiteX4" fmla="*/ 946409 w 1047744"/>
                <a:gd name="connsiteY4" fmla="*/ 1036719 h 1259954"/>
                <a:gd name="connsiteX5" fmla="*/ 373979 w 1047744"/>
                <a:gd name="connsiteY5" fmla="*/ 1256027 h 1259954"/>
                <a:gd name="connsiteX6" fmla="*/ 373978 w 1047744"/>
                <a:gd name="connsiteY6" fmla="*/ 1081324 h 1259954"/>
                <a:gd name="connsiteX7" fmla="*/ 154527 w 1047744"/>
                <a:gd name="connsiteY7" fmla="*/ 1057086 h 1259954"/>
                <a:gd name="connsiteX8" fmla="*/ 167192 w 1047744"/>
                <a:gd name="connsiteY8" fmla="*/ 935504 h 1259954"/>
                <a:gd name="connsiteX9" fmla="*/ 121599 w 1047744"/>
                <a:gd name="connsiteY9" fmla="*/ 879779 h 1259954"/>
                <a:gd name="connsiteX10" fmla="*/ 126665 w 1047744"/>
                <a:gd name="connsiteY10" fmla="*/ 849383 h 1259954"/>
                <a:gd name="connsiteX11" fmla="*/ 96270 w 1047744"/>
                <a:gd name="connsiteY11" fmla="*/ 821520 h 1259954"/>
                <a:gd name="connsiteX12" fmla="*/ 129199 w 1047744"/>
                <a:gd name="connsiteY12" fmla="*/ 773394 h 1259954"/>
                <a:gd name="connsiteX13" fmla="*/ 17 w 1047744"/>
                <a:gd name="connsiteY13" fmla="*/ 725268 h 1259954"/>
                <a:gd name="connsiteX14" fmla="*/ 129198 w 1047744"/>
                <a:gd name="connsiteY14" fmla="*/ 555559 h 1259954"/>
                <a:gd name="connsiteX15" fmla="*/ 175398 w 1047744"/>
                <a:gd name="connsiteY15" fmla="*/ 163484 h 1259954"/>
                <a:gd name="connsiteX0" fmla="*/ 175398 w 1047744"/>
                <a:gd name="connsiteY0" fmla="*/ 163484 h 1259954"/>
                <a:gd name="connsiteX1" fmla="*/ 746581 w 1047744"/>
                <a:gd name="connsiteY1" fmla="*/ 22904 h 1259954"/>
                <a:gd name="connsiteX2" fmla="*/ 1046737 w 1047744"/>
                <a:gd name="connsiteY2" fmla="*/ 454774 h 1259954"/>
                <a:gd name="connsiteX3" fmla="*/ 890620 w 1047744"/>
                <a:gd name="connsiteY3" fmla="*/ 919408 h 1259954"/>
                <a:gd name="connsiteX4" fmla="*/ 946409 w 1047744"/>
                <a:gd name="connsiteY4" fmla="*/ 1036719 h 1259954"/>
                <a:gd name="connsiteX5" fmla="*/ 373979 w 1047744"/>
                <a:gd name="connsiteY5" fmla="*/ 1256027 h 1259954"/>
                <a:gd name="connsiteX6" fmla="*/ 373978 w 1047744"/>
                <a:gd name="connsiteY6" fmla="*/ 1081324 h 1259954"/>
                <a:gd name="connsiteX7" fmla="*/ 154527 w 1047744"/>
                <a:gd name="connsiteY7" fmla="*/ 1057086 h 1259954"/>
                <a:gd name="connsiteX8" fmla="*/ 167192 w 1047744"/>
                <a:gd name="connsiteY8" fmla="*/ 935504 h 1259954"/>
                <a:gd name="connsiteX9" fmla="*/ 121599 w 1047744"/>
                <a:gd name="connsiteY9" fmla="*/ 879779 h 1259954"/>
                <a:gd name="connsiteX10" fmla="*/ 126665 w 1047744"/>
                <a:gd name="connsiteY10" fmla="*/ 849383 h 1259954"/>
                <a:gd name="connsiteX11" fmla="*/ 96270 w 1047744"/>
                <a:gd name="connsiteY11" fmla="*/ 821520 h 1259954"/>
                <a:gd name="connsiteX12" fmla="*/ 129199 w 1047744"/>
                <a:gd name="connsiteY12" fmla="*/ 773394 h 1259954"/>
                <a:gd name="connsiteX13" fmla="*/ 17 w 1047744"/>
                <a:gd name="connsiteY13" fmla="*/ 725268 h 1259954"/>
                <a:gd name="connsiteX14" fmla="*/ 129198 w 1047744"/>
                <a:gd name="connsiteY14" fmla="*/ 555559 h 1259954"/>
                <a:gd name="connsiteX15" fmla="*/ 175398 w 1047744"/>
                <a:gd name="connsiteY15" fmla="*/ 163484 h 1259954"/>
                <a:gd name="connsiteX0" fmla="*/ 175398 w 1047744"/>
                <a:gd name="connsiteY0" fmla="*/ 163484 h 1259954"/>
                <a:gd name="connsiteX1" fmla="*/ 746581 w 1047744"/>
                <a:gd name="connsiteY1" fmla="*/ 22904 h 1259954"/>
                <a:gd name="connsiteX2" fmla="*/ 1046737 w 1047744"/>
                <a:gd name="connsiteY2" fmla="*/ 454774 h 1259954"/>
                <a:gd name="connsiteX3" fmla="*/ 890620 w 1047744"/>
                <a:gd name="connsiteY3" fmla="*/ 919408 h 1259954"/>
                <a:gd name="connsiteX4" fmla="*/ 946409 w 1047744"/>
                <a:gd name="connsiteY4" fmla="*/ 1036719 h 1259954"/>
                <a:gd name="connsiteX5" fmla="*/ 373979 w 1047744"/>
                <a:gd name="connsiteY5" fmla="*/ 1256027 h 1259954"/>
                <a:gd name="connsiteX6" fmla="*/ 373978 w 1047744"/>
                <a:gd name="connsiteY6" fmla="*/ 1081324 h 1259954"/>
                <a:gd name="connsiteX7" fmla="*/ 154527 w 1047744"/>
                <a:gd name="connsiteY7" fmla="*/ 1057086 h 1259954"/>
                <a:gd name="connsiteX8" fmla="*/ 167192 w 1047744"/>
                <a:gd name="connsiteY8" fmla="*/ 935504 h 1259954"/>
                <a:gd name="connsiteX9" fmla="*/ 121599 w 1047744"/>
                <a:gd name="connsiteY9" fmla="*/ 879779 h 1259954"/>
                <a:gd name="connsiteX10" fmla="*/ 131731 w 1047744"/>
                <a:gd name="connsiteY10" fmla="*/ 844317 h 1259954"/>
                <a:gd name="connsiteX11" fmla="*/ 96270 w 1047744"/>
                <a:gd name="connsiteY11" fmla="*/ 821520 h 1259954"/>
                <a:gd name="connsiteX12" fmla="*/ 129199 w 1047744"/>
                <a:gd name="connsiteY12" fmla="*/ 773394 h 1259954"/>
                <a:gd name="connsiteX13" fmla="*/ 17 w 1047744"/>
                <a:gd name="connsiteY13" fmla="*/ 725268 h 1259954"/>
                <a:gd name="connsiteX14" fmla="*/ 129198 w 1047744"/>
                <a:gd name="connsiteY14" fmla="*/ 555559 h 1259954"/>
                <a:gd name="connsiteX15" fmla="*/ 175398 w 1047744"/>
                <a:gd name="connsiteY15" fmla="*/ 163484 h 1259954"/>
                <a:gd name="connsiteX0" fmla="*/ 175398 w 1047744"/>
                <a:gd name="connsiteY0" fmla="*/ 163484 h 1259954"/>
                <a:gd name="connsiteX1" fmla="*/ 746581 w 1047744"/>
                <a:gd name="connsiteY1" fmla="*/ 22904 h 1259954"/>
                <a:gd name="connsiteX2" fmla="*/ 1046737 w 1047744"/>
                <a:gd name="connsiteY2" fmla="*/ 454774 h 1259954"/>
                <a:gd name="connsiteX3" fmla="*/ 890620 w 1047744"/>
                <a:gd name="connsiteY3" fmla="*/ 919408 h 1259954"/>
                <a:gd name="connsiteX4" fmla="*/ 946409 w 1047744"/>
                <a:gd name="connsiteY4" fmla="*/ 1036719 h 1259954"/>
                <a:gd name="connsiteX5" fmla="*/ 373979 w 1047744"/>
                <a:gd name="connsiteY5" fmla="*/ 1256027 h 1259954"/>
                <a:gd name="connsiteX6" fmla="*/ 373978 w 1047744"/>
                <a:gd name="connsiteY6" fmla="*/ 1081324 h 1259954"/>
                <a:gd name="connsiteX7" fmla="*/ 154527 w 1047744"/>
                <a:gd name="connsiteY7" fmla="*/ 1057086 h 1259954"/>
                <a:gd name="connsiteX8" fmla="*/ 167192 w 1047744"/>
                <a:gd name="connsiteY8" fmla="*/ 935504 h 1259954"/>
                <a:gd name="connsiteX9" fmla="*/ 121599 w 1047744"/>
                <a:gd name="connsiteY9" fmla="*/ 879779 h 1259954"/>
                <a:gd name="connsiteX10" fmla="*/ 131731 w 1047744"/>
                <a:gd name="connsiteY10" fmla="*/ 844317 h 1259954"/>
                <a:gd name="connsiteX11" fmla="*/ 96270 w 1047744"/>
                <a:gd name="connsiteY11" fmla="*/ 821520 h 1259954"/>
                <a:gd name="connsiteX12" fmla="*/ 129199 w 1047744"/>
                <a:gd name="connsiteY12" fmla="*/ 773394 h 1259954"/>
                <a:gd name="connsiteX13" fmla="*/ 17 w 1047744"/>
                <a:gd name="connsiteY13" fmla="*/ 725268 h 1259954"/>
                <a:gd name="connsiteX14" fmla="*/ 129198 w 1047744"/>
                <a:gd name="connsiteY14" fmla="*/ 555559 h 1259954"/>
                <a:gd name="connsiteX15" fmla="*/ 175398 w 1047744"/>
                <a:gd name="connsiteY15" fmla="*/ 163484 h 1259954"/>
                <a:gd name="connsiteX0" fmla="*/ 175398 w 1047744"/>
                <a:gd name="connsiteY0" fmla="*/ 163484 h 1259954"/>
                <a:gd name="connsiteX1" fmla="*/ 746581 w 1047744"/>
                <a:gd name="connsiteY1" fmla="*/ 22904 h 1259954"/>
                <a:gd name="connsiteX2" fmla="*/ 1046737 w 1047744"/>
                <a:gd name="connsiteY2" fmla="*/ 454774 h 1259954"/>
                <a:gd name="connsiteX3" fmla="*/ 890620 w 1047744"/>
                <a:gd name="connsiteY3" fmla="*/ 919408 h 1259954"/>
                <a:gd name="connsiteX4" fmla="*/ 946409 w 1047744"/>
                <a:gd name="connsiteY4" fmla="*/ 1036719 h 1259954"/>
                <a:gd name="connsiteX5" fmla="*/ 373979 w 1047744"/>
                <a:gd name="connsiteY5" fmla="*/ 1256027 h 1259954"/>
                <a:gd name="connsiteX6" fmla="*/ 373978 w 1047744"/>
                <a:gd name="connsiteY6" fmla="*/ 1081324 h 1259954"/>
                <a:gd name="connsiteX7" fmla="*/ 154527 w 1047744"/>
                <a:gd name="connsiteY7" fmla="*/ 1057086 h 1259954"/>
                <a:gd name="connsiteX8" fmla="*/ 167192 w 1047744"/>
                <a:gd name="connsiteY8" fmla="*/ 935504 h 1259954"/>
                <a:gd name="connsiteX9" fmla="*/ 121599 w 1047744"/>
                <a:gd name="connsiteY9" fmla="*/ 879779 h 1259954"/>
                <a:gd name="connsiteX10" fmla="*/ 131731 w 1047744"/>
                <a:gd name="connsiteY10" fmla="*/ 844317 h 1259954"/>
                <a:gd name="connsiteX11" fmla="*/ 96270 w 1047744"/>
                <a:gd name="connsiteY11" fmla="*/ 821520 h 1259954"/>
                <a:gd name="connsiteX12" fmla="*/ 129199 w 1047744"/>
                <a:gd name="connsiteY12" fmla="*/ 773394 h 1259954"/>
                <a:gd name="connsiteX13" fmla="*/ 17 w 1047744"/>
                <a:gd name="connsiteY13" fmla="*/ 725268 h 1259954"/>
                <a:gd name="connsiteX14" fmla="*/ 129198 w 1047744"/>
                <a:gd name="connsiteY14" fmla="*/ 555559 h 1259954"/>
                <a:gd name="connsiteX15" fmla="*/ 175398 w 1047744"/>
                <a:gd name="connsiteY15" fmla="*/ 163484 h 1259954"/>
                <a:gd name="connsiteX0" fmla="*/ 175398 w 1047744"/>
                <a:gd name="connsiteY0" fmla="*/ 163484 h 1259954"/>
                <a:gd name="connsiteX1" fmla="*/ 746581 w 1047744"/>
                <a:gd name="connsiteY1" fmla="*/ 22904 h 1259954"/>
                <a:gd name="connsiteX2" fmla="*/ 1046737 w 1047744"/>
                <a:gd name="connsiteY2" fmla="*/ 454774 h 1259954"/>
                <a:gd name="connsiteX3" fmla="*/ 890620 w 1047744"/>
                <a:gd name="connsiteY3" fmla="*/ 919408 h 1259954"/>
                <a:gd name="connsiteX4" fmla="*/ 946409 w 1047744"/>
                <a:gd name="connsiteY4" fmla="*/ 1036719 h 1259954"/>
                <a:gd name="connsiteX5" fmla="*/ 373979 w 1047744"/>
                <a:gd name="connsiteY5" fmla="*/ 1256027 h 1259954"/>
                <a:gd name="connsiteX6" fmla="*/ 373978 w 1047744"/>
                <a:gd name="connsiteY6" fmla="*/ 1081324 h 1259954"/>
                <a:gd name="connsiteX7" fmla="*/ 154527 w 1047744"/>
                <a:gd name="connsiteY7" fmla="*/ 1057086 h 1259954"/>
                <a:gd name="connsiteX8" fmla="*/ 167192 w 1047744"/>
                <a:gd name="connsiteY8" fmla="*/ 935504 h 1259954"/>
                <a:gd name="connsiteX9" fmla="*/ 121599 w 1047744"/>
                <a:gd name="connsiteY9" fmla="*/ 879779 h 1259954"/>
                <a:gd name="connsiteX10" fmla="*/ 131731 w 1047744"/>
                <a:gd name="connsiteY10" fmla="*/ 844317 h 1259954"/>
                <a:gd name="connsiteX11" fmla="*/ 96270 w 1047744"/>
                <a:gd name="connsiteY11" fmla="*/ 821520 h 1259954"/>
                <a:gd name="connsiteX12" fmla="*/ 129199 w 1047744"/>
                <a:gd name="connsiteY12" fmla="*/ 773394 h 1259954"/>
                <a:gd name="connsiteX13" fmla="*/ 17 w 1047744"/>
                <a:gd name="connsiteY13" fmla="*/ 725268 h 1259954"/>
                <a:gd name="connsiteX14" fmla="*/ 129198 w 1047744"/>
                <a:gd name="connsiteY14" fmla="*/ 555559 h 1259954"/>
                <a:gd name="connsiteX15" fmla="*/ 175398 w 1047744"/>
                <a:gd name="connsiteY15" fmla="*/ 163484 h 1259954"/>
                <a:gd name="connsiteX0" fmla="*/ 175398 w 1047744"/>
                <a:gd name="connsiteY0" fmla="*/ 163484 h 1259954"/>
                <a:gd name="connsiteX1" fmla="*/ 746581 w 1047744"/>
                <a:gd name="connsiteY1" fmla="*/ 22904 h 1259954"/>
                <a:gd name="connsiteX2" fmla="*/ 1046737 w 1047744"/>
                <a:gd name="connsiteY2" fmla="*/ 454774 h 1259954"/>
                <a:gd name="connsiteX3" fmla="*/ 890620 w 1047744"/>
                <a:gd name="connsiteY3" fmla="*/ 919408 h 1259954"/>
                <a:gd name="connsiteX4" fmla="*/ 946409 w 1047744"/>
                <a:gd name="connsiteY4" fmla="*/ 1036719 h 1259954"/>
                <a:gd name="connsiteX5" fmla="*/ 373979 w 1047744"/>
                <a:gd name="connsiteY5" fmla="*/ 1256027 h 1259954"/>
                <a:gd name="connsiteX6" fmla="*/ 373978 w 1047744"/>
                <a:gd name="connsiteY6" fmla="*/ 1081324 h 1259954"/>
                <a:gd name="connsiteX7" fmla="*/ 154527 w 1047744"/>
                <a:gd name="connsiteY7" fmla="*/ 1057086 h 1259954"/>
                <a:gd name="connsiteX8" fmla="*/ 167192 w 1047744"/>
                <a:gd name="connsiteY8" fmla="*/ 935504 h 1259954"/>
                <a:gd name="connsiteX9" fmla="*/ 121599 w 1047744"/>
                <a:gd name="connsiteY9" fmla="*/ 879779 h 1259954"/>
                <a:gd name="connsiteX10" fmla="*/ 131731 w 1047744"/>
                <a:gd name="connsiteY10" fmla="*/ 844317 h 1259954"/>
                <a:gd name="connsiteX11" fmla="*/ 96270 w 1047744"/>
                <a:gd name="connsiteY11" fmla="*/ 821520 h 1259954"/>
                <a:gd name="connsiteX12" fmla="*/ 129199 w 1047744"/>
                <a:gd name="connsiteY12" fmla="*/ 773394 h 1259954"/>
                <a:gd name="connsiteX13" fmla="*/ 17 w 1047744"/>
                <a:gd name="connsiteY13" fmla="*/ 725268 h 1259954"/>
                <a:gd name="connsiteX14" fmla="*/ 129198 w 1047744"/>
                <a:gd name="connsiteY14" fmla="*/ 555559 h 1259954"/>
                <a:gd name="connsiteX15" fmla="*/ 175398 w 1047744"/>
                <a:gd name="connsiteY15" fmla="*/ 163484 h 1259954"/>
                <a:gd name="connsiteX0" fmla="*/ 175398 w 1047744"/>
                <a:gd name="connsiteY0" fmla="*/ 163484 h 1274634"/>
                <a:gd name="connsiteX1" fmla="*/ 746581 w 1047744"/>
                <a:gd name="connsiteY1" fmla="*/ 22904 h 1274634"/>
                <a:gd name="connsiteX2" fmla="*/ 1046737 w 1047744"/>
                <a:gd name="connsiteY2" fmla="*/ 454774 h 1274634"/>
                <a:gd name="connsiteX3" fmla="*/ 890620 w 1047744"/>
                <a:gd name="connsiteY3" fmla="*/ 919408 h 1274634"/>
                <a:gd name="connsiteX4" fmla="*/ 946409 w 1047744"/>
                <a:gd name="connsiteY4" fmla="*/ 1036719 h 1274634"/>
                <a:gd name="connsiteX5" fmla="*/ 389177 w 1047744"/>
                <a:gd name="connsiteY5" fmla="*/ 1271225 h 1274634"/>
                <a:gd name="connsiteX6" fmla="*/ 373978 w 1047744"/>
                <a:gd name="connsiteY6" fmla="*/ 1081324 h 1274634"/>
                <a:gd name="connsiteX7" fmla="*/ 154527 w 1047744"/>
                <a:gd name="connsiteY7" fmla="*/ 1057086 h 1274634"/>
                <a:gd name="connsiteX8" fmla="*/ 167192 w 1047744"/>
                <a:gd name="connsiteY8" fmla="*/ 935504 h 1274634"/>
                <a:gd name="connsiteX9" fmla="*/ 121599 w 1047744"/>
                <a:gd name="connsiteY9" fmla="*/ 879779 h 1274634"/>
                <a:gd name="connsiteX10" fmla="*/ 131731 w 1047744"/>
                <a:gd name="connsiteY10" fmla="*/ 844317 h 1274634"/>
                <a:gd name="connsiteX11" fmla="*/ 96270 w 1047744"/>
                <a:gd name="connsiteY11" fmla="*/ 821520 h 1274634"/>
                <a:gd name="connsiteX12" fmla="*/ 129199 w 1047744"/>
                <a:gd name="connsiteY12" fmla="*/ 773394 h 1274634"/>
                <a:gd name="connsiteX13" fmla="*/ 17 w 1047744"/>
                <a:gd name="connsiteY13" fmla="*/ 725268 h 1274634"/>
                <a:gd name="connsiteX14" fmla="*/ 129198 w 1047744"/>
                <a:gd name="connsiteY14" fmla="*/ 555559 h 1274634"/>
                <a:gd name="connsiteX15" fmla="*/ 175398 w 1047744"/>
                <a:gd name="connsiteY15" fmla="*/ 163484 h 1274634"/>
                <a:gd name="connsiteX0" fmla="*/ 175398 w 1047744"/>
                <a:gd name="connsiteY0" fmla="*/ 163484 h 1274634"/>
                <a:gd name="connsiteX1" fmla="*/ 746581 w 1047744"/>
                <a:gd name="connsiteY1" fmla="*/ 22904 h 1274634"/>
                <a:gd name="connsiteX2" fmla="*/ 1046737 w 1047744"/>
                <a:gd name="connsiteY2" fmla="*/ 454774 h 1274634"/>
                <a:gd name="connsiteX3" fmla="*/ 890620 w 1047744"/>
                <a:gd name="connsiteY3" fmla="*/ 919408 h 1274634"/>
                <a:gd name="connsiteX4" fmla="*/ 946409 w 1047744"/>
                <a:gd name="connsiteY4" fmla="*/ 1036719 h 1274634"/>
                <a:gd name="connsiteX5" fmla="*/ 389177 w 1047744"/>
                <a:gd name="connsiteY5" fmla="*/ 1271225 h 1274634"/>
                <a:gd name="connsiteX6" fmla="*/ 373978 w 1047744"/>
                <a:gd name="connsiteY6" fmla="*/ 1081324 h 1274634"/>
                <a:gd name="connsiteX7" fmla="*/ 154527 w 1047744"/>
                <a:gd name="connsiteY7" fmla="*/ 1057086 h 1274634"/>
                <a:gd name="connsiteX8" fmla="*/ 167192 w 1047744"/>
                <a:gd name="connsiteY8" fmla="*/ 935504 h 1274634"/>
                <a:gd name="connsiteX9" fmla="*/ 121599 w 1047744"/>
                <a:gd name="connsiteY9" fmla="*/ 879779 h 1274634"/>
                <a:gd name="connsiteX10" fmla="*/ 131731 w 1047744"/>
                <a:gd name="connsiteY10" fmla="*/ 844317 h 1274634"/>
                <a:gd name="connsiteX11" fmla="*/ 96270 w 1047744"/>
                <a:gd name="connsiteY11" fmla="*/ 821520 h 1274634"/>
                <a:gd name="connsiteX12" fmla="*/ 129199 w 1047744"/>
                <a:gd name="connsiteY12" fmla="*/ 773394 h 1274634"/>
                <a:gd name="connsiteX13" fmla="*/ 17 w 1047744"/>
                <a:gd name="connsiteY13" fmla="*/ 725268 h 1274634"/>
                <a:gd name="connsiteX14" fmla="*/ 129198 w 1047744"/>
                <a:gd name="connsiteY14" fmla="*/ 555559 h 1274634"/>
                <a:gd name="connsiteX15" fmla="*/ 175398 w 1047744"/>
                <a:gd name="connsiteY15" fmla="*/ 163484 h 1274634"/>
                <a:gd name="connsiteX0" fmla="*/ 175398 w 1047744"/>
                <a:gd name="connsiteY0" fmla="*/ 163484 h 1274634"/>
                <a:gd name="connsiteX1" fmla="*/ 746581 w 1047744"/>
                <a:gd name="connsiteY1" fmla="*/ 22904 h 1274634"/>
                <a:gd name="connsiteX2" fmla="*/ 1046737 w 1047744"/>
                <a:gd name="connsiteY2" fmla="*/ 454774 h 1274634"/>
                <a:gd name="connsiteX3" fmla="*/ 890620 w 1047744"/>
                <a:gd name="connsiteY3" fmla="*/ 919408 h 1274634"/>
                <a:gd name="connsiteX4" fmla="*/ 946409 w 1047744"/>
                <a:gd name="connsiteY4" fmla="*/ 1036719 h 1274634"/>
                <a:gd name="connsiteX5" fmla="*/ 389177 w 1047744"/>
                <a:gd name="connsiteY5" fmla="*/ 1271225 h 1274634"/>
                <a:gd name="connsiteX6" fmla="*/ 373978 w 1047744"/>
                <a:gd name="connsiteY6" fmla="*/ 1081324 h 1274634"/>
                <a:gd name="connsiteX7" fmla="*/ 154527 w 1047744"/>
                <a:gd name="connsiteY7" fmla="*/ 1057086 h 1274634"/>
                <a:gd name="connsiteX8" fmla="*/ 167192 w 1047744"/>
                <a:gd name="connsiteY8" fmla="*/ 935504 h 1274634"/>
                <a:gd name="connsiteX9" fmla="*/ 111468 w 1047744"/>
                <a:gd name="connsiteY9" fmla="*/ 869647 h 1274634"/>
                <a:gd name="connsiteX10" fmla="*/ 131731 w 1047744"/>
                <a:gd name="connsiteY10" fmla="*/ 844317 h 1274634"/>
                <a:gd name="connsiteX11" fmla="*/ 96270 w 1047744"/>
                <a:gd name="connsiteY11" fmla="*/ 821520 h 1274634"/>
                <a:gd name="connsiteX12" fmla="*/ 129199 w 1047744"/>
                <a:gd name="connsiteY12" fmla="*/ 773394 h 1274634"/>
                <a:gd name="connsiteX13" fmla="*/ 17 w 1047744"/>
                <a:gd name="connsiteY13" fmla="*/ 725268 h 1274634"/>
                <a:gd name="connsiteX14" fmla="*/ 129198 w 1047744"/>
                <a:gd name="connsiteY14" fmla="*/ 555559 h 1274634"/>
                <a:gd name="connsiteX15" fmla="*/ 175398 w 1047744"/>
                <a:gd name="connsiteY15" fmla="*/ 163484 h 1274634"/>
                <a:gd name="connsiteX0" fmla="*/ 175398 w 1047744"/>
                <a:gd name="connsiteY0" fmla="*/ 163484 h 1274634"/>
                <a:gd name="connsiteX1" fmla="*/ 746581 w 1047744"/>
                <a:gd name="connsiteY1" fmla="*/ 22904 h 1274634"/>
                <a:gd name="connsiteX2" fmla="*/ 1046737 w 1047744"/>
                <a:gd name="connsiteY2" fmla="*/ 454774 h 1274634"/>
                <a:gd name="connsiteX3" fmla="*/ 890620 w 1047744"/>
                <a:gd name="connsiteY3" fmla="*/ 919408 h 1274634"/>
                <a:gd name="connsiteX4" fmla="*/ 946409 w 1047744"/>
                <a:gd name="connsiteY4" fmla="*/ 1036719 h 1274634"/>
                <a:gd name="connsiteX5" fmla="*/ 389177 w 1047744"/>
                <a:gd name="connsiteY5" fmla="*/ 1271225 h 1274634"/>
                <a:gd name="connsiteX6" fmla="*/ 373978 w 1047744"/>
                <a:gd name="connsiteY6" fmla="*/ 1081324 h 1274634"/>
                <a:gd name="connsiteX7" fmla="*/ 154527 w 1047744"/>
                <a:gd name="connsiteY7" fmla="*/ 1057086 h 1274634"/>
                <a:gd name="connsiteX8" fmla="*/ 167192 w 1047744"/>
                <a:gd name="connsiteY8" fmla="*/ 935504 h 1274634"/>
                <a:gd name="connsiteX9" fmla="*/ 111468 w 1047744"/>
                <a:gd name="connsiteY9" fmla="*/ 869647 h 1274634"/>
                <a:gd name="connsiteX10" fmla="*/ 131731 w 1047744"/>
                <a:gd name="connsiteY10" fmla="*/ 844317 h 1274634"/>
                <a:gd name="connsiteX11" fmla="*/ 96270 w 1047744"/>
                <a:gd name="connsiteY11" fmla="*/ 821520 h 1274634"/>
                <a:gd name="connsiteX12" fmla="*/ 129199 w 1047744"/>
                <a:gd name="connsiteY12" fmla="*/ 773394 h 1274634"/>
                <a:gd name="connsiteX13" fmla="*/ 17 w 1047744"/>
                <a:gd name="connsiteY13" fmla="*/ 725268 h 1274634"/>
                <a:gd name="connsiteX14" fmla="*/ 129198 w 1047744"/>
                <a:gd name="connsiteY14" fmla="*/ 555559 h 1274634"/>
                <a:gd name="connsiteX15" fmla="*/ 175398 w 1047744"/>
                <a:gd name="connsiteY15" fmla="*/ 163484 h 1274634"/>
                <a:gd name="connsiteX0" fmla="*/ 175398 w 1047744"/>
                <a:gd name="connsiteY0" fmla="*/ 163484 h 1274634"/>
                <a:gd name="connsiteX1" fmla="*/ 746581 w 1047744"/>
                <a:gd name="connsiteY1" fmla="*/ 22904 h 1274634"/>
                <a:gd name="connsiteX2" fmla="*/ 1046737 w 1047744"/>
                <a:gd name="connsiteY2" fmla="*/ 454774 h 1274634"/>
                <a:gd name="connsiteX3" fmla="*/ 890620 w 1047744"/>
                <a:gd name="connsiteY3" fmla="*/ 919408 h 1274634"/>
                <a:gd name="connsiteX4" fmla="*/ 946409 w 1047744"/>
                <a:gd name="connsiteY4" fmla="*/ 1036719 h 1274634"/>
                <a:gd name="connsiteX5" fmla="*/ 389177 w 1047744"/>
                <a:gd name="connsiteY5" fmla="*/ 1271225 h 1274634"/>
                <a:gd name="connsiteX6" fmla="*/ 373978 w 1047744"/>
                <a:gd name="connsiteY6" fmla="*/ 1081324 h 1274634"/>
                <a:gd name="connsiteX7" fmla="*/ 154527 w 1047744"/>
                <a:gd name="connsiteY7" fmla="*/ 1057086 h 1274634"/>
                <a:gd name="connsiteX8" fmla="*/ 167192 w 1047744"/>
                <a:gd name="connsiteY8" fmla="*/ 935504 h 1274634"/>
                <a:gd name="connsiteX9" fmla="*/ 111468 w 1047744"/>
                <a:gd name="connsiteY9" fmla="*/ 869647 h 1274634"/>
                <a:gd name="connsiteX10" fmla="*/ 131731 w 1047744"/>
                <a:gd name="connsiteY10" fmla="*/ 844317 h 1274634"/>
                <a:gd name="connsiteX11" fmla="*/ 96270 w 1047744"/>
                <a:gd name="connsiteY11" fmla="*/ 821520 h 1274634"/>
                <a:gd name="connsiteX12" fmla="*/ 129199 w 1047744"/>
                <a:gd name="connsiteY12" fmla="*/ 773394 h 1274634"/>
                <a:gd name="connsiteX13" fmla="*/ 17 w 1047744"/>
                <a:gd name="connsiteY13" fmla="*/ 725268 h 1274634"/>
                <a:gd name="connsiteX14" fmla="*/ 129198 w 1047744"/>
                <a:gd name="connsiteY14" fmla="*/ 555559 h 1274634"/>
                <a:gd name="connsiteX15" fmla="*/ 175398 w 1047744"/>
                <a:gd name="connsiteY15" fmla="*/ 163484 h 1274634"/>
                <a:gd name="connsiteX0" fmla="*/ 175398 w 1047744"/>
                <a:gd name="connsiteY0" fmla="*/ 163484 h 1274634"/>
                <a:gd name="connsiteX1" fmla="*/ 746581 w 1047744"/>
                <a:gd name="connsiteY1" fmla="*/ 22904 h 1274634"/>
                <a:gd name="connsiteX2" fmla="*/ 1046737 w 1047744"/>
                <a:gd name="connsiteY2" fmla="*/ 454774 h 1274634"/>
                <a:gd name="connsiteX3" fmla="*/ 890620 w 1047744"/>
                <a:gd name="connsiteY3" fmla="*/ 919408 h 1274634"/>
                <a:gd name="connsiteX4" fmla="*/ 946409 w 1047744"/>
                <a:gd name="connsiteY4" fmla="*/ 1036719 h 1274634"/>
                <a:gd name="connsiteX5" fmla="*/ 389177 w 1047744"/>
                <a:gd name="connsiteY5" fmla="*/ 1271225 h 1274634"/>
                <a:gd name="connsiteX6" fmla="*/ 373978 w 1047744"/>
                <a:gd name="connsiteY6" fmla="*/ 1081324 h 1274634"/>
                <a:gd name="connsiteX7" fmla="*/ 154527 w 1047744"/>
                <a:gd name="connsiteY7" fmla="*/ 1057086 h 1274634"/>
                <a:gd name="connsiteX8" fmla="*/ 167192 w 1047744"/>
                <a:gd name="connsiteY8" fmla="*/ 935504 h 1274634"/>
                <a:gd name="connsiteX9" fmla="*/ 111468 w 1047744"/>
                <a:gd name="connsiteY9" fmla="*/ 869647 h 1274634"/>
                <a:gd name="connsiteX10" fmla="*/ 131731 w 1047744"/>
                <a:gd name="connsiteY10" fmla="*/ 844317 h 1274634"/>
                <a:gd name="connsiteX11" fmla="*/ 96270 w 1047744"/>
                <a:gd name="connsiteY11" fmla="*/ 821520 h 1274634"/>
                <a:gd name="connsiteX12" fmla="*/ 129199 w 1047744"/>
                <a:gd name="connsiteY12" fmla="*/ 773394 h 1274634"/>
                <a:gd name="connsiteX13" fmla="*/ 17 w 1047744"/>
                <a:gd name="connsiteY13" fmla="*/ 725268 h 1274634"/>
                <a:gd name="connsiteX14" fmla="*/ 129198 w 1047744"/>
                <a:gd name="connsiteY14" fmla="*/ 555559 h 1274634"/>
                <a:gd name="connsiteX15" fmla="*/ 175398 w 1047744"/>
                <a:gd name="connsiteY15" fmla="*/ 163484 h 1274634"/>
                <a:gd name="connsiteX0" fmla="*/ 175398 w 1047744"/>
                <a:gd name="connsiteY0" fmla="*/ 163484 h 1274634"/>
                <a:gd name="connsiteX1" fmla="*/ 746581 w 1047744"/>
                <a:gd name="connsiteY1" fmla="*/ 22904 h 1274634"/>
                <a:gd name="connsiteX2" fmla="*/ 1046737 w 1047744"/>
                <a:gd name="connsiteY2" fmla="*/ 454774 h 1274634"/>
                <a:gd name="connsiteX3" fmla="*/ 890620 w 1047744"/>
                <a:gd name="connsiteY3" fmla="*/ 919408 h 1274634"/>
                <a:gd name="connsiteX4" fmla="*/ 946409 w 1047744"/>
                <a:gd name="connsiteY4" fmla="*/ 1036719 h 1274634"/>
                <a:gd name="connsiteX5" fmla="*/ 389177 w 1047744"/>
                <a:gd name="connsiteY5" fmla="*/ 1271225 h 1274634"/>
                <a:gd name="connsiteX6" fmla="*/ 373978 w 1047744"/>
                <a:gd name="connsiteY6" fmla="*/ 1081324 h 1274634"/>
                <a:gd name="connsiteX7" fmla="*/ 154527 w 1047744"/>
                <a:gd name="connsiteY7" fmla="*/ 1057086 h 1274634"/>
                <a:gd name="connsiteX8" fmla="*/ 167192 w 1047744"/>
                <a:gd name="connsiteY8" fmla="*/ 935504 h 1274634"/>
                <a:gd name="connsiteX9" fmla="*/ 111468 w 1047744"/>
                <a:gd name="connsiteY9" fmla="*/ 869647 h 1274634"/>
                <a:gd name="connsiteX10" fmla="*/ 131731 w 1047744"/>
                <a:gd name="connsiteY10" fmla="*/ 844317 h 1274634"/>
                <a:gd name="connsiteX11" fmla="*/ 96270 w 1047744"/>
                <a:gd name="connsiteY11" fmla="*/ 821520 h 1274634"/>
                <a:gd name="connsiteX12" fmla="*/ 129199 w 1047744"/>
                <a:gd name="connsiteY12" fmla="*/ 773394 h 1274634"/>
                <a:gd name="connsiteX13" fmla="*/ 17 w 1047744"/>
                <a:gd name="connsiteY13" fmla="*/ 725268 h 1274634"/>
                <a:gd name="connsiteX14" fmla="*/ 129198 w 1047744"/>
                <a:gd name="connsiteY14" fmla="*/ 555559 h 1274634"/>
                <a:gd name="connsiteX15" fmla="*/ 175398 w 1047744"/>
                <a:gd name="connsiteY15" fmla="*/ 163484 h 1274634"/>
                <a:gd name="connsiteX0" fmla="*/ 175398 w 1047744"/>
                <a:gd name="connsiteY0" fmla="*/ 163484 h 1274634"/>
                <a:gd name="connsiteX1" fmla="*/ 746581 w 1047744"/>
                <a:gd name="connsiteY1" fmla="*/ 22904 h 1274634"/>
                <a:gd name="connsiteX2" fmla="*/ 1046737 w 1047744"/>
                <a:gd name="connsiteY2" fmla="*/ 454774 h 1274634"/>
                <a:gd name="connsiteX3" fmla="*/ 890620 w 1047744"/>
                <a:gd name="connsiteY3" fmla="*/ 919408 h 1274634"/>
                <a:gd name="connsiteX4" fmla="*/ 946409 w 1047744"/>
                <a:gd name="connsiteY4" fmla="*/ 1036719 h 1274634"/>
                <a:gd name="connsiteX5" fmla="*/ 389177 w 1047744"/>
                <a:gd name="connsiteY5" fmla="*/ 1271225 h 1274634"/>
                <a:gd name="connsiteX6" fmla="*/ 373978 w 1047744"/>
                <a:gd name="connsiteY6" fmla="*/ 1081324 h 1274634"/>
                <a:gd name="connsiteX7" fmla="*/ 154527 w 1047744"/>
                <a:gd name="connsiteY7" fmla="*/ 1057086 h 1274634"/>
                <a:gd name="connsiteX8" fmla="*/ 162126 w 1047744"/>
                <a:gd name="connsiteY8" fmla="*/ 927905 h 1274634"/>
                <a:gd name="connsiteX9" fmla="*/ 111468 w 1047744"/>
                <a:gd name="connsiteY9" fmla="*/ 869647 h 1274634"/>
                <a:gd name="connsiteX10" fmla="*/ 131731 w 1047744"/>
                <a:gd name="connsiteY10" fmla="*/ 844317 h 1274634"/>
                <a:gd name="connsiteX11" fmla="*/ 96270 w 1047744"/>
                <a:gd name="connsiteY11" fmla="*/ 821520 h 1274634"/>
                <a:gd name="connsiteX12" fmla="*/ 129199 w 1047744"/>
                <a:gd name="connsiteY12" fmla="*/ 773394 h 1274634"/>
                <a:gd name="connsiteX13" fmla="*/ 17 w 1047744"/>
                <a:gd name="connsiteY13" fmla="*/ 725268 h 1274634"/>
                <a:gd name="connsiteX14" fmla="*/ 129198 w 1047744"/>
                <a:gd name="connsiteY14" fmla="*/ 555559 h 1274634"/>
                <a:gd name="connsiteX15" fmla="*/ 175398 w 1047744"/>
                <a:gd name="connsiteY15" fmla="*/ 163484 h 1274634"/>
                <a:gd name="connsiteX0" fmla="*/ 175398 w 1047744"/>
                <a:gd name="connsiteY0" fmla="*/ 163484 h 1274634"/>
                <a:gd name="connsiteX1" fmla="*/ 746581 w 1047744"/>
                <a:gd name="connsiteY1" fmla="*/ 22904 h 1274634"/>
                <a:gd name="connsiteX2" fmla="*/ 1046737 w 1047744"/>
                <a:gd name="connsiteY2" fmla="*/ 454774 h 1274634"/>
                <a:gd name="connsiteX3" fmla="*/ 890620 w 1047744"/>
                <a:gd name="connsiteY3" fmla="*/ 919408 h 1274634"/>
                <a:gd name="connsiteX4" fmla="*/ 946409 w 1047744"/>
                <a:gd name="connsiteY4" fmla="*/ 1036719 h 1274634"/>
                <a:gd name="connsiteX5" fmla="*/ 389177 w 1047744"/>
                <a:gd name="connsiteY5" fmla="*/ 1271225 h 1274634"/>
                <a:gd name="connsiteX6" fmla="*/ 373978 w 1047744"/>
                <a:gd name="connsiteY6" fmla="*/ 1081324 h 1274634"/>
                <a:gd name="connsiteX7" fmla="*/ 154527 w 1047744"/>
                <a:gd name="connsiteY7" fmla="*/ 1057086 h 1274634"/>
                <a:gd name="connsiteX8" fmla="*/ 162126 w 1047744"/>
                <a:gd name="connsiteY8" fmla="*/ 927905 h 1274634"/>
                <a:gd name="connsiteX9" fmla="*/ 111468 w 1047744"/>
                <a:gd name="connsiteY9" fmla="*/ 869647 h 1274634"/>
                <a:gd name="connsiteX10" fmla="*/ 131731 w 1047744"/>
                <a:gd name="connsiteY10" fmla="*/ 844317 h 1274634"/>
                <a:gd name="connsiteX11" fmla="*/ 96270 w 1047744"/>
                <a:gd name="connsiteY11" fmla="*/ 821520 h 1274634"/>
                <a:gd name="connsiteX12" fmla="*/ 129199 w 1047744"/>
                <a:gd name="connsiteY12" fmla="*/ 773394 h 1274634"/>
                <a:gd name="connsiteX13" fmla="*/ 17 w 1047744"/>
                <a:gd name="connsiteY13" fmla="*/ 725268 h 1274634"/>
                <a:gd name="connsiteX14" fmla="*/ 129198 w 1047744"/>
                <a:gd name="connsiteY14" fmla="*/ 555559 h 1274634"/>
                <a:gd name="connsiteX15" fmla="*/ 175398 w 1047744"/>
                <a:gd name="connsiteY15" fmla="*/ 163484 h 1274634"/>
                <a:gd name="connsiteX0" fmla="*/ 175381 w 1047727"/>
                <a:gd name="connsiteY0" fmla="*/ 163484 h 1274634"/>
                <a:gd name="connsiteX1" fmla="*/ 746564 w 1047727"/>
                <a:gd name="connsiteY1" fmla="*/ 22904 h 1274634"/>
                <a:gd name="connsiteX2" fmla="*/ 1046720 w 1047727"/>
                <a:gd name="connsiteY2" fmla="*/ 454774 h 1274634"/>
                <a:gd name="connsiteX3" fmla="*/ 890603 w 1047727"/>
                <a:gd name="connsiteY3" fmla="*/ 919408 h 1274634"/>
                <a:gd name="connsiteX4" fmla="*/ 946392 w 1047727"/>
                <a:gd name="connsiteY4" fmla="*/ 1036719 h 1274634"/>
                <a:gd name="connsiteX5" fmla="*/ 389160 w 1047727"/>
                <a:gd name="connsiteY5" fmla="*/ 1271225 h 1274634"/>
                <a:gd name="connsiteX6" fmla="*/ 373961 w 1047727"/>
                <a:gd name="connsiteY6" fmla="*/ 1081324 h 1274634"/>
                <a:gd name="connsiteX7" fmla="*/ 154510 w 1047727"/>
                <a:gd name="connsiteY7" fmla="*/ 1057086 h 1274634"/>
                <a:gd name="connsiteX8" fmla="*/ 162109 w 1047727"/>
                <a:gd name="connsiteY8" fmla="*/ 927905 h 1274634"/>
                <a:gd name="connsiteX9" fmla="*/ 111451 w 1047727"/>
                <a:gd name="connsiteY9" fmla="*/ 869647 h 1274634"/>
                <a:gd name="connsiteX10" fmla="*/ 131714 w 1047727"/>
                <a:gd name="connsiteY10" fmla="*/ 844317 h 1274634"/>
                <a:gd name="connsiteX11" fmla="*/ 96253 w 1047727"/>
                <a:gd name="connsiteY11" fmla="*/ 821520 h 1274634"/>
                <a:gd name="connsiteX12" fmla="*/ 129182 w 1047727"/>
                <a:gd name="connsiteY12" fmla="*/ 773394 h 1274634"/>
                <a:gd name="connsiteX13" fmla="*/ 0 w 1047727"/>
                <a:gd name="connsiteY13" fmla="*/ 725268 h 1274634"/>
                <a:gd name="connsiteX14" fmla="*/ 129181 w 1047727"/>
                <a:gd name="connsiteY14" fmla="*/ 555559 h 1274634"/>
                <a:gd name="connsiteX15" fmla="*/ 175381 w 1047727"/>
                <a:gd name="connsiteY15" fmla="*/ 163484 h 1274634"/>
                <a:gd name="connsiteX0" fmla="*/ 175381 w 1047727"/>
                <a:gd name="connsiteY0" fmla="*/ 163484 h 1274634"/>
                <a:gd name="connsiteX1" fmla="*/ 746564 w 1047727"/>
                <a:gd name="connsiteY1" fmla="*/ 22904 h 1274634"/>
                <a:gd name="connsiteX2" fmla="*/ 1046720 w 1047727"/>
                <a:gd name="connsiteY2" fmla="*/ 454774 h 1274634"/>
                <a:gd name="connsiteX3" fmla="*/ 890603 w 1047727"/>
                <a:gd name="connsiteY3" fmla="*/ 919408 h 1274634"/>
                <a:gd name="connsiteX4" fmla="*/ 946392 w 1047727"/>
                <a:gd name="connsiteY4" fmla="*/ 1036719 h 1274634"/>
                <a:gd name="connsiteX5" fmla="*/ 389160 w 1047727"/>
                <a:gd name="connsiteY5" fmla="*/ 1271225 h 1274634"/>
                <a:gd name="connsiteX6" fmla="*/ 373961 w 1047727"/>
                <a:gd name="connsiteY6" fmla="*/ 1081324 h 1274634"/>
                <a:gd name="connsiteX7" fmla="*/ 154510 w 1047727"/>
                <a:gd name="connsiteY7" fmla="*/ 1057086 h 1274634"/>
                <a:gd name="connsiteX8" fmla="*/ 162109 w 1047727"/>
                <a:gd name="connsiteY8" fmla="*/ 927905 h 1274634"/>
                <a:gd name="connsiteX9" fmla="*/ 111451 w 1047727"/>
                <a:gd name="connsiteY9" fmla="*/ 869647 h 1274634"/>
                <a:gd name="connsiteX10" fmla="*/ 131714 w 1047727"/>
                <a:gd name="connsiteY10" fmla="*/ 844317 h 1274634"/>
                <a:gd name="connsiteX11" fmla="*/ 96253 w 1047727"/>
                <a:gd name="connsiteY11" fmla="*/ 821520 h 1274634"/>
                <a:gd name="connsiteX12" fmla="*/ 129182 w 1047727"/>
                <a:gd name="connsiteY12" fmla="*/ 773394 h 1274634"/>
                <a:gd name="connsiteX13" fmla="*/ 0 w 1047727"/>
                <a:gd name="connsiteY13" fmla="*/ 725268 h 1274634"/>
                <a:gd name="connsiteX14" fmla="*/ 129181 w 1047727"/>
                <a:gd name="connsiteY14" fmla="*/ 555559 h 1274634"/>
                <a:gd name="connsiteX15" fmla="*/ 175381 w 1047727"/>
                <a:gd name="connsiteY15" fmla="*/ 163484 h 1274634"/>
                <a:gd name="connsiteX0" fmla="*/ 175381 w 1047727"/>
                <a:gd name="connsiteY0" fmla="*/ 163484 h 1274634"/>
                <a:gd name="connsiteX1" fmla="*/ 746564 w 1047727"/>
                <a:gd name="connsiteY1" fmla="*/ 22904 h 1274634"/>
                <a:gd name="connsiteX2" fmla="*/ 1046720 w 1047727"/>
                <a:gd name="connsiteY2" fmla="*/ 454774 h 1274634"/>
                <a:gd name="connsiteX3" fmla="*/ 890603 w 1047727"/>
                <a:gd name="connsiteY3" fmla="*/ 919408 h 1274634"/>
                <a:gd name="connsiteX4" fmla="*/ 946392 w 1047727"/>
                <a:gd name="connsiteY4" fmla="*/ 1036719 h 1274634"/>
                <a:gd name="connsiteX5" fmla="*/ 389160 w 1047727"/>
                <a:gd name="connsiteY5" fmla="*/ 1271225 h 1274634"/>
                <a:gd name="connsiteX6" fmla="*/ 373961 w 1047727"/>
                <a:gd name="connsiteY6" fmla="*/ 1081324 h 1274634"/>
                <a:gd name="connsiteX7" fmla="*/ 154510 w 1047727"/>
                <a:gd name="connsiteY7" fmla="*/ 1057086 h 1274634"/>
                <a:gd name="connsiteX8" fmla="*/ 162109 w 1047727"/>
                <a:gd name="connsiteY8" fmla="*/ 927905 h 1274634"/>
                <a:gd name="connsiteX9" fmla="*/ 111451 w 1047727"/>
                <a:gd name="connsiteY9" fmla="*/ 869647 h 1274634"/>
                <a:gd name="connsiteX10" fmla="*/ 131714 w 1047727"/>
                <a:gd name="connsiteY10" fmla="*/ 844317 h 1274634"/>
                <a:gd name="connsiteX11" fmla="*/ 96253 w 1047727"/>
                <a:gd name="connsiteY11" fmla="*/ 821520 h 1274634"/>
                <a:gd name="connsiteX12" fmla="*/ 129182 w 1047727"/>
                <a:gd name="connsiteY12" fmla="*/ 773394 h 1274634"/>
                <a:gd name="connsiteX13" fmla="*/ 0 w 1047727"/>
                <a:gd name="connsiteY13" fmla="*/ 725268 h 1274634"/>
                <a:gd name="connsiteX14" fmla="*/ 129181 w 1047727"/>
                <a:gd name="connsiteY14" fmla="*/ 555559 h 1274634"/>
                <a:gd name="connsiteX15" fmla="*/ 175381 w 1047727"/>
                <a:gd name="connsiteY15" fmla="*/ 163484 h 1274634"/>
                <a:gd name="connsiteX0" fmla="*/ 175381 w 1047727"/>
                <a:gd name="connsiteY0" fmla="*/ 163484 h 1274634"/>
                <a:gd name="connsiteX1" fmla="*/ 746564 w 1047727"/>
                <a:gd name="connsiteY1" fmla="*/ 22904 h 1274634"/>
                <a:gd name="connsiteX2" fmla="*/ 1046720 w 1047727"/>
                <a:gd name="connsiteY2" fmla="*/ 454774 h 1274634"/>
                <a:gd name="connsiteX3" fmla="*/ 890603 w 1047727"/>
                <a:gd name="connsiteY3" fmla="*/ 919408 h 1274634"/>
                <a:gd name="connsiteX4" fmla="*/ 946392 w 1047727"/>
                <a:gd name="connsiteY4" fmla="*/ 1036719 h 1274634"/>
                <a:gd name="connsiteX5" fmla="*/ 389160 w 1047727"/>
                <a:gd name="connsiteY5" fmla="*/ 1271225 h 1274634"/>
                <a:gd name="connsiteX6" fmla="*/ 373961 w 1047727"/>
                <a:gd name="connsiteY6" fmla="*/ 1081324 h 1274634"/>
                <a:gd name="connsiteX7" fmla="*/ 154510 w 1047727"/>
                <a:gd name="connsiteY7" fmla="*/ 1057086 h 1274634"/>
                <a:gd name="connsiteX8" fmla="*/ 162109 w 1047727"/>
                <a:gd name="connsiteY8" fmla="*/ 927905 h 1274634"/>
                <a:gd name="connsiteX9" fmla="*/ 111451 w 1047727"/>
                <a:gd name="connsiteY9" fmla="*/ 869647 h 1274634"/>
                <a:gd name="connsiteX10" fmla="*/ 131714 w 1047727"/>
                <a:gd name="connsiteY10" fmla="*/ 844317 h 1274634"/>
                <a:gd name="connsiteX11" fmla="*/ 96253 w 1047727"/>
                <a:gd name="connsiteY11" fmla="*/ 821520 h 1274634"/>
                <a:gd name="connsiteX12" fmla="*/ 129182 w 1047727"/>
                <a:gd name="connsiteY12" fmla="*/ 773394 h 1274634"/>
                <a:gd name="connsiteX13" fmla="*/ 0 w 1047727"/>
                <a:gd name="connsiteY13" fmla="*/ 725268 h 1274634"/>
                <a:gd name="connsiteX14" fmla="*/ 129181 w 1047727"/>
                <a:gd name="connsiteY14" fmla="*/ 555559 h 1274634"/>
                <a:gd name="connsiteX15" fmla="*/ 175381 w 1047727"/>
                <a:gd name="connsiteY15" fmla="*/ 163484 h 1274634"/>
                <a:gd name="connsiteX0" fmla="*/ 175381 w 1047727"/>
                <a:gd name="connsiteY0" fmla="*/ 163484 h 1274634"/>
                <a:gd name="connsiteX1" fmla="*/ 746564 w 1047727"/>
                <a:gd name="connsiteY1" fmla="*/ 22904 h 1274634"/>
                <a:gd name="connsiteX2" fmla="*/ 1046720 w 1047727"/>
                <a:gd name="connsiteY2" fmla="*/ 454774 h 1274634"/>
                <a:gd name="connsiteX3" fmla="*/ 890603 w 1047727"/>
                <a:gd name="connsiteY3" fmla="*/ 919408 h 1274634"/>
                <a:gd name="connsiteX4" fmla="*/ 946392 w 1047727"/>
                <a:gd name="connsiteY4" fmla="*/ 1036719 h 1274634"/>
                <a:gd name="connsiteX5" fmla="*/ 389160 w 1047727"/>
                <a:gd name="connsiteY5" fmla="*/ 1271225 h 1274634"/>
                <a:gd name="connsiteX6" fmla="*/ 373961 w 1047727"/>
                <a:gd name="connsiteY6" fmla="*/ 1081324 h 1274634"/>
                <a:gd name="connsiteX7" fmla="*/ 154510 w 1047727"/>
                <a:gd name="connsiteY7" fmla="*/ 1057086 h 1274634"/>
                <a:gd name="connsiteX8" fmla="*/ 162109 w 1047727"/>
                <a:gd name="connsiteY8" fmla="*/ 927905 h 1274634"/>
                <a:gd name="connsiteX9" fmla="*/ 111451 w 1047727"/>
                <a:gd name="connsiteY9" fmla="*/ 869647 h 1274634"/>
                <a:gd name="connsiteX10" fmla="*/ 131714 w 1047727"/>
                <a:gd name="connsiteY10" fmla="*/ 844317 h 1274634"/>
                <a:gd name="connsiteX11" fmla="*/ 96253 w 1047727"/>
                <a:gd name="connsiteY11" fmla="*/ 821520 h 1274634"/>
                <a:gd name="connsiteX12" fmla="*/ 129182 w 1047727"/>
                <a:gd name="connsiteY12" fmla="*/ 773394 h 1274634"/>
                <a:gd name="connsiteX13" fmla="*/ 0 w 1047727"/>
                <a:gd name="connsiteY13" fmla="*/ 725268 h 1274634"/>
                <a:gd name="connsiteX14" fmla="*/ 129181 w 1047727"/>
                <a:gd name="connsiteY14" fmla="*/ 555559 h 1274634"/>
                <a:gd name="connsiteX15" fmla="*/ 175381 w 1047727"/>
                <a:gd name="connsiteY15" fmla="*/ 163484 h 1274634"/>
                <a:gd name="connsiteX0" fmla="*/ 175381 w 1047727"/>
                <a:gd name="connsiteY0" fmla="*/ 163484 h 1271430"/>
                <a:gd name="connsiteX1" fmla="*/ 746564 w 1047727"/>
                <a:gd name="connsiteY1" fmla="*/ 22904 h 1271430"/>
                <a:gd name="connsiteX2" fmla="*/ 1046720 w 1047727"/>
                <a:gd name="connsiteY2" fmla="*/ 454774 h 1271430"/>
                <a:gd name="connsiteX3" fmla="*/ 890603 w 1047727"/>
                <a:gd name="connsiteY3" fmla="*/ 919408 h 1271430"/>
                <a:gd name="connsiteX4" fmla="*/ 946392 w 1047727"/>
                <a:gd name="connsiteY4" fmla="*/ 1036719 h 1271430"/>
                <a:gd name="connsiteX5" fmla="*/ 389160 w 1047727"/>
                <a:gd name="connsiteY5" fmla="*/ 1271225 h 1271430"/>
                <a:gd name="connsiteX6" fmla="*/ 373961 w 1047727"/>
                <a:gd name="connsiteY6" fmla="*/ 1081324 h 1271430"/>
                <a:gd name="connsiteX7" fmla="*/ 154510 w 1047727"/>
                <a:gd name="connsiteY7" fmla="*/ 1057086 h 1271430"/>
                <a:gd name="connsiteX8" fmla="*/ 162109 w 1047727"/>
                <a:gd name="connsiteY8" fmla="*/ 927905 h 1271430"/>
                <a:gd name="connsiteX9" fmla="*/ 111451 w 1047727"/>
                <a:gd name="connsiteY9" fmla="*/ 869647 h 1271430"/>
                <a:gd name="connsiteX10" fmla="*/ 131714 w 1047727"/>
                <a:gd name="connsiteY10" fmla="*/ 844317 h 1271430"/>
                <a:gd name="connsiteX11" fmla="*/ 96253 w 1047727"/>
                <a:gd name="connsiteY11" fmla="*/ 821520 h 1271430"/>
                <a:gd name="connsiteX12" fmla="*/ 129182 w 1047727"/>
                <a:gd name="connsiteY12" fmla="*/ 773394 h 1271430"/>
                <a:gd name="connsiteX13" fmla="*/ 0 w 1047727"/>
                <a:gd name="connsiteY13" fmla="*/ 725268 h 1271430"/>
                <a:gd name="connsiteX14" fmla="*/ 129181 w 1047727"/>
                <a:gd name="connsiteY14" fmla="*/ 555559 h 1271430"/>
                <a:gd name="connsiteX15" fmla="*/ 175381 w 1047727"/>
                <a:gd name="connsiteY15" fmla="*/ 163484 h 1271430"/>
                <a:gd name="connsiteX0" fmla="*/ 175381 w 1047727"/>
                <a:gd name="connsiteY0" fmla="*/ 163484 h 1271225"/>
                <a:gd name="connsiteX1" fmla="*/ 746564 w 1047727"/>
                <a:gd name="connsiteY1" fmla="*/ 22904 h 1271225"/>
                <a:gd name="connsiteX2" fmla="*/ 1046720 w 1047727"/>
                <a:gd name="connsiteY2" fmla="*/ 454774 h 1271225"/>
                <a:gd name="connsiteX3" fmla="*/ 890603 w 1047727"/>
                <a:gd name="connsiteY3" fmla="*/ 919408 h 1271225"/>
                <a:gd name="connsiteX4" fmla="*/ 946392 w 1047727"/>
                <a:gd name="connsiteY4" fmla="*/ 1036719 h 1271225"/>
                <a:gd name="connsiteX5" fmla="*/ 389160 w 1047727"/>
                <a:gd name="connsiteY5" fmla="*/ 1271225 h 1271225"/>
                <a:gd name="connsiteX6" fmla="*/ 373961 w 1047727"/>
                <a:gd name="connsiteY6" fmla="*/ 1081324 h 1271225"/>
                <a:gd name="connsiteX7" fmla="*/ 154510 w 1047727"/>
                <a:gd name="connsiteY7" fmla="*/ 1057086 h 1271225"/>
                <a:gd name="connsiteX8" fmla="*/ 162109 w 1047727"/>
                <a:gd name="connsiteY8" fmla="*/ 927905 h 1271225"/>
                <a:gd name="connsiteX9" fmla="*/ 111451 w 1047727"/>
                <a:gd name="connsiteY9" fmla="*/ 869647 h 1271225"/>
                <a:gd name="connsiteX10" fmla="*/ 131714 w 1047727"/>
                <a:gd name="connsiteY10" fmla="*/ 844317 h 1271225"/>
                <a:gd name="connsiteX11" fmla="*/ 96253 w 1047727"/>
                <a:gd name="connsiteY11" fmla="*/ 821520 h 1271225"/>
                <a:gd name="connsiteX12" fmla="*/ 129182 w 1047727"/>
                <a:gd name="connsiteY12" fmla="*/ 773394 h 1271225"/>
                <a:gd name="connsiteX13" fmla="*/ 0 w 1047727"/>
                <a:gd name="connsiteY13" fmla="*/ 725268 h 1271225"/>
                <a:gd name="connsiteX14" fmla="*/ 129181 w 1047727"/>
                <a:gd name="connsiteY14" fmla="*/ 555559 h 1271225"/>
                <a:gd name="connsiteX15" fmla="*/ 175381 w 1047727"/>
                <a:gd name="connsiteY15" fmla="*/ 163484 h 1271225"/>
                <a:gd name="connsiteX0" fmla="*/ 175381 w 1047727"/>
                <a:gd name="connsiteY0" fmla="*/ 163484 h 1271225"/>
                <a:gd name="connsiteX1" fmla="*/ 746564 w 1047727"/>
                <a:gd name="connsiteY1" fmla="*/ 22904 h 1271225"/>
                <a:gd name="connsiteX2" fmla="*/ 1046720 w 1047727"/>
                <a:gd name="connsiteY2" fmla="*/ 454774 h 1271225"/>
                <a:gd name="connsiteX3" fmla="*/ 890603 w 1047727"/>
                <a:gd name="connsiteY3" fmla="*/ 919408 h 1271225"/>
                <a:gd name="connsiteX4" fmla="*/ 946392 w 1047727"/>
                <a:gd name="connsiteY4" fmla="*/ 1036719 h 1271225"/>
                <a:gd name="connsiteX5" fmla="*/ 389160 w 1047727"/>
                <a:gd name="connsiteY5" fmla="*/ 1271225 h 1271225"/>
                <a:gd name="connsiteX6" fmla="*/ 373961 w 1047727"/>
                <a:gd name="connsiteY6" fmla="*/ 1081324 h 1271225"/>
                <a:gd name="connsiteX7" fmla="*/ 154510 w 1047727"/>
                <a:gd name="connsiteY7" fmla="*/ 1057086 h 1271225"/>
                <a:gd name="connsiteX8" fmla="*/ 162109 w 1047727"/>
                <a:gd name="connsiteY8" fmla="*/ 927905 h 1271225"/>
                <a:gd name="connsiteX9" fmla="*/ 111451 w 1047727"/>
                <a:gd name="connsiteY9" fmla="*/ 869647 h 1271225"/>
                <a:gd name="connsiteX10" fmla="*/ 131714 w 1047727"/>
                <a:gd name="connsiteY10" fmla="*/ 844317 h 1271225"/>
                <a:gd name="connsiteX11" fmla="*/ 96253 w 1047727"/>
                <a:gd name="connsiteY11" fmla="*/ 821520 h 1271225"/>
                <a:gd name="connsiteX12" fmla="*/ 129182 w 1047727"/>
                <a:gd name="connsiteY12" fmla="*/ 773394 h 1271225"/>
                <a:gd name="connsiteX13" fmla="*/ 0 w 1047727"/>
                <a:gd name="connsiteY13" fmla="*/ 725268 h 1271225"/>
                <a:gd name="connsiteX14" fmla="*/ 129181 w 1047727"/>
                <a:gd name="connsiteY14" fmla="*/ 555559 h 1271225"/>
                <a:gd name="connsiteX15" fmla="*/ 175381 w 1047727"/>
                <a:gd name="connsiteY15" fmla="*/ 163484 h 1271225"/>
                <a:gd name="connsiteX0" fmla="*/ 175381 w 1047727"/>
                <a:gd name="connsiteY0" fmla="*/ 163484 h 1271225"/>
                <a:gd name="connsiteX1" fmla="*/ 746564 w 1047727"/>
                <a:gd name="connsiteY1" fmla="*/ 22904 h 1271225"/>
                <a:gd name="connsiteX2" fmla="*/ 1046720 w 1047727"/>
                <a:gd name="connsiteY2" fmla="*/ 454774 h 1271225"/>
                <a:gd name="connsiteX3" fmla="*/ 890603 w 1047727"/>
                <a:gd name="connsiteY3" fmla="*/ 919408 h 1271225"/>
                <a:gd name="connsiteX4" fmla="*/ 946392 w 1047727"/>
                <a:gd name="connsiteY4" fmla="*/ 1036719 h 1271225"/>
                <a:gd name="connsiteX5" fmla="*/ 389160 w 1047727"/>
                <a:gd name="connsiteY5" fmla="*/ 1271225 h 1271225"/>
                <a:gd name="connsiteX6" fmla="*/ 373961 w 1047727"/>
                <a:gd name="connsiteY6" fmla="*/ 1081324 h 1271225"/>
                <a:gd name="connsiteX7" fmla="*/ 154510 w 1047727"/>
                <a:gd name="connsiteY7" fmla="*/ 1057086 h 1271225"/>
                <a:gd name="connsiteX8" fmla="*/ 162109 w 1047727"/>
                <a:gd name="connsiteY8" fmla="*/ 927905 h 1271225"/>
                <a:gd name="connsiteX9" fmla="*/ 111451 w 1047727"/>
                <a:gd name="connsiteY9" fmla="*/ 869647 h 1271225"/>
                <a:gd name="connsiteX10" fmla="*/ 131714 w 1047727"/>
                <a:gd name="connsiteY10" fmla="*/ 844317 h 1271225"/>
                <a:gd name="connsiteX11" fmla="*/ 96253 w 1047727"/>
                <a:gd name="connsiteY11" fmla="*/ 821520 h 1271225"/>
                <a:gd name="connsiteX12" fmla="*/ 129182 w 1047727"/>
                <a:gd name="connsiteY12" fmla="*/ 773394 h 1271225"/>
                <a:gd name="connsiteX13" fmla="*/ 0 w 1047727"/>
                <a:gd name="connsiteY13" fmla="*/ 725268 h 1271225"/>
                <a:gd name="connsiteX14" fmla="*/ 129181 w 1047727"/>
                <a:gd name="connsiteY14" fmla="*/ 555559 h 1271225"/>
                <a:gd name="connsiteX15" fmla="*/ 175381 w 1047727"/>
                <a:gd name="connsiteY15" fmla="*/ 163484 h 1271225"/>
                <a:gd name="connsiteX0" fmla="*/ 175381 w 1047727"/>
                <a:gd name="connsiteY0" fmla="*/ 163484 h 1271225"/>
                <a:gd name="connsiteX1" fmla="*/ 746564 w 1047727"/>
                <a:gd name="connsiteY1" fmla="*/ 22904 h 1271225"/>
                <a:gd name="connsiteX2" fmla="*/ 1046720 w 1047727"/>
                <a:gd name="connsiteY2" fmla="*/ 454774 h 1271225"/>
                <a:gd name="connsiteX3" fmla="*/ 890603 w 1047727"/>
                <a:gd name="connsiteY3" fmla="*/ 919408 h 1271225"/>
                <a:gd name="connsiteX4" fmla="*/ 946392 w 1047727"/>
                <a:gd name="connsiteY4" fmla="*/ 1036719 h 1271225"/>
                <a:gd name="connsiteX5" fmla="*/ 389160 w 1047727"/>
                <a:gd name="connsiteY5" fmla="*/ 1271225 h 1271225"/>
                <a:gd name="connsiteX6" fmla="*/ 373961 w 1047727"/>
                <a:gd name="connsiteY6" fmla="*/ 1081324 h 1271225"/>
                <a:gd name="connsiteX7" fmla="*/ 146911 w 1047727"/>
                <a:gd name="connsiteY7" fmla="*/ 1059619 h 1271225"/>
                <a:gd name="connsiteX8" fmla="*/ 162109 w 1047727"/>
                <a:gd name="connsiteY8" fmla="*/ 927905 h 1271225"/>
                <a:gd name="connsiteX9" fmla="*/ 111451 w 1047727"/>
                <a:gd name="connsiteY9" fmla="*/ 869647 h 1271225"/>
                <a:gd name="connsiteX10" fmla="*/ 131714 w 1047727"/>
                <a:gd name="connsiteY10" fmla="*/ 844317 h 1271225"/>
                <a:gd name="connsiteX11" fmla="*/ 96253 w 1047727"/>
                <a:gd name="connsiteY11" fmla="*/ 821520 h 1271225"/>
                <a:gd name="connsiteX12" fmla="*/ 129182 w 1047727"/>
                <a:gd name="connsiteY12" fmla="*/ 773394 h 1271225"/>
                <a:gd name="connsiteX13" fmla="*/ 0 w 1047727"/>
                <a:gd name="connsiteY13" fmla="*/ 725268 h 1271225"/>
                <a:gd name="connsiteX14" fmla="*/ 129181 w 1047727"/>
                <a:gd name="connsiteY14" fmla="*/ 555559 h 1271225"/>
                <a:gd name="connsiteX15" fmla="*/ 175381 w 1047727"/>
                <a:gd name="connsiteY15" fmla="*/ 163484 h 127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7727" h="1271225">
                  <a:moveTo>
                    <a:pt x="175381" y="163484"/>
                  </a:moveTo>
                  <a:cubicBezTo>
                    <a:pt x="260547" y="13917"/>
                    <a:pt x="558280" y="-33243"/>
                    <a:pt x="746564" y="22904"/>
                  </a:cubicBezTo>
                  <a:cubicBezTo>
                    <a:pt x="934848" y="79051"/>
                    <a:pt x="1046720" y="202269"/>
                    <a:pt x="1046720" y="454774"/>
                  </a:cubicBezTo>
                  <a:cubicBezTo>
                    <a:pt x="1061588" y="710996"/>
                    <a:pt x="907324" y="852154"/>
                    <a:pt x="890603" y="919408"/>
                  </a:cubicBezTo>
                  <a:cubicBezTo>
                    <a:pt x="888750" y="986662"/>
                    <a:pt x="931523" y="1006363"/>
                    <a:pt x="946392" y="1036719"/>
                  </a:cubicBezTo>
                  <a:cubicBezTo>
                    <a:pt x="777332" y="1033294"/>
                    <a:pt x="571781" y="1267031"/>
                    <a:pt x="389160" y="1271225"/>
                  </a:cubicBezTo>
                  <a:cubicBezTo>
                    <a:pt x="314544" y="1265664"/>
                    <a:pt x="391933" y="1203715"/>
                    <a:pt x="373961" y="1081324"/>
                  </a:cubicBezTo>
                  <a:cubicBezTo>
                    <a:pt x="361449" y="1024949"/>
                    <a:pt x="207448" y="1133649"/>
                    <a:pt x="146911" y="1059619"/>
                  </a:cubicBezTo>
                  <a:cubicBezTo>
                    <a:pt x="113713" y="1033205"/>
                    <a:pt x="132878" y="980163"/>
                    <a:pt x="162109" y="927905"/>
                  </a:cubicBezTo>
                  <a:cubicBezTo>
                    <a:pt x="159576" y="886533"/>
                    <a:pt x="122326" y="896577"/>
                    <a:pt x="111451" y="869647"/>
                  </a:cubicBezTo>
                  <a:cubicBezTo>
                    <a:pt x="130448" y="848117"/>
                    <a:pt x="114726" y="867025"/>
                    <a:pt x="131714" y="844317"/>
                  </a:cubicBezTo>
                  <a:cubicBezTo>
                    <a:pt x="131292" y="829119"/>
                    <a:pt x="133302" y="851827"/>
                    <a:pt x="96253" y="821520"/>
                  </a:cubicBezTo>
                  <a:cubicBezTo>
                    <a:pt x="89921" y="801678"/>
                    <a:pt x="100375" y="816788"/>
                    <a:pt x="129182" y="773394"/>
                  </a:cubicBezTo>
                  <a:cubicBezTo>
                    <a:pt x="133403" y="754397"/>
                    <a:pt x="19420" y="760308"/>
                    <a:pt x="0" y="725268"/>
                  </a:cubicBezTo>
                  <a:cubicBezTo>
                    <a:pt x="3377" y="677563"/>
                    <a:pt x="127391" y="597686"/>
                    <a:pt x="129181" y="555559"/>
                  </a:cubicBezTo>
                  <a:cubicBezTo>
                    <a:pt x="129704" y="502456"/>
                    <a:pt x="90215" y="313051"/>
                    <a:pt x="175381" y="163484"/>
                  </a:cubicBezTo>
                  <a:close/>
                </a:path>
              </a:pathLst>
            </a:cu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0"/>
            <p:cNvSpPr/>
            <p:nvPr/>
          </p:nvSpPr>
          <p:spPr>
            <a:xfrm>
              <a:off x="6107420" y="965548"/>
              <a:ext cx="756935" cy="517839"/>
            </a:xfrm>
            <a:custGeom>
              <a:avLst/>
              <a:gdLst>
                <a:gd name="connsiteX0" fmla="*/ 0 w 496774"/>
                <a:gd name="connsiteY0" fmla="*/ 201888 h 403775"/>
                <a:gd name="connsiteX1" fmla="*/ 248387 w 496774"/>
                <a:gd name="connsiteY1" fmla="*/ 0 h 403775"/>
                <a:gd name="connsiteX2" fmla="*/ 496774 w 496774"/>
                <a:gd name="connsiteY2" fmla="*/ 201888 h 403775"/>
                <a:gd name="connsiteX3" fmla="*/ 248387 w 496774"/>
                <a:gd name="connsiteY3" fmla="*/ 403776 h 403775"/>
                <a:gd name="connsiteX4" fmla="*/ 0 w 496774"/>
                <a:gd name="connsiteY4" fmla="*/ 201888 h 403775"/>
                <a:gd name="connsiteX0" fmla="*/ 1063 w 497837"/>
                <a:gd name="connsiteY0" fmla="*/ 305740 h 507628"/>
                <a:gd name="connsiteX1" fmla="*/ 333038 w 497837"/>
                <a:gd name="connsiteY1" fmla="*/ 0 h 507628"/>
                <a:gd name="connsiteX2" fmla="*/ 497837 w 497837"/>
                <a:gd name="connsiteY2" fmla="*/ 305740 h 507628"/>
                <a:gd name="connsiteX3" fmla="*/ 249450 w 497837"/>
                <a:gd name="connsiteY3" fmla="*/ 507628 h 507628"/>
                <a:gd name="connsiteX4" fmla="*/ 1063 w 497837"/>
                <a:gd name="connsiteY4" fmla="*/ 305740 h 507628"/>
                <a:gd name="connsiteX0" fmla="*/ 990 w 761193"/>
                <a:gd name="connsiteY0" fmla="*/ 306333 h 512049"/>
                <a:gd name="connsiteX1" fmla="*/ 332965 w 761193"/>
                <a:gd name="connsiteY1" fmla="*/ 593 h 512049"/>
                <a:gd name="connsiteX2" fmla="*/ 761193 w 761193"/>
                <a:gd name="connsiteY2" fmla="*/ 389921 h 512049"/>
                <a:gd name="connsiteX3" fmla="*/ 249377 w 761193"/>
                <a:gd name="connsiteY3" fmla="*/ 508221 h 512049"/>
                <a:gd name="connsiteX4" fmla="*/ 990 w 761193"/>
                <a:gd name="connsiteY4" fmla="*/ 306333 h 512049"/>
                <a:gd name="connsiteX0" fmla="*/ 1 w 760204"/>
                <a:gd name="connsiteY0" fmla="*/ 306338 h 523874"/>
                <a:gd name="connsiteX1" fmla="*/ 331976 w 760204"/>
                <a:gd name="connsiteY1" fmla="*/ 598 h 523874"/>
                <a:gd name="connsiteX2" fmla="*/ 760204 w 760204"/>
                <a:gd name="connsiteY2" fmla="*/ 389926 h 523874"/>
                <a:gd name="connsiteX3" fmla="*/ 334509 w 760204"/>
                <a:gd name="connsiteY3" fmla="*/ 520891 h 523874"/>
                <a:gd name="connsiteX4" fmla="*/ 1 w 760204"/>
                <a:gd name="connsiteY4" fmla="*/ 306338 h 523874"/>
                <a:gd name="connsiteX0" fmla="*/ 1 w 745006"/>
                <a:gd name="connsiteY0" fmla="*/ 361523 h 520885"/>
                <a:gd name="connsiteX1" fmla="*/ 316778 w 745006"/>
                <a:gd name="connsiteY1" fmla="*/ 58 h 520885"/>
                <a:gd name="connsiteX2" fmla="*/ 745006 w 745006"/>
                <a:gd name="connsiteY2" fmla="*/ 389386 h 520885"/>
                <a:gd name="connsiteX3" fmla="*/ 319311 w 745006"/>
                <a:gd name="connsiteY3" fmla="*/ 520351 h 520885"/>
                <a:gd name="connsiteX4" fmla="*/ 1 w 745006"/>
                <a:gd name="connsiteY4" fmla="*/ 361523 h 520885"/>
                <a:gd name="connsiteX0" fmla="*/ 9374 w 754379"/>
                <a:gd name="connsiteY0" fmla="*/ 367917 h 527279"/>
                <a:gd name="connsiteX1" fmla="*/ 106337 w 754379"/>
                <a:gd name="connsiteY1" fmla="*/ 168059 h 527279"/>
                <a:gd name="connsiteX2" fmla="*/ 326151 w 754379"/>
                <a:gd name="connsiteY2" fmla="*/ 6452 h 527279"/>
                <a:gd name="connsiteX3" fmla="*/ 754379 w 754379"/>
                <a:gd name="connsiteY3" fmla="*/ 395780 h 527279"/>
                <a:gd name="connsiteX4" fmla="*/ 328684 w 754379"/>
                <a:gd name="connsiteY4" fmla="*/ 526745 h 527279"/>
                <a:gd name="connsiteX5" fmla="*/ 9374 w 754379"/>
                <a:gd name="connsiteY5" fmla="*/ 367917 h 527279"/>
                <a:gd name="connsiteX0" fmla="*/ 11782 w 756787"/>
                <a:gd name="connsiteY0" fmla="*/ 371553 h 530915"/>
                <a:gd name="connsiteX1" fmla="*/ 93547 w 756787"/>
                <a:gd name="connsiteY1" fmla="*/ 136233 h 530915"/>
                <a:gd name="connsiteX2" fmla="*/ 328559 w 756787"/>
                <a:gd name="connsiteY2" fmla="*/ 10088 h 530915"/>
                <a:gd name="connsiteX3" fmla="*/ 756787 w 756787"/>
                <a:gd name="connsiteY3" fmla="*/ 399416 h 530915"/>
                <a:gd name="connsiteX4" fmla="*/ 331092 w 756787"/>
                <a:gd name="connsiteY4" fmla="*/ 530381 h 530915"/>
                <a:gd name="connsiteX5" fmla="*/ 11782 w 756787"/>
                <a:gd name="connsiteY5" fmla="*/ 371553 h 530915"/>
                <a:gd name="connsiteX0" fmla="*/ 11782 w 756787"/>
                <a:gd name="connsiteY0" fmla="*/ 371553 h 530915"/>
                <a:gd name="connsiteX1" fmla="*/ 93547 w 756787"/>
                <a:gd name="connsiteY1" fmla="*/ 136233 h 530915"/>
                <a:gd name="connsiteX2" fmla="*/ 328559 w 756787"/>
                <a:gd name="connsiteY2" fmla="*/ 10088 h 530915"/>
                <a:gd name="connsiteX3" fmla="*/ 756787 w 756787"/>
                <a:gd name="connsiteY3" fmla="*/ 399416 h 530915"/>
                <a:gd name="connsiteX4" fmla="*/ 331092 w 756787"/>
                <a:gd name="connsiteY4" fmla="*/ 530381 h 530915"/>
                <a:gd name="connsiteX5" fmla="*/ 11782 w 756787"/>
                <a:gd name="connsiteY5" fmla="*/ 371553 h 530915"/>
                <a:gd name="connsiteX0" fmla="*/ 12322 w 757327"/>
                <a:gd name="connsiteY0" fmla="*/ 371888 h 531250"/>
                <a:gd name="connsiteX1" fmla="*/ 94087 w 757327"/>
                <a:gd name="connsiteY1" fmla="*/ 136568 h 531250"/>
                <a:gd name="connsiteX2" fmla="*/ 329099 w 757327"/>
                <a:gd name="connsiteY2" fmla="*/ 10423 h 531250"/>
                <a:gd name="connsiteX3" fmla="*/ 757327 w 757327"/>
                <a:gd name="connsiteY3" fmla="*/ 399751 h 531250"/>
                <a:gd name="connsiteX4" fmla="*/ 331632 w 757327"/>
                <a:gd name="connsiteY4" fmla="*/ 530716 h 531250"/>
                <a:gd name="connsiteX5" fmla="*/ 12322 w 757327"/>
                <a:gd name="connsiteY5" fmla="*/ 371888 h 531250"/>
                <a:gd name="connsiteX0" fmla="*/ 13747 w 758752"/>
                <a:gd name="connsiteY0" fmla="*/ 364412 h 523774"/>
                <a:gd name="connsiteX1" fmla="*/ 95512 w 758752"/>
                <a:gd name="connsiteY1" fmla="*/ 129092 h 523774"/>
                <a:gd name="connsiteX2" fmla="*/ 431842 w 758752"/>
                <a:gd name="connsiteY2" fmla="*/ 10546 h 523774"/>
                <a:gd name="connsiteX3" fmla="*/ 758752 w 758752"/>
                <a:gd name="connsiteY3" fmla="*/ 392275 h 523774"/>
                <a:gd name="connsiteX4" fmla="*/ 333057 w 758752"/>
                <a:gd name="connsiteY4" fmla="*/ 523240 h 523774"/>
                <a:gd name="connsiteX5" fmla="*/ 13747 w 758752"/>
                <a:gd name="connsiteY5" fmla="*/ 364412 h 523774"/>
                <a:gd name="connsiteX0" fmla="*/ 15880 w 745687"/>
                <a:gd name="connsiteY0" fmla="*/ 402864 h 523733"/>
                <a:gd name="connsiteX1" fmla="*/ 82447 w 745687"/>
                <a:gd name="connsiteY1" fmla="*/ 129549 h 523733"/>
                <a:gd name="connsiteX2" fmla="*/ 418777 w 745687"/>
                <a:gd name="connsiteY2" fmla="*/ 11003 h 523733"/>
                <a:gd name="connsiteX3" fmla="*/ 745687 w 745687"/>
                <a:gd name="connsiteY3" fmla="*/ 392732 h 523733"/>
                <a:gd name="connsiteX4" fmla="*/ 319992 w 745687"/>
                <a:gd name="connsiteY4" fmla="*/ 523697 h 523733"/>
                <a:gd name="connsiteX5" fmla="*/ 15880 w 745687"/>
                <a:gd name="connsiteY5" fmla="*/ 402864 h 523733"/>
                <a:gd name="connsiteX0" fmla="*/ 15880 w 750753"/>
                <a:gd name="connsiteY0" fmla="*/ 402565 h 523478"/>
                <a:gd name="connsiteX1" fmla="*/ 82447 w 750753"/>
                <a:gd name="connsiteY1" fmla="*/ 129250 h 523478"/>
                <a:gd name="connsiteX2" fmla="*/ 418777 w 750753"/>
                <a:gd name="connsiteY2" fmla="*/ 10704 h 523478"/>
                <a:gd name="connsiteX3" fmla="*/ 750753 w 750753"/>
                <a:gd name="connsiteY3" fmla="*/ 387367 h 523478"/>
                <a:gd name="connsiteX4" fmla="*/ 319992 w 750753"/>
                <a:gd name="connsiteY4" fmla="*/ 523398 h 523478"/>
                <a:gd name="connsiteX5" fmla="*/ 15880 w 750753"/>
                <a:gd name="connsiteY5" fmla="*/ 402565 h 523478"/>
                <a:gd name="connsiteX0" fmla="*/ 20232 w 755105"/>
                <a:gd name="connsiteY0" fmla="*/ 354559 h 475472"/>
                <a:gd name="connsiteX1" fmla="*/ 86799 w 755105"/>
                <a:gd name="connsiteY1" fmla="*/ 81244 h 475472"/>
                <a:gd name="connsiteX2" fmla="*/ 557376 w 755105"/>
                <a:gd name="connsiteY2" fmla="*/ 15890 h 475472"/>
                <a:gd name="connsiteX3" fmla="*/ 755105 w 755105"/>
                <a:gd name="connsiteY3" fmla="*/ 339361 h 475472"/>
                <a:gd name="connsiteX4" fmla="*/ 324344 w 755105"/>
                <a:gd name="connsiteY4" fmla="*/ 475392 h 475472"/>
                <a:gd name="connsiteX5" fmla="*/ 20232 w 755105"/>
                <a:gd name="connsiteY5" fmla="*/ 354559 h 475472"/>
                <a:gd name="connsiteX0" fmla="*/ 2767 w 737640"/>
                <a:gd name="connsiteY0" fmla="*/ 398353 h 519294"/>
                <a:gd name="connsiteX1" fmla="*/ 178251 w 737640"/>
                <a:gd name="connsiteY1" fmla="*/ 31318 h 519294"/>
                <a:gd name="connsiteX2" fmla="*/ 539911 w 737640"/>
                <a:gd name="connsiteY2" fmla="*/ 59684 h 519294"/>
                <a:gd name="connsiteX3" fmla="*/ 737640 w 737640"/>
                <a:gd name="connsiteY3" fmla="*/ 383155 h 519294"/>
                <a:gd name="connsiteX4" fmla="*/ 306879 w 737640"/>
                <a:gd name="connsiteY4" fmla="*/ 519186 h 519294"/>
                <a:gd name="connsiteX5" fmla="*/ 2767 w 737640"/>
                <a:gd name="connsiteY5" fmla="*/ 398353 h 519294"/>
                <a:gd name="connsiteX0" fmla="*/ 9178 w 744051"/>
                <a:gd name="connsiteY0" fmla="*/ 408344 h 529285"/>
                <a:gd name="connsiteX1" fmla="*/ 184662 w 744051"/>
                <a:gd name="connsiteY1" fmla="*/ 41309 h 529285"/>
                <a:gd name="connsiteX2" fmla="*/ 546322 w 744051"/>
                <a:gd name="connsiteY2" fmla="*/ 69675 h 529285"/>
                <a:gd name="connsiteX3" fmla="*/ 744051 w 744051"/>
                <a:gd name="connsiteY3" fmla="*/ 393146 h 529285"/>
                <a:gd name="connsiteX4" fmla="*/ 313290 w 744051"/>
                <a:gd name="connsiteY4" fmla="*/ 529177 h 529285"/>
                <a:gd name="connsiteX5" fmla="*/ 9178 w 744051"/>
                <a:gd name="connsiteY5" fmla="*/ 408344 h 529285"/>
                <a:gd name="connsiteX0" fmla="*/ 9178 w 744051"/>
                <a:gd name="connsiteY0" fmla="*/ 408344 h 529285"/>
                <a:gd name="connsiteX1" fmla="*/ 184662 w 744051"/>
                <a:gd name="connsiteY1" fmla="*/ 41309 h 529285"/>
                <a:gd name="connsiteX2" fmla="*/ 546322 w 744051"/>
                <a:gd name="connsiteY2" fmla="*/ 69675 h 529285"/>
                <a:gd name="connsiteX3" fmla="*/ 744051 w 744051"/>
                <a:gd name="connsiteY3" fmla="*/ 393146 h 529285"/>
                <a:gd name="connsiteX4" fmla="*/ 313290 w 744051"/>
                <a:gd name="connsiteY4" fmla="*/ 529177 h 529285"/>
                <a:gd name="connsiteX5" fmla="*/ 9178 w 744051"/>
                <a:gd name="connsiteY5" fmla="*/ 408344 h 529285"/>
                <a:gd name="connsiteX0" fmla="*/ 9178 w 744051"/>
                <a:gd name="connsiteY0" fmla="*/ 397250 h 518191"/>
                <a:gd name="connsiteX1" fmla="*/ 184662 w 744051"/>
                <a:gd name="connsiteY1" fmla="*/ 30215 h 518191"/>
                <a:gd name="connsiteX2" fmla="*/ 546322 w 744051"/>
                <a:gd name="connsiteY2" fmla="*/ 58581 h 518191"/>
                <a:gd name="connsiteX3" fmla="*/ 744051 w 744051"/>
                <a:gd name="connsiteY3" fmla="*/ 382052 h 518191"/>
                <a:gd name="connsiteX4" fmla="*/ 313290 w 744051"/>
                <a:gd name="connsiteY4" fmla="*/ 518083 h 518191"/>
                <a:gd name="connsiteX5" fmla="*/ 9178 w 744051"/>
                <a:gd name="connsiteY5" fmla="*/ 397250 h 518191"/>
                <a:gd name="connsiteX0" fmla="*/ 14384 w 749257"/>
                <a:gd name="connsiteY0" fmla="*/ 397250 h 518191"/>
                <a:gd name="connsiteX1" fmla="*/ 189868 w 749257"/>
                <a:gd name="connsiteY1" fmla="*/ 30215 h 518191"/>
                <a:gd name="connsiteX2" fmla="*/ 551528 w 749257"/>
                <a:gd name="connsiteY2" fmla="*/ 58581 h 518191"/>
                <a:gd name="connsiteX3" fmla="*/ 749257 w 749257"/>
                <a:gd name="connsiteY3" fmla="*/ 382052 h 518191"/>
                <a:gd name="connsiteX4" fmla="*/ 318496 w 749257"/>
                <a:gd name="connsiteY4" fmla="*/ 518083 h 518191"/>
                <a:gd name="connsiteX5" fmla="*/ 14384 w 749257"/>
                <a:gd name="connsiteY5" fmla="*/ 397250 h 518191"/>
                <a:gd name="connsiteX0" fmla="*/ 18880 w 753753"/>
                <a:gd name="connsiteY0" fmla="*/ 397250 h 518154"/>
                <a:gd name="connsiteX1" fmla="*/ 194364 w 753753"/>
                <a:gd name="connsiteY1" fmla="*/ 30215 h 518154"/>
                <a:gd name="connsiteX2" fmla="*/ 556024 w 753753"/>
                <a:gd name="connsiteY2" fmla="*/ 58581 h 518154"/>
                <a:gd name="connsiteX3" fmla="*/ 753753 w 753753"/>
                <a:gd name="connsiteY3" fmla="*/ 382052 h 518154"/>
                <a:gd name="connsiteX4" fmla="*/ 322992 w 753753"/>
                <a:gd name="connsiteY4" fmla="*/ 518083 h 518154"/>
                <a:gd name="connsiteX5" fmla="*/ 18880 w 753753"/>
                <a:gd name="connsiteY5" fmla="*/ 397250 h 518154"/>
                <a:gd name="connsiteX0" fmla="*/ 18880 w 756436"/>
                <a:gd name="connsiteY0" fmla="*/ 397250 h 518154"/>
                <a:gd name="connsiteX1" fmla="*/ 194364 w 756436"/>
                <a:gd name="connsiteY1" fmla="*/ 30215 h 518154"/>
                <a:gd name="connsiteX2" fmla="*/ 556024 w 756436"/>
                <a:gd name="connsiteY2" fmla="*/ 58581 h 518154"/>
                <a:gd name="connsiteX3" fmla="*/ 753753 w 756436"/>
                <a:gd name="connsiteY3" fmla="*/ 382052 h 518154"/>
                <a:gd name="connsiteX4" fmla="*/ 322992 w 756436"/>
                <a:gd name="connsiteY4" fmla="*/ 518083 h 518154"/>
                <a:gd name="connsiteX5" fmla="*/ 18880 w 756436"/>
                <a:gd name="connsiteY5" fmla="*/ 397250 h 518154"/>
                <a:gd name="connsiteX0" fmla="*/ 16861 w 754440"/>
                <a:gd name="connsiteY0" fmla="*/ 390294 h 511231"/>
                <a:gd name="connsiteX1" fmla="*/ 184747 w 754440"/>
                <a:gd name="connsiteY1" fmla="*/ 33391 h 511231"/>
                <a:gd name="connsiteX2" fmla="*/ 554005 w 754440"/>
                <a:gd name="connsiteY2" fmla="*/ 51625 h 511231"/>
                <a:gd name="connsiteX3" fmla="*/ 751734 w 754440"/>
                <a:gd name="connsiteY3" fmla="*/ 375096 h 511231"/>
                <a:gd name="connsiteX4" fmla="*/ 320973 w 754440"/>
                <a:gd name="connsiteY4" fmla="*/ 511127 h 511231"/>
                <a:gd name="connsiteX5" fmla="*/ 16861 w 754440"/>
                <a:gd name="connsiteY5" fmla="*/ 390294 h 511231"/>
                <a:gd name="connsiteX0" fmla="*/ 16861 w 754685"/>
                <a:gd name="connsiteY0" fmla="*/ 392736 h 513673"/>
                <a:gd name="connsiteX1" fmla="*/ 184747 w 754685"/>
                <a:gd name="connsiteY1" fmla="*/ 35833 h 513673"/>
                <a:gd name="connsiteX2" fmla="*/ 554005 w 754685"/>
                <a:gd name="connsiteY2" fmla="*/ 54067 h 513673"/>
                <a:gd name="connsiteX3" fmla="*/ 751734 w 754685"/>
                <a:gd name="connsiteY3" fmla="*/ 377538 h 513673"/>
                <a:gd name="connsiteX4" fmla="*/ 320973 w 754685"/>
                <a:gd name="connsiteY4" fmla="*/ 513569 h 513673"/>
                <a:gd name="connsiteX5" fmla="*/ 16861 w 754685"/>
                <a:gd name="connsiteY5" fmla="*/ 392736 h 513673"/>
                <a:gd name="connsiteX0" fmla="*/ 16861 w 754685"/>
                <a:gd name="connsiteY0" fmla="*/ 396939 h 517876"/>
                <a:gd name="connsiteX1" fmla="*/ 184747 w 754685"/>
                <a:gd name="connsiteY1" fmla="*/ 40036 h 517876"/>
                <a:gd name="connsiteX2" fmla="*/ 554005 w 754685"/>
                <a:gd name="connsiteY2" fmla="*/ 58270 h 517876"/>
                <a:gd name="connsiteX3" fmla="*/ 751734 w 754685"/>
                <a:gd name="connsiteY3" fmla="*/ 381741 h 517876"/>
                <a:gd name="connsiteX4" fmla="*/ 320973 w 754685"/>
                <a:gd name="connsiteY4" fmla="*/ 517772 h 517876"/>
                <a:gd name="connsiteX5" fmla="*/ 16861 w 754685"/>
                <a:gd name="connsiteY5" fmla="*/ 396939 h 517876"/>
                <a:gd name="connsiteX0" fmla="*/ 19111 w 756935"/>
                <a:gd name="connsiteY0" fmla="*/ 396939 h 517839"/>
                <a:gd name="connsiteX1" fmla="*/ 186997 w 756935"/>
                <a:gd name="connsiteY1" fmla="*/ 40036 h 517839"/>
                <a:gd name="connsiteX2" fmla="*/ 556255 w 756935"/>
                <a:gd name="connsiteY2" fmla="*/ 58270 h 517839"/>
                <a:gd name="connsiteX3" fmla="*/ 753984 w 756935"/>
                <a:gd name="connsiteY3" fmla="*/ 381741 h 517839"/>
                <a:gd name="connsiteX4" fmla="*/ 323223 w 756935"/>
                <a:gd name="connsiteY4" fmla="*/ 517772 h 517839"/>
                <a:gd name="connsiteX5" fmla="*/ 19111 w 756935"/>
                <a:gd name="connsiteY5" fmla="*/ 396939 h 51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935" h="517839">
                  <a:moveTo>
                    <a:pt x="19111" y="396939"/>
                  </a:moveTo>
                  <a:cubicBezTo>
                    <a:pt x="-8659" y="342645"/>
                    <a:pt x="-39307" y="200332"/>
                    <a:pt x="186997" y="40036"/>
                  </a:cubicBezTo>
                  <a:cubicBezTo>
                    <a:pt x="281587" y="-24007"/>
                    <a:pt x="449092" y="-6280"/>
                    <a:pt x="556255" y="58270"/>
                  </a:cubicBezTo>
                  <a:cubicBezTo>
                    <a:pt x="663418" y="122820"/>
                    <a:pt x="776780" y="262643"/>
                    <a:pt x="753984" y="381741"/>
                  </a:cubicBezTo>
                  <a:cubicBezTo>
                    <a:pt x="753984" y="493241"/>
                    <a:pt x="445702" y="515239"/>
                    <a:pt x="323223" y="517772"/>
                  </a:cubicBezTo>
                  <a:cubicBezTo>
                    <a:pt x="200744" y="520305"/>
                    <a:pt x="46881" y="451233"/>
                    <a:pt x="19111" y="396939"/>
                  </a:cubicBezTo>
                  <a:close/>
                </a:path>
              </a:pathLst>
            </a:cu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a:off x="6420603" y="1065240"/>
              <a:ext cx="370818" cy="386996"/>
              <a:chOff x="8025860" y="755780"/>
              <a:chExt cx="370818" cy="386996"/>
            </a:xfrm>
          </p:grpSpPr>
          <p:sp>
            <p:nvSpPr>
              <p:cNvPr id="79" name="Shape 78"/>
              <p:cNvSpPr>
                <a:spLocks noChangeAspect="1"/>
              </p:cNvSpPr>
              <p:nvPr/>
            </p:nvSpPr>
            <p:spPr>
              <a:xfrm rot="21040141">
                <a:off x="8025860" y="755780"/>
                <a:ext cx="370818" cy="386996"/>
              </a:xfrm>
              <a:prstGeom prst="gear9">
                <a:avLst>
                  <a:gd name="adj1" fmla="val 14934"/>
                  <a:gd name="adj2" fmla="val 2679"/>
                </a:avLst>
              </a:prstGeom>
              <a:solidFill>
                <a:schemeClr val="bg1">
                  <a:lumMod val="6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0" name="Oval 79"/>
              <p:cNvSpPr>
                <a:spLocks noChangeAspect="1"/>
              </p:cNvSpPr>
              <p:nvPr/>
            </p:nvSpPr>
            <p:spPr>
              <a:xfrm rot="21040141">
                <a:off x="8160331" y="895413"/>
                <a:ext cx="101874" cy="101883"/>
              </a:xfrm>
              <a:prstGeom prst="ellipse">
                <a:avLst/>
              </a:prstGeom>
              <a:solidFill>
                <a:schemeClr val="bg1"/>
              </a:solidFill>
              <a:ln w="9525" cap="flat" cmpd="sng" algn="ctr">
                <a:noFill/>
                <a:prstDash val="solid"/>
              </a:ln>
              <a:effectLst/>
            </p:spPr>
            <p:txBody>
              <a:bodyPr rtlCol="0" anchor="ctr"/>
              <a:lstStyle/>
              <a:p>
                <a:pPr algn="ctr">
                  <a:defRPr/>
                </a:pPr>
                <a:endParaRPr lang="en-US" sz="1200" kern="0" dirty="0">
                  <a:solidFill>
                    <a:srgbClr val="FFFFFF"/>
                  </a:solidFill>
                  <a:latin typeface="Arial"/>
                  <a:cs typeface="Arial" charset="0"/>
                </a:endParaRPr>
              </a:p>
            </p:txBody>
          </p:sp>
        </p:grpSp>
        <p:grpSp>
          <p:nvGrpSpPr>
            <p:cNvPr id="76" name="Group 75"/>
            <p:cNvGrpSpPr>
              <a:grpSpLocks noChangeAspect="1"/>
            </p:cNvGrpSpPr>
            <p:nvPr/>
          </p:nvGrpSpPr>
          <p:grpSpPr>
            <a:xfrm>
              <a:off x="6162163" y="1106424"/>
              <a:ext cx="285530" cy="297987"/>
              <a:chOff x="8025860" y="755780"/>
              <a:chExt cx="370818" cy="386996"/>
            </a:xfrm>
          </p:grpSpPr>
          <p:sp>
            <p:nvSpPr>
              <p:cNvPr id="77" name="Shape 76"/>
              <p:cNvSpPr>
                <a:spLocks noChangeAspect="1"/>
              </p:cNvSpPr>
              <p:nvPr/>
            </p:nvSpPr>
            <p:spPr>
              <a:xfrm rot="21040141">
                <a:off x="8025860" y="755780"/>
                <a:ext cx="370818" cy="386996"/>
              </a:xfrm>
              <a:prstGeom prst="gear9">
                <a:avLst>
                  <a:gd name="adj1" fmla="val 14934"/>
                  <a:gd name="adj2" fmla="val 2679"/>
                </a:avLst>
              </a:prstGeom>
              <a:solidFill>
                <a:schemeClr val="bg1">
                  <a:lumMod val="6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8" name="Oval 77"/>
              <p:cNvSpPr>
                <a:spLocks noChangeAspect="1"/>
              </p:cNvSpPr>
              <p:nvPr/>
            </p:nvSpPr>
            <p:spPr>
              <a:xfrm rot="21040141">
                <a:off x="8115760" y="858075"/>
                <a:ext cx="191014" cy="191032"/>
              </a:xfrm>
              <a:prstGeom prst="ellipse">
                <a:avLst/>
              </a:prstGeom>
              <a:solidFill>
                <a:schemeClr val="bg1"/>
              </a:solidFill>
              <a:ln w="9525" cap="flat" cmpd="sng" algn="ctr">
                <a:noFill/>
                <a:prstDash val="solid"/>
              </a:ln>
              <a:effectLst/>
            </p:spPr>
            <p:txBody>
              <a:bodyPr rtlCol="0" anchor="ctr"/>
              <a:lstStyle/>
              <a:p>
                <a:pPr algn="ctr">
                  <a:defRPr/>
                </a:pPr>
                <a:endParaRPr lang="en-US" sz="1200" kern="0" dirty="0">
                  <a:solidFill>
                    <a:srgbClr val="FFFFFF"/>
                  </a:solidFill>
                  <a:latin typeface="Arial"/>
                  <a:cs typeface="Arial" charset="0"/>
                </a:endParaRPr>
              </a:p>
            </p:txBody>
          </p:sp>
        </p:grpSp>
      </p:grpSp>
      <p:graphicFrame>
        <p:nvGraphicFramePr>
          <p:cNvPr id="81" name="Object 12"/>
          <p:cNvGraphicFramePr>
            <a:graphicFrameLocks noChangeAspect="1"/>
          </p:cNvGraphicFramePr>
          <p:nvPr>
            <p:extLst>
              <p:ext uri="{D42A27DB-BD31-4B8C-83A1-F6EECF244321}">
                <p14:modId xmlns:p14="http://schemas.microsoft.com/office/powerpoint/2010/main" val="3611443140"/>
              </p:ext>
            </p:extLst>
          </p:nvPr>
        </p:nvGraphicFramePr>
        <p:xfrm>
          <a:off x="1734420" y="3497771"/>
          <a:ext cx="2660772" cy="2056581"/>
        </p:xfrm>
        <a:graphic>
          <a:graphicData uri="http://schemas.openxmlformats.org/presentationml/2006/ole">
            <mc:AlternateContent xmlns:mc="http://schemas.openxmlformats.org/markup-compatibility/2006">
              <mc:Choice xmlns:v="urn:schemas-microsoft-com:vml" Requires="v">
                <p:oleObj spid="_x0000_s18505" name="Graph" r:id="rId3" imgW="4023360" imgH="3108960" progId="Origin50.Graph">
                  <p:embed/>
                </p:oleObj>
              </mc:Choice>
              <mc:Fallback>
                <p:oleObj name="Graph" r:id="rId3" imgW="4023360" imgH="3108960" progId="Origin50.Graph">
                  <p:embed/>
                  <p:pic>
                    <p:nvPicPr>
                      <p:cNvPr id="0" name=""/>
                      <p:cNvPicPr>
                        <a:picLocks noChangeAspect="1" noChangeArrowheads="1"/>
                      </p:cNvPicPr>
                      <p:nvPr/>
                    </p:nvPicPr>
                    <p:blipFill>
                      <a:blip r:embed="rId4"/>
                      <a:srcRect/>
                      <a:stretch>
                        <a:fillRect/>
                      </a:stretch>
                    </p:blipFill>
                    <p:spPr bwMode="auto">
                      <a:xfrm>
                        <a:off x="1734420" y="3497771"/>
                        <a:ext cx="2660772" cy="2056581"/>
                      </a:xfrm>
                      <a:prstGeom prst="rect">
                        <a:avLst/>
                      </a:prstGeom>
                      <a:noFill/>
                      <a:ln>
                        <a:noFill/>
                      </a:ln>
                      <a:extLst/>
                    </p:spPr>
                  </p:pic>
                </p:oleObj>
              </mc:Fallback>
            </mc:AlternateContent>
          </a:graphicData>
        </a:graphic>
      </p:graphicFrame>
      <p:sp>
        <p:nvSpPr>
          <p:cNvPr id="82" name="Title 1"/>
          <p:cNvSpPr txBox="1">
            <a:spLocks/>
          </p:cNvSpPr>
          <p:nvPr/>
        </p:nvSpPr>
        <p:spPr bwMode="auto">
          <a:xfrm>
            <a:off x="152400" y="52401"/>
            <a:ext cx="9144000"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sz="2800" b="1" kern="0" dirty="0" smtClean="0">
                <a:solidFill>
                  <a:srgbClr val="106636"/>
                </a:solidFill>
                <a:latin typeface="Arial"/>
                <a:cs typeface="Arial"/>
              </a:rPr>
              <a:t>From Human Expert to Automatic Systems</a:t>
            </a:r>
            <a:endParaRPr lang="en-US" sz="2800" i="1" kern="0" dirty="0">
              <a:solidFill>
                <a:srgbClr val="106636"/>
              </a:solidFill>
              <a:latin typeface="Arial"/>
              <a:cs typeface="Arial"/>
            </a:endParaRPr>
          </a:p>
        </p:txBody>
      </p:sp>
      <p:sp>
        <p:nvSpPr>
          <p:cNvPr id="83" name="TextBox 82"/>
          <p:cNvSpPr txBox="1"/>
          <p:nvPr/>
        </p:nvSpPr>
        <p:spPr>
          <a:xfrm>
            <a:off x="27216" y="5116360"/>
            <a:ext cx="5615012" cy="1754326"/>
          </a:xfrm>
          <a:prstGeom prst="rect">
            <a:avLst/>
          </a:prstGeom>
          <a:noFill/>
        </p:spPr>
        <p:txBody>
          <a:bodyPr wrap="square" rtlCol="0">
            <a:spAutoFit/>
          </a:bodyPr>
          <a:lstStyle/>
          <a:p>
            <a:pPr marL="285750" indent="-285750" defTabSz="457200" fontAlgn="auto">
              <a:spcBef>
                <a:spcPts val="0"/>
              </a:spcBef>
              <a:spcAft>
                <a:spcPts val="0"/>
              </a:spcAft>
              <a:buFont typeface="Arial" panose="020B0604020202020204" pitchFamily="34" charset="0"/>
              <a:buChar char="•"/>
            </a:pPr>
            <a:endParaRPr lang="en-US" dirty="0">
              <a:solidFill>
                <a:prstClr val="black"/>
              </a:solidFill>
              <a:latin typeface="Calibri"/>
            </a:endParaRPr>
          </a:p>
          <a:p>
            <a:pPr defTabSz="457200" fontAlgn="auto">
              <a:spcBef>
                <a:spcPts val="0"/>
              </a:spcBef>
              <a:spcAft>
                <a:spcPts val="0"/>
              </a:spcAft>
            </a:pPr>
            <a:r>
              <a:rPr lang="en-US" b="1" dirty="0" smtClean="0">
                <a:solidFill>
                  <a:prstClr val="black"/>
                </a:solidFill>
                <a:latin typeface="Calibri"/>
              </a:rPr>
              <a:t>Future:</a:t>
            </a:r>
          </a:p>
          <a:p>
            <a:pPr marL="285750" indent="-285750" defTabSz="457200" fontAlgn="auto">
              <a:spcBef>
                <a:spcPts val="0"/>
              </a:spcBef>
              <a:spcAft>
                <a:spcPts val="0"/>
              </a:spcAft>
              <a:buFont typeface="Arial" panose="020B0604020202020204" pitchFamily="34" charset="0"/>
              <a:buChar char="•"/>
            </a:pPr>
            <a:r>
              <a:rPr lang="en-US" dirty="0" smtClean="0">
                <a:solidFill>
                  <a:prstClr val="black"/>
                </a:solidFill>
                <a:latin typeface="Calibri"/>
              </a:rPr>
              <a:t>Automated analysis of routine data</a:t>
            </a:r>
          </a:p>
          <a:p>
            <a:pPr marL="285750" indent="-285750" defTabSz="457200" fontAlgn="auto">
              <a:spcBef>
                <a:spcPts val="0"/>
              </a:spcBef>
              <a:spcAft>
                <a:spcPts val="0"/>
              </a:spcAft>
              <a:buFont typeface="Arial" panose="020B0604020202020204" pitchFamily="34" charset="0"/>
              <a:buChar char="•"/>
            </a:pPr>
            <a:r>
              <a:rPr lang="en-US" dirty="0" smtClean="0">
                <a:solidFill>
                  <a:prstClr val="black"/>
                </a:solidFill>
                <a:latin typeface="Calibri"/>
              </a:rPr>
              <a:t>Identification of anomalies</a:t>
            </a:r>
          </a:p>
          <a:p>
            <a:pPr marL="285750" indent="-285750" defTabSz="457200" fontAlgn="auto">
              <a:spcBef>
                <a:spcPts val="0"/>
              </a:spcBef>
              <a:spcAft>
                <a:spcPts val="0"/>
              </a:spcAft>
              <a:buFont typeface="Arial" panose="020B0604020202020204" pitchFamily="34" charset="0"/>
              <a:buChar char="•"/>
            </a:pPr>
            <a:r>
              <a:rPr lang="en-US" dirty="0" smtClean="0">
                <a:solidFill>
                  <a:prstClr val="black"/>
                </a:solidFill>
                <a:latin typeface="Calibri"/>
              </a:rPr>
              <a:t>Initial training of new practitioners</a:t>
            </a:r>
          </a:p>
          <a:p>
            <a:pPr marL="285750" indent="-285750" defTabSz="457200" fontAlgn="auto">
              <a:spcBef>
                <a:spcPts val="0"/>
              </a:spcBef>
              <a:spcAft>
                <a:spcPts val="0"/>
              </a:spcAft>
              <a:buFont typeface="Arial" panose="020B0604020202020204" pitchFamily="34" charset="0"/>
              <a:buChar char="•"/>
            </a:pPr>
            <a:r>
              <a:rPr lang="en-US" dirty="0" smtClean="0">
                <a:solidFill>
                  <a:prstClr val="black"/>
                </a:solidFill>
                <a:latin typeface="Calibri"/>
              </a:rPr>
              <a:t>Data centers: information based on knowledge</a:t>
            </a:r>
          </a:p>
        </p:txBody>
      </p:sp>
      <p:sp>
        <p:nvSpPr>
          <p:cNvPr id="84" name="Rectangle 83"/>
          <p:cNvSpPr/>
          <p:nvPr/>
        </p:nvSpPr>
        <p:spPr>
          <a:xfrm>
            <a:off x="6559483" y="797133"/>
            <a:ext cx="2286000" cy="1200329"/>
          </a:xfrm>
          <a:prstGeom prst="rect">
            <a:avLst/>
          </a:prstGeom>
        </p:spPr>
        <p:txBody>
          <a:bodyPr>
            <a:spAutoFit/>
          </a:bodyPr>
          <a:lstStyle/>
          <a:p>
            <a:pPr marL="285750" lvl="0" indent="-285750" defTabSz="457200" fontAlgn="auto">
              <a:spcBef>
                <a:spcPts val="0"/>
              </a:spcBef>
              <a:spcAft>
                <a:spcPts val="0"/>
              </a:spcAft>
              <a:buFont typeface="Arial" panose="020B0604020202020204" pitchFamily="34" charset="0"/>
              <a:buChar char="•"/>
            </a:pPr>
            <a:r>
              <a:rPr lang="en-US" b="1" dirty="0">
                <a:solidFill>
                  <a:prstClr val="black"/>
                </a:solidFill>
                <a:latin typeface="Calibri"/>
              </a:rPr>
              <a:t>Synthesis of expertise: </a:t>
            </a:r>
            <a:r>
              <a:rPr lang="en-US" dirty="0">
                <a:solidFill>
                  <a:prstClr val="black"/>
                </a:solidFill>
                <a:latin typeface="Calibri"/>
              </a:rPr>
              <a:t>factor in human expert knowledge</a:t>
            </a:r>
          </a:p>
        </p:txBody>
      </p:sp>
      <p:sp>
        <p:nvSpPr>
          <p:cNvPr id="85" name="Rectangle 84"/>
          <p:cNvSpPr/>
          <p:nvPr/>
        </p:nvSpPr>
        <p:spPr>
          <a:xfrm>
            <a:off x="6846513" y="4178882"/>
            <a:ext cx="2286000" cy="1200329"/>
          </a:xfrm>
          <a:prstGeom prst="rect">
            <a:avLst/>
          </a:prstGeom>
        </p:spPr>
        <p:txBody>
          <a:bodyPr>
            <a:spAutoFit/>
          </a:bodyPr>
          <a:lstStyle/>
          <a:p>
            <a:pPr marL="285750" lvl="0" indent="-285750" defTabSz="457200" fontAlgn="auto">
              <a:spcBef>
                <a:spcPts val="0"/>
              </a:spcBef>
              <a:spcAft>
                <a:spcPts val="0"/>
              </a:spcAft>
              <a:buFont typeface="Arial" panose="020B0604020202020204" pitchFamily="34" charset="0"/>
              <a:buChar char="•"/>
            </a:pPr>
            <a:r>
              <a:rPr lang="en-US" b="1" dirty="0">
                <a:solidFill>
                  <a:prstClr val="black"/>
                </a:solidFill>
                <a:latin typeface="Calibri"/>
              </a:rPr>
              <a:t>Context search: </a:t>
            </a:r>
            <a:r>
              <a:rPr lang="en-US" dirty="0">
                <a:solidFill>
                  <a:prstClr val="black"/>
                </a:solidFill>
                <a:latin typeface="Calibri"/>
              </a:rPr>
              <a:t>published results data mining/social networks</a:t>
            </a:r>
          </a:p>
        </p:txBody>
      </p:sp>
    </p:spTree>
    <p:extLst>
      <p:ext uri="{BB962C8B-B14F-4D97-AF65-F5344CB8AC3E}">
        <p14:creationId xmlns:p14="http://schemas.microsoft.com/office/powerpoint/2010/main" val="1839851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Isosceles Triangle 173"/>
          <p:cNvSpPr/>
          <p:nvPr/>
        </p:nvSpPr>
        <p:spPr>
          <a:xfrm rot="5941329">
            <a:off x="4440262" y="1060364"/>
            <a:ext cx="459610" cy="8878240"/>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Arial Narrow"/>
            </a:endParaRPr>
          </a:p>
        </p:txBody>
      </p:sp>
      <p:sp>
        <p:nvSpPr>
          <p:cNvPr id="175" name="Isosceles Triangle 174"/>
          <p:cNvSpPr/>
          <p:nvPr/>
        </p:nvSpPr>
        <p:spPr>
          <a:xfrm rot="5941329">
            <a:off x="4362099" y="-2463462"/>
            <a:ext cx="459610" cy="8718232"/>
          </a:xfrm>
          <a:prstGeom prst="triangle">
            <a:avLst/>
          </a:prstGeom>
          <a:solidFill>
            <a:srgbClr val="4F81BD"/>
          </a:solidFill>
          <a:ln w="25400" cap="flat" cmpd="sng" algn="ctr">
            <a:solidFill>
              <a:srgbClr val="4F81BD">
                <a:shade val="50000"/>
              </a:srgbClr>
            </a:solid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Arial Narrow"/>
            </a:endParaRPr>
          </a:p>
        </p:txBody>
      </p:sp>
      <p:sp>
        <p:nvSpPr>
          <p:cNvPr id="176" name="Title 1"/>
          <p:cNvSpPr txBox="1">
            <a:spLocks/>
          </p:cNvSpPr>
          <p:nvPr/>
        </p:nvSpPr>
        <p:spPr bwMode="auto">
          <a:xfrm>
            <a:off x="-1" y="-9708"/>
            <a:ext cx="9203473" cy="487859"/>
          </a:xfrm>
          <a:prstGeom prst="rect">
            <a:avLst/>
          </a:prstGeom>
          <a:noFill/>
          <a:ln w="9525">
            <a:noFill/>
            <a:miter lim="800000"/>
            <a:headEnd/>
            <a:tailEnd/>
          </a:ln>
        </p:spPr>
        <p:txBody>
          <a:bodyPr vert="horz" wrap="square" lIns="91345" tIns="45673" rIns="91345" bIns="45673" numCol="1" anchor="t" anchorCtr="0" compatLnSpc="1">
            <a:prstTxWarp prst="textNoShape">
              <a:avLst/>
            </a:prstTxWarp>
            <a:spAutoFit/>
          </a:bodyPr>
          <a:lst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6727" algn="l" rtl="0" eaLnBrk="1" fontAlgn="base" hangingPunct="1">
              <a:lnSpc>
                <a:spcPct val="85000"/>
              </a:lnSpc>
              <a:spcBef>
                <a:spcPct val="0"/>
              </a:spcBef>
              <a:spcAft>
                <a:spcPct val="0"/>
              </a:spcAft>
              <a:defRPr sz="3000">
                <a:solidFill>
                  <a:srgbClr val="006C3A"/>
                </a:solidFill>
                <a:latin typeface="Arial Black" pitchFamily="34" charset="0"/>
              </a:defRPr>
            </a:lvl6pPr>
            <a:lvl7pPr marL="913462" algn="l" rtl="0" eaLnBrk="1" fontAlgn="base" hangingPunct="1">
              <a:lnSpc>
                <a:spcPct val="85000"/>
              </a:lnSpc>
              <a:spcBef>
                <a:spcPct val="0"/>
              </a:spcBef>
              <a:spcAft>
                <a:spcPct val="0"/>
              </a:spcAft>
              <a:defRPr sz="3000">
                <a:solidFill>
                  <a:srgbClr val="006C3A"/>
                </a:solidFill>
                <a:latin typeface="Arial Black" pitchFamily="34" charset="0"/>
              </a:defRPr>
            </a:lvl7pPr>
            <a:lvl8pPr marL="1370200" algn="l" rtl="0" eaLnBrk="1" fontAlgn="base" hangingPunct="1">
              <a:lnSpc>
                <a:spcPct val="85000"/>
              </a:lnSpc>
              <a:spcBef>
                <a:spcPct val="0"/>
              </a:spcBef>
              <a:spcAft>
                <a:spcPct val="0"/>
              </a:spcAft>
              <a:defRPr sz="3000">
                <a:solidFill>
                  <a:srgbClr val="006C3A"/>
                </a:solidFill>
                <a:latin typeface="Arial Black" pitchFamily="34" charset="0"/>
              </a:defRPr>
            </a:lvl8pPr>
            <a:lvl9pPr marL="1826931"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smtClean="0">
                <a:solidFill>
                  <a:srgbClr val="008657"/>
                </a:solidFill>
                <a:latin typeface="Arial Black"/>
                <a:cs typeface="Arial Black"/>
              </a:rPr>
              <a:t>Dynamic matter: information dimension</a:t>
            </a:r>
            <a:endParaRPr lang="en-US" dirty="0">
              <a:solidFill>
                <a:srgbClr val="008657"/>
              </a:solidFill>
              <a:latin typeface="Arial Black"/>
              <a:cs typeface="Arial Black"/>
            </a:endParaRPr>
          </a:p>
        </p:txBody>
      </p:sp>
      <p:pic>
        <p:nvPicPr>
          <p:cNvPr id="177" name="Picture 2" descr="D:\Experimental\UltraSTEM 200\2014\04-06-2014\#5_M1_HT_M2_MoVTeTa\Particle1\Inclusion.tif"/>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661204" y="814443"/>
            <a:ext cx="1600201" cy="176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 name="Picture 25" descr="D:\Experimental\Material Structures\M1 and M2\Pentagon Image_Layer 1.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rot="19505671">
            <a:off x="1162953" y="799270"/>
            <a:ext cx="632475" cy="63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Picture 25" descr="D:\Experimental\Material Structures\M1 and M2\Pentagon Image_Layer 1.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49803" y="814443"/>
            <a:ext cx="632475" cy="63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753521" y="862194"/>
            <a:ext cx="511441" cy="506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1" name="Picture 28"/>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079" t="32222" r="38005" b="18091"/>
          <a:stretch/>
        </p:blipFill>
        <p:spPr bwMode="auto">
          <a:xfrm rot="10800000" flipH="1">
            <a:off x="2967678" y="1021779"/>
            <a:ext cx="1712114" cy="155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 name="Picture 182"/>
          <p:cNvPicPr>
            <a:picLocks noChangeAspect="1"/>
          </p:cNvPicPr>
          <p:nvPr/>
        </p:nvPicPr>
        <p:blipFill rotWithShape="1">
          <a:blip r:embed="rId11" cstate="screen">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p:blipFill>
        <p:spPr>
          <a:xfrm>
            <a:off x="7345975" y="1914999"/>
            <a:ext cx="792487" cy="947432"/>
          </a:xfrm>
          <a:prstGeom prst="rect">
            <a:avLst/>
          </a:prstGeom>
        </p:spPr>
      </p:pic>
      <p:pic>
        <p:nvPicPr>
          <p:cNvPr id="184" name="Picture 183"/>
          <p:cNvPicPr>
            <a:picLocks noChangeAspect="1"/>
          </p:cNvPicPr>
          <p:nvPr/>
        </p:nvPicPr>
        <p:blipFill rotWithShape="1">
          <a:blip r:embed="rId13" cstate="screen">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a:stretch/>
        </p:blipFill>
        <p:spPr>
          <a:xfrm>
            <a:off x="8177202" y="2253466"/>
            <a:ext cx="792715" cy="947432"/>
          </a:xfrm>
          <a:prstGeom prst="rect">
            <a:avLst/>
          </a:prstGeom>
        </p:spPr>
      </p:pic>
      <p:sp>
        <p:nvSpPr>
          <p:cNvPr id="185" name="Rectangle 184"/>
          <p:cNvSpPr/>
          <p:nvPr/>
        </p:nvSpPr>
        <p:spPr>
          <a:xfrm>
            <a:off x="760083" y="397527"/>
            <a:ext cx="1438214" cy="369332"/>
          </a:xfrm>
          <a:prstGeom prst="rect">
            <a:avLst/>
          </a:prstGeom>
        </p:spPr>
        <p:txBody>
          <a:bodyPr wrap="none">
            <a:spAutoFit/>
          </a:bodyPr>
          <a:lstStyle/>
          <a:p>
            <a:pPr defTabSz="457200" fontAlgn="auto">
              <a:spcBef>
                <a:spcPts val="0"/>
              </a:spcBef>
              <a:spcAft>
                <a:spcPts val="0"/>
              </a:spcAft>
            </a:pPr>
            <a:r>
              <a:rPr lang="en-US" b="1" dirty="0" smtClean="0">
                <a:solidFill>
                  <a:prstClr val="black"/>
                </a:solidFill>
                <a:latin typeface="Arial Narrow"/>
              </a:rPr>
              <a:t>Static matter</a:t>
            </a:r>
            <a:r>
              <a:rPr lang="en-US" dirty="0" smtClean="0">
                <a:solidFill>
                  <a:prstClr val="black"/>
                </a:solidFill>
                <a:latin typeface="Arial Narrow"/>
              </a:rPr>
              <a:t> </a:t>
            </a:r>
            <a:endParaRPr lang="en-US" dirty="0">
              <a:solidFill>
                <a:prstClr val="black"/>
              </a:solidFill>
              <a:latin typeface="Arial Narrow"/>
            </a:endParaRPr>
          </a:p>
        </p:txBody>
      </p:sp>
      <p:sp>
        <p:nvSpPr>
          <p:cNvPr id="186" name="Rectangle 185"/>
          <p:cNvSpPr/>
          <p:nvPr/>
        </p:nvSpPr>
        <p:spPr>
          <a:xfrm>
            <a:off x="2822977" y="617155"/>
            <a:ext cx="1826141" cy="369332"/>
          </a:xfrm>
          <a:prstGeom prst="rect">
            <a:avLst/>
          </a:prstGeom>
        </p:spPr>
        <p:txBody>
          <a:bodyPr wrap="none">
            <a:spAutoFit/>
          </a:bodyPr>
          <a:lstStyle/>
          <a:p>
            <a:pPr defTabSz="457200" fontAlgn="auto">
              <a:spcBef>
                <a:spcPts val="0"/>
              </a:spcBef>
              <a:spcAft>
                <a:spcPts val="0"/>
              </a:spcAft>
            </a:pPr>
            <a:r>
              <a:rPr lang="en-US" b="1" dirty="0">
                <a:solidFill>
                  <a:prstClr val="black"/>
                </a:solidFill>
                <a:latin typeface="Arial Narrow"/>
              </a:rPr>
              <a:t>Functional matter </a:t>
            </a:r>
            <a:endParaRPr lang="en-US" dirty="0">
              <a:solidFill>
                <a:prstClr val="black"/>
              </a:solidFill>
              <a:latin typeface="Arial Narrow"/>
            </a:endParaRPr>
          </a:p>
        </p:txBody>
      </p:sp>
      <p:sp>
        <p:nvSpPr>
          <p:cNvPr id="187" name="Rectangle 186"/>
          <p:cNvSpPr/>
          <p:nvPr/>
        </p:nvSpPr>
        <p:spPr>
          <a:xfrm>
            <a:off x="5266264" y="1021779"/>
            <a:ext cx="1659429" cy="369332"/>
          </a:xfrm>
          <a:prstGeom prst="rect">
            <a:avLst/>
          </a:prstGeom>
        </p:spPr>
        <p:txBody>
          <a:bodyPr wrap="none">
            <a:spAutoFit/>
          </a:bodyPr>
          <a:lstStyle/>
          <a:p>
            <a:pPr defTabSz="457200" fontAlgn="auto">
              <a:spcBef>
                <a:spcPts val="0"/>
              </a:spcBef>
              <a:spcAft>
                <a:spcPts val="0"/>
              </a:spcAft>
            </a:pPr>
            <a:r>
              <a:rPr lang="en-US" b="1" dirty="0">
                <a:solidFill>
                  <a:prstClr val="black"/>
                </a:solidFill>
                <a:latin typeface="Arial Narrow"/>
              </a:rPr>
              <a:t>Dynamic matter </a:t>
            </a:r>
            <a:endParaRPr lang="en-US" dirty="0">
              <a:solidFill>
                <a:prstClr val="black"/>
              </a:solidFill>
              <a:latin typeface="Arial Narrow"/>
            </a:endParaRPr>
          </a:p>
        </p:txBody>
      </p:sp>
      <p:sp>
        <p:nvSpPr>
          <p:cNvPr id="188" name="Rectangle 187"/>
          <p:cNvSpPr/>
          <p:nvPr/>
        </p:nvSpPr>
        <p:spPr>
          <a:xfrm>
            <a:off x="7154997" y="1545667"/>
            <a:ext cx="1814920" cy="369332"/>
          </a:xfrm>
          <a:prstGeom prst="rect">
            <a:avLst/>
          </a:prstGeom>
        </p:spPr>
        <p:txBody>
          <a:bodyPr wrap="none">
            <a:spAutoFit/>
          </a:bodyPr>
          <a:lstStyle/>
          <a:p>
            <a:pPr defTabSz="457200" fontAlgn="auto">
              <a:spcBef>
                <a:spcPts val="0"/>
              </a:spcBef>
              <a:spcAft>
                <a:spcPts val="0"/>
              </a:spcAft>
            </a:pPr>
            <a:r>
              <a:rPr lang="en-US" b="1" dirty="0">
                <a:solidFill>
                  <a:prstClr val="black"/>
                </a:solidFill>
                <a:latin typeface="Arial Narrow"/>
              </a:rPr>
              <a:t>Controlled matter </a:t>
            </a:r>
            <a:endParaRPr lang="en-US" dirty="0">
              <a:solidFill>
                <a:prstClr val="black"/>
              </a:solidFill>
              <a:latin typeface="Arial Narrow"/>
            </a:endParaRPr>
          </a:p>
        </p:txBody>
      </p:sp>
      <p:pic>
        <p:nvPicPr>
          <p:cNvPr id="189" name="Picture 2"/>
          <p:cNvPicPr>
            <a:picLocks noChangeAspect="1" noChangeArrowheads="1"/>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2921" y="4560638"/>
            <a:ext cx="2132536" cy="134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 name="Notched Right Arrow 190"/>
          <p:cNvSpPr/>
          <p:nvPr/>
        </p:nvSpPr>
        <p:spPr>
          <a:xfrm rot="5400000">
            <a:off x="472818" y="3183977"/>
            <a:ext cx="1471440" cy="513180"/>
          </a:xfrm>
          <a:prstGeom prst="notchedRightArrow">
            <a:avLst/>
          </a:prstGeom>
          <a:solidFill>
            <a:srgbClr val="4F81BD"/>
          </a:solidFill>
          <a:ln w="25400" cap="flat" cmpd="sng" algn="ctr">
            <a:solidFill>
              <a:srgbClr val="4F81BD">
                <a:shade val="50000"/>
              </a:srgbClr>
            </a:solid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Arial Narrow"/>
            </a:endParaRPr>
          </a:p>
        </p:txBody>
      </p:sp>
      <p:sp>
        <p:nvSpPr>
          <p:cNvPr id="192" name="Notched Right Arrow 191"/>
          <p:cNvSpPr/>
          <p:nvPr/>
        </p:nvSpPr>
        <p:spPr>
          <a:xfrm rot="16200000">
            <a:off x="1022920" y="3145877"/>
            <a:ext cx="1471440" cy="513180"/>
          </a:xfrm>
          <a:prstGeom prst="notchedRightArrow">
            <a:avLst/>
          </a:prstGeom>
          <a:solidFill>
            <a:srgbClr val="4F81BD"/>
          </a:solidFill>
          <a:ln w="25400" cap="flat" cmpd="sng" algn="ctr">
            <a:solidFill>
              <a:srgbClr val="4F81BD">
                <a:shade val="50000"/>
              </a:srgbClr>
            </a:solid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Arial Narrow"/>
            </a:endParaRPr>
          </a:p>
        </p:txBody>
      </p:sp>
      <p:sp>
        <p:nvSpPr>
          <p:cNvPr id="193" name="Oval 192"/>
          <p:cNvSpPr/>
          <p:nvPr/>
        </p:nvSpPr>
        <p:spPr>
          <a:xfrm>
            <a:off x="621610" y="2991192"/>
            <a:ext cx="1715159" cy="784723"/>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Arial Narrow"/>
            </a:endParaRPr>
          </a:p>
        </p:txBody>
      </p:sp>
      <p:sp>
        <p:nvSpPr>
          <p:cNvPr id="194" name="Notched Right Arrow 193"/>
          <p:cNvSpPr/>
          <p:nvPr/>
        </p:nvSpPr>
        <p:spPr>
          <a:xfrm rot="5400000">
            <a:off x="2818886" y="3391228"/>
            <a:ext cx="1471440" cy="513180"/>
          </a:xfrm>
          <a:prstGeom prst="notchedRightArrow">
            <a:avLst/>
          </a:prstGeom>
          <a:solidFill>
            <a:srgbClr val="4F81BD"/>
          </a:solidFill>
          <a:ln w="25400" cap="flat" cmpd="sng" algn="ctr">
            <a:solidFill>
              <a:srgbClr val="4F81BD">
                <a:shade val="50000"/>
              </a:srgbClr>
            </a:solid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Arial Narrow"/>
            </a:endParaRPr>
          </a:p>
        </p:txBody>
      </p:sp>
      <p:sp>
        <p:nvSpPr>
          <p:cNvPr id="195" name="Notched Right Arrow 194"/>
          <p:cNvSpPr/>
          <p:nvPr/>
        </p:nvSpPr>
        <p:spPr>
          <a:xfrm rot="16200000">
            <a:off x="3368988" y="3353128"/>
            <a:ext cx="1471440" cy="513180"/>
          </a:xfrm>
          <a:prstGeom prst="notchedRightArrow">
            <a:avLst/>
          </a:prstGeom>
          <a:solidFill>
            <a:srgbClr val="4F81BD"/>
          </a:solidFill>
          <a:ln w="25400" cap="flat" cmpd="sng" algn="ctr">
            <a:solidFill>
              <a:srgbClr val="4F81BD">
                <a:shade val="50000"/>
              </a:srgbClr>
            </a:solid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Arial Narrow"/>
            </a:endParaRPr>
          </a:p>
        </p:txBody>
      </p:sp>
      <p:sp>
        <p:nvSpPr>
          <p:cNvPr id="196" name="Oval 195"/>
          <p:cNvSpPr/>
          <p:nvPr/>
        </p:nvSpPr>
        <p:spPr>
          <a:xfrm>
            <a:off x="2967678" y="3198443"/>
            <a:ext cx="1715159" cy="784723"/>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Arial Narrow"/>
            </a:endParaRPr>
          </a:p>
        </p:txBody>
      </p:sp>
      <p:sp>
        <p:nvSpPr>
          <p:cNvPr id="197" name="Notched Right Arrow 196"/>
          <p:cNvSpPr/>
          <p:nvPr/>
        </p:nvSpPr>
        <p:spPr>
          <a:xfrm rot="5400000">
            <a:off x="5085534" y="3633352"/>
            <a:ext cx="1471440" cy="513180"/>
          </a:xfrm>
          <a:prstGeom prst="notchedRightArrow">
            <a:avLst/>
          </a:prstGeom>
          <a:solidFill>
            <a:srgbClr val="4F81BD"/>
          </a:solidFill>
          <a:ln w="25400" cap="flat" cmpd="sng" algn="ctr">
            <a:solidFill>
              <a:srgbClr val="4F81BD">
                <a:shade val="50000"/>
              </a:srgbClr>
            </a:solid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Arial Narrow"/>
            </a:endParaRPr>
          </a:p>
        </p:txBody>
      </p:sp>
      <p:sp>
        <p:nvSpPr>
          <p:cNvPr id="198" name="Notched Right Arrow 197"/>
          <p:cNvSpPr/>
          <p:nvPr/>
        </p:nvSpPr>
        <p:spPr>
          <a:xfrm rot="16200000">
            <a:off x="5635636" y="3595252"/>
            <a:ext cx="1471440" cy="513180"/>
          </a:xfrm>
          <a:prstGeom prst="notchedRightArrow">
            <a:avLst/>
          </a:prstGeom>
          <a:solidFill>
            <a:srgbClr val="4F81BD"/>
          </a:solidFill>
          <a:ln w="25400" cap="flat" cmpd="sng" algn="ctr">
            <a:solidFill>
              <a:srgbClr val="4F81BD">
                <a:shade val="50000"/>
              </a:srgbClr>
            </a:solid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Arial Narrow"/>
            </a:endParaRPr>
          </a:p>
        </p:txBody>
      </p:sp>
      <p:sp>
        <p:nvSpPr>
          <p:cNvPr id="199" name="Oval 198"/>
          <p:cNvSpPr/>
          <p:nvPr/>
        </p:nvSpPr>
        <p:spPr>
          <a:xfrm>
            <a:off x="5234326" y="3440567"/>
            <a:ext cx="1715159" cy="784723"/>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Arial Narrow"/>
            </a:endParaRPr>
          </a:p>
        </p:txBody>
      </p:sp>
      <p:sp>
        <p:nvSpPr>
          <p:cNvPr id="200" name="Notched Right Arrow 199"/>
          <p:cNvSpPr/>
          <p:nvPr/>
        </p:nvSpPr>
        <p:spPr>
          <a:xfrm rot="5400000">
            <a:off x="7197183" y="3837982"/>
            <a:ext cx="1471440" cy="513180"/>
          </a:xfrm>
          <a:prstGeom prst="notchedRightArrow">
            <a:avLst/>
          </a:prstGeom>
          <a:solidFill>
            <a:srgbClr val="4F81BD"/>
          </a:solidFill>
          <a:ln w="25400" cap="flat" cmpd="sng" algn="ctr">
            <a:solidFill>
              <a:srgbClr val="4F81BD">
                <a:shade val="50000"/>
              </a:srgbClr>
            </a:solid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Arial Narrow"/>
            </a:endParaRPr>
          </a:p>
        </p:txBody>
      </p:sp>
      <p:sp>
        <p:nvSpPr>
          <p:cNvPr id="201" name="Notched Right Arrow 200"/>
          <p:cNvSpPr/>
          <p:nvPr/>
        </p:nvSpPr>
        <p:spPr>
          <a:xfrm rot="16200000">
            <a:off x="7747285" y="3799882"/>
            <a:ext cx="1471440" cy="513180"/>
          </a:xfrm>
          <a:prstGeom prst="notchedRightArrow">
            <a:avLst/>
          </a:prstGeom>
          <a:solidFill>
            <a:srgbClr val="4F81BD"/>
          </a:solidFill>
          <a:ln w="25400" cap="flat" cmpd="sng" algn="ctr">
            <a:solidFill>
              <a:srgbClr val="4F81BD">
                <a:shade val="50000"/>
              </a:srgbClr>
            </a:solid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Arial Narrow"/>
            </a:endParaRPr>
          </a:p>
        </p:txBody>
      </p:sp>
      <p:sp>
        <p:nvSpPr>
          <p:cNvPr id="202" name="Oval 201"/>
          <p:cNvSpPr/>
          <p:nvPr/>
        </p:nvSpPr>
        <p:spPr>
          <a:xfrm>
            <a:off x="7345975" y="3645197"/>
            <a:ext cx="1715159" cy="784723"/>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defTabSz="457200" fontAlgn="auto">
              <a:spcBef>
                <a:spcPts val="0"/>
              </a:spcBef>
              <a:spcAft>
                <a:spcPts val="0"/>
              </a:spcAft>
              <a:defRPr/>
            </a:pPr>
            <a:endParaRPr lang="en-US" kern="0" dirty="0" smtClean="0">
              <a:solidFill>
                <a:prstClr val="white"/>
              </a:solidFill>
              <a:latin typeface="Arial Narrow"/>
            </a:endParaRPr>
          </a:p>
        </p:txBody>
      </p:sp>
      <p:sp>
        <p:nvSpPr>
          <p:cNvPr id="203" name="TextBox 202"/>
          <p:cNvSpPr txBox="1"/>
          <p:nvPr/>
        </p:nvSpPr>
        <p:spPr>
          <a:xfrm>
            <a:off x="866040" y="3079301"/>
            <a:ext cx="1343638" cy="646331"/>
          </a:xfrm>
          <a:prstGeom prst="rect">
            <a:avLst/>
          </a:prstGeom>
          <a:noFill/>
        </p:spPr>
        <p:txBody>
          <a:bodyPr wrap="none" rtlCol="0">
            <a:spAutoFit/>
          </a:bodyPr>
          <a:lstStyle/>
          <a:p>
            <a:pPr algn="ctr" defTabSz="457200" fontAlgn="auto">
              <a:spcBef>
                <a:spcPts val="0"/>
              </a:spcBef>
              <a:spcAft>
                <a:spcPts val="0"/>
              </a:spcAft>
            </a:pPr>
            <a:r>
              <a:rPr lang="en-US" dirty="0" smtClean="0">
                <a:solidFill>
                  <a:prstClr val="black"/>
                </a:solidFill>
                <a:latin typeface="Arial Narrow"/>
              </a:rPr>
              <a:t>Unsupervised</a:t>
            </a:r>
          </a:p>
          <a:p>
            <a:pPr algn="ctr" defTabSz="457200" fontAlgn="auto">
              <a:spcBef>
                <a:spcPts val="0"/>
              </a:spcBef>
              <a:spcAft>
                <a:spcPts val="0"/>
              </a:spcAft>
            </a:pPr>
            <a:r>
              <a:rPr lang="en-US" dirty="0" smtClean="0">
                <a:solidFill>
                  <a:prstClr val="black"/>
                </a:solidFill>
                <a:latin typeface="Arial Narrow"/>
              </a:rPr>
              <a:t> learning</a:t>
            </a:r>
          </a:p>
        </p:txBody>
      </p:sp>
      <p:sp>
        <p:nvSpPr>
          <p:cNvPr id="204" name="Rectangle 203"/>
          <p:cNvSpPr/>
          <p:nvPr/>
        </p:nvSpPr>
        <p:spPr>
          <a:xfrm rot="16200000">
            <a:off x="-293567" y="4911598"/>
            <a:ext cx="816249" cy="369332"/>
          </a:xfrm>
          <a:prstGeom prst="rect">
            <a:avLst/>
          </a:prstGeom>
        </p:spPr>
        <p:txBody>
          <a:bodyPr wrap="none">
            <a:spAutoFit/>
          </a:bodyPr>
          <a:lstStyle/>
          <a:p>
            <a:pPr defTabSz="457200" fontAlgn="auto">
              <a:spcBef>
                <a:spcPts val="0"/>
              </a:spcBef>
              <a:spcAft>
                <a:spcPts val="0"/>
              </a:spcAft>
            </a:pPr>
            <a:r>
              <a:rPr lang="en-US" b="1" dirty="0" smtClean="0">
                <a:solidFill>
                  <a:prstClr val="black"/>
                </a:solidFill>
                <a:latin typeface="Arial Narrow"/>
              </a:rPr>
              <a:t>Theory</a:t>
            </a:r>
            <a:endParaRPr lang="en-US" b="1" dirty="0">
              <a:solidFill>
                <a:prstClr val="black"/>
              </a:solidFill>
              <a:latin typeface="Arial Narrow"/>
            </a:endParaRPr>
          </a:p>
        </p:txBody>
      </p:sp>
      <p:sp>
        <p:nvSpPr>
          <p:cNvPr id="205" name="TextBox 204"/>
          <p:cNvSpPr txBox="1"/>
          <p:nvPr/>
        </p:nvSpPr>
        <p:spPr>
          <a:xfrm>
            <a:off x="3260043" y="3267638"/>
            <a:ext cx="1099981" cy="646331"/>
          </a:xfrm>
          <a:prstGeom prst="rect">
            <a:avLst/>
          </a:prstGeom>
          <a:noFill/>
        </p:spPr>
        <p:txBody>
          <a:bodyPr wrap="none" rtlCol="0">
            <a:spAutoFit/>
          </a:bodyPr>
          <a:lstStyle/>
          <a:p>
            <a:pPr algn="ctr" defTabSz="457200" fontAlgn="auto">
              <a:spcBef>
                <a:spcPts val="0"/>
              </a:spcBef>
              <a:spcAft>
                <a:spcPts val="0"/>
              </a:spcAft>
            </a:pPr>
            <a:r>
              <a:rPr lang="en-US" dirty="0" smtClean="0">
                <a:solidFill>
                  <a:prstClr val="black"/>
                </a:solidFill>
                <a:latin typeface="Arial Narrow"/>
              </a:rPr>
              <a:t>Correlative</a:t>
            </a:r>
          </a:p>
          <a:p>
            <a:pPr algn="ctr" defTabSz="457200" fontAlgn="auto">
              <a:spcBef>
                <a:spcPts val="0"/>
              </a:spcBef>
              <a:spcAft>
                <a:spcPts val="0"/>
              </a:spcAft>
            </a:pPr>
            <a:r>
              <a:rPr lang="en-US" dirty="0" smtClean="0">
                <a:solidFill>
                  <a:prstClr val="black"/>
                </a:solidFill>
                <a:latin typeface="Arial Narrow"/>
              </a:rPr>
              <a:t> learning</a:t>
            </a:r>
          </a:p>
        </p:txBody>
      </p:sp>
      <p:sp>
        <p:nvSpPr>
          <p:cNvPr id="206" name="TextBox 205"/>
          <p:cNvSpPr txBox="1"/>
          <p:nvPr/>
        </p:nvSpPr>
        <p:spPr>
          <a:xfrm>
            <a:off x="5563864" y="3486859"/>
            <a:ext cx="1112805" cy="646331"/>
          </a:xfrm>
          <a:prstGeom prst="rect">
            <a:avLst/>
          </a:prstGeom>
          <a:noFill/>
        </p:spPr>
        <p:txBody>
          <a:bodyPr wrap="none" rtlCol="0">
            <a:spAutoFit/>
          </a:bodyPr>
          <a:lstStyle/>
          <a:p>
            <a:pPr algn="ctr" defTabSz="457200" fontAlgn="auto">
              <a:spcBef>
                <a:spcPts val="0"/>
              </a:spcBef>
              <a:spcAft>
                <a:spcPts val="0"/>
              </a:spcAft>
            </a:pPr>
            <a:r>
              <a:rPr lang="en-US" dirty="0" smtClean="0">
                <a:solidFill>
                  <a:prstClr val="black"/>
                </a:solidFill>
                <a:latin typeface="Arial Narrow"/>
              </a:rPr>
              <a:t>Image </a:t>
            </a:r>
          </a:p>
          <a:p>
            <a:pPr algn="ctr" defTabSz="457200" fontAlgn="auto">
              <a:spcBef>
                <a:spcPts val="0"/>
              </a:spcBef>
              <a:spcAft>
                <a:spcPts val="0"/>
              </a:spcAft>
            </a:pPr>
            <a:r>
              <a:rPr lang="en-US" dirty="0" smtClean="0">
                <a:solidFill>
                  <a:prstClr val="black"/>
                </a:solidFill>
                <a:latin typeface="Arial Narrow"/>
              </a:rPr>
              <a:t>recognition</a:t>
            </a:r>
          </a:p>
        </p:txBody>
      </p:sp>
      <p:sp>
        <p:nvSpPr>
          <p:cNvPr id="207" name="TextBox 206"/>
          <p:cNvSpPr txBox="1"/>
          <p:nvPr/>
        </p:nvSpPr>
        <p:spPr>
          <a:xfrm>
            <a:off x="7492453" y="3765913"/>
            <a:ext cx="1364477" cy="369332"/>
          </a:xfrm>
          <a:prstGeom prst="rect">
            <a:avLst/>
          </a:prstGeom>
          <a:noFill/>
        </p:spPr>
        <p:txBody>
          <a:bodyPr wrap="none" rtlCol="0">
            <a:spAutoFit/>
          </a:bodyPr>
          <a:lstStyle/>
          <a:p>
            <a:pPr algn="ctr" defTabSz="457200" fontAlgn="auto">
              <a:spcBef>
                <a:spcPts val="0"/>
              </a:spcBef>
              <a:spcAft>
                <a:spcPts val="0"/>
              </a:spcAft>
            </a:pPr>
            <a:r>
              <a:rPr lang="en-US" i="1" dirty="0" smtClean="0">
                <a:solidFill>
                  <a:prstClr val="black"/>
                </a:solidFill>
                <a:latin typeface="Arial Narrow"/>
              </a:rPr>
              <a:t>In-situ </a:t>
            </a:r>
            <a:r>
              <a:rPr lang="en-US" dirty="0" smtClean="0">
                <a:solidFill>
                  <a:prstClr val="black"/>
                </a:solidFill>
                <a:latin typeface="Arial Narrow"/>
              </a:rPr>
              <a:t>Control</a:t>
            </a:r>
            <a:endParaRPr lang="en-US" dirty="0" smtClean="0">
              <a:solidFill>
                <a:srgbClr val="FF0000"/>
              </a:solidFill>
              <a:latin typeface="Arial Narrow"/>
            </a:endParaRPr>
          </a:p>
        </p:txBody>
      </p:sp>
      <p:sp>
        <p:nvSpPr>
          <p:cNvPr id="208" name="Rectangle 207"/>
          <p:cNvSpPr/>
          <p:nvPr/>
        </p:nvSpPr>
        <p:spPr>
          <a:xfrm rot="16200000">
            <a:off x="-114750" y="3095961"/>
            <a:ext cx="931665" cy="369332"/>
          </a:xfrm>
          <a:prstGeom prst="rect">
            <a:avLst/>
          </a:prstGeom>
        </p:spPr>
        <p:txBody>
          <a:bodyPr wrap="none">
            <a:spAutoFit/>
          </a:bodyPr>
          <a:lstStyle/>
          <a:p>
            <a:pPr defTabSz="457200" fontAlgn="auto">
              <a:spcBef>
                <a:spcPts val="0"/>
              </a:spcBef>
              <a:spcAft>
                <a:spcPts val="0"/>
              </a:spcAft>
            </a:pPr>
            <a:r>
              <a:rPr lang="en-US" b="1" dirty="0" smtClean="0">
                <a:solidFill>
                  <a:prstClr val="black"/>
                </a:solidFill>
                <a:latin typeface="Arial Narrow"/>
              </a:rPr>
              <a:t>Big data</a:t>
            </a:r>
            <a:endParaRPr lang="en-US" b="1" dirty="0">
              <a:solidFill>
                <a:prstClr val="black"/>
              </a:solidFill>
              <a:latin typeface="Arial Narrow"/>
            </a:endParaRPr>
          </a:p>
        </p:txBody>
      </p:sp>
      <p:sp>
        <p:nvSpPr>
          <p:cNvPr id="209" name="Rectangle 208"/>
          <p:cNvSpPr/>
          <p:nvPr/>
        </p:nvSpPr>
        <p:spPr>
          <a:xfrm rot="16200000">
            <a:off x="-353902" y="1056396"/>
            <a:ext cx="910827" cy="369332"/>
          </a:xfrm>
          <a:prstGeom prst="rect">
            <a:avLst/>
          </a:prstGeom>
        </p:spPr>
        <p:txBody>
          <a:bodyPr wrap="none">
            <a:spAutoFit/>
          </a:bodyPr>
          <a:lstStyle/>
          <a:p>
            <a:pPr defTabSz="457200" fontAlgn="auto">
              <a:spcBef>
                <a:spcPts val="0"/>
              </a:spcBef>
              <a:spcAft>
                <a:spcPts val="0"/>
              </a:spcAft>
            </a:pPr>
            <a:r>
              <a:rPr lang="en-US" b="1" dirty="0">
                <a:solidFill>
                  <a:prstClr val="black"/>
                </a:solidFill>
                <a:latin typeface="Arial Narrow"/>
              </a:rPr>
              <a:t>I</a:t>
            </a:r>
            <a:r>
              <a:rPr lang="en-US" b="1" dirty="0" smtClean="0">
                <a:solidFill>
                  <a:prstClr val="black"/>
                </a:solidFill>
                <a:latin typeface="Arial Narrow"/>
              </a:rPr>
              <a:t>maging</a:t>
            </a:r>
            <a:endParaRPr lang="en-US" b="1" dirty="0">
              <a:solidFill>
                <a:prstClr val="black"/>
              </a:solidFill>
              <a:latin typeface="Arial Narrow"/>
            </a:endParaRPr>
          </a:p>
        </p:txBody>
      </p:sp>
      <p:sp>
        <p:nvSpPr>
          <p:cNvPr id="210" name="Rectangle 209"/>
          <p:cNvSpPr/>
          <p:nvPr/>
        </p:nvSpPr>
        <p:spPr>
          <a:xfrm>
            <a:off x="502435" y="4210008"/>
            <a:ext cx="1993792" cy="369332"/>
          </a:xfrm>
          <a:prstGeom prst="rect">
            <a:avLst/>
          </a:prstGeom>
        </p:spPr>
        <p:txBody>
          <a:bodyPr wrap="none">
            <a:spAutoFit/>
          </a:bodyPr>
          <a:lstStyle/>
          <a:p>
            <a:pPr defTabSz="457200" fontAlgn="auto">
              <a:spcBef>
                <a:spcPts val="0"/>
              </a:spcBef>
              <a:spcAft>
                <a:spcPts val="0"/>
              </a:spcAft>
            </a:pPr>
            <a:r>
              <a:rPr lang="en-US" b="1" dirty="0" smtClean="0">
                <a:solidFill>
                  <a:prstClr val="black"/>
                </a:solidFill>
                <a:latin typeface="Arial Narrow"/>
              </a:rPr>
              <a:t>Electronic Structure</a:t>
            </a:r>
            <a:endParaRPr lang="en-US" dirty="0">
              <a:solidFill>
                <a:prstClr val="black"/>
              </a:solidFill>
              <a:latin typeface="Arial Narrow"/>
            </a:endParaRPr>
          </a:p>
        </p:txBody>
      </p:sp>
      <p:sp>
        <p:nvSpPr>
          <p:cNvPr id="211" name="Rectangle 210"/>
          <p:cNvSpPr/>
          <p:nvPr/>
        </p:nvSpPr>
        <p:spPr>
          <a:xfrm>
            <a:off x="5205362" y="4726932"/>
            <a:ext cx="2015208" cy="369332"/>
          </a:xfrm>
          <a:prstGeom prst="rect">
            <a:avLst/>
          </a:prstGeom>
        </p:spPr>
        <p:txBody>
          <a:bodyPr wrap="none">
            <a:spAutoFit/>
          </a:bodyPr>
          <a:lstStyle/>
          <a:p>
            <a:pPr defTabSz="457200" fontAlgn="auto">
              <a:spcBef>
                <a:spcPts val="0"/>
              </a:spcBef>
              <a:spcAft>
                <a:spcPts val="0"/>
              </a:spcAft>
            </a:pPr>
            <a:r>
              <a:rPr lang="en-US" b="1" dirty="0" smtClean="0">
                <a:solidFill>
                  <a:prstClr val="black"/>
                </a:solidFill>
                <a:latin typeface="Arial Narrow"/>
              </a:rPr>
              <a:t>Molecular Dynamics</a:t>
            </a:r>
            <a:endParaRPr lang="en-US" dirty="0">
              <a:solidFill>
                <a:prstClr val="black"/>
              </a:solidFill>
              <a:latin typeface="Arial Narrow"/>
            </a:endParaRPr>
          </a:p>
        </p:txBody>
      </p:sp>
      <p:sp>
        <p:nvSpPr>
          <p:cNvPr id="212" name="Rectangle 211"/>
          <p:cNvSpPr/>
          <p:nvPr/>
        </p:nvSpPr>
        <p:spPr>
          <a:xfrm>
            <a:off x="7656482" y="4893420"/>
            <a:ext cx="1099993" cy="369332"/>
          </a:xfrm>
          <a:prstGeom prst="rect">
            <a:avLst/>
          </a:prstGeom>
        </p:spPr>
        <p:txBody>
          <a:bodyPr wrap="none">
            <a:spAutoFit/>
          </a:bodyPr>
          <a:lstStyle/>
          <a:p>
            <a:pPr defTabSz="457200" fontAlgn="auto">
              <a:spcBef>
                <a:spcPts val="0"/>
              </a:spcBef>
              <a:spcAft>
                <a:spcPts val="0"/>
              </a:spcAft>
            </a:pPr>
            <a:r>
              <a:rPr lang="en-US" b="1" dirty="0" err="1">
                <a:solidFill>
                  <a:prstClr val="black"/>
                </a:solidFill>
                <a:latin typeface="Arial Narrow"/>
              </a:rPr>
              <a:t>M</a:t>
            </a:r>
            <a:r>
              <a:rPr lang="en-US" b="1" dirty="0" err="1" smtClean="0">
                <a:solidFill>
                  <a:prstClr val="black"/>
                </a:solidFill>
                <a:latin typeface="Arial Narrow"/>
              </a:rPr>
              <a:t>ultiscale</a:t>
            </a:r>
            <a:endParaRPr lang="en-US" dirty="0">
              <a:solidFill>
                <a:prstClr val="black"/>
              </a:solidFill>
              <a:latin typeface="Arial Narrow"/>
            </a:endParaRPr>
          </a:p>
        </p:txBody>
      </p:sp>
      <p:sp>
        <p:nvSpPr>
          <p:cNvPr id="215" name="Rectangle 214"/>
          <p:cNvSpPr/>
          <p:nvPr/>
        </p:nvSpPr>
        <p:spPr>
          <a:xfrm>
            <a:off x="3064827" y="4326632"/>
            <a:ext cx="1867669" cy="369332"/>
          </a:xfrm>
          <a:prstGeom prst="rect">
            <a:avLst/>
          </a:prstGeom>
        </p:spPr>
        <p:txBody>
          <a:bodyPr wrap="none">
            <a:spAutoFit/>
          </a:bodyPr>
          <a:lstStyle/>
          <a:p>
            <a:pPr defTabSz="457200" fontAlgn="auto">
              <a:spcBef>
                <a:spcPts val="0"/>
              </a:spcBef>
              <a:spcAft>
                <a:spcPts val="0"/>
              </a:spcAft>
            </a:pPr>
            <a:r>
              <a:rPr lang="en-US" b="1" dirty="0" err="1" smtClean="0">
                <a:solidFill>
                  <a:prstClr val="black"/>
                </a:solidFill>
                <a:latin typeface="Arial Narrow"/>
              </a:rPr>
              <a:t>Ab</a:t>
            </a:r>
            <a:r>
              <a:rPr lang="en-US" b="1" dirty="0" smtClean="0">
                <a:solidFill>
                  <a:prstClr val="black"/>
                </a:solidFill>
                <a:latin typeface="Arial Narrow"/>
              </a:rPr>
              <a:t> Initio dynamics</a:t>
            </a:r>
            <a:endParaRPr lang="en-US" dirty="0">
              <a:solidFill>
                <a:prstClr val="black"/>
              </a:solidFill>
              <a:latin typeface="Arial Narrow"/>
            </a:endParaRPr>
          </a:p>
        </p:txBody>
      </p:sp>
      <p:pic>
        <p:nvPicPr>
          <p:cNvPr id="216" name="Picture 215" descr="Fig3_57.png"/>
          <p:cNvPicPr/>
          <p:nvPr/>
        </p:nvPicPr>
        <p:blipFill rotWithShape="1">
          <a:blip r:embed="rId17" cstate="print">
            <a:alphaModFix/>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a:stretch/>
        </p:blipFill>
        <p:spPr>
          <a:xfrm>
            <a:off x="3260043" y="4752067"/>
            <a:ext cx="1432795" cy="1276337"/>
          </a:xfrm>
          <a:prstGeom prst="rect">
            <a:avLst/>
          </a:prstGeom>
          <a:ln>
            <a:noFill/>
          </a:ln>
          <a:effectLst>
            <a:outerShdw blurRad="292100" dist="139700" dir="2700000" algn="tl" rotWithShape="0">
              <a:srgbClr val="333333">
                <a:alpha val="65000"/>
              </a:srgbClr>
            </a:outerShdw>
          </a:effectLst>
        </p:spPr>
      </p:pic>
      <p:pic>
        <p:nvPicPr>
          <p:cNvPr id="51" name="3d Vo odering (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9"/>
          <a:srcRect l="18228" t="20052" r="18458" b="20189"/>
          <a:stretch/>
        </p:blipFill>
        <p:spPr>
          <a:xfrm>
            <a:off x="5152855" y="1450620"/>
            <a:ext cx="1886245" cy="1366146"/>
          </a:xfrm>
          <a:prstGeom prst="rect">
            <a:avLst/>
          </a:prstGeom>
        </p:spPr>
      </p:pic>
      <p:pic>
        <p:nvPicPr>
          <p:cNvPr id="52" name="drop-first-layer.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20"/>
          <a:stretch>
            <a:fillRect/>
          </a:stretch>
        </p:blipFill>
        <p:spPr>
          <a:xfrm>
            <a:off x="4980690" y="5070052"/>
            <a:ext cx="2029484" cy="1426011"/>
          </a:xfrm>
          <a:prstGeom prst="rect">
            <a:avLst/>
          </a:prstGeom>
        </p:spPr>
      </p:pic>
      <p:pic>
        <p:nvPicPr>
          <p:cNvPr id="53" name="Picture 8" descr="slide4_pic.png"/>
          <p:cNvPicPr>
            <a:picLocks noChangeAspect="1"/>
          </p:cNvPicPr>
          <p:nvPr/>
        </p:nvPicPr>
        <p:blipFill rotWithShape="1">
          <a:blip r:embed="rId21" cstate="print">
            <a:extLst>
              <a:ext uri="{28A0092B-C50C-407E-A947-70E740481C1C}">
                <a14:useLocalDpi xmlns:a14="http://schemas.microsoft.com/office/drawing/2010/main" val="0"/>
              </a:ext>
            </a:extLst>
          </a:blip>
          <a:srcRect l="32723" t="8495" r="39168" b="10099"/>
          <a:stretch/>
        </p:blipFill>
        <p:spPr bwMode="auto">
          <a:xfrm rot="5400000">
            <a:off x="7448705" y="5040424"/>
            <a:ext cx="1161931" cy="174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39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000" fill="hold"/>
                                        <p:tgtEl>
                                          <p:spTgt spid="51"/>
                                        </p:tgtEl>
                                      </p:cBhvr>
                                    </p:cmd>
                                  </p:childTnLst>
                                </p:cTn>
                              </p:par>
                              <p:par>
                                <p:cTn id="7" presetID="1" presetClass="mediacall" presetSubtype="0" fill="hold" nodeType="withEffect">
                                  <p:stCondLst>
                                    <p:cond delay="0"/>
                                  </p:stCondLst>
                                  <p:childTnLst>
                                    <p:cmd type="call" cmd="playFrom(0.0)">
                                      <p:cBhvr>
                                        <p:cTn id="8" dur="5266"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51"/>
                </p:tgtEl>
              </p:cMediaNode>
            </p:video>
            <p:video>
              <p:cMediaNode vol="80000">
                <p:cTn id="10" repeatCount="indefinite" fill="hold" display="0">
                  <p:stCondLst>
                    <p:cond delay="indefinite"/>
                  </p:stCondLst>
                </p:cTn>
                <p:tgtEl>
                  <p:spTgt spid="5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6" r="1154"/>
          <a:stretch/>
        </p:blipFill>
        <p:spPr bwMode="auto">
          <a:xfrm>
            <a:off x="43615" y="4368996"/>
            <a:ext cx="4420435"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www.trbimg.com/img-5386922b/turbine/la-sci-g-google-self-driving-car-201405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762000"/>
            <a:ext cx="4416425" cy="2479993"/>
          </a:xfrm>
          <a:prstGeom prst="rect">
            <a:avLst/>
          </a:prstGeom>
          <a:noFill/>
          <a:extLst>
            <a:ext uri="{909E8E84-426E-40DD-AFC4-6F175D3DCCD1}">
              <a14:hiddenFill xmlns:a14="http://schemas.microsoft.com/office/drawing/2010/main">
                <a:solidFill>
                  <a:srgbClr val="FFFFFF"/>
                </a:solidFill>
              </a14:hiddenFill>
            </a:ext>
          </a:extLst>
        </p:spPr>
      </p:pic>
      <p:sp>
        <p:nvSpPr>
          <p:cNvPr id="89" name="Right Arrow 88"/>
          <p:cNvSpPr/>
          <p:nvPr/>
        </p:nvSpPr>
        <p:spPr>
          <a:xfrm rot="5400000">
            <a:off x="1611004" y="3089519"/>
            <a:ext cx="2057400" cy="457200"/>
          </a:xfrm>
          <a:prstGeom prst="rightArrow">
            <a:avLst>
              <a:gd name="adj1" fmla="val 100000"/>
              <a:gd name="adj2" fmla="val 82096"/>
            </a:avLst>
          </a:prstGeom>
          <a:gradFill flip="none" rotWithShape="1">
            <a:gsLst>
              <a:gs pos="0">
                <a:srgbClr val="008000"/>
              </a:gs>
              <a:gs pos="50000">
                <a:srgbClr val="33CC33">
                  <a:lumMod val="35000"/>
                  <a:lumOff val="65000"/>
                </a:srgbClr>
              </a:gs>
              <a:gs pos="92000">
                <a:schemeClr val="bg1"/>
              </a:gs>
            </a:gsLst>
            <a:lin ang="10800000" scaled="1"/>
            <a:tileRect/>
          </a:gra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    </a:t>
            </a:r>
            <a:endParaRPr lang="en-US" sz="2800" dirty="0">
              <a:solidFill>
                <a:schemeClr val="tx1"/>
              </a:solidFill>
            </a:endParaRPr>
          </a:p>
        </p:txBody>
      </p:sp>
      <p:sp>
        <p:nvSpPr>
          <p:cNvPr id="87" name="Right Arrow 86"/>
          <p:cNvSpPr/>
          <p:nvPr/>
        </p:nvSpPr>
        <p:spPr>
          <a:xfrm rot="2327892">
            <a:off x="1307522" y="2353630"/>
            <a:ext cx="4334087" cy="457200"/>
          </a:xfrm>
          <a:prstGeom prst="rightArrow">
            <a:avLst>
              <a:gd name="adj1" fmla="val 100000"/>
              <a:gd name="adj2" fmla="val 82096"/>
            </a:avLst>
          </a:prstGeom>
          <a:gradFill flip="none" rotWithShape="1">
            <a:gsLst>
              <a:gs pos="0">
                <a:srgbClr val="008000"/>
              </a:gs>
              <a:gs pos="50000">
                <a:srgbClr val="33CC33">
                  <a:lumMod val="35000"/>
                  <a:lumOff val="65000"/>
                </a:srgbClr>
              </a:gs>
              <a:gs pos="92000">
                <a:schemeClr val="bg1"/>
              </a:gs>
            </a:gsLst>
            <a:lin ang="10800000" scaled="1"/>
            <a:tileRect/>
          </a:gra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    </a:t>
            </a:r>
            <a:endParaRPr lang="en-US" sz="2800" dirty="0">
              <a:solidFill>
                <a:schemeClr val="tx1"/>
              </a:solidFill>
            </a:endParaRPr>
          </a:p>
        </p:txBody>
      </p:sp>
      <p:sp>
        <p:nvSpPr>
          <p:cNvPr id="85" name="Right Arrow 84"/>
          <p:cNvSpPr/>
          <p:nvPr/>
        </p:nvSpPr>
        <p:spPr>
          <a:xfrm>
            <a:off x="1707015" y="1070216"/>
            <a:ext cx="3523489" cy="457200"/>
          </a:xfrm>
          <a:prstGeom prst="rightArrow">
            <a:avLst>
              <a:gd name="adj1" fmla="val 100000"/>
              <a:gd name="adj2" fmla="val 82096"/>
            </a:avLst>
          </a:prstGeom>
          <a:gradFill flip="none" rotWithShape="1">
            <a:gsLst>
              <a:gs pos="0">
                <a:srgbClr val="008000"/>
              </a:gs>
              <a:gs pos="50000">
                <a:srgbClr val="33CC33">
                  <a:lumMod val="35000"/>
                  <a:lumOff val="65000"/>
                </a:srgbClr>
              </a:gs>
              <a:gs pos="92000">
                <a:schemeClr val="bg1"/>
              </a:gs>
            </a:gsLst>
            <a:lin ang="10800000" scaled="1"/>
            <a:tileRect/>
          </a:gra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    </a:t>
            </a:r>
            <a:r>
              <a:rPr lang="en-US" sz="2800" dirty="0" smtClean="0">
                <a:solidFill>
                  <a:schemeClr val="bg1">
                    <a:lumMod val="75000"/>
                  </a:schemeClr>
                </a:solidFill>
              </a:rPr>
              <a:t>Understanding</a:t>
            </a:r>
            <a:endParaRPr lang="en-US" sz="2800" dirty="0">
              <a:solidFill>
                <a:schemeClr val="bg1">
                  <a:lumMod val="75000"/>
                </a:schemeClr>
              </a:solidFill>
            </a:endParaRPr>
          </a:p>
        </p:txBody>
      </p:sp>
      <p:sp>
        <p:nvSpPr>
          <p:cNvPr id="27" name="Oval 26"/>
          <p:cNvSpPr/>
          <p:nvPr/>
        </p:nvSpPr>
        <p:spPr>
          <a:xfrm>
            <a:off x="164975" y="1070216"/>
            <a:ext cx="2667000" cy="2667000"/>
          </a:xfrm>
          <a:prstGeom prst="ellipse">
            <a:avLst/>
          </a:prstGeom>
          <a:solidFill>
            <a:srgbClr val="33993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603125" y="1527416"/>
            <a:ext cx="1790700" cy="175260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Data</a:t>
            </a:r>
            <a:endParaRPr lang="en-US" sz="3000" dirty="0">
              <a:solidFill>
                <a:schemeClr val="tx1"/>
              </a:solidFill>
            </a:endParaRPr>
          </a:p>
        </p:txBody>
      </p:sp>
      <p:grpSp>
        <p:nvGrpSpPr>
          <p:cNvPr id="68" name="Group 67"/>
          <p:cNvGrpSpPr/>
          <p:nvPr/>
        </p:nvGrpSpPr>
        <p:grpSpPr>
          <a:xfrm rot="18852331">
            <a:off x="2434728" y="2023938"/>
            <a:ext cx="234205" cy="655165"/>
            <a:chOff x="6471499" y="2218002"/>
            <a:chExt cx="236315" cy="655164"/>
          </a:xfrm>
        </p:grpSpPr>
        <p:cxnSp>
          <p:nvCxnSpPr>
            <p:cNvPr id="65" name="Straight Connector 64"/>
            <p:cNvCxnSpPr/>
            <p:nvPr/>
          </p:nvCxnSpPr>
          <p:spPr>
            <a:xfrm>
              <a:off x="6471499" y="2218002"/>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2747669" flipV="1">
              <a:off x="6502825" y="2668178"/>
              <a:ext cx="218795" cy="19118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2439195">
            <a:off x="1452588" y="3115436"/>
            <a:ext cx="333328" cy="657596"/>
            <a:chOff x="6479380" y="2209800"/>
            <a:chExt cx="333328" cy="657596"/>
          </a:xfrm>
        </p:grpSpPr>
        <p:cxnSp>
          <p:nvCxnSpPr>
            <p:cNvPr id="70" name="Straight Connector 69"/>
            <p:cNvCxnSpPr/>
            <p:nvPr/>
          </p:nvCxnSpPr>
          <p:spPr>
            <a:xfrm>
              <a:off x="6479380" y="2209800"/>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9160805">
              <a:off x="6520624" y="2617957"/>
              <a:ext cx="292084" cy="2494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rot="8064071">
            <a:off x="127486" y="2321534"/>
            <a:ext cx="528638" cy="533401"/>
            <a:chOff x="6474619" y="2209800"/>
            <a:chExt cx="533400" cy="533400"/>
          </a:xfrm>
        </p:grpSpPr>
        <p:cxnSp>
          <p:nvCxnSpPr>
            <p:cNvPr id="73" name="Straight Connector 72"/>
            <p:cNvCxnSpPr/>
            <p:nvPr/>
          </p:nvCxnSpPr>
          <p:spPr>
            <a:xfrm>
              <a:off x="6479381" y="2209800"/>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474619" y="2743200"/>
              <a:ext cx="533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p:nvCxnSpPr>
        <p:spPr>
          <a:xfrm rot="13545918">
            <a:off x="1456898" y="1215496"/>
            <a:ext cx="0" cy="533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3545918">
            <a:off x="1198557" y="1108471"/>
            <a:ext cx="533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rot="2804772">
            <a:off x="1943119" y="1438277"/>
            <a:ext cx="724878" cy="430887"/>
          </a:xfrm>
          <a:prstGeom prst="rect">
            <a:avLst/>
          </a:prstGeom>
          <a:noFill/>
        </p:spPr>
        <p:txBody>
          <a:bodyPr wrap="none" rtlCol="0">
            <a:spAutoFit/>
          </a:bodyPr>
          <a:lstStyle/>
          <a:p>
            <a:r>
              <a:rPr lang="en-US" sz="2200" dirty="0" smtClean="0">
                <a:solidFill>
                  <a:schemeClr val="bg1"/>
                </a:solidFill>
              </a:rPr>
              <a:t>seed</a:t>
            </a:r>
            <a:endParaRPr lang="en-US" sz="2200" dirty="0">
              <a:solidFill>
                <a:schemeClr val="bg1"/>
              </a:solidFill>
            </a:endParaRPr>
          </a:p>
        </p:txBody>
      </p:sp>
      <p:sp>
        <p:nvSpPr>
          <p:cNvPr id="81" name="TextBox 80"/>
          <p:cNvSpPr txBox="1"/>
          <p:nvPr/>
        </p:nvSpPr>
        <p:spPr>
          <a:xfrm rot="18744772">
            <a:off x="1928346" y="2937128"/>
            <a:ext cx="751360" cy="430887"/>
          </a:xfrm>
          <a:prstGeom prst="rect">
            <a:avLst/>
          </a:prstGeom>
          <a:noFill/>
        </p:spPr>
        <p:txBody>
          <a:bodyPr wrap="none" rtlCol="0">
            <a:spAutoFit/>
          </a:bodyPr>
          <a:lstStyle/>
          <a:p>
            <a:r>
              <a:rPr lang="en-US" sz="2200" dirty="0" smtClean="0">
                <a:solidFill>
                  <a:schemeClr val="bg1"/>
                </a:solidFill>
              </a:rPr>
              <a:t>scale</a:t>
            </a:r>
            <a:endParaRPr lang="en-US" sz="2200" dirty="0">
              <a:solidFill>
                <a:schemeClr val="bg1"/>
              </a:solidFill>
            </a:endParaRPr>
          </a:p>
        </p:txBody>
      </p:sp>
      <p:sp>
        <p:nvSpPr>
          <p:cNvPr id="82" name="TextBox 81"/>
          <p:cNvSpPr txBox="1"/>
          <p:nvPr/>
        </p:nvSpPr>
        <p:spPr>
          <a:xfrm rot="2634134">
            <a:off x="497729" y="2958073"/>
            <a:ext cx="532518" cy="430887"/>
          </a:xfrm>
          <a:prstGeom prst="rect">
            <a:avLst/>
          </a:prstGeom>
          <a:noFill/>
        </p:spPr>
        <p:txBody>
          <a:bodyPr wrap="none" rtlCol="0">
            <a:spAutoFit/>
          </a:bodyPr>
          <a:lstStyle/>
          <a:p>
            <a:r>
              <a:rPr lang="en-US" sz="2200" dirty="0" smtClean="0">
                <a:solidFill>
                  <a:schemeClr val="bg1"/>
                </a:solidFill>
              </a:rPr>
              <a:t>act</a:t>
            </a:r>
            <a:endParaRPr lang="en-US" sz="2200" dirty="0">
              <a:solidFill>
                <a:schemeClr val="bg1"/>
              </a:solidFill>
            </a:endParaRPr>
          </a:p>
        </p:txBody>
      </p:sp>
      <p:sp>
        <p:nvSpPr>
          <p:cNvPr id="83" name="TextBox 82"/>
          <p:cNvSpPr txBox="1"/>
          <p:nvPr/>
        </p:nvSpPr>
        <p:spPr>
          <a:xfrm rot="18723481">
            <a:off x="253757" y="1452802"/>
            <a:ext cx="842282" cy="430887"/>
          </a:xfrm>
          <a:prstGeom prst="rect">
            <a:avLst/>
          </a:prstGeom>
          <a:noFill/>
        </p:spPr>
        <p:txBody>
          <a:bodyPr wrap="none" rtlCol="0">
            <a:spAutoFit/>
          </a:bodyPr>
          <a:lstStyle/>
          <a:p>
            <a:r>
              <a:rPr lang="en-US" sz="2200" dirty="0" smtClean="0">
                <a:solidFill>
                  <a:schemeClr val="bg1"/>
                </a:solidFill>
              </a:rPr>
              <a:t>adapt</a:t>
            </a:r>
            <a:endParaRPr lang="en-US" sz="2200" dirty="0">
              <a:solidFill>
                <a:schemeClr val="bg1"/>
              </a:solidFill>
            </a:endParaRPr>
          </a:p>
        </p:txBody>
      </p:sp>
      <p:sp>
        <p:nvSpPr>
          <p:cNvPr id="94" name="Rectangle 93"/>
          <p:cNvSpPr/>
          <p:nvPr/>
        </p:nvSpPr>
        <p:spPr>
          <a:xfrm>
            <a:off x="4590636" y="6396335"/>
            <a:ext cx="4572000" cy="461665"/>
          </a:xfrm>
          <a:prstGeom prst="rect">
            <a:avLst/>
          </a:prstGeom>
        </p:spPr>
        <p:txBody>
          <a:bodyPr>
            <a:spAutoFit/>
          </a:bodyPr>
          <a:lstStyle/>
          <a:p>
            <a:r>
              <a:rPr lang="en-US" sz="1200" dirty="0" smtClean="0"/>
              <a:t>J. Electron. Imaging. 2012;21(3):033010-1-033010-13. doi:10.1117/1.JEI.21.3.033010</a:t>
            </a:r>
            <a:endParaRPr lang="en-US" sz="1200" dirty="0"/>
          </a:p>
        </p:txBody>
      </p:sp>
      <p:pic>
        <p:nvPicPr>
          <p:cNvPr id="97" name="Picture 96" descr="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4498975"/>
            <a:ext cx="4114800" cy="1901825"/>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4492625" y="3470170"/>
            <a:ext cx="4572000" cy="824841"/>
          </a:xfrm>
          <a:prstGeom prst="rect">
            <a:avLst/>
          </a:prstGeom>
        </p:spPr>
        <p:txBody>
          <a:bodyPr>
            <a:spAutoFit/>
          </a:bodyPr>
          <a:lstStyle/>
          <a:p>
            <a:pPr algn="r">
              <a:spcBef>
                <a:spcPct val="20000"/>
              </a:spcBef>
            </a:pPr>
            <a:r>
              <a:rPr lang="en-US" altLang="en-US" sz="1400" b="1" dirty="0" smtClean="0"/>
              <a:t>Statistical measures of orientation of texture </a:t>
            </a:r>
          </a:p>
          <a:p>
            <a:pPr algn="r">
              <a:spcBef>
                <a:spcPct val="20000"/>
              </a:spcBef>
            </a:pPr>
            <a:r>
              <a:rPr lang="en-US" altLang="en-US" sz="1400" b="1" dirty="0" smtClean="0"/>
              <a:t>for the detection of architectural distortion </a:t>
            </a:r>
          </a:p>
          <a:p>
            <a:pPr algn="r">
              <a:spcBef>
                <a:spcPct val="20000"/>
              </a:spcBef>
            </a:pPr>
            <a:r>
              <a:rPr lang="en-US" altLang="en-US" sz="1400" b="1" dirty="0" smtClean="0"/>
              <a:t>in prior mammograms of interval-cancer</a:t>
            </a:r>
            <a:endParaRPr lang="en-US" altLang="en-US" sz="1400" b="1" dirty="0"/>
          </a:p>
        </p:txBody>
      </p:sp>
      <p:sp>
        <p:nvSpPr>
          <p:cNvPr id="29" name="Title 1"/>
          <p:cNvSpPr txBox="1">
            <a:spLocks/>
          </p:cNvSpPr>
          <p:nvPr/>
        </p:nvSpPr>
        <p:spPr bwMode="auto">
          <a:xfrm>
            <a:off x="152400" y="52401"/>
            <a:ext cx="9144000" cy="82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defTabSz="457200"/>
            <a:r>
              <a:rPr lang="en-US" sz="2800" b="1" kern="0" dirty="0" smtClean="0">
                <a:solidFill>
                  <a:srgbClr val="106636"/>
                </a:solidFill>
                <a:latin typeface="Arial"/>
                <a:cs typeface="Arial"/>
              </a:rPr>
              <a:t>Smart data: Google car, cancer screening, expert systems </a:t>
            </a:r>
            <a:endParaRPr lang="en-US" sz="2800" i="1" kern="0" dirty="0">
              <a:solidFill>
                <a:srgbClr val="106636"/>
              </a:solidFill>
              <a:latin typeface="Arial"/>
              <a:cs typeface="Arial"/>
            </a:endParaRPr>
          </a:p>
        </p:txBody>
      </p:sp>
    </p:spTree>
    <p:extLst>
      <p:ext uri="{BB962C8B-B14F-4D97-AF65-F5344CB8AC3E}">
        <p14:creationId xmlns:p14="http://schemas.microsoft.com/office/powerpoint/2010/main" val="36886541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420" y="1088117"/>
            <a:ext cx="7864953" cy="5740194"/>
            <a:chOff x="914400" y="1092628"/>
            <a:chExt cx="7010400" cy="5374937"/>
          </a:xfrm>
        </p:grpSpPr>
        <p:sp>
          <p:nvSpPr>
            <p:cNvPr id="94" name="Rounded Rectangle 93"/>
            <p:cNvSpPr/>
            <p:nvPr/>
          </p:nvSpPr>
          <p:spPr>
            <a:xfrm rot="5400000">
              <a:off x="2539117" y="99657"/>
              <a:ext cx="1990117" cy="3976060"/>
            </a:xfrm>
            <a:custGeom>
              <a:avLst/>
              <a:gdLst>
                <a:gd name="connsiteX0" fmla="*/ 0 w 1990117"/>
                <a:gd name="connsiteY0" fmla="*/ 1928204 h 3976140"/>
                <a:gd name="connsiteX1" fmla="*/ 0 w 1990117"/>
                <a:gd name="connsiteY1" fmla="*/ 1666228 h 3976140"/>
                <a:gd name="connsiteX2" fmla="*/ 2023 w 1990117"/>
                <a:gd name="connsiteY2" fmla="*/ 1646165 h 3976140"/>
                <a:gd name="connsiteX3" fmla="*/ 2023 w 1990117"/>
                <a:gd name="connsiteY3" fmla="*/ 976731 h 3976140"/>
                <a:gd name="connsiteX4" fmla="*/ 78711 w 1990117"/>
                <a:gd name="connsiteY4" fmla="*/ 867159 h 3976140"/>
                <a:gd name="connsiteX5" fmla="*/ 703991 w 1990117"/>
                <a:gd name="connsiteY5" fmla="*/ 0 h 3976140"/>
                <a:gd name="connsiteX6" fmla="*/ 1066475 w 1990117"/>
                <a:gd name="connsiteY6" fmla="*/ 0 h 3976140"/>
                <a:gd name="connsiteX7" fmla="*/ 1501413 w 1990117"/>
                <a:gd name="connsiteY7" fmla="*/ 998477 h 3976140"/>
                <a:gd name="connsiteX8" fmla="*/ 1496294 w 1990117"/>
                <a:gd name="connsiteY8" fmla="*/ 1023829 h 3976140"/>
                <a:gd name="connsiteX9" fmla="*/ 1496294 w 1990117"/>
                <a:gd name="connsiteY9" fmla="*/ 1207466 h 3976140"/>
                <a:gd name="connsiteX10" fmla="*/ 1622003 w 1990117"/>
                <a:gd name="connsiteY10" fmla="*/ 1333175 h 3976140"/>
                <a:gd name="connsiteX11" fmla="*/ 1624185 w 1990117"/>
                <a:gd name="connsiteY11" fmla="*/ 1333175 h 3976140"/>
                <a:gd name="connsiteX12" fmla="*/ 1624185 w 1990117"/>
                <a:gd name="connsiteY12" fmla="*/ 1340016 h 3976140"/>
                <a:gd name="connsiteX13" fmla="*/ 1661882 w 1990117"/>
                <a:gd name="connsiteY13" fmla="*/ 1340016 h 3976140"/>
                <a:gd name="connsiteX14" fmla="*/ 1988094 w 1990117"/>
                <a:gd name="connsiteY14" fmla="*/ 1666228 h 3976140"/>
                <a:gd name="connsiteX15" fmla="*/ 1988094 w 1990117"/>
                <a:gd name="connsiteY15" fmla="*/ 1928204 h 3976140"/>
                <a:gd name="connsiteX16" fmla="*/ 1983545 w 1990117"/>
                <a:gd name="connsiteY16" fmla="*/ 1973321 h 3976140"/>
                <a:gd name="connsiteX17" fmla="*/ 1990116 w 1990117"/>
                <a:gd name="connsiteY17" fmla="*/ 2038497 h 3976140"/>
                <a:gd name="connsiteX18" fmla="*/ 1990116 w 1990117"/>
                <a:gd name="connsiteY18" fmla="*/ 2300473 h 3976140"/>
                <a:gd name="connsiteX19" fmla="*/ 1663904 w 1990117"/>
                <a:gd name="connsiteY19" fmla="*/ 2626685 h 3976140"/>
                <a:gd name="connsiteX20" fmla="*/ 1624185 w 1990117"/>
                <a:gd name="connsiteY20" fmla="*/ 2626685 h 3976140"/>
                <a:gd name="connsiteX21" fmla="*/ 1622003 w 1990117"/>
                <a:gd name="connsiteY21" fmla="*/ 2626685 h 3976140"/>
                <a:gd name="connsiteX22" fmla="*/ 1496294 w 1990117"/>
                <a:gd name="connsiteY22" fmla="*/ 2752394 h 3976140"/>
                <a:gd name="connsiteX23" fmla="*/ 1496294 w 1990117"/>
                <a:gd name="connsiteY23" fmla="*/ 2936031 h 3976140"/>
                <a:gd name="connsiteX24" fmla="*/ 1622003 w 1990117"/>
                <a:gd name="connsiteY24" fmla="*/ 3061740 h 3976140"/>
                <a:gd name="connsiteX25" fmla="*/ 1624185 w 1990117"/>
                <a:gd name="connsiteY25" fmla="*/ 3061740 h 3976140"/>
                <a:gd name="connsiteX26" fmla="*/ 1663905 w 1990117"/>
                <a:gd name="connsiteY26" fmla="*/ 3061740 h 3976140"/>
                <a:gd name="connsiteX27" fmla="*/ 1990117 w 1990117"/>
                <a:gd name="connsiteY27" fmla="*/ 3387952 h 3976140"/>
                <a:gd name="connsiteX28" fmla="*/ 1990117 w 1990117"/>
                <a:gd name="connsiteY28" fmla="*/ 3649928 h 3976140"/>
                <a:gd name="connsiteX29" fmla="*/ 1663905 w 1990117"/>
                <a:gd name="connsiteY29" fmla="*/ 3976140 h 3976140"/>
                <a:gd name="connsiteX30" fmla="*/ 328236 w 1990117"/>
                <a:gd name="connsiteY30" fmla="*/ 3976140 h 3976140"/>
                <a:gd name="connsiteX31" fmla="*/ 2024 w 1990117"/>
                <a:gd name="connsiteY31" fmla="*/ 3649928 h 3976140"/>
                <a:gd name="connsiteX32" fmla="*/ 2024 w 1990117"/>
                <a:gd name="connsiteY32" fmla="*/ 3387952 h 3976140"/>
                <a:gd name="connsiteX33" fmla="*/ 11890 w 1990117"/>
                <a:gd name="connsiteY33" fmla="*/ 3311775 h 3976140"/>
                <a:gd name="connsiteX34" fmla="*/ 2023 w 1990117"/>
                <a:gd name="connsiteY34" fmla="*/ 3213901 h 3976140"/>
                <a:gd name="connsiteX35" fmla="*/ 2023 w 1990117"/>
                <a:gd name="connsiteY35" fmla="*/ 2300478 h 3976140"/>
                <a:gd name="connsiteX36" fmla="*/ 2022 w 1990117"/>
                <a:gd name="connsiteY36" fmla="*/ 2038497 h 3976140"/>
                <a:gd name="connsiteX37" fmla="*/ 2023 w 1990117"/>
                <a:gd name="connsiteY37" fmla="*/ 2038492 h 3976140"/>
                <a:gd name="connsiteX38" fmla="*/ 2023 w 1990117"/>
                <a:gd name="connsiteY38" fmla="*/ 1948266 h 3976140"/>
                <a:gd name="connsiteX39" fmla="*/ 0 w 1990117"/>
                <a:gd name="connsiteY39"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2023 w 1990117"/>
                <a:gd name="connsiteY3" fmla="*/ 976731 h 3976140"/>
                <a:gd name="connsiteX4" fmla="*/ 78711 w 1990117"/>
                <a:gd name="connsiteY4" fmla="*/ 867159 h 3976140"/>
                <a:gd name="connsiteX5" fmla="*/ 703991 w 1990117"/>
                <a:gd name="connsiteY5" fmla="*/ 0 h 3976140"/>
                <a:gd name="connsiteX6" fmla="*/ 1066475 w 1990117"/>
                <a:gd name="connsiteY6" fmla="*/ 0 h 3976140"/>
                <a:gd name="connsiteX7" fmla="*/ 1501413 w 1990117"/>
                <a:gd name="connsiteY7" fmla="*/ 998477 h 3976140"/>
                <a:gd name="connsiteX8" fmla="*/ 1496294 w 1990117"/>
                <a:gd name="connsiteY8" fmla="*/ 1023829 h 3976140"/>
                <a:gd name="connsiteX9" fmla="*/ 1496294 w 1990117"/>
                <a:gd name="connsiteY9" fmla="*/ 1207466 h 3976140"/>
                <a:gd name="connsiteX10" fmla="*/ 1622003 w 1990117"/>
                <a:gd name="connsiteY10" fmla="*/ 1333175 h 3976140"/>
                <a:gd name="connsiteX11" fmla="*/ 1624185 w 1990117"/>
                <a:gd name="connsiteY11" fmla="*/ 1333175 h 3976140"/>
                <a:gd name="connsiteX12" fmla="*/ 1624185 w 1990117"/>
                <a:gd name="connsiteY12" fmla="*/ 1340016 h 3976140"/>
                <a:gd name="connsiteX13" fmla="*/ 1661882 w 1990117"/>
                <a:gd name="connsiteY13" fmla="*/ 1340016 h 3976140"/>
                <a:gd name="connsiteX14" fmla="*/ 1988094 w 1990117"/>
                <a:gd name="connsiteY14" fmla="*/ 1666228 h 3976140"/>
                <a:gd name="connsiteX15" fmla="*/ 1988094 w 1990117"/>
                <a:gd name="connsiteY15" fmla="*/ 1928204 h 3976140"/>
                <a:gd name="connsiteX16" fmla="*/ 1983545 w 1990117"/>
                <a:gd name="connsiteY16" fmla="*/ 1973321 h 3976140"/>
                <a:gd name="connsiteX17" fmla="*/ 1990116 w 1990117"/>
                <a:gd name="connsiteY17" fmla="*/ 2038497 h 3976140"/>
                <a:gd name="connsiteX18" fmla="*/ 1990116 w 1990117"/>
                <a:gd name="connsiteY18" fmla="*/ 2300473 h 3976140"/>
                <a:gd name="connsiteX19" fmla="*/ 1663904 w 1990117"/>
                <a:gd name="connsiteY19" fmla="*/ 2626685 h 3976140"/>
                <a:gd name="connsiteX20" fmla="*/ 1624185 w 1990117"/>
                <a:gd name="connsiteY20" fmla="*/ 2626685 h 3976140"/>
                <a:gd name="connsiteX21" fmla="*/ 1622003 w 1990117"/>
                <a:gd name="connsiteY21" fmla="*/ 2626685 h 3976140"/>
                <a:gd name="connsiteX22" fmla="*/ 1496294 w 1990117"/>
                <a:gd name="connsiteY22" fmla="*/ 2752394 h 3976140"/>
                <a:gd name="connsiteX23" fmla="*/ 1496294 w 1990117"/>
                <a:gd name="connsiteY23" fmla="*/ 2936031 h 3976140"/>
                <a:gd name="connsiteX24" fmla="*/ 1622003 w 1990117"/>
                <a:gd name="connsiteY24" fmla="*/ 3061740 h 3976140"/>
                <a:gd name="connsiteX25" fmla="*/ 1624185 w 1990117"/>
                <a:gd name="connsiteY25" fmla="*/ 3061740 h 3976140"/>
                <a:gd name="connsiteX26" fmla="*/ 1663905 w 1990117"/>
                <a:gd name="connsiteY26" fmla="*/ 3061740 h 3976140"/>
                <a:gd name="connsiteX27" fmla="*/ 1990117 w 1990117"/>
                <a:gd name="connsiteY27" fmla="*/ 3387952 h 3976140"/>
                <a:gd name="connsiteX28" fmla="*/ 1990117 w 1990117"/>
                <a:gd name="connsiteY28" fmla="*/ 3649928 h 3976140"/>
                <a:gd name="connsiteX29" fmla="*/ 1663905 w 1990117"/>
                <a:gd name="connsiteY29" fmla="*/ 3976140 h 3976140"/>
                <a:gd name="connsiteX30" fmla="*/ 328236 w 1990117"/>
                <a:gd name="connsiteY30" fmla="*/ 3976140 h 3976140"/>
                <a:gd name="connsiteX31" fmla="*/ 2024 w 1990117"/>
                <a:gd name="connsiteY31" fmla="*/ 3649928 h 3976140"/>
                <a:gd name="connsiteX32" fmla="*/ 2024 w 1990117"/>
                <a:gd name="connsiteY32" fmla="*/ 3387952 h 3976140"/>
                <a:gd name="connsiteX33" fmla="*/ 11890 w 1990117"/>
                <a:gd name="connsiteY33" fmla="*/ 3311775 h 3976140"/>
                <a:gd name="connsiteX34" fmla="*/ 2023 w 1990117"/>
                <a:gd name="connsiteY34" fmla="*/ 3213901 h 3976140"/>
                <a:gd name="connsiteX35" fmla="*/ 2023 w 1990117"/>
                <a:gd name="connsiteY35" fmla="*/ 2300478 h 3976140"/>
                <a:gd name="connsiteX36" fmla="*/ 2022 w 1990117"/>
                <a:gd name="connsiteY36" fmla="*/ 2038497 h 3976140"/>
                <a:gd name="connsiteX37" fmla="*/ 2023 w 1990117"/>
                <a:gd name="connsiteY37" fmla="*/ 2038492 h 3976140"/>
                <a:gd name="connsiteX38" fmla="*/ 2023 w 1990117"/>
                <a:gd name="connsiteY38" fmla="*/ 1948266 h 3976140"/>
                <a:gd name="connsiteX39" fmla="*/ 0 w 1990117"/>
                <a:gd name="connsiteY39"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2023 w 1990117"/>
                <a:gd name="connsiteY3" fmla="*/ 976731 h 3976140"/>
                <a:gd name="connsiteX4" fmla="*/ 139170 w 1990117"/>
                <a:gd name="connsiteY4" fmla="*/ 784031 h 3976140"/>
                <a:gd name="connsiteX5" fmla="*/ 703991 w 1990117"/>
                <a:gd name="connsiteY5" fmla="*/ 0 h 3976140"/>
                <a:gd name="connsiteX6" fmla="*/ 1066475 w 1990117"/>
                <a:gd name="connsiteY6" fmla="*/ 0 h 3976140"/>
                <a:gd name="connsiteX7" fmla="*/ 1501413 w 1990117"/>
                <a:gd name="connsiteY7" fmla="*/ 998477 h 3976140"/>
                <a:gd name="connsiteX8" fmla="*/ 1496294 w 1990117"/>
                <a:gd name="connsiteY8" fmla="*/ 1023829 h 3976140"/>
                <a:gd name="connsiteX9" fmla="*/ 1496294 w 1990117"/>
                <a:gd name="connsiteY9" fmla="*/ 1207466 h 3976140"/>
                <a:gd name="connsiteX10" fmla="*/ 1622003 w 1990117"/>
                <a:gd name="connsiteY10" fmla="*/ 1333175 h 3976140"/>
                <a:gd name="connsiteX11" fmla="*/ 1624185 w 1990117"/>
                <a:gd name="connsiteY11" fmla="*/ 1333175 h 3976140"/>
                <a:gd name="connsiteX12" fmla="*/ 1624185 w 1990117"/>
                <a:gd name="connsiteY12" fmla="*/ 1340016 h 3976140"/>
                <a:gd name="connsiteX13" fmla="*/ 1661882 w 1990117"/>
                <a:gd name="connsiteY13" fmla="*/ 1340016 h 3976140"/>
                <a:gd name="connsiteX14" fmla="*/ 1988094 w 1990117"/>
                <a:gd name="connsiteY14" fmla="*/ 1666228 h 3976140"/>
                <a:gd name="connsiteX15" fmla="*/ 1988094 w 1990117"/>
                <a:gd name="connsiteY15" fmla="*/ 1928204 h 3976140"/>
                <a:gd name="connsiteX16" fmla="*/ 1983545 w 1990117"/>
                <a:gd name="connsiteY16" fmla="*/ 1973321 h 3976140"/>
                <a:gd name="connsiteX17" fmla="*/ 1990116 w 1990117"/>
                <a:gd name="connsiteY17" fmla="*/ 2038497 h 3976140"/>
                <a:gd name="connsiteX18" fmla="*/ 1990116 w 1990117"/>
                <a:gd name="connsiteY18" fmla="*/ 2300473 h 3976140"/>
                <a:gd name="connsiteX19" fmla="*/ 1663904 w 1990117"/>
                <a:gd name="connsiteY19" fmla="*/ 2626685 h 3976140"/>
                <a:gd name="connsiteX20" fmla="*/ 1624185 w 1990117"/>
                <a:gd name="connsiteY20" fmla="*/ 2626685 h 3976140"/>
                <a:gd name="connsiteX21" fmla="*/ 1622003 w 1990117"/>
                <a:gd name="connsiteY21" fmla="*/ 2626685 h 3976140"/>
                <a:gd name="connsiteX22" fmla="*/ 1496294 w 1990117"/>
                <a:gd name="connsiteY22" fmla="*/ 2752394 h 3976140"/>
                <a:gd name="connsiteX23" fmla="*/ 1496294 w 1990117"/>
                <a:gd name="connsiteY23" fmla="*/ 2936031 h 3976140"/>
                <a:gd name="connsiteX24" fmla="*/ 1622003 w 1990117"/>
                <a:gd name="connsiteY24" fmla="*/ 3061740 h 3976140"/>
                <a:gd name="connsiteX25" fmla="*/ 1624185 w 1990117"/>
                <a:gd name="connsiteY25" fmla="*/ 3061740 h 3976140"/>
                <a:gd name="connsiteX26" fmla="*/ 1663905 w 1990117"/>
                <a:gd name="connsiteY26" fmla="*/ 3061740 h 3976140"/>
                <a:gd name="connsiteX27" fmla="*/ 1990117 w 1990117"/>
                <a:gd name="connsiteY27" fmla="*/ 3387952 h 3976140"/>
                <a:gd name="connsiteX28" fmla="*/ 1990117 w 1990117"/>
                <a:gd name="connsiteY28" fmla="*/ 3649928 h 3976140"/>
                <a:gd name="connsiteX29" fmla="*/ 1663905 w 1990117"/>
                <a:gd name="connsiteY29" fmla="*/ 3976140 h 3976140"/>
                <a:gd name="connsiteX30" fmla="*/ 328236 w 1990117"/>
                <a:gd name="connsiteY30" fmla="*/ 3976140 h 3976140"/>
                <a:gd name="connsiteX31" fmla="*/ 2024 w 1990117"/>
                <a:gd name="connsiteY31" fmla="*/ 3649928 h 3976140"/>
                <a:gd name="connsiteX32" fmla="*/ 2024 w 1990117"/>
                <a:gd name="connsiteY32" fmla="*/ 3387952 h 3976140"/>
                <a:gd name="connsiteX33" fmla="*/ 11890 w 1990117"/>
                <a:gd name="connsiteY33" fmla="*/ 3311775 h 3976140"/>
                <a:gd name="connsiteX34" fmla="*/ 2023 w 1990117"/>
                <a:gd name="connsiteY34" fmla="*/ 3213901 h 3976140"/>
                <a:gd name="connsiteX35" fmla="*/ 2023 w 1990117"/>
                <a:gd name="connsiteY35" fmla="*/ 2300478 h 3976140"/>
                <a:gd name="connsiteX36" fmla="*/ 2022 w 1990117"/>
                <a:gd name="connsiteY36" fmla="*/ 2038497 h 3976140"/>
                <a:gd name="connsiteX37" fmla="*/ 2023 w 1990117"/>
                <a:gd name="connsiteY37" fmla="*/ 2038492 h 3976140"/>
                <a:gd name="connsiteX38" fmla="*/ 2023 w 1990117"/>
                <a:gd name="connsiteY38" fmla="*/ 1948266 h 3976140"/>
                <a:gd name="connsiteX39" fmla="*/ 0 w 1990117"/>
                <a:gd name="connsiteY39"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2023 w 1990117"/>
                <a:gd name="connsiteY3" fmla="*/ 976731 h 3976140"/>
                <a:gd name="connsiteX4" fmla="*/ 139170 w 1990117"/>
                <a:gd name="connsiteY4" fmla="*/ 784031 h 3976140"/>
                <a:gd name="connsiteX5" fmla="*/ 703991 w 1990117"/>
                <a:gd name="connsiteY5" fmla="*/ 0 h 3976140"/>
                <a:gd name="connsiteX6" fmla="*/ 1066475 w 1990117"/>
                <a:gd name="connsiteY6" fmla="*/ 0 h 3976140"/>
                <a:gd name="connsiteX7" fmla="*/ 1501413 w 1990117"/>
                <a:gd name="connsiteY7" fmla="*/ 998477 h 3976140"/>
                <a:gd name="connsiteX8" fmla="*/ 1496294 w 1990117"/>
                <a:gd name="connsiteY8" fmla="*/ 1023829 h 3976140"/>
                <a:gd name="connsiteX9" fmla="*/ 1496294 w 1990117"/>
                <a:gd name="connsiteY9" fmla="*/ 1207466 h 3976140"/>
                <a:gd name="connsiteX10" fmla="*/ 1622003 w 1990117"/>
                <a:gd name="connsiteY10" fmla="*/ 1333175 h 3976140"/>
                <a:gd name="connsiteX11" fmla="*/ 1624185 w 1990117"/>
                <a:gd name="connsiteY11" fmla="*/ 1333175 h 3976140"/>
                <a:gd name="connsiteX12" fmla="*/ 1624185 w 1990117"/>
                <a:gd name="connsiteY12" fmla="*/ 1340016 h 3976140"/>
                <a:gd name="connsiteX13" fmla="*/ 1661882 w 1990117"/>
                <a:gd name="connsiteY13" fmla="*/ 1340016 h 3976140"/>
                <a:gd name="connsiteX14" fmla="*/ 1988094 w 1990117"/>
                <a:gd name="connsiteY14" fmla="*/ 1666228 h 3976140"/>
                <a:gd name="connsiteX15" fmla="*/ 1988094 w 1990117"/>
                <a:gd name="connsiteY15" fmla="*/ 1928204 h 3976140"/>
                <a:gd name="connsiteX16" fmla="*/ 1983545 w 1990117"/>
                <a:gd name="connsiteY16" fmla="*/ 1973321 h 3976140"/>
                <a:gd name="connsiteX17" fmla="*/ 1990116 w 1990117"/>
                <a:gd name="connsiteY17" fmla="*/ 2038497 h 3976140"/>
                <a:gd name="connsiteX18" fmla="*/ 1990116 w 1990117"/>
                <a:gd name="connsiteY18" fmla="*/ 2300473 h 3976140"/>
                <a:gd name="connsiteX19" fmla="*/ 1663904 w 1990117"/>
                <a:gd name="connsiteY19" fmla="*/ 2626685 h 3976140"/>
                <a:gd name="connsiteX20" fmla="*/ 1624185 w 1990117"/>
                <a:gd name="connsiteY20" fmla="*/ 2626685 h 3976140"/>
                <a:gd name="connsiteX21" fmla="*/ 1622003 w 1990117"/>
                <a:gd name="connsiteY21" fmla="*/ 2626685 h 3976140"/>
                <a:gd name="connsiteX22" fmla="*/ 1496294 w 1990117"/>
                <a:gd name="connsiteY22" fmla="*/ 2752394 h 3976140"/>
                <a:gd name="connsiteX23" fmla="*/ 1496294 w 1990117"/>
                <a:gd name="connsiteY23" fmla="*/ 2936031 h 3976140"/>
                <a:gd name="connsiteX24" fmla="*/ 1622003 w 1990117"/>
                <a:gd name="connsiteY24" fmla="*/ 3061740 h 3976140"/>
                <a:gd name="connsiteX25" fmla="*/ 1624185 w 1990117"/>
                <a:gd name="connsiteY25" fmla="*/ 3061740 h 3976140"/>
                <a:gd name="connsiteX26" fmla="*/ 1663905 w 1990117"/>
                <a:gd name="connsiteY26" fmla="*/ 3061740 h 3976140"/>
                <a:gd name="connsiteX27" fmla="*/ 1990117 w 1990117"/>
                <a:gd name="connsiteY27" fmla="*/ 3387952 h 3976140"/>
                <a:gd name="connsiteX28" fmla="*/ 1990117 w 1990117"/>
                <a:gd name="connsiteY28" fmla="*/ 3649928 h 3976140"/>
                <a:gd name="connsiteX29" fmla="*/ 1663905 w 1990117"/>
                <a:gd name="connsiteY29" fmla="*/ 3976140 h 3976140"/>
                <a:gd name="connsiteX30" fmla="*/ 328236 w 1990117"/>
                <a:gd name="connsiteY30" fmla="*/ 3976140 h 3976140"/>
                <a:gd name="connsiteX31" fmla="*/ 2024 w 1990117"/>
                <a:gd name="connsiteY31" fmla="*/ 3649928 h 3976140"/>
                <a:gd name="connsiteX32" fmla="*/ 2024 w 1990117"/>
                <a:gd name="connsiteY32" fmla="*/ 3387952 h 3976140"/>
                <a:gd name="connsiteX33" fmla="*/ 11890 w 1990117"/>
                <a:gd name="connsiteY33" fmla="*/ 3311775 h 3976140"/>
                <a:gd name="connsiteX34" fmla="*/ 2023 w 1990117"/>
                <a:gd name="connsiteY34" fmla="*/ 3213901 h 3976140"/>
                <a:gd name="connsiteX35" fmla="*/ 2023 w 1990117"/>
                <a:gd name="connsiteY35" fmla="*/ 2300478 h 3976140"/>
                <a:gd name="connsiteX36" fmla="*/ 2022 w 1990117"/>
                <a:gd name="connsiteY36" fmla="*/ 2038497 h 3976140"/>
                <a:gd name="connsiteX37" fmla="*/ 2023 w 1990117"/>
                <a:gd name="connsiteY37" fmla="*/ 2038492 h 3976140"/>
                <a:gd name="connsiteX38" fmla="*/ 2023 w 1990117"/>
                <a:gd name="connsiteY38" fmla="*/ 1948266 h 3976140"/>
                <a:gd name="connsiteX39" fmla="*/ 0 w 1990117"/>
                <a:gd name="connsiteY39"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2023 w 1990117"/>
                <a:gd name="connsiteY3" fmla="*/ 976731 h 3976140"/>
                <a:gd name="connsiteX4" fmla="*/ 139170 w 1990117"/>
                <a:gd name="connsiteY4" fmla="*/ 784031 h 3976140"/>
                <a:gd name="connsiteX5" fmla="*/ 703991 w 1990117"/>
                <a:gd name="connsiteY5" fmla="*/ 0 h 3976140"/>
                <a:gd name="connsiteX6" fmla="*/ 1066475 w 1990117"/>
                <a:gd name="connsiteY6" fmla="*/ 0 h 3976140"/>
                <a:gd name="connsiteX7" fmla="*/ 1501413 w 1990117"/>
                <a:gd name="connsiteY7" fmla="*/ 998477 h 3976140"/>
                <a:gd name="connsiteX8" fmla="*/ 1496294 w 1990117"/>
                <a:gd name="connsiteY8" fmla="*/ 1023829 h 3976140"/>
                <a:gd name="connsiteX9" fmla="*/ 1496294 w 1990117"/>
                <a:gd name="connsiteY9" fmla="*/ 1207466 h 3976140"/>
                <a:gd name="connsiteX10" fmla="*/ 1622003 w 1990117"/>
                <a:gd name="connsiteY10" fmla="*/ 1333175 h 3976140"/>
                <a:gd name="connsiteX11" fmla="*/ 1624185 w 1990117"/>
                <a:gd name="connsiteY11" fmla="*/ 1333175 h 3976140"/>
                <a:gd name="connsiteX12" fmla="*/ 1624185 w 1990117"/>
                <a:gd name="connsiteY12" fmla="*/ 1340016 h 3976140"/>
                <a:gd name="connsiteX13" fmla="*/ 1661882 w 1990117"/>
                <a:gd name="connsiteY13" fmla="*/ 1340016 h 3976140"/>
                <a:gd name="connsiteX14" fmla="*/ 1988094 w 1990117"/>
                <a:gd name="connsiteY14" fmla="*/ 1666228 h 3976140"/>
                <a:gd name="connsiteX15" fmla="*/ 1988094 w 1990117"/>
                <a:gd name="connsiteY15" fmla="*/ 1928204 h 3976140"/>
                <a:gd name="connsiteX16" fmla="*/ 1983545 w 1990117"/>
                <a:gd name="connsiteY16" fmla="*/ 1973321 h 3976140"/>
                <a:gd name="connsiteX17" fmla="*/ 1990116 w 1990117"/>
                <a:gd name="connsiteY17" fmla="*/ 2038497 h 3976140"/>
                <a:gd name="connsiteX18" fmla="*/ 1990116 w 1990117"/>
                <a:gd name="connsiteY18" fmla="*/ 2300473 h 3976140"/>
                <a:gd name="connsiteX19" fmla="*/ 1663904 w 1990117"/>
                <a:gd name="connsiteY19" fmla="*/ 2626685 h 3976140"/>
                <a:gd name="connsiteX20" fmla="*/ 1624185 w 1990117"/>
                <a:gd name="connsiteY20" fmla="*/ 2626685 h 3976140"/>
                <a:gd name="connsiteX21" fmla="*/ 1622003 w 1990117"/>
                <a:gd name="connsiteY21" fmla="*/ 2626685 h 3976140"/>
                <a:gd name="connsiteX22" fmla="*/ 1496294 w 1990117"/>
                <a:gd name="connsiteY22" fmla="*/ 2752394 h 3976140"/>
                <a:gd name="connsiteX23" fmla="*/ 1496294 w 1990117"/>
                <a:gd name="connsiteY23" fmla="*/ 2936031 h 3976140"/>
                <a:gd name="connsiteX24" fmla="*/ 1622003 w 1990117"/>
                <a:gd name="connsiteY24" fmla="*/ 3061740 h 3976140"/>
                <a:gd name="connsiteX25" fmla="*/ 1624185 w 1990117"/>
                <a:gd name="connsiteY25" fmla="*/ 3061740 h 3976140"/>
                <a:gd name="connsiteX26" fmla="*/ 1663905 w 1990117"/>
                <a:gd name="connsiteY26" fmla="*/ 3061740 h 3976140"/>
                <a:gd name="connsiteX27" fmla="*/ 1990117 w 1990117"/>
                <a:gd name="connsiteY27" fmla="*/ 3387952 h 3976140"/>
                <a:gd name="connsiteX28" fmla="*/ 1990117 w 1990117"/>
                <a:gd name="connsiteY28" fmla="*/ 3649928 h 3976140"/>
                <a:gd name="connsiteX29" fmla="*/ 1663905 w 1990117"/>
                <a:gd name="connsiteY29" fmla="*/ 3976140 h 3976140"/>
                <a:gd name="connsiteX30" fmla="*/ 328236 w 1990117"/>
                <a:gd name="connsiteY30" fmla="*/ 3976140 h 3976140"/>
                <a:gd name="connsiteX31" fmla="*/ 2024 w 1990117"/>
                <a:gd name="connsiteY31" fmla="*/ 3649928 h 3976140"/>
                <a:gd name="connsiteX32" fmla="*/ 2024 w 1990117"/>
                <a:gd name="connsiteY32" fmla="*/ 3387952 h 3976140"/>
                <a:gd name="connsiteX33" fmla="*/ 11890 w 1990117"/>
                <a:gd name="connsiteY33" fmla="*/ 3311775 h 3976140"/>
                <a:gd name="connsiteX34" fmla="*/ 2023 w 1990117"/>
                <a:gd name="connsiteY34" fmla="*/ 3213901 h 3976140"/>
                <a:gd name="connsiteX35" fmla="*/ 2023 w 1990117"/>
                <a:gd name="connsiteY35" fmla="*/ 2300478 h 3976140"/>
                <a:gd name="connsiteX36" fmla="*/ 2022 w 1990117"/>
                <a:gd name="connsiteY36" fmla="*/ 2038497 h 3976140"/>
                <a:gd name="connsiteX37" fmla="*/ 2023 w 1990117"/>
                <a:gd name="connsiteY37" fmla="*/ 2038492 h 3976140"/>
                <a:gd name="connsiteX38" fmla="*/ 2023 w 1990117"/>
                <a:gd name="connsiteY38" fmla="*/ 1948266 h 3976140"/>
                <a:gd name="connsiteX39" fmla="*/ 0 w 1990117"/>
                <a:gd name="connsiteY39"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2023 w 1990117"/>
                <a:gd name="connsiteY3" fmla="*/ 976731 h 3976140"/>
                <a:gd name="connsiteX4" fmla="*/ 139170 w 1990117"/>
                <a:gd name="connsiteY4" fmla="*/ 784031 h 3976140"/>
                <a:gd name="connsiteX5" fmla="*/ 703991 w 1990117"/>
                <a:gd name="connsiteY5" fmla="*/ 0 h 3976140"/>
                <a:gd name="connsiteX6" fmla="*/ 1066475 w 1990117"/>
                <a:gd name="connsiteY6" fmla="*/ 0 h 3976140"/>
                <a:gd name="connsiteX7" fmla="*/ 1501413 w 1990117"/>
                <a:gd name="connsiteY7" fmla="*/ 998477 h 3976140"/>
                <a:gd name="connsiteX8" fmla="*/ 1496294 w 1990117"/>
                <a:gd name="connsiteY8" fmla="*/ 1023829 h 3976140"/>
                <a:gd name="connsiteX9" fmla="*/ 1496294 w 1990117"/>
                <a:gd name="connsiteY9" fmla="*/ 1207466 h 3976140"/>
                <a:gd name="connsiteX10" fmla="*/ 1622003 w 1990117"/>
                <a:gd name="connsiteY10" fmla="*/ 1333175 h 3976140"/>
                <a:gd name="connsiteX11" fmla="*/ 1624185 w 1990117"/>
                <a:gd name="connsiteY11" fmla="*/ 1333175 h 3976140"/>
                <a:gd name="connsiteX12" fmla="*/ 1624185 w 1990117"/>
                <a:gd name="connsiteY12" fmla="*/ 1340016 h 3976140"/>
                <a:gd name="connsiteX13" fmla="*/ 1661882 w 1990117"/>
                <a:gd name="connsiteY13" fmla="*/ 1340016 h 3976140"/>
                <a:gd name="connsiteX14" fmla="*/ 1988094 w 1990117"/>
                <a:gd name="connsiteY14" fmla="*/ 1666228 h 3976140"/>
                <a:gd name="connsiteX15" fmla="*/ 1988094 w 1990117"/>
                <a:gd name="connsiteY15" fmla="*/ 1928204 h 3976140"/>
                <a:gd name="connsiteX16" fmla="*/ 1983545 w 1990117"/>
                <a:gd name="connsiteY16" fmla="*/ 1973321 h 3976140"/>
                <a:gd name="connsiteX17" fmla="*/ 1990116 w 1990117"/>
                <a:gd name="connsiteY17" fmla="*/ 2038497 h 3976140"/>
                <a:gd name="connsiteX18" fmla="*/ 1990116 w 1990117"/>
                <a:gd name="connsiteY18" fmla="*/ 2300473 h 3976140"/>
                <a:gd name="connsiteX19" fmla="*/ 1663904 w 1990117"/>
                <a:gd name="connsiteY19" fmla="*/ 2626685 h 3976140"/>
                <a:gd name="connsiteX20" fmla="*/ 1624185 w 1990117"/>
                <a:gd name="connsiteY20" fmla="*/ 2626685 h 3976140"/>
                <a:gd name="connsiteX21" fmla="*/ 1622003 w 1990117"/>
                <a:gd name="connsiteY21" fmla="*/ 2626685 h 3976140"/>
                <a:gd name="connsiteX22" fmla="*/ 1496294 w 1990117"/>
                <a:gd name="connsiteY22" fmla="*/ 2752394 h 3976140"/>
                <a:gd name="connsiteX23" fmla="*/ 1496294 w 1990117"/>
                <a:gd name="connsiteY23" fmla="*/ 2936031 h 3976140"/>
                <a:gd name="connsiteX24" fmla="*/ 1622003 w 1990117"/>
                <a:gd name="connsiteY24" fmla="*/ 3061740 h 3976140"/>
                <a:gd name="connsiteX25" fmla="*/ 1624185 w 1990117"/>
                <a:gd name="connsiteY25" fmla="*/ 3061740 h 3976140"/>
                <a:gd name="connsiteX26" fmla="*/ 1663905 w 1990117"/>
                <a:gd name="connsiteY26" fmla="*/ 3061740 h 3976140"/>
                <a:gd name="connsiteX27" fmla="*/ 1990117 w 1990117"/>
                <a:gd name="connsiteY27" fmla="*/ 3387952 h 3976140"/>
                <a:gd name="connsiteX28" fmla="*/ 1990117 w 1990117"/>
                <a:gd name="connsiteY28" fmla="*/ 3649928 h 3976140"/>
                <a:gd name="connsiteX29" fmla="*/ 1663905 w 1990117"/>
                <a:gd name="connsiteY29" fmla="*/ 3976140 h 3976140"/>
                <a:gd name="connsiteX30" fmla="*/ 328236 w 1990117"/>
                <a:gd name="connsiteY30" fmla="*/ 3976140 h 3976140"/>
                <a:gd name="connsiteX31" fmla="*/ 2024 w 1990117"/>
                <a:gd name="connsiteY31" fmla="*/ 3649928 h 3976140"/>
                <a:gd name="connsiteX32" fmla="*/ 2024 w 1990117"/>
                <a:gd name="connsiteY32" fmla="*/ 3387952 h 3976140"/>
                <a:gd name="connsiteX33" fmla="*/ 11890 w 1990117"/>
                <a:gd name="connsiteY33" fmla="*/ 3311775 h 3976140"/>
                <a:gd name="connsiteX34" fmla="*/ 2023 w 1990117"/>
                <a:gd name="connsiteY34" fmla="*/ 3213901 h 3976140"/>
                <a:gd name="connsiteX35" fmla="*/ 2023 w 1990117"/>
                <a:gd name="connsiteY35" fmla="*/ 2300478 h 3976140"/>
                <a:gd name="connsiteX36" fmla="*/ 2022 w 1990117"/>
                <a:gd name="connsiteY36" fmla="*/ 2038497 h 3976140"/>
                <a:gd name="connsiteX37" fmla="*/ 2023 w 1990117"/>
                <a:gd name="connsiteY37" fmla="*/ 2038492 h 3976140"/>
                <a:gd name="connsiteX38" fmla="*/ 2023 w 1990117"/>
                <a:gd name="connsiteY38" fmla="*/ 1948266 h 3976140"/>
                <a:gd name="connsiteX39" fmla="*/ 0 w 1990117"/>
                <a:gd name="connsiteY39"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2023 w 1990117"/>
                <a:gd name="connsiteY3" fmla="*/ 976731 h 3976140"/>
                <a:gd name="connsiteX4" fmla="*/ 139170 w 1990117"/>
                <a:gd name="connsiteY4" fmla="*/ 784031 h 3976140"/>
                <a:gd name="connsiteX5" fmla="*/ 703991 w 1990117"/>
                <a:gd name="connsiteY5" fmla="*/ 0 h 3976140"/>
                <a:gd name="connsiteX6" fmla="*/ 1066475 w 1990117"/>
                <a:gd name="connsiteY6" fmla="*/ 0 h 3976140"/>
                <a:gd name="connsiteX7" fmla="*/ 1501413 w 1990117"/>
                <a:gd name="connsiteY7" fmla="*/ 998477 h 3976140"/>
                <a:gd name="connsiteX8" fmla="*/ 1496294 w 1990117"/>
                <a:gd name="connsiteY8" fmla="*/ 1023829 h 3976140"/>
                <a:gd name="connsiteX9" fmla="*/ 1496294 w 1990117"/>
                <a:gd name="connsiteY9" fmla="*/ 1207466 h 3976140"/>
                <a:gd name="connsiteX10" fmla="*/ 1622003 w 1990117"/>
                <a:gd name="connsiteY10" fmla="*/ 1333175 h 3976140"/>
                <a:gd name="connsiteX11" fmla="*/ 1624185 w 1990117"/>
                <a:gd name="connsiteY11" fmla="*/ 1333175 h 3976140"/>
                <a:gd name="connsiteX12" fmla="*/ 1624185 w 1990117"/>
                <a:gd name="connsiteY12" fmla="*/ 1340016 h 3976140"/>
                <a:gd name="connsiteX13" fmla="*/ 1661882 w 1990117"/>
                <a:gd name="connsiteY13" fmla="*/ 1340016 h 3976140"/>
                <a:gd name="connsiteX14" fmla="*/ 1988094 w 1990117"/>
                <a:gd name="connsiteY14" fmla="*/ 1666228 h 3976140"/>
                <a:gd name="connsiteX15" fmla="*/ 1988094 w 1990117"/>
                <a:gd name="connsiteY15" fmla="*/ 1928204 h 3976140"/>
                <a:gd name="connsiteX16" fmla="*/ 1983545 w 1990117"/>
                <a:gd name="connsiteY16" fmla="*/ 1973321 h 3976140"/>
                <a:gd name="connsiteX17" fmla="*/ 1990116 w 1990117"/>
                <a:gd name="connsiteY17" fmla="*/ 2038497 h 3976140"/>
                <a:gd name="connsiteX18" fmla="*/ 1990116 w 1990117"/>
                <a:gd name="connsiteY18" fmla="*/ 2300473 h 3976140"/>
                <a:gd name="connsiteX19" fmla="*/ 1663904 w 1990117"/>
                <a:gd name="connsiteY19" fmla="*/ 2626685 h 3976140"/>
                <a:gd name="connsiteX20" fmla="*/ 1624185 w 1990117"/>
                <a:gd name="connsiteY20" fmla="*/ 2626685 h 3976140"/>
                <a:gd name="connsiteX21" fmla="*/ 1622003 w 1990117"/>
                <a:gd name="connsiteY21" fmla="*/ 2626685 h 3976140"/>
                <a:gd name="connsiteX22" fmla="*/ 1496294 w 1990117"/>
                <a:gd name="connsiteY22" fmla="*/ 2752394 h 3976140"/>
                <a:gd name="connsiteX23" fmla="*/ 1496294 w 1990117"/>
                <a:gd name="connsiteY23" fmla="*/ 2936031 h 3976140"/>
                <a:gd name="connsiteX24" fmla="*/ 1622003 w 1990117"/>
                <a:gd name="connsiteY24" fmla="*/ 3061740 h 3976140"/>
                <a:gd name="connsiteX25" fmla="*/ 1624185 w 1990117"/>
                <a:gd name="connsiteY25" fmla="*/ 3061740 h 3976140"/>
                <a:gd name="connsiteX26" fmla="*/ 1663905 w 1990117"/>
                <a:gd name="connsiteY26" fmla="*/ 3061740 h 3976140"/>
                <a:gd name="connsiteX27" fmla="*/ 1990117 w 1990117"/>
                <a:gd name="connsiteY27" fmla="*/ 3387952 h 3976140"/>
                <a:gd name="connsiteX28" fmla="*/ 1990117 w 1990117"/>
                <a:gd name="connsiteY28" fmla="*/ 3649928 h 3976140"/>
                <a:gd name="connsiteX29" fmla="*/ 1663905 w 1990117"/>
                <a:gd name="connsiteY29" fmla="*/ 3976140 h 3976140"/>
                <a:gd name="connsiteX30" fmla="*/ 328236 w 1990117"/>
                <a:gd name="connsiteY30" fmla="*/ 3976140 h 3976140"/>
                <a:gd name="connsiteX31" fmla="*/ 2024 w 1990117"/>
                <a:gd name="connsiteY31" fmla="*/ 3649928 h 3976140"/>
                <a:gd name="connsiteX32" fmla="*/ 2024 w 1990117"/>
                <a:gd name="connsiteY32" fmla="*/ 3387952 h 3976140"/>
                <a:gd name="connsiteX33" fmla="*/ 11890 w 1990117"/>
                <a:gd name="connsiteY33" fmla="*/ 3311775 h 3976140"/>
                <a:gd name="connsiteX34" fmla="*/ 2023 w 1990117"/>
                <a:gd name="connsiteY34" fmla="*/ 3213901 h 3976140"/>
                <a:gd name="connsiteX35" fmla="*/ 2023 w 1990117"/>
                <a:gd name="connsiteY35" fmla="*/ 2300478 h 3976140"/>
                <a:gd name="connsiteX36" fmla="*/ 2022 w 1990117"/>
                <a:gd name="connsiteY36" fmla="*/ 2038497 h 3976140"/>
                <a:gd name="connsiteX37" fmla="*/ 2023 w 1990117"/>
                <a:gd name="connsiteY37" fmla="*/ 2038492 h 3976140"/>
                <a:gd name="connsiteX38" fmla="*/ 2023 w 1990117"/>
                <a:gd name="connsiteY38" fmla="*/ 1948266 h 3976140"/>
                <a:gd name="connsiteX39" fmla="*/ 0 w 1990117"/>
                <a:gd name="connsiteY39"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2023 w 1990117"/>
                <a:gd name="connsiteY3" fmla="*/ 976731 h 3976140"/>
                <a:gd name="connsiteX4" fmla="*/ 139170 w 1990117"/>
                <a:gd name="connsiteY4" fmla="*/ 784031 h 3976140"/>
                <a:gd name="connsiteX5" fmla="*/ 703991 w 1990117"/>
                <a:gd name="connsiteY5" fmla="*/ 0 h 3976140"/>
                <a:gd name="connsiteX6" fmla="*/ 1066475 w 1990117"/>
                <a:gd name="connsiteY6" fmla="*/ 0 h 3976140"/>
                <a:gd name="connsiteX7" fmla="*/ 1501413 w 1990117"/>
                <a:gd name="connsiteY7" fmla="*/ 998477 h 3976140"/>
                <a:gd name="connsiteX8" fmla="*/ 1496294 w 1990117"/>
                <a:gd name="connsiteY8" fmla="*/ 1023829 h 3976140"/>
                <a:gd name="connsiteX9" fmla="*/ 1496294 w 1990117"/>
                <a:gd name="connsiteY9" fmla="*/ 1207466 h 3976140"/>
                <a:gd name="connsiteX10" fmla="*/ 1622003 w 1990117"/>
                <a:gd name="connsiteY10" fmla="*/ 1333175 h 3976140"/>
                <a:gd name="connsiteX11" fmla="*/ 1624185 w 1990117"/>
                <a:gd name="connsiteY11" fmla="*/ 1333175 h 3976140"/>
                <a:gd name="connsiteX12" fmla="*/ 1624185 w 1990117"/>
                <a:gd name="connsiteY12" fmla="*/ 1340016 h 3976140"/>
                <a:gd name="connsiteX13" fmla="*/ 1661882 w 1990117"/>
                <a:gd name="connsiteY13" fmla="*/ 1340016 h 3976140"/>
                <a:gd name="connsiteX14" fmla="*/ 1988094 w 1990117"/>
                <a:gd name="connsiteY14" fmla="*/ 1666228 h 3976140"/>
                <a:gd name="connsiteX15" fmla="*/ 1988094 w 1990117"/>
                <a:gd name="connsiteY15" fmla="*/ 1928204 h 3976140"/>
                <a:gd name="connsiteX16" fmla="*/ 1983545 w 1990117"/>
                <a:gd name="connsiteY16" fmla="*/ 1973321 h 3976140"/>
                <a:gd name="connsiteX17" fmla="*/ 1990116 w 1990117"/>
                <a:gd name="connsiteY17" fmla="*/ 2038497 h 3976140"/>
                <a:gd name="connsiteX18" fmla="*/ 1990116 w 1990117"/>
                <a:gd name="connsiteY18" fmla="*/ 2300473 h 3976140"/>
                <a:gd name="connsiteX19" fmla="*/ 1663904 w 1990117"/>
                <a:gd name="connsiteY19" fmla="*/ 2626685 h 3976140"/>
                <a:gd name="connsiteX20" fmla="*/ 1624185 w 1990117"/>
                <a:gd name="connsiteY20" fmla="*/ 2626685 h 3976140"/>
                <a:gd name="connsiteX21" fmla="*/ 1622003 w 1990117"/>
                <a:gd name="connsiteY21" fmla="*/ 2626685 h 3976140"/>
                <a:gd name="connsiteX22" fmla="*/ 1496294 w 1990117"/>
                <a:gd name="connsiteY22" fmla="*/ 2752394 h 3976140"/>
                <a:gd name="connsiteX23" fmla="*/ 1496294 w 1990117"/>
                <a:gd name="connsiteY23" fmla="*/ 2936031 h 3976140"/>
                <a:gd name="connsiteX24" fmla="*/ 1622003 w 1990117"/>
                <a:gd name="connsiteY24" fmla="*/ 3061740 h 3976140"/>
                <a:gd name="connsiteX25" fmla="*/ 1624185 w 1990117"/>
                <a:gd name="connsiteY25" fmla="*/ 3061740 h 3976140"/>
                <a:gd name="connsiteX26" fmla="*/ 1663905 w 1990117"/>
                <a:gd name="connsiteY26" fmla="*/ 3061740 h 3976140"/>
                <a:gd name="connsiteX27" fmla="*/ 1990117 w 1990117"/>
                <a:gd name="connsiteY27" fmla="*/ 3387952 h 3976140"/>
                <a:gd name="connsiteX28" fmla="*/ 1990117 w 1990117"/>
                <a:gd name="connsiteY28" fmla="*/ 3649928 h 3976140"/>
                <a:gd name="connsiteX29" fmla="*/ 1663905 w 1990117"/>
                <a:gd name="connsiteY29" fmla="*/ 3976140 h 3976140"/>
                <a:gd name="connsiteX30" fmla="*/ 328236 w 1990117"/>
                <a:gd name="connsiteY30" fmla="*/ 3976140 h 3976140"/>
                <a:gd name="connsiteX31" fmla="*/ 2024 w 1990117"/>
                <a:gd name="connsiteY31" fmla="*/ 3649928 h 3976140"/>
                <a:gd name="connsiteX32" fmla="*/ 2024 w 1990117"/>
                <a:gd name="connsiteY32" fmla="*/ 3387952 h 3976140"/>
                <a:gd name="connsiteX33" fmla="*/ 11890 w 1990117"/>
                <a:gd name="connsiteY33" fmla="*/ 3311775 h 3976140"/>
                <a:gd name="connsiteX34" fmla="*/ 2023 w 1990117"/>
                <a:gd name="connsiteY34" fmla="*/ 3213901 h 3976140"/>
                <a:gd name="connsiteX35" fmla="*/ 2023 w 1990117"/>
                <a:gd name="connsiteY35" fmla="*/ 2300478 h 3976140"/>
                <a:gd name="connsiteX36" fmla="*/ 2022 w 1990117"/>
                <a:gd name="connsiteY36" fmla="*/ 2038497 h 3976140"/>
                <a:gd name="connsiteX37" fmla="*/ 2023 w 1990117"/>
                <a:gd name="connsiteY37" fmla="*/ 2038492 h 3976140"/>
                <a:gd name="connsiteX38" fmla="*/ 2023 w 1990117"/>
                <a:gd name="connsiteY38" fmla="*/ 1948266 h 3976140"/>
                <a:gd name="connsiteX39" fmla="*/ 0 w 1990117"/>
                <a:gd name="connsiteY39" fmla="*/ 1928204 h 3976140"/>
                <a:gd name="connsiteX0" fmla="*/ 8061 w 1998178"/>
                <a:gd name="connsiteY0" fmla="*/ 1928204 h 3976140"/>
                <a:gd name="connsiteX1" fmla="*/ 8061 w 1998178"/>
                <a:gd name="connsiteY1" fmla="*/ 1666228 h 3976140"/>
                <a:gd name="connsiteX2" fmla="*/ 10084 w 1998178"/>
                <a:gd name="connsiteY2" fmla="*/ 1646165 h 3976140"/>
                <a:gd name="connsiteX3" fmla="*/ 10084 w 1998178"/>
                <a:gd name="connsiteY3" fmla="*/ 976731 h 3976140"/>
                <a:gd name="connsiteX4" fmla="*/ 147231 w 1998178"/>
                <a:gd name="connsiteY4" fmla="*/ 784031 h 3976140"/>
                <a:gd name="connsiteX5" fmla="*/ 712052 w 1998178"/>
                <a:gd name="connsiteY5" fmla="*/ 0 h 3976140"/>
                <a:gd name="connsiteX6" fmla="*/ 1074536 w 1998178"/>
                <a:gd name="connsiteY6" fmla="*/ 0 h 3976140"/>
                <a:gd name="connsiteX7" fmla="*/ 1509474 w 1998178"/>
                <a:gd name="connsiteY7" fmla="*/ 998477 h 3976140"/>
                <a:gd name="connsiteX8" fmla="*/ 1504355 w 1998178"/>
                <a:gd name="connsiteY8" fmla="*/ 1023829 h 3976140"/>
                <a:gd name="connsiteX9" fmla="*/ 1504355 w 1998178"/>
                <a:gd name="connsiteY9" fmla="*/ 1207466 h 3976140"/>
                <a:gd name="connsiteX10" fmla="*/ 1630064 w 1998178"/>
                <a:gd name="connsiteY10" fmla="*/ 1333175 h 3976140"/>
                <a:gd name="connsiteX11" fmla="*/ 1632246 w 1998178"/>
                <a:gd name="connsiteY11" fmla="*/ 1333175 h 3976140"/>
                <a:gd name="connsiteX12" fmla="*/ 1632246 w 1998178"/>
                <a:gd name="connsiteY12" fmla="*/ 1340016 h 3976140"/>
                <a:gd name="connsiteX13" fmla="*/ 1669943 w 1998178"/>
                <a:gd name="connsiteY13" fmla="*/ 1340016 h 3976140"/>
                <a:gd name="connsiteX14" fmla="*/ 1996155 w 1998178"/>
                <a:gd name="connsiteY14" fmla="*/ 1666228 h 3976140"/>
                <a:gd name="connsiteX15" fmla="*/ 1996155 w 1998178"/>
                <a:gd name="connsiteY15" fmla="*/ 1928204 h 3976140"/>
                <a:gd name="connsiteX16" fmla="*/ 1991606 w 1998178"/>
                <a:gd name="connsiteY16" fmla="*/ 1973321 h 3976140"/>
                <a:gd name="connsiteX17" fmla="*/ 1998177 w 1998178"/>
                <a:gd name="connsiteY17" fmla="*/ 2038497 h 3976140"/>
                <a:gd name="connsiteX18" fmla="*/ 1998177 w 1998178"/>
                <a:gd name="connsiteY18" fmla="*/ 2300473 h 3976140"/>
                <a:gd name="connsiteX19" fmla="*/ 1671965 w 1998178"/>
                <a:gd name="connsiteY19" fmla="*/ 2626685 h 3976140"/>
                <a:gd name="connsiteX20" fmla="*/ 1632246 w 1998178"/>
                <a:gd name="connsiteY20" fmla="*/ 2626685 h 3976140"/>
                <a:gd name="connsiteX21" fmla="*/ 1630064 w 1998178"/>
                <a:gd name="connsiteY21" fmla="*/ 2626685 h 3976140"/>
                <a:gd name="connsiteX22" fmla="*/ 1504355 w 1998178"/>
                <a:gd name="connsiteY22" fmla="*/ 2752394 h 3976140"/>
                <a:gd name="connsiteX23" fmla="*/ 1504355 w 1998178"/>
                <a:gd name="connsiteY23" fmla="*/ 2936031 h 3976140"/>
                <a:gd name="connsiteX24" fmla="*/ 1630064 w 1998178"/>
                <a:gd name="connsiteY24" fmla="*/ 3061740 h 3976140"/>
                <a:gd name="connsiteX25" fmla="*/ 1632246 w 1998178"/>
                <a:gd name="connsiteY25" fmla="*/ 3061740 h 3976140"/>
                <a:gd name="connsiteX26" fmla="*/ 1671966 w 1998178"/>
                <a:gd name="connsiteY26" fmla="*/ 3061740 h 3976140"/>
                <a:gd name="connsiteX27" fmla="*/ 1998178 w 1998178"/>
                <a:gd name="connsiteY27" fmla="*/ 3387952 h 3976140"/>
                <a:gd name="connsiteX28" fmla="*/ 1998178 w 1998178"/>
                <a:gd name="connsiteY28" fmla="*/ 3649928 h 3976140"/>
                <a:gd name="connsiteX29" fmla="*/ 1671966 w 1998178"/>
                <a:gd name="connsiteY29" fmla="*/ 3976140 h 3976140"/>
                <a:gd name="connsiteX30" fmla="*/ 336297 w 1998178"/>
                <a:gd name="connsiteY30" fmla="*/ 3976140 h 3976140"/>
                <a:gd name="connsiteX31" fmla="*/ 10085 w 1998178"/>
                <a:gd name="connsiteY31" fmla="*/ 3649928 h 3976140"/>
                <a:gd name="connsiteX32" fmla="*/ 10085 w 1998178"/>
                <a:gd name="connsiteY32" fmla="*/ 3387952 h 3976140"/>
                <a:gd name="connsiteX33" fmla="*/ 19951 w 1998178"/>
                <a:gd name="connsiteY33" fmla="*/ 3311775 h 3976140"/>
                <a:gd name="connsiteX34" fmla="*/ 10084 w 1998178"/>
                <a:gd name="connsiteY34" fmla="*/ 3213901 h 3976140"/>
                <a:gd name="connsiteX35" fmla="*/ 10084 w 1998178"/>
                <a:gd name="connsiteY35" fmla="*/ 2300478 h 3976140"/>
                <a:gd name="connsiteX36" fmla="*/ 10083 w 1998178"/>
                <a:gd name="connsiteY36" fmla="*/ 2038497 h 3976140"/>
                <a:gd name="connsiteX37" fmla="*/ 10084 w 1998178"/>
                <a:gd name="connsiteY37" fmla="*/ 2038492 h 3976140"/>
                <a:gd name="connsiteX38" fmla="*/ 10084 w 1998178"/>
                <a:gd name="connsiteY38" fmla="*/ 1948266 h 3976140"/>
                <a:gd name="connsiteX39" fmla="*/ 8061 w 1998178"/>
                <a:gd name="connsiteY39"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2023 w 1990117"/>
                <a:gd name="connsiteY3" fmla="*/ 976731 h 3976140"/>
                <a:gd name="connsiteX4" fmla="*/ 139170 w 1990117"/>
                <a:gd name="connsiteY4" fmla="*/ 784031 h 3976140"/>
                <a:gd name="connsiteX5" fmla="*/ 703991 w 1990117"/>
                <a:gd name="connsiteY5" fmla="*/ 0 h 3976140"/>
                <a:gd name="connsiteX6" fmla="*/ 1066475 w 1990117"/>
                <a:gd name="connsiteY6" fmla="*/ 0 h 3976140"/>
                <a:gd name="connsiteX7" fmla="*/ 1501413 w 1990117"/>
                <a:gd name="connsiteY7" fmla="*/ 998477 h 3976140"/>
                <a:gd name="connsiteX8" fmla="*/ 1496294 w 1990117"/>
                <a:gd name="connsiteY8" fmla="*/ 1023829 h 3976140"/>
                <a:gd name="connsiteX9" fmla="*/ 1496294 w 1990117"/>
                <a:gd name="connsiteY9" fmla="*/ 1207466 h 3976140"/>
                <a:gd name="connsiteX10" fmla="*/ 1622003 w 1990117"/>
                <a:gd name="connsiteY10" fmla="*/ 1333175 h 3976140"/>
                <a:gd name="connsiteX11" fmla="*/ 1624185 w 1990117"/>
                <a:gd name="connsiteY11" fmla="*/ 1333175 h 3976140"/>
                <a:gd name="connsiteX12" fmla="*/ 1624185 w 1990117"/>
                <a:gd name="connsiteY12" fmla="*/ 1340016 h 3976140"/>
                <a:gd name="connsiteX13" fmla="*/ 1661882 w 1990117"/>
                <a:gd name="connsiteY13" fmla="*/ 1340016 h 3976140"/>
                <a:gd name="connsiteX14" fmla="*/ 1988094 w 1990117"/>
                <a:gd name="connsiteY14" fmla="*/ 1666228 h 3976140"/>
                <a:gd name="connsiteX15" fmla="*/ 1988094 w 1990117"/>
                <a:gd name="connsiteY15" fmla="*/ 1928204 h 3976140"/>
                <a:gd name="connsiteX16" fmla="*/ 1983545 w 1990117"/>
                <a:gd name="connsiteY16" fmla="*/ 1973321 h 3976140"/>
                <a:gd name="connsiteX17" fmla="*/ 1990116 w 1990117"/>
                <a:gd name="connsiteY17" fmla="*/ 2038497 h 3976140"/>
                <a:gd name="connsiteX18" fmla="*/ 1990116 w 1990117"/>
                <a:gd name="connsiteY18" fmla="*/ 2300473 h 3976140"/>
                <a:gd name="connsiteX19" fmla="*/ 1663904 w 1990117"/>
                <a:gd name="connsiteY19" fmla="*/ 2626685 h 3976140"/>
                <a:gd name="connsiteX20" fmla="*/ 1624185 w 1990117"/>
                <a:gd name="connsiteY20" fmla="*/ 2626685 h 3976140"/>
                <a:gd name="connsiteX21" fmla="*/ 1622003 w 1990117"/>
                <a:gd name="connsiteY21" fmla="*/ 2626685 h 3976140"/>
                <a:gd name="connsiteX22" fmla="*/ 1496294 w 1990117"/>
                <a:gd name="connsiteY22" fmla="*/ 2752394 h 3976140"/>
                <a:gd name="connsiteX23" fmla="*/ 1496294 w 1990117"/>
                <a:gd name="connsiteY23" fmla="*/ 2936031 h 3976140"/>
                <a:gd name="connsiteX24" fmla="*/ 1622003 w 1990117"/>
                <a:gd name="connsiteY24" fmla="*/ 3061740 h 3976140"/>
                <a:gd name="connsiteX25" fmla="*/ 1624185 w 1990117"/>
                <a:gd name="connsiteY25" fmla="*/ 3061740 h 3976140"/>
                <a:gd name="connsiteX26" fmla="*/ 1663905 w 1990117"/>
                <a:gd name="connsiteY26" fmla="*/ 3061740 h 3976140"/>
                <a:gd name="connsiteX27" fmla="*/ 1990117 w 1990117"/>
                <a:gd name="connsiteY27" fmla="*/ 3387952 h 3976140"/>
                <a:gd name="connsiteX28" fmla="*/ 1990117 w 1990117"/>
                <a:gd name="connsiteY28" fmla="*/ 3649928 h 3976140"/>
                <a:gd name="connsiteX29" fmla="*/ 1663905 w 1990117"/>
                <a:gd name="connsiteY29" fmla="*/ 3976140 h 3976140"/>
                <a:gd name="connsiteX30" fmla="*/ 328236 w 1990117"/>
                <a:gd name="connsiteY30" fmla="*/ 3976140 h 3976140"/>
                <a:gd name="connsiteX31" fmla="*/ 2024 w 1990117"/>
                <a:gd name="connsiteY31" fmla="*/ 3649928 h 3976140"/>
                <a:gd name="connsiteX32" fmla="*/ 2024 w 1990117"/>
                <a:gd name="connsiteY32" fmla="*/ 3387952 h 3976140"/>
                <a:gd name="connsiteX33" fmla="*/ 11890 w 1990117"/>
                <a:gd name="connsiteY33" fmla="*/ 3311775 h 3976140"/>
                <a:gd name="connsiteX34" fmla="*/ 2023 w 1990117"/>
                <a:gd name="connsiteY34" fmla="*/ 3213901 h 3976140"/>
                <a:gd name="connsiteX35" fmla="*/ 2023 w 1990117"/>
                <a:gd name="connsiteY35" fmla="*/ 2300478 h 3976140"/>
                <a:gd name="connsiteX36" fmla="*/ 2022 w 1990117"/>
                <a:gd name="connsiteY36" fmla="*/ 2038497 h 3976140"/>
                <a:gd name="connsiteX37" fmla="*/ 2023 w 1990117"/>
                <a:gd name="connsiteY37" fmla="*/ 2038492 h 3976140"/>
                <a:gd name="connsiteX38" fmla="*/ 2023 w 1990117"/>
                <a:gd name="connsiteY38" fmla="*/ 1948266 h 3976140"/>
                <a:gd name="connsiteX39" fmla="*/ 0 w 1990117"/>
                <a:gd name="connsiteY39" fmla="*/ 1928204 h 3976140"/>
                <a:gd name="connsiteX0" fmla="*/ 8137 w 1998254"/>
                <a:gd name="connsiteY0" fmla="*/ 1928204 h 3976140"/>
                <a:gd name="connsiteX1" fmla="*/ 8137 w 1998254"/>
                <a:gd name="connsiteY1" fmla="*/ 1666228 h 3976140"/>
                <a:gd name="connsiteX2" fmla="*/ 10160 w 1998254"/>
                <a:gd name="connsiteY2" fmla="*/ 1646165 h 3976140"/>
                <a:gd name="connsiteX3" fmla="*/ 10160 w 1998254"/>
                <a:gd name="connsiteY3" fmla="*/ 976731 h 3976140"/>
                <a:gd name="connsiteX4" fmla="*/ 147307 w 1998254"/>
                <a:gd name="connsiteY4" fmla="*/ 784031 h 3976140"/>
                <a:gd name="connsiteX5" fmla="*/ 712128 w 1998254"/>
                <a:gd name="connsiteY5" fmla="*/ 0 h 3976140"/>
                <a:gd name="connsiteX6" fmla="*/ 1074612 w 1998254"/>
                <a:gd name="connsiteY6" fmla="*/ 0 h 3976140"/>
                <a:gd name="connsiteX7" fmla="*/ 1509550 w 1998254"/>
                <a:gd name="connsiteY7" fmla="*/ 998477 h 3976140"/>
                <a:gd name="connsiteX8" fmla="*/ 1504431 w 1998254"/>
                <a:gd name="connsiteY8" fmla="*/ 1023829 h 3976140"/>
                <a:gd name="connsiteX9" fmla="*/ 1504431 w 1998254"/>
                <a:gd name="connsiteY9" fmla="*/ 1207466 h 3976140"/>
                <a:gd name="connsiteX10" fmla="*/ 1630140 w 1998254"/>
                <a:gd name="connsiteY10" fmla="*/ 1333175 h 3976140"/>
                <a:gd name="connsiteX11" fmla="*/ 1632322 w 1998254"/>
                <a:gd name="connsiteY11" fmla="*/ 1333175 h 3976140"/>
                <a:gd name="connsiteX12" fmla="*/ 1632322 w 1998254"/>
                <a:gd name="connsiteY12" fmla="*/ 1340016 h 3976140"/>
                <a:gd name="connsiteX13" fmla="*/ 1670019 w 1998254"/>
                <a:gd name="connsiteY13" fmla="*/ 1340016 h 3976140"/>
                <a:gd name="connsiteX14" fmla="*/ 1996231 w 1998254"/>
                <a:gd name="connsiteY14" fmla="*/ 1666228 h 3976140"/>
                <a:gd name="connsiteX15" fmla="*/ 1996231 w 1998254"/>
                <a:gd name="connsiteY15" fmla="*/ 1928204 h 3976140"/>
                <a:gd name="connsiteX16" fmla="*/ 1991682 w 1998254"/>
                <a:gd name="connsiteY16" fmla="*/ 1973321 h 3976140"/>
                <a:gd name="connsiteX17" fmla="*/ 1998253 w 1998254"/>
                <a:gd name="connsiteY17" fmla="*/ 2038497 h 3976140"/>
                <a:gd name="connsiteX18" fmla="*/ 1998253 w 1998254"/>
                <a:gd name="connsiteY18" fmla="*/ 2300473 h 3976140"/>
                <a:gd name="connsiteX19" fmla="*/ 1672041 w 1998254"/>
                <a:gd name="connsiteY19" fmla="*/ 2626685 h 3976140"/>
                <a:gd name="connsiteX20" fmla="*/ 1632322 w 1998254"/>
                <a:gd name="connsiteY20" fmla="*/ 2626685 h 3976140"/>
                <a:gd name="connsiteX21" fmla="*/ 1630140 w 1998254"/>
                <a:gd name="connsiteY21" fmla="*/ 2626685 h 3976140"/>
                <a:gd name="connsiteX22" fmla="*/ 1504431 w 1998254"/>
                <a:gd name="connsiteY22" fmla="*/ 2752394 h 3976140"/>
                <a:gd name="connsiteX23" fmla="*/ 1504431 w 1998254"/>
                <a:gd name="connsiteY23" fmla="*/ 2936031 h 3976140"/>
                <a:gd name="connsiteX24" fmla="*/ 1630140 w 1998254"/>
                <a:gd name="connsiteY24" fmla="*/ 3061740 h 3976140"/>
                <a:gd name="connsiteX25" fmla="*/ 1632322 w 1998254"/>
                <a:gd name="connsiteY25" fmla="*/ 3061740 h 3976140"/>
                <a:gd name="connsiteX26" fmla="*/ 1672042 w 1998254"/>
                <a:gd name="connsiteY26" fmla="*/ 3061740 h 3976140"/>
                <a:gd name="connsiteX27" fmla="*/ 1998254 w 1998254"/>
                <a:gd name="connsiteY27" fmla="*/ 3387952 h 3976140"/>
                <a:gd name="connsiteX28" fmla="*/ 1998254 w 1998254"/>
                <a:gd name="connsiteY28" fmla="*/ 3649928 h 3976140"/>
                <a:gd name="connsiteX29" fmla="*/ 1672042 w 1998254"/>
                <a:gd name="connsiteY29" fmla="*/ 3976140 h 3976140"/>
                <a:gd name="connsiteX30" fmla="*/ 336373 w 1998254"/>
                <a:gd name="connsiteY30" fmla="*/ 3976140 h 3976140"/>
                <a:gd name="connsiteX31" fmla="*/ 10161 w 1998254"/>
                <a:gd name="connsiteY31" fmla="*/ 3649928 h 3976140"/>
                <a:gd name="connsiteX32" fmla="*/ 10161 w 1998254"/>
                <a:gd name="connsiteY32" fmla="*/ 3387952 h 3976140"/>
                <a:gd name="connsiteX33" fmla="*/ 20027 w 1998254"/>
                <a:gd name="connsiteY33" fmla="*/ 3311775 h 3976140"/>
                <a:gd name="connsiteX34" fmla="*/ 10160 w 1998254"/>
                <a:gd name="connsiteY34" fmla="*/ 3213901 h 3976140"/>
                <a:gd name="connsiteX35" fmla="*/ 10160 w 1998254"/>
                <a:gd name="connsiteY35" fmla="*/ 2300478 h 3976140"/>
                <a:gd name="connsiteX36" fmla="*/ 10159 w 1998254"/>
                <a:gd name="connsiteY36" fmla="*/ 2038497 h 3976140"/>
                <a:gd name="connsiteX37" fmla="*/ 10160 w 1998254"/>
                <a:gd name="connsiteY37" fmla="*/ 2038492 h 3976140"/>
                <a:gd name="connsiteX38" fmla="*/ 10160 w 1998254"/>
                <a:gd name="connsiteY38" fmla="*/ 1948266 h 3976140"/>
                <a:gd name="connsiteX39" fmla="*/ 8137 w 1998254"/>
                <a:gd name="connsiteY39" fmla="*/ 1928204 h 3976140"/>
                <a:gd name="connsiteX0" fmla="*/ 5235 w 1995352"/>
                <a:gd name="connsiteY0" fmla="*/ 1928204 h 3976140"/>
                <a:gd name="connsiteX1" fmla="*/ 5235 w 1995352"/>
                <a:gd name="connsiteY1" fmla="*/ 1666228 h 3976140"/>
                <a:gd name="connsiteX2" fmla="*/ 7258 w 1995352"/>
                <a:gd name="connsiteY2" fmla="*/ 1646165 h 3976140"/>
                <a:gd name="connsiteX3" fmla="*/ 7258 w 1995352"/>
                <a:gd name="connsiteY3" fmla="*/ 976731 h 3976140"/>
                <a:gd name="connsiteX4" fmla="*/ 144405 w 1995352"/>
                <a:gd name="connsiteY4" fmla="*/ 784031 h 3976140"/>
                <a:gd name="connsiteX5" fmla="*/ 709226 w 1995352"/>
                <a:gd name="connsiteY5" fmla="*/ 0 h 3976140"/>
                <a:gd name="connsiteX6" fmla="*/ 1071710 w 1995352"/>
                <a:gd name="connsiteY6" fmla="*/ 0 h 3976140"/>
                <a:gd name="connsiteX7" fmla="*/ 1506648 w 1995352"/>
                <a:gd name="connsiteY7" fmla="*/ 998477 h 3976140"/>
                <a:gd name="connsiteX8" fmla="*/ 1501529 w 1995352"/>
                <a:gd name="connsiteY8" fmla="*/ 1023829 h 3976140"/>
                <a:gd name="connsiteX9" fmla="*/ 1501529 w 1995352"/>
                <a:gd name="connsiteY9" fmla="*/ 1207466 h 3976140"/>
                <a:gd name="connsiteX10" fmla="*/ 1627238 w 1995352"/>
                <a:gd name="connsiteY10" fmla="*/ 1333175 h 3976140"/>
                <a:gd name="connsiteX11" fmla="*/ 1629420 w 1995352"/>
                <a:gd name="connsiteY11" fmla="*/ 1333175 h 3976140"/>
                <a:gd name="connsiteX12" fmla="*/ 1629420 w 1995352"/>
                <a:gd name="connsiteY12" fmla="*/ 1340016 h 3976140"/>
                <a:gd name="connsiteX13" fmla="*/ 1667117 w 1995352"/>
                <a:gd name="connsiteY13" fmla="*/ 1340016 h 3976140"/>
                <a:gd name="connsiteX14" fmla="*/ 1993329 w 1995352"/>
                <a:gd name="connsiteY14" fmla="*/ 1666228 h 3976140"/>
                <a:gd name="connsiteX15" fmla="*/ 1993329 w 1995352"/>
                <a:gd name="connsiteY15" fmla="*/ 1928204 h 3976140"/>
                <a:gd name="connsiteX16" fmla="*/ 1988780 w 1995352"/>
                <a:gd name="connsiteY16" fmla="*/ 1973321 h 3976140"/>
                <a:gd name="connsiteX17" fmla="*/ 1995351 w 1995352"/>
                <a:gd name="connsiteY17" fmla="*/ 2038497 h 3976140"/>
                <a:gd name="connsiteX18" fmla="*/ 1995351 w 1995352"/>
                <a:gd name="connsiteY18" fmla="*/ 2300473 h 3976140"/>
                <a:gd name="connsiteX19" fmla="*/ 1669139 w 1995352"/>
                <a:gd name="connsiteY19" fmla="*/ 2626685 h 3976140"/>
                <a:gd name="connsiteX20" fmla="*/ 1629420 w 1995352"/>
                <a:gd name="connsiteY20" fmla="*/ 2626685 h 3976140"/>
                <a:gd name="connsiteX21" fmla="*/ 1627238 w 1995352"/>
                <a:gd name="connsiteY21" fmla="*/ 2626685 h 3976140"/>
                <a:gd name="connsiteX22" fmla="*/ 1501529 w 1995352"/>
                <a:gd name="connsiteY22" fmla="*/ 2752394 h 3976140"/>
                <a:gd name="connsiteX23" fmla="*/ 1501529 w 1995352"/>
                <a:gd name="connsiteY23" fmla="*/ 2936031 h 3976140"/>
                <a:gd name="connsiteX24" fmla="*/ 1627238 w 1995352"/>
                <a:gd name="connsiteY24" fmla="*/ 3061740 h 3976140"/>
                <a:gd name="connsiteX25" fmla="*/ 1629420 w 1995352"/>
                <a:gd name="connsiteY25" fmla="*/ 3061740 h 3976140"/>
                <a:gd name="connsiteX26" fmla="*/ 1669140 w 1995352"/>
                <a:gd name="connsiteY26" fmla="*/ 3061740 h 3976140"/>
                <a:gd name="connsiteX27" fmla="*/ 1995352 w 1995352"/>
                <a:gd name="connsiteY27" fmla="*/ 3387952 h 3976140"/>
                <a:gd name="connsiteX28" fmla="*/ 1995352 w 1995352"/>
                <a:gd name="connsiteY28" fmla="*/ 3649928 h 3976140"/>
                <a:gd name="connsiteX29" fmla="*/ 1669140 w 1995352"/>
                <a:gd name="connsiteY29" fmla="*/ 3976140 h 3976140"/>
                <a:gd name="connsiteX30" fmla="*/ 333471 w 1995352"/>
                <a:gd name="connsiteY30" fmla="*/ 3976140 h 3976140"/>
                <a:gd name="connsiteX31" fmla="*/ 7259 w 1995352"/>
                <a:gd name="connsiteY31" fmla="*/ 3649928 h 3976140"/>
                <a:gd name="connsiteX32" fmla="*/ 7259 w 1995352"/>
                <a:gd name="connsiteY32" fmla="*/ 3387952 h 3976140"/>
                <a:gd name="connsiteX33" fmla="*/ 17125 w 1995352"/>
                <a:gd name="connsiteY33" fmla="*/ 3311775 h 3976140"/>
                <a:gd name="connsiteX34" fmla="*/ 7258 w 1995352"/>
                <a:gd name="connsiteY34" fmla="*/ 3213901 h 3976140"/>
                <a:gd name="connsiteX35" fmla="*/ 7258 w 1995352"/>
                <a:gd name="connsiteY35" fmla="*/ 2300478 h 3976140"/>
                <a:gd name="connsiteX36" fmla="*/ 7257 w 1995352"/>
                <a:gd name="connsiteY36" fmla="*/ 2038497 h 3976140"/>
                <a:gd name="connsiteX37" fmla="*/ 7258 w 1995352"/>
                <a:gd name="connsiteY37" fmla="*/ 2038492 h 3976140"/>
                <a:gd name="connsiteX38" fmla="*/ 7258 w 1995352"/>
                <a:gd name="connsiteY38" fmla="*/ 1948266 h 3976140"/>
                <a:gd name="connsiteX39" fmla="*/ 5235 w 1995352"/>
                <a:gd name="connsiteY39" fmla="*/ 1928204 h 3976140"/>
                <a:gd name="connsiteX0" fmla="*/ 5235 w 1995352"/>
                <a:gd name="connsiteY0" fmla="*/ 1928204 h 3976140"/>
                <a:gd name="connsiteX1" fmla="*/ 5235 w 1995352"/>
                <a:gd name="connsiteY1" fmla="*/ 1666228 h 3976140"/>
                <a:gd name="connsiteX2" fmla="*/ 7258 w 1995352"/>
                <a:gd name="connsiteY2" fmla="*/ 1646165 h 3976140"/>
                <a:gd name="connsiteX3" fmla="*/ 7258 w 1995352"/>
                <a:gd name="connsiteY3" fmla="*/ 976731 h 3976140"/>
                <a:gd name="connsiteX4" fmla="*/ 144405 w 1995352"/>
                <a:gd name="connsiteY4" fmla="*/ 784031 h 3976140"/>
                <a:gd name="connsiteX5" fmla="*/ 709226 w 1995352"/>
                <a:gd name="connsiteY5" fmla="*/ 0 h 3976140"/>
                <a:gd name="connsiteX6" fmla="*/ 1071710 w 1995352"/>
                <a:gd name="connsiteY6" fmla="*/ 0 h 3976140"/>
                <a:gd name="connsiteX7" fmla="*/ 1506648 w 1995352"/>
                <a:gd name="connsiteY7" fmla="*/ 998477 h 3976140"/>
                <a:gd name="connsiteX8" fmla="*/ 1501529 w 1995352"/>
                <a:gd name="connsiteY8" fmla="*/ 1023829 h 3976140"/>
                <a:gd name="connsiteX9" fmla="*/ 1501529 w 1995352"/>
                <a:gd name="connsiteY9" fmla="*/ 1207466 h 3976140"/>
                <a:gd name="connsiteX10" fmla="*/ 1627238 w 1995352"/>
                <a:gd name="connsiteY10" fmla="*/ 1333175 h 3976140"/>
                <a:gd name="connsiteX11" fmla="*/ 1629420 w 1995352"/>
                <a:gd name="connsiteY11" fmla="*/ 1333175 h 3976140"/>
                <a:gd name="connsiteX12" fmla="*/ 1629420 w 1995352"/>
                <a:gd name="connsiteY12" fmla="*/ 1340016 h 3976140"/>
                <a:gd name="connsiteX13" fmla="*/ 1667117 w 1995352"/>
                <a:gd name="connsiteY13" fmla="*/ 1340016 h 3976140"/>
                <a:gd name="connsiteX14" fmla="*/ 1993329 w 1995352"/>
                <a:gd name="connsiteY14" fmla="*/ 1666228 h 3976140"/>
                <a:gd name="connsiteX15" fmla="*/ 1993329 w 1995352"/>
                <a:gd name="connsiteY15" fmla="*/ 1928204 h 3976140"/>
                <a:gd name="connsiteX16" fmla="*/ 1988780 w 1995352"/>
                <a:gd name="connsiteY16" fmla="*/ 1973321 h 3976140"/>
                <a:gd name="connsiteX17" fmla="*/ 1995351 w 1995352"/>
                <a:gd name="connsiteY17" fmla="*/ 2038497 h 3976140"/>
                <a:gd name="connsiteX18" fmla="*/ 1995351 w 1995352"/>
                <a:gd name="connsiteY18" fmla="*/ 2300473 h 3976140"/>
                <a:gd name="connsiteX19" fmla="*/ 1669139 w 1995352"/>
                <a:gd name="connsiteY19" fmla="*/ 2626685 h 3976140"/>
                <a:gd name="connsiteX20" fmla="*/ 1629420 w 1995352"/>
                <a:gd name="connsiteY20" fmla="*/ 2626685 h 3976140"/>
                <a:gd name="connsiteX21" fmla="*/ 1627238 w 1995352"/>
                <a:gd name="connsiteY21" fmla="*/ 2626685 h 3976140"/>
                <a:gd name="connsiteX22" fmla="*/ 1501529 w 1995352"/>
                <a:gd name="connsiteY22" fmla="*/ 2752394 h 3976140"/>
                <a:gd name="connsiteX23" fmla="*/ 1501529 w 1995352"/>
                <a:gd name="connsiteY23" fmla="*/ 2936031 h 3976140"/>
                <a:gd name="connsiteX24" fmla="*/ 1627238 w 1995352"/>
                <a:gd name="connsiteY24" fmla="*/ 3061740 h 3976140"/>
                <a:gd name="connsiteX25" fmla="*/ 1629420 w 1995352"/>
                <a:gd name="connsiteY25" fmla="*/ 3061740 h 3976140"/>
                <a:gd name="connsiteX26" fmla="*/ 1669140 w 1995352"/>
                <a:gd name="connsiteY26" fmla="*/ 3061740 h 3976140"/>
                <a:gd name="connsiteX27" fmla="*/ 1995352 w 1995352"/>
                <a:gd name="connsiteY27" fmla="*/ 3387952 h 3976140"/>
                <a:gd name="connsiteX28" fmla="*/ 1995352 w 1995352"/>
                <a:gd name="connsiteY28" fmla="*/ 3649928 h 3976140"/>
                <a:gd name="connsiteX29" fmla="*/ 1669140 w 1995352"/>
                <a:gd name="connsiteY29" fmla="*/ 3976140 h 3976140"/>
                <a:gd name="connsiteX30" fmla="*/ 333471 w 1995352"/>
                <a:gd name="connsiteY30" fmla="*/ 3976140 h 3976140"/>
                <a:gd name="connsiteX31" fmla="*/ 7259 w 1995352"/>
                <a:gd name="connsiteY31" fmla="*/ 3649928 h 3976140"/>
                <a:gd name="connsiteX32" fmla="*/ 7259 w 1995352"/>
                <a:gd name="connsiteY32" fmla="*/ 3387952 h 3976140"/>
                <a:gd name="connsiteX33" fmla="*/ 17125 w 1995352"/>
                <a:gd name="connsiteY33" fmla="*/ 3311775 h 3976140"/>
                <a:gd name="connsiteX34" fmla="*/ 7258 w 1995352"/>
                <a:gd name="connsiteY34" fmla="*/ 3213901 h 3976140"/>
                <a:gd name="connsiteX35" fmla="*/ 7258 w 1995352"/>
                <a:gd name="connsiteY35" fmla="*/ 2300478 h 3976140"/>
                <a:gd name="connsiteX36" fmla="*/ 7257 w 1995352"/>
                <a:gd name="connsiteY36" fmla="*/ 2038497 h 3976140"/>
                <a:gd name="connsiteX37" fmla="*/ 7258 w 1995352"/>
                <a:gd name="connsiteY37" fmla="*/ 2038492 h 3976140"/>
                <a:gd name="connsiteX38" fmla="*/ 7258 w 1995352"/>
                <a:gd name="connsiteY38" fmla="*/ 1948266 h 3976140"/>
                <a:gd name="connsiteX39" fmla="*/ 5235 w 1995352"/>
                <a:gd name="connsiteY39" fmla="*/ 1928204 h 3976140"/>
                <a:gd name="connsiteX0" fmla="*/ 2332 w 1992449"/>
                <a:gd name="connsiteY0" fmla="*/ 1928204 h 3976140"/>
                <a:gd name="connsiteX1" fmla="*/ 2332 w 1992449"/>
                <a:gd name="connsiteY1" fmla="*/ 1666228 h 3976140"/>
                <a:gd name="connsiteX2" fmla="*/ 4355 w 1992449"/>
                <a:gd name="connsiteY2" fmla="*/ 1646165 h 3976140"/>
                <a:gd name="connsiteX3" fmla="*/ 4355 w 1992449"/>
                <a:gd name="connsiteY3" fmla="*/ 976731 h 3976140"/>
                <a:gd name="connsiteX4" fmla="*/ 141502 w 1992449"/>
                <a:gd name="connsiteY4" fmla="*/ 784031 h 3976140"/>
                <a:gd name="connsiteX5" fmla="*/ 706323 w 1992449"/>
                <a:gd name="connsiteY5" fmla="*/ 0 h 3976140"/>
                <a:gd name="connsiteX6" fmla="*/ 1068807 w 1992449"/>
                <a:gd name="connsiteY6" fmla="*/ 0 h 3976140"/>
                <a:gd name="connsiteX7" fmla="*/ 1503745 w 1992449"/>
                <a:gd name="connsiteY7" fmla="*/ 998477 h 3976140"/>
                <a:gd name="connsiteX8" fmla="*/ 1498626 w 1992449"/>
                <a:gd name="connsiteY8" fmla="*/ 1023829 h 3976140"/>
                <a:gd name="connsiteX9" fmla="*/ 1498626 w 1992449"/>
                <a:gd name="connsiteY9" fmla="*/ 1207466 h 3976140"/>
                <a:gd name="connsiteX10" fmla="*/ 1624335 w 1992449"/>
                <a:gd name="connsiteY10" fmla="*/ 1333175 h 3976140"/>
                <a:gd name="connsiteX11" fmla="*/ 1626517 w 1992449"/>
                <a:gd name="connsiteY11" fmla="*/ 1333175 h 3976140"/>
                <a:gd name="connsiteX12" fmla="*/ 1626517 w 1992449"/>
                <a:gd name="connsiteY12" fmla="*/ 1340016 h 3976140"/>
                <a:gd name="connsiteX13" fmla="*/ 1664214 w 1992449"/>
                <a:gd name="connsiteY13" fmla="*/ 1340016 h 3976140"/>
                <a:gd name="connsiteX14" fmla="*/ 1990426 w 1992449"/>
                <a:gd name="connsiteY14" fmla="*/ 1666228 h 3976140"/>
                <a:gd name="connsiteX15" fmla="*/ 1990426 w 1992449"/>
                <a:gd name="connsiteY15" fmla="*/ 1928204 h 3976140"/>
                <a:gd name="connsiteX16" fmla="*/ 1985877 w 1992449"/>
                <a:gd name="connsiteY16" fmla="*/ 1973321 h 3976140"/>
                <a:gd name="connsiteX17" fmla="*/ 1992448 w 1992449"/>
                <a:gd name="connsiteY17" fmla="*/ 2038497 h 3976140"/>
                <a:gd name="connsiteX18" fmla="*/ 1992448 w 1992449"/>
                <a:gd name="connsiteY18" fmla="*/ 2300473 h 3976140"/>
                <a:gd name="connsiteX19" fmla="*/ 1666236 w 1992449"/>
                <a:gd name="connsiteY19" fmla="*/ 2626685 h 3976140"/>
                <a:gd name="connsiteX20" fmla="*/ 1626517 w 1992449"/>
                <a:gd name="connsiteY20" fmla="*/ 2626685 h 3976140"/>
                <a:gd name="connsiteX21" fmla="*/ 1624335 w 1992449"/>
                <a:gd name="connsiteY21" fmla="*/ 2626685 h 3976140"/>
                <a:gd name="connsiteX22" fmla="*/ 1498626 w 1992449"/>
                <a:gd name="connsiteY22" fmla="*/ 2752394 h 3976140"/>
                <a:gd name="connsiteX23" fmla="*/ 1498626 w 1992449"/>
                <a:gd name="connsiteY23" fmla="*/ 2936031 h 3976140"/>
                <a:gd name="connsiteX24" fmla="*/ 1624335 w 1992449"/>
                <a:gd name="connsiteY24" fmla="*/ 3061740 h 3976140"/>
                <a:gd name="connsiteX25" fmla="*/ 1626517 w 1992449"/>
                <a:gd name="connsiteY25" fmla="*/ 3061740 h 3976140"/>
                <a:gd name="connsiteX26" fmla="*/ 1666237 w 1992449"/>
                <a:gd name="connsiteY26" fmla="*/ 3061740 h 3976140"/>
                <a:gd name="connsiteX27" fmla="*/ 1992449 w 1992449"/>
                <a:gd name="connsiteY27" fmla="*/ 3387952 h 3976140"/>
                <a:gd name="connsiteX28" fmla="*/ 1992449 w 1992449"/>
                <a:gd name="connsiteY28" fmla="*/ 3649928 h 3976140"/>
                <a:gd name="connsiteX29" fmla="*/ 1666237 w 1992449"/>
                <a:gd name="connsiteY29" fmla="*/ 3976140 h 3976140"/>
                <a:gd name="connsiteX30" fmla="*/ 330568 w 1992449"/>
                <a:gd name="connsiteY30" fmla="*/ 3976140 h 3976140"/>
                <a:gd name="connsiteX31" fmla="*/ 4356 w 1992449"/>
                <a:gd name="connsiteY31" fmla="*/ 3649928 h 3976140"/>
                <a:gd name="connsiteX32" fmla="*/ 4356 w 1992449"/>
                <a:gd name="connsiteY32" fmla="*/ 3387952 h 3976140"/>
                <a:gd name="connsiteX33" fmla="*/ 14222 w 1992449"/>
                <a:gd name="connsiteY33" fmla="*/ 3311775 h 3976140"/>
                <a:gd name="connsiteX34" fmla="*/ 4355 w 1992449"/>
                <a:gd name="connsiteY34" fmla="*/ 3213901 h 3976140"/>
                <a:gd name="connsiteX35" fmla="*/ 4355 w 1992449"/>
                <a:gd name="connsiteY35" fmla="*/ 2300478 h 3976140"/>
                <a:gd name="connsiteX36" fmla="*/ 4354 w 1992449"/>
                <a:gd name="connsiteY36" fmla="*/ 2038497 h 3976140"/>
                <a:gd name="connsiteX37" fmla="*/ 4355 w 1992449"/>
                <a:gd name="connsiteY37" fmla="*/ 2038492 h 3976140"/>
                <a:gd name="connsiteX38" fmla="*/ 4355 w 1992449"/>
                <a:gd name="connsiteY38" fmla="*/ 1948266 h 3976140"/>
                <a:gd name="connsiteX39" fmla="*/ 2332 w 1992449"/>
                <a:gd name="connsiteY39" fmla="*/ 1928204 h 3976140"/>
                <a:gd name="connsiteX0" fmla="*/ 8138 w 1998255"/>
                <a:gd name="connsiteY0" fmla="*/ 1928204 h 3976140"/>
                <a:gd name="connsiteX1" fmla="*/ 8138 w 1998255"/>
                <a:gd name="connsiteY1" fmla="*/ 1666228 h 3976140"/>
                <a:gd name="connsiteX2" fmla="*/ 10161 w 1998255"/>
                <a:gd name="connsiteY2" fmla="*/ 1646165 h 3976140"/>
                <a:gd name="connsiteX3" fmla="*/ 10161 w 1998255"/>
                <a:gd name="connsiteY3" fmla="*/ 976731 h 3976140"/>
                <a:gd name="connsiteX4" fmla="*/ 147308 w 1998255"/>
                <a:gd name="connsiteY4" fmla="*/ 784031 h 3976140"/>
                <a:gd name="connsiteX5" fmla="*/ 712129 w 1998255"/>
                <a:gd name="connsiteY5" fmla="*/ 0 h 3976140"/>
                <a:gd name="connsiteX6" fmla="*/ 1074613 w 1998255"/>
                <a:gd name="connsiteY6" fmla="*/ 0 h 3976140"/>
                <a:gd name="connsiteX7" fmla="*/ 1509551 w 1998255"/>
                <a:gd name="connsiteY7" fmla="*/ 998477 h 3976140"/>
                <a:gd name="connsiteX8" fmla="*/ 1504432 w 1998255"/>
                <a:gd name="connsiteY8" fmla="*/ 1023829 h 3976140"/>
                <a:gd name="connsiteX9" fmla="*/ 1504432 w 1998255"/>
                <a:gd name="connsiteY9" fmla="*/ 1207466 h 3976140"/>
                <a:gd name="connsiteX10" fmla="*/ 1630141 w 1998255"/>
                <a:gd name="connsiteY10" fmla="*/ 1333175 h 3976140"/>
                <a:gd name="connsiteX11" fmla="*/ 1632323 w 1998255"/>
                <a:gd name="connsiteY11" fmla="*/ 1333175 h 3976140"/>
                <a:gd name="connsiteX12" fmla="*/ 1632323 w 1998255"/>
                <a:gd name="connsiteY12" fmla="*/ 1340016 h 3976140"/>
                <a:gd name="connsiteX13" fmla="*/ 1670020 w 1998255"/>
                <a:gd name="connsiteY13" fmla="*/ 1340016 h 3976140"/>
                <a:gd name="connsiteX14" fmla="*/ 1996232 w 1998255"/>
                <a:gd name="connsiteY14" fmla="*/ 1666228 h 3976140"/>
                <a:gd name="connsiteX15" fmla="*/ 1996232 w 1998255"/>
                <a:gd name="connsiteY15" fmla="*/ 1928204 h 3976140"/>
                <a:gd name="connsiteX16" fmla="*/ 1991683 w 1998255"/>
                <a:gd name="connsiteY16" fmla="*/ 1973321 h 3976140"/>
                <a:gd name="connsiteX17" fmla="*/ 1998254 w 1998255"/>
                <a:gd name="connsiteY17" fmla="*/ 2038497 h 3976140"/>
                <a:gd name="connsiteX18" fmla="*/ 1998254 w 1998255"/>
                <a:gd name="connsiteY18" fmla="*/ 2300473 h 3976140"/>
                <a:gd name="connsiteX19" fmla="*/ 1672042 w 1998255"/>
                <a:gd name="connsiteY19" fmla="*/ 2626685 h 3976140"/>
                <a:gd name="connsiteX20" fmla="*/ 1632323 w 1998255"/>
                <a:gd name="connsiteY20" fmla="*/ 2626685 h 3976140"/>
                <a:gd name="connsiteX21" fmla="*/ 1630141 w 1998255"/>
                <a:gd name="connsiteY21" fmla="*/ 2626685 h 3976140"/>
                <a:gd name="connsiteX22" fmla="*/ 1504432 w 1998255"/>
                <a:gd name="connsiteY22" fmla="*/ 2752394 h 3976140"/>
                <a:gd name="connsiteX23" fmla="*/ 1504432 w 1998255"/>
                <a:gd name="connsiteY23" fmla="*/ 2936031 h 3976140"/>
                <a:gd name="connsiteX24" fmla="*/ 1630141 w 1998255"/>
                <a:gd name="connsiteY24" fmla="*/ 3061740 h 3976140"/>
                <a:gd name="connsiteX25" fmla="*/ 1632323 w 1998255"/>
                <a:gd name="connsiteY25" fmla="*/ 3061740 h 3976140"/>
                <a:gd name="connsiteX26" fmla="*/ 1672043 w 1998255"/>
                <a:gd name="connsiteY26" fmla="*/ 3061740 h 3976140"/>
                <a:gd name="connsiteX27" fmla="*/ 1998255 w 1998255"/>
                <a:gd name="connsiteY27" fmla="*/ 3387952 h 3976140"/>
                <a:gd name="connsiteX28" fmla="*/ 1998255 w 1998255"/>
                <a:gd name="connsiteY28" fmla="*/ 3649928 h 3976140"/>
                <a:gd name="connsiteX29" fmla="*/ 1672043 w 1998255"/>
                <a:gd name="connsiteY29" fmla="*/ 3976140 h 3976140"/>
                <a:gd name="connsiteX30" fmla="*/ 336374 w 1998255"/>
                <a:gd name="connsiteY30" fmla="*/ 3976140 h 3976140"/>
                <a:gd name="connsiteX31" fmla="*/ 10162 w 1998255"/>
                <a:gd name="connsiteY31" fmla="*/ 3649928 h 3976140"/>
                <a:gd name="connsiteX32" fmla="*/ 10162 w 1998255"/>
                <a:gd name="connsiteY32" fmla="*/ 3387952 h 3976140"/>
                <a:gd name="connsiteX33" fmla="*/ 20028 w 1998255"/>
                <a:gd name="connsiteY33" fmla="*/ 3311775 h 3976140"/>
                <a:gd name="connsiteX34" fmla="*/ 10161 w 1998255"/>
                <a:gd name="connsiteY34" fmla="*/ 3213901 h 3976140"/>
                <a:gd name="connsiteX35" fmla="*/ 10161 w 1998255"/>
                <a:gd name="connsiteY35" fmla="*/ 2300478 h 3976140"/>
                <a:gd name="connsiteX36" fmla="*/ 10160 w 1998255"/>
                <a:gd name="connsiteY36" fmla="*/ 2038497 h 3976140"/>
                <a:gd name="connsiteX37" fmla="*/ 10161 w 1998255"/>
                <a:gd name="connsiteY37" fmla="*/ 2038492 h 3976140"/>
                <a:gd name="connsiteX38" fmla="*/ 10161 w 1998255"/>
                <a:gd name="connsiteY38" fmla="*/ 1948266 h 3976140"/>
                <a:gd name="connsiteX39" fmla="*/ 8138 w 1998255"/>
                <a:gd name="connsiteY39" fmla="*/ 1928204 h 3976140"/>
                <a:gd name="connsiteX0" fmla="*/ 2332 w 1992449"/>
                <a:gd name="connsiteY0" fmla="*/ 1928204 h 3976140"/>
                <a:gd name="connsiteX1" fmla="*/ 2332 w 1992449"/>
                <a:gd name="connsiteY1" fmla="*/ 1666228 h 3976140"/>
                <a:gd name="connsiteX2" fmla="*/ 4355 w 1992449"/>
                <a:gd name="connsiteY2" fmla="*/ 1646165 h 3976140"/>
                <a:gd name="connsiteX3" fmla="*/ 4355 w 1992449"/>
                <a:gd name="connsiteY3" fmla="*/ 976731 h 3976140"/>
                <a:gd name="connsiteX4" fmla="*/ 141502 w 1992449"/>
                <a:gd name="connsiteY4" fmla="*/ 784031 h 3976140"/>
                <a:gd name="connsiteX5" fmla="*/ 706323 w 1992449"/>
                <a:gd name="connsiteY5" fmla="*/ 0 h 3976140"/>
                <a:gd name="connsiteX6" fmla="*/ 1068807 w 1992449"/>
                <a:gd name="connsiteY6" fmla="*/ 0 h 3976140"/>
                <a:gd name="connsiteX7" fmla="*/ 1503745 w 1992449"/>
                <a:gd name="connsiteY7" fmla="*/ 998477 h 3976140"/>
                <a:gd name="connsiteX8" fmla="*/ 1498626 w 1992449"/>
                <a:gd name="connsiteY8" fmla="*/ 1023829 h 3976140"/>
                <a:gd name="connsiteX9" fmla="*/ 1498626 w 1992449"/>
                <a:gd name="connsiteY9" fmla="*/ 1207466 h 3976140"/>
                <a:gd name="connsiteX10" fmla="*/ 1624335 w 1992449"/>
                <a:gd name="connsiteY10" fmla="*/ 1333175 h 3976140"/>
                <a:gd name="connsiteX11" fmla="*/ 1626517 w 1992449"/>
                <a:gd name="connsiteY11" fmla="*/ 1333175 h 3976140"/>
                <a:gd name="connsiteX12" fmla="*/ 1626517 w 1992449"/>
                <a:gd name="connsiteY12" fmla="*/ 1340016 h 3976140"/>
                <a:gd name="connsiteX13" fmla="*/ 1664214 w 1992449"/>
                <a:gd name="connsiteY13" fmla="*/ 1340016 h 3976140"/>
                <a:gd name="connsiteX14" fmla="*/ 1990426 w 1992449"/>
                <a:gd name="connsiteY14" fmla="*/ 1666228 h 3976140"/>
                <a:gd name="connsiteX15" fmla="*/ 1990426 w 1992449"/>
                <a:gd name="connsiteY15" fmla="*/ 1928204 h 3976140"/>
                <a:gd name="connsiteX16" fmla="*/ 1985877 w 1992449"/>
                <a:gd name="connsiteY16" fmla="*/ 1973321 h 3976140"/>
                <a:gd name="connsiteX17" fmla="*/ 1992448 w 1992449"/>
                <a:gd name="connsiteY17" fmla="*/ 2038497 h 3976140"/>
                <a:gd name="connsiteX18" fmla="*/ 1992448 w 1992449"/>
                <a:gd name="connsiteY18" fmla="*/ 2300473 h 3976140"/>
                <a:gd name="connsiteX19" fmla="*/ 1666236 w 1992449"/>
                <a:gd name="connsiteY19" fmla="*/ 2626685 h 3976140"/>
                <a:gd name="connsiteX20" fmla="*/ 1626517 w 1992449"/>
                <a:gd name="connsiteY20" fmla="*/ 2626685 h 3976140"/>
                <a:gd name="connsiteX21" fmla="*/ 1624335 w 1992449"/>
                <a:gd name="connsiteY21" fmla="*/ 2626685 h 3976140"/>
                <a:gd name="connsiteX22" fmla="*/ 1498626 w 1992449"/>
                <a:gd name="connsiteY22" fmla="*/ 2752394 h 3976140"/>
                <a:gd name="connsiteX23" fmla="*/ 1498626 w 1992449"/>
                <a:gd name="connsiteY23" fmla="*/ 2936031 h 3976140"/>
                <a:gd name="connsiteX24" fmla="*/ 1624335 w 1992449"/>
                <a:gd name="connsiteY24" fmla="*/ 3061740 h 3976140"/>
                <a:gd name="connsiteX25" fmla="*/ 1626517 w 1992449"/>
                <a:gd name="connsiteY25" fmla="*/ 3061740 h 3976140"/>
                <a:gd name="connsiteX26" fmla="*/ 1666237 w 1992449"/>
                <a:gd name="connsiteY26" fmla="*/ 3061740 h 3976140"/>
                <a:gd name="connsiteX27" fmla="*/ 1992449 w 1992449"/>
                <a:gd name="connsiteY27" fmla="*/ 3387952 h 3976140"/>
                <a:gd name="connsiteX28" fmla="*/ 1992449 w 1992449"/>
                <a:gd name="connsiteY28" fmla="*/ 3649928 h 3976140"/>
                <a:gd name="connsiteX29" fmla="*/ 1666237 w 1992449"/>
                <a:gd name="connsiteY29" fmla="*/ 3976140 h 3976140"/>
                <a:gd name="connsiteX30" fmla="*/ 330568 w 1992449"/>
                <a:gd name="connsiteY30" fmla="*/ 3976140 h 3976140"/>
                <a:gd name="connsiteX31" fmla="*/ 4356 w 1992449"/>
                <a:gd name="connsiteY31" fmla="*/ 3649928 h 3976140"/>
                <a:gd name="connsiteX32" fmla="*/ 4356 w 1992449"/>
                <a:gd name="connsiteY32" fmla="*/ 3387952 h 3976140"/>
                <a:gd name="connsiteX33" fmla="*/ 14222 w 1992449"/>
                <a:gd name="connsiteY33" fmla="*/ 3311775 h 3976140"/>
                <a:gd name="connsiteX34" fmla="*/ 4355 w 1992449"/>
                <a:gd name="connsiteY34" fmla="*/ 3213901 h 3976140"/>
                <a:gd name="connsiteX35" fmla="*/ 4355 w 1992449"/>
                <a:gd name="connsiteY35" fmla="*/ 2300478 h 3976140"/>
                <a:gd name="connsiteX36" fmla="*/ 4354 w 1992449"/>
                <a:gd name="connsiteY36" fmla="*/ 2038497 h 3976140"/>
                <a:gd name="connsiteX37" fmla="*/ 4355 w 1992449"/>
                <a:gd name="connsiteY37" fmla="*/ 2038492 h 3976140"/>
                <a:gd name="connsiteX38" fmla="*/ 4355 w 1992449"/>
                <a:gd name="connsiteY38" fmla="*/ 1948266 h 3976140"/>
                <a:gd name="connsiteX39" fmla="*/ 2332 w 1992449"/>
                <a:gd name="connsiteY39"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2023 w 1990117"/>
                <a:gd name="connsiteY3" fmla="*/ 976731 h 3976140"/>
                <a:gd name="connsiteX4" fmla="*/ 139170 w 1990117"/>
                <a:gd name="connsiteY4" fmla="*/ 784031 h 3976140"/>
                <a:gd name="connsiteX5" fmla="*/ 703991 w 1990117"/>
                <a:gd name="connsiteY5" fmla="*/ 0 h 3976140"/>
                <a:gd name="connsiteX6" fmla="*/ 1066475 w 1990117"/>
                <a:gd name="connsiteY6" fmla="*/ 0 h 3976140"/>
                <a:gd name="connsiteX7" fmla="*/ 1501413 w 1990117"/>
                <a:gd name="connsiteY7" fmla="*/ 998477 h 3976140"/>
                <a:gd name="connsiteX8" fmla="*/ 1496294 w 1990117"/>
                <a:gd name="connsiteY8" fmla="*/ 1023829 h 3976140"/>
                <a:gd name="connsiteX9" fmla="*/ 1496294 w 1990117"/>
                <a:gd name="connsiteY9" fmla="*/ 1207466 h 3976140"/>
                <a:gd name="connsiteX10" fmla="*/ 1622003 w 1990117"/>
                <a:gd name="connsiteY10" fmla="*/ 1333175 h 3976140"/>
                <a:gd name="connsiteX11" fmla="*/ 1624185 w 1990117"/>
                <a:gd name="connsiteY11" fmla="*/ 1333175 h 3976140"/>
                <a:gd name="connsiteX12" fmla="*/ 1624185 w 1990117"/>
                <a:gd name="connsiteY12" fmla="*/ 1340016 h 3976140"/>
                <a:gd name="connsiteX13" fmla="*/ 1661882 w 1990117"/>
                <a:gd name="connsiteY13" fmla="*/ 1340016 h 3976140"/>
                <a:gd name="connsiteX14" fmla="*/ 1988094 w 1990117"/>
                <a:gd name="connsiteY14" fmla="*/ 1666228 h 3976140"/>
                <a:gd name="connsiteX15" fmla="*/ 1988094 w 1990117"/>
                <a:gd name="connsiteY15" fmla="*/ 1928204 h 3976140"/>
                <a:gd name="connsiteX16" fmla="*/ 1983545 w 1990117"/>
                <a:gd name="connsiteY16" fmla="*/ 1973321 h 3976140"/>
                <a:gd name="connsiteX17" fmla="*/ 1990116 w 1990117"/>
                <a:gd name="connsiteY17" fmla="*/ 2038497 h 3976140"/>
                <a:gd name="connsiteX18" fmla="*/ 1990116 w 1990117"/>
                <a:gd name="connsiteY18" fmla="*/ 2300473 h 3976140"/>
                <a:gd name="connsiteX19" fmla="*/ 1663904 w 1990117"/>
                <a:gd name="connsiteY19" fmla="*/ 2626685 h 3976140"/>
                <a:gd name="connsiteX20" fmla="*/ 1624185 w 1990117"/>
                <a:gd name="connsiteY20" fmla="*/ 2626685 h 3976140"/>
                <a:gd name="connsiteX21" fmla="*/ 1622003 w 1990117"/>
                <a:gd name="connsiteY21" fmla="*/ 2626685 h 3976140"/>
                <a:gd name="connsiteX22" fmla="*/ 1496294 w 1990117"/>
                <a:gd name="connsiteY22" fmla="*/ 2752394 h 3976140"/>
                <a:gd name="connsiteX23" fmla="*/ 1496294 w 1990117"/>
                <a:gd name="connsiteY23" fmla="*/ 2936031 h 3976140"/>
                <a:gd name="connsiteX24" fmla="*/ 1622003 w 1990117"/>
                <a:gd name="connsiteY24" fmla="*/ 3061740 h 3976140"/>
                <a:gd name="connsiteX25" fmla="*/ 1624185 w 1990117"/>
                <a:gd name="connsiteY25" fmla="*/ 3061740 h 3976140"/>
                <a:gd name="connsiteX26" fmla="*/ 1663905 w 1990117"/>
                <a:gd name="connsiteY26" fmla="*/ 3061740 h 3976140"/>
                <a:gd name="connsiteX27" fmla="*/ 1990117 w 1990117"/>
                <a:gd name="connsiteY27" fmla="*/ 3387952 h 3976140"/>
                <a:gd name="connsiteX28" fmla="*/ 1990117 w 1990117"/>
                <a:gd name="connsiteY28" fmla="*/ 3649928 h 3976140"/>
                <a:gd name="connsiteX29" fmla="*/ 1663905 w 1990117"/>
                <a:gd name="connsiteY29" fmla="*/ 3976140 h 3976140"/>
                <a:gd name="connsiteX30" fmla="*/ 328236 w 1990117"/>
                <a:gd name="connsiteY30" fmla="*/ 3976140 h 3976140"/>
                <a:gd name="connsiteX31" fmla="*/ 2024 w 1990117"/>
                <a:gd name="connsiteY31" fmla="*/ 3649928 h 3976140"/>
                <a:gd name="connsiteX32" fmla="*/ 2024 w 1990117"/>
                <a:gd name="connsiteY32" fmla="*/ 3387952 h 3976140"/>
                <a:gd name="connsiteX33" fmla="*/ 11890 w 1990117"/>
                <a:gd name="connsiteY33" fmla="*/ 3311775 h 3976140"/>
                <a:gd name="connsiteX34" fmla="*/ 2023 w 1990117"/>
                <a:gd name="connsiteY34" fmla="*/ 3213901 h 3976140"/>
                <a:gd name="connsiteX35" fmla="*/ 2023 w 1990117"/>
                <a:gd name="connsiteY35" fmla="*/ 2300478 h 3976140"/>
                <a:gd name="connsiteX36" fmla="*/ 2022 w 1990117"/>
                <a:gd name="connsiteY36" fmla="*/ 2038497 h 3976140"/>
                <a:gd name="connsiteX37" fmla="*/ 2023 w 1990117"/>
                <a:gd name="connsiteY37" fmla="*/ 2038492 h 3976140"/>
                <a:gd name="connsiteX38" fmla="*/ 2023 w 1990117"/>
                <a:gd name="connsiteY38" fmla="*/ 1948266 h 3976140"/>
                <a:gd name="connsiteX39" fmla="*/ 0 w 1990117"/>
                <a:gd name="connsiteY39" fmla="*/ 1928204 h 3976140"/>
                <a:gd name="connsiteX0" fmla="*/ 4265 w 1994382"/>
                <a:gd name="connsiteY0" fmla="*/ 1928204 h 3976140"/>
                <a:gd name="connsiteX1" fmla="*/ 4265 w 1994382"/>
                <a:gd name="connsiteY1" fmla="*/ 1666228 h 3976140"/>
                <a:gd name="connsiteX2" fmla="*/ 6288 w 1994382"/>
                <a:gd name="connsiteY2" fmla="*/ 1646165 h 3976140"/>
                <a:gd name="connsiteX3" fmla="*/ 6288 w 1994382"/>
                <a:gd name="connsiteY3" fmla="*/ 976731 h 3976140"/>
                <a:gd name="connsiteX4" fmla="*/ 91186 w 1994382"/>
                <a:gd name="connsiteY4" fmla="*/ 846079 h 3976140"/>
                <a:gd name="connsiteX5" fmla="*/ 708256 w 1994382"/>
                <a:gd name="connsiteY5" fmla="*/ 0 h 3976140"/>
                <a:gd name="connsiteX6" fmla="*/ 1070740 w 1994382"/>
                <a:gd name="connsiteY6" fmla="*/ 0 h 3976140"/>
                <a:gd name="connsiteX7" fmla="*/ 1505678 w 1994382"/>
                <a:gd name="connsiteY7" fmla="*/ 998477 h 3976140"/>
                <a:gd name="connsiteX8" fmla="*/ 1500559 w 1994382"/>
                <a:gd name="connsiteY8" fmla="*/ 1023829 h 3976140"/>
                <a:gd name="connsiteX9" fmla="*/ 1500559 w 1994382"/>
                <a:gd name="connsiteY9" fmla="*/ 1207466 h 3976140"/>
                <a:gd name="connsiteX10" fmla="*/ 1626268 w 1994382"/>
                <a:gd name="connsiteY10" fmla="*/ 1333175 h 3976140"/>
                <a:gd name="connsiteX11" fmla="*/ 1628450 w 1994382"/>
                <a:gd name="connsiteY11" fmla="*/ 1333175 h 3976140"/>
                <a:gd name="connsiteX12" fmla="*/ 1628450 w 1994382"/>
                <a:gd name="connsiteY12" fmla="*/ 1340016 h 3976140"/>
                <a:gd name="connsiteX13" fmla="*/ 1666147 w 1994382"/>
                <a:gd name="connsiteY13" fmla="*/ 1340016 h 3976140"/>
                <a:gd name="connsiteX14" fmla="*/ 1992359 w 1994382"/>
                <a:gd name="connsiteY14" fmla="*/ 1666228 h 3976140"/>
                <a:gd name="connsiteX15" fmla="*/ 1992359 w 1994382"/>
                <a:gd name="connsiteY15" fmla="*/ 1928204 h 3976140"/>
                <a:gd name="connsiteX16" fmla="*/ 1987810 w 1994382"/>
                <a:gd name="connsiteY16" fmla="*/ 1973321 h 3976140"/>
                <a:gd name="connsiteX17" fmla="*/ 1994381 w 1994382"/>
                <a:gd name="connsiteY17" fmla="*/ 2038497 h 3976140"/>
                <a:gd name="connsiteX18" fmla="*/ 1994381 w 1994382"/>
                <a:gd name="connsiteY18" fmla="*/ 2300473 h 3976140"/>
                <a:gd name="connsiteX19" fmla="*/ 1668169 w 1994382"/>
                <a:gd name="connsiteY19" fmla="*/ 2626685 h 3976140"/>
                <a:gd name="connsiteX20" fmla="*/ 1628450 w 1994382"/>
                <a:gd name="connsiteY20" fmla="*/ 2626685 h 3976140"/>
                <a:gd name="connsiteX21" fmla="*/ 1626268 w 1994382"/>
                <a:gd name="connsiteY21" fmla="*/ 2626685 h 3976140"/>
                <a:gd name="connsiteX22" fmla="*/ 1500559 w 1994382"/>
                <a:gd name="connsiteY22" fmla="*/ 2752394 h 3976140"/>
                <a:gd name="connsiteX23" fmla="*/ 1500559 w 1994382"/>
                <a:gd name="connsiteY23" fmla="*/ 2936031 h 3976140"/>
                <a:gd name="connsiteX24" fmla="*/ 1626268 w 1994382"/>
                <a:gd name="connsiteY24" fmla="*/ 3061740 h 3976140"/>
                <a:gd name="connsiteX25" fmla="*/ 1628450 w 1994382"/>
                <a:gd name="connsiteY25" fmla="*/ 3061740 h 3976140"/>
                <a:gd name="connsiteX26" fmla="*/ 1668170 w 1994382"/>
                <a:gd name="connsiteY26" fmla="*/ 3061740 h 3976140"/>
                <a:gd name="connsiteX27" fmla="*/ 1994382 w 1994382"/>
                <a:gd name="connsiteY27" fmla="*/ 3387952 h 3976140"/>
                <a:gd name="connsiteX28" fmla="*/ 1994382 w 1994382"/>
                <a:gd name="connsiteY28" fmla="*/ 3649928 h 3976140"/>
                <a:gd name="connsiteX29" fmla="*/ 1668170 w 1994382"/>
                <a:gd name="connsiteY29" fmla="*/ 3976140 h 3976140"/>
                <a:gd name="connsiteX30" fmla="*/ 332501 w 1994382"/>
                <a:gd name="connsiteY30" fmla="*/ 3976140 h 3976140"/>
                <a:gd name="connsiteX31" fmla="*/ 6289 w 1994382"/>
                <a:gd name="connsiteY31" fmla="*/ 3649928 h 3976140"/>
                <a:gd name="connsiteX32" fmla="*/ 6289 w 1994382"/>
                <a:gd name="connsiteY32" fmla="*/ 3387952 h 3976140"/>
                <a:gd name="connsiteX33" fmla="*/ 16155 w 1994382"/>
                <a:gd name="connsiteY33" fmla="*/ 3311775 h 3976140"/>
                <a:gd name="connsiteX34" fmla="*/ 6288 w 1994382"/>
                <a:gd name="connsiteY34" fmla="*/ 3213901 h 3976140"/>
                <a:gd name="connsiteX35" fmla="*/ 6288 w 1994382"/>
                <a:gd name="connsiteY35" fmla="*/ 2300478 h 3976140"/>
                <a:gd name="connsiteX36" fmla="*/ 6287 w 1994382"/>
                <a:gd name="connsiteY36" fmla="*/ 2038497 h 3976140"/>
                <a:gd name="connsiteX37" fmla="*/ 6288 w 1994382"/>
                <a:gd name="connsiteY37" fmla="*/ 2038492 h 3976140"/>
                <a:gd name="connsiteX38" fmla="*/ 6288 w 1994382"/>
                <a:gd name="connsiteY38" fmla="*/ 1948266 h 3976140"/>
                <a:gd name="connsiteX39" fmla="*/ 4265 w 1994382"/>
                <a:gd name="connsiteY39" fmla="*/ 1928204 h 3976140"/>
                <a:gd name="connsiteX0" fmla="*/ 4265 w 1994382"/>
                <a:gd name="connsiteY0" fmla="*/ 1928204 h 3976140"/>
                <a:gd name="connsiteX1" fmla="*/ 4265 w 1994382"/>
                <a:gd name="connsiteY1" fmla="*/ 1666228 h 3976140"/>
                <a:gd name="connsiteX2" fmla="*/ 6288 w 1994382"/>
                <a:gd name="connsiteY2" fmla="*/ 1646165 h 3976140"/>
                <a:gd name="connsiteX3" fmla="*/ 6288 w 1994382"/>
                <a:gd name="connsiteY3" fmla="*/ 976731 h 3976140"/>
                <a:gd name="connsiteX4" fmla="*/ 91186 w 1994382"/>
                <a:gd name="connsiteY4" fmla="*/ 846079 h 3976140"/>
                <a:gd name="connsiteX5" fmla="*/ 708256 w 1994382"/>
                <a:gd name="connsiteY5" fmla="*/ 0 h 3976140"/>
                <a:gd name="connsiteX6" fmla="*/ 1070740 w 1994382"/>
                <a:gd name="connsiteY6" fmla="*/ 0 h 3976140"/>
                <a:gd name="connsiteX7" fmla="*/ 1505678 w 1994382"/>
                <a:gd name="connsiteY7" fmla="*/ 998477 h 3976140"/>
                <a:gd name="connsiteX8" fmla="*/ 1500559 w 1994382"/>
                <a:gd name="connsiteY8" fmla="*/ 1023829 h 3976140"/>
                <a:gd name="connsiteX9" fmla="*/ 1500559 w 1994382"/>
                <a:gd name="connsiteY9" fmla="*/ 1207466 h 3976140"/>
                <a:gd name="connsiteX10" fmla="*/ 1626268 w 1994382"/>
                <a:gd name="connsiteY10" fmla="*/ 1333175 h 3976140"/>
                <a:gd name="connsiteX11" fmla="*/ 1628450 w 1994382"/>
                <a:gd name="connsiteY11" fmla="*/ 1333175 h 3976140"/>
                <a:gd name="connsiteX12" fmla="*/ 1628450 w 1994382"/>
                <a:gd name="connsiteY12" fmla="*/ 1340016 h 3976140"/>
                <a:gd name="connsiteX13" fmla="*/ 1666147 w 1994382"/>
                <a:gd name="connsiteY13" fmla="*/ 1340016 h 3976140"/>
                <a:gd name="connsiteX14" fmla="*/ 1992359 w 1994382"/>
                <a:gd name="connsiteY14" fmla="*/ 1666228 h 3976140"/>
                <a:gd name="connsiteX15" fmla="*/ 1992359 w 1994382"/>
                <a:gd name="connsiteY15" fmla="*/ 1928204 h 3976140"/>
                <a:gd name="connsiteX16" fmla="*/ 1987810 w 1994382"/>
                <a:gd name="connsiteY16" fmla="*/ 1973321 h 3976140"/>
                <a:gd name="connsiteX17" fmla="*/ 1994381 w 1994382"/>
                <a:gd name="connsiteY17" fmla="*/ 2038497 h 3976140"/>
                <a:gd name="connsiteX18" fmla="*/ 1994381 w 1994382"/>
                <a:gd name="connsiteY18" fmla="*/ 2300473 h 3976140"/>
                <a:gd name="connsiteX19" fmla="*/ 1668169 w 1994382"/>
                <a:gd name="connsiteY19" fmla="*/ 2626685 h 3976140"/>
                <a:gd name="connsiteX20" fmla="*/ 1628450 w 1994382"/>
                <a:gd name="connsiteY20" fmla="*/ 2626685 h 3976140"/>
                <a:gd name="connsiteX21" fmla="*/ 1626268 w 1994382"/>
                <a:gd name="connsiteY21" fmla="*/ 2626685 h 3976140"/>
                <a:gd name="connsiteX22" fmla="*/ 1500559 w 1994382"/>
                <a:gd name="connsiteY22" fmla="*/ 2752394 h 3976140"/>
                <a:gd name="connsiteX23" fmla="*/ 1500559 w 1994382"/>
                <a:gd name="connsiteY23" fmla="*/ 2936031 h 3976140"/>
                <a:gd name="connsiteX24" fmla="*/ 1626268 w 1994382"/>
                <a:gd name="connsiteY24" fmla="*/ 3061740 h 3976140"/>
                <a:gd name="connsiteX25" fmla="*/ 1628450 w 1994382"/>
                <a:gd name="connsiteY25" fmla="*/ 3061740 h 3976140"/>
                <a:gd name="connsiteX26" fmla="*/ 1668170 w 1994382"/>
                <a:gd name="connsiteY26" fmla="*/ 3061740 h 3976140"/>
                <a:gd name="connsiteX27" fmla="*/ 1994382 w 1994382"/>
                <a:gd name="connsiteY27" fmla="*/ 3387952 h 3976140"/>
                <a:gd name="connsiteX28" fmla="*/ 1994382 w 1994382"/>
                <a:gd name="connsiteY28" fmla="*/ 3649928 h 3976140"/>
                <a:gd name="connsiteX29" fmla="*/ 1668170 w 1994382"/>
                <a:gd name="connsiteY29" fmla="*/ 3976140 h 3976140"/>
                <a:gd name="connsiteX30" fmla="*/ 332501 w 1994382"/>
                <a:gd name="connsiteY30" fmla="*/ 3976140 h 3976140"/>
                <a:gd name="connsiteX31" fmla="*/ 6289 w 1994382"/>
                <a:gd name="connsiteY31" fmla="*/ 3649928 h 3976140"/>
                <a:gd name="connsiteX32" fmla="*/ 6289 w 1994382"/>
                <a:gd name="connsiteY32" fmla="*/ 3387952 h 3976140"/>
                <a:gd name="connsiteX33" fmla="*/ 16155 w 1994382"/>
                <a:gd name="connsiteY33" fmla="*/ 3311775 h 3976140"/>
                <a:gd name="connsiteX34" fmla="*/ 6288 w 1994382"/>
                <a:gd name="connsiteY34" fmla="*/ 3213901 h 3976140"/>
                <a:gd name="connsiteX35" fmla="*/ 6288 w 1994382"/>
                <a:gd name="connsiteY35" fmla="*/ 2300478 h 3976140"/>
                <a:gd name="connsiteX36" fmla="*/ 6287 w 1994382"/>
                <a:gd name="connsiteY36" fmla="*/ 2038497 h 3976140"/>
                <a:gd name="connsiteX37" fmla="*/ 6288 w 1994382"/>
                <a:gd name="connsiteY37" fmla="*/ 2038492 h 3976140"/>
                <a:gd name="connsiteX38" fmla="*/ 6288 w 1994382"/>
                <a:gd name="connsiteY38" fmla="*/ 1948266 h 3976140"/>
                <a:gd name="connsiteX39" fmla="*/ 4265 w 1994382"/>
                <a:gd name="connsiteY39" fmla="*/ 1928204 h 3976140"/>
                <a:gd name="connsiteX0" fmla="*/ 49974 w 2040091"/>
                <a:gd name="connsiteY0" fmla="*/ 1928204 h 3976140"/>
                <a:gd name="connsiteX1" fmla="*/ 49974 w 2040091"/>
                <a:gd name="connsiteY1" fmla="*/ 1666228 h 3976140"/>
                <a:gd name="connsiteX2" fmla="*/ 51997 w 2040091"/>
                <a:gd name="connsiteY2" fmla="*/ 1646165 h 3976140"/>
                <a:gd name="connsiteX3" fmla="*/ 51997 w 2040091"/>
                <a:gd name="connsiteY3" fmla="*/ 976731 h 3976140"/>
                <a:gd name="connsiteX4" fmla="*/ 753965 w 2040091"/>
                <a:gd name="connsiteY4" fmla="*/ 0 h 3976140"/>
                <a:gd name="connsiteX5" fmla="*/ 1116449 w 2040091"/>
                <a:gd name="connsiteY5" fmla="*/ 0 h 3976140"/>
                <a:gd name="connsiteX6" fmla="*/ 1551387 w 2040091"/>
                <a:gd name="connsiteY6" fmla="*/ 998477 h 3976140"/>
                <a:gd name="connsiteX7" fmla="*/ 1546268 w 2040091"/>
                <a:gd name="connsiteY7" fmla="*/ 1023829 h 3976140"/>
                <a:gd name="connsiteX8" fmla="*/ 1546268 w 2040091"/>
                <a:gd name="connsiteY8" fmla="*/ 1207466 h 3976140"/>
                <a:gd name="connsiteX9" fmla="*/ 1671977 w 2040091"/>
                <a:gd name="connsiteY9" fmla="*/ 1333175 h 3976140"/>
                <a:gd name="connsiteX10" fmla="*/ 1674159 w 2040091"/>
                <a:gd name="connsiteY10" fmla="*/ 1333175 h 3976140"/>
                <a:gd name="connsiteX11" fmla="*/ 1674159 w 2040091"/>
                <a:gd name="connsiteY11" fmla="*/ 1340016 h 3976140"/>
                <a:gd name="connsiteX12" fmla="*/ 1711856 w 2040091"/>
                <a:gd name="connsiteY12" fmla="*/ 1340016 h 3976140"/>
                <a:gd name="connsiteX13" fmla="*/ 2038068 w 2040091"/>
                <a:gd name="connsiteY13" fmla="*/ 1666228 h 3976140"/>
                <a:gd name="connsiteX14" fmla="*/ 2038068 w 2040091"/>
                <a:gd name="connsiteY14" fmla="*/ 1928204 h 3976140"/>
                <a:gd name="connsiteX15" fmla="*/ 2033519 w 2040091"/>
                <a:gd name="connsiteY15" fmla="*/ 1973321 h 3976140"/>
                <a:gd name="connsiteX16" fmla="*/ 2040090 w 2040091"/>
                <a:gd name="connsiteY16" fmla="*/ 2038497 h 3976140"/>
                <a:gd name="connsiteX17" fmla="*/ 2040090 w 2040091"/>
                <a:gd name="connsiteY17" fmla="*/ 2300473 h 3976140"/>
                <a:gd name="connsiteX18" fmla="*/ 1713878 w 2040091"/>
                <a:gd name="connsiteY18" fmla="*/ 2626685 h 3976140"/>
                <a:gd name="connsiteX19" fmla="*/ 1674159 w 2040091"/>
                <a:gd name="connsiteY19" fmla="*/ 2626685 h 3976140"/>
                <a:gd name="connsiteX20" fmla="*/ 1671977 w 2040091"/>
                <a:gd name="connsiteY20" fmla="*/ 2626685 h 3976140"/>
                <a:gd name="connsiteX21" fmla="*/ 1546268 w 2040091"/>
                <a:gd name="connsiteY21" fmla="*/ 2752394 h 3976140"/>
                <a:gd name="connsiteX22" fmla="*/ 1546268 w 2040091"/>
                <a:gd name="connsiteY22" fmla="*/ 2936031 h 3976140"/>
                <a:gd name="connsiteX23" fmla="*/ 1671977 w 2040091"/>
                <a:gd name="connsiteY23" fmla="*/ 3061740 h 3976140"/>
                <a:gd name="connsiteX24" fmla="*/ 1674159 w 2040091"/>
                <a:gd name="connsiteY24" fmla="*/ 3061740 h 3976140"/>
                <a:gd name="connsiteX25" fmla="*/ 1713879 w 2040091"/>
                <a:gd name="connsiteY25" fmla="*/ 3061740 h 3976140"/>
                <a:gd name="connsiteX26" fmla="*/ 2040091 w 2040091"/>
                <a:gd name="connsiteY26" fmla="*/ 3387952 h 3976140"/>
                <a:gd name="connsiteX27" fmla="*/ 2040091 w 2040091"/>
                <a:gd name="connsiteY27" fmla="*/ 3649928 h 3976140"/>
                <a:gd name="connsiteX28" fmla="*/ 1713879 w 2040091"/>
                <a:gd name="connsiteY28" fmla="*/ 3976140 h 3976140"/>
                <a:gd name="connsiteX29" fmla="*/ 378210 w 2040091"/>
                <a:gd name="connsiteY29" fmla="*/ 3976140 h 3976140"/>
                <a:gd name="connsiteX30" fmla="*/ 51998 w 2040091"/>
                <a:gd name="connsiteY30" fmla="*/ 3649928 h 3976140"/>
                <a:gd name="connsiteX31" fmla="*/ 51998 w 2040091"/>
                <a:gd name="connsiteY31" fmla="*/ 3387952 h 3976140"/>
                <a:gd name="connsiteX32" fmla="*/ 61864 w 2040091"/>
                <a:gd name="connsiteY32" fmla="*/ 3311775 h 3976140"/>
                <a:gd name="connsiteX33" fmla="*/ 51997 w 2040091"/>
                <a:gd name="connsiteY33" fmla="*/ 3213901 h 3976140"/>
                <a:gd name="connsiteX34" fmla="*/ 51997 w 2040091"/>
                <a:gd name="connsiteY34" fmla="*/ 2300478 h 3976140"/>
                <a:gd name="connsiteX35" fmla="*/ 51996 w 2040091"/>
                <a:gd name="connsiteY35" fmla="*/ 2038497 h 3976140"/>
                <a:gd name="connsiteX36" fmla="*/ 51997 w 2040091"/>
                <a:gd name="connsiteY36" fmla="*/ 2038492 h 3976140"/>
                <a:gd name="connsiteX37" fmla="*/ 51997 w 2040091"/>
                <a:gd name="connsiteY37" fmla="*/ 1948266 h 3976140"/>
                <a:gd name="connsiteX38" fmla="*/ 49974 w 2040091"/>
                <a:gd name="connsiteY38"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2023 w 1990117"/>
                <a:gd name="connsiteY3" fmla="*/ 976731 h 3976140"/>
                <a:gd name="connsiteX4" fmla="*/ 703991 w 1990117"/>
                <a:gd name="connsiteY4" fmla="*/ 0 h 3976140"/>
                <a:gd name="connsiteX5" fmla="*/ 1066475 w 1990117"/>
                <a:gd name="connsiteY5" fmla="*/ 0 h 3976140"/>
                <a:gd name="connsiteX6" fmla="*/ 1501413 w 1990117"/>
                <a:gd name="connsiteY6" fmla="*/ 998477 h 3976140"/>
                <a:gd name="connsiteX7" fmla="*/ 1496294 w 1990117"/>
                <a:gd name="connsiteY7" fmla="*/ 1023829 h 3976140"/>
                <a:gd name="connsiteX8" fmla="*/ 1496294 w 1990117"/>
                <a:gd name="connsiteY8" fmla="*/ 1207466 h 3976140"/>
                <a:gd name="connsiteX9" fmla="*/ 1622003 w 1990117"/>
                <a:gd name="connsiteY9" fmla="*/ 1333175 h 3976140"/>
                <a:gd name="connsiteX10" fmla="*/ 1624185 w 1990117"/>
                <a:gd name="connsiteY10" fmla="*/ 1333175 h 3976140"/>
                <a:gd name="connsiteX11" fmla="*/ 1624185 w 1990117"/>
                <a:gd name="connsiteY11" fmla="*/ 1340016 h 3976140"/>
                <a:gd name="connsiteX12" fmla="*/ 1661882 w 1990117"/>
                <a:gd name="connsiteY12" fmla="*/ 1340016 h 3976140"/>
                <a:gd name="connsiteX13" fmla="*/ 1988094 w 1990117"/>
                <a:gd name="connsiteY13" fmla="*/ 1666228 h 3976140"/>
                <a:gd name="connsiteX14" fmla="*/ 1988094 w 1990117"/>
                <a:gd name="connsiteY14" fmla="*/ 1928204 h 3976140"/>
                <a:gd name="connsiteX15" fmla="*/ 1983545 w 1990117"/>
                <a:gd name="connsiteY15" fmla="*/ 1973321 h 3976140"/>
                <a:gd name="connsiteX16" fmla="*/ 1990116 w 1990117"/>
                <a:gd name="connsiteY16" fmla="*/ 2038497 h 3976140"/>
                <a:gd name="connsiteX17" fmla="*/ 1990116 w 1990117"/>
                <a:gd name="connsiteY17" fmla="*/ 2300473 h 3976140"/>
                <a:gd name="connsiteX18" fmla="*/ 1663904 w 1990117"/>
                <a:gd name="connsiteY18" fmla="*/ 2626685 h 3976140"/>
                <a:gd name="connsiteX19" fmla="*/ 1624185 w 1990117"/>
                <a:gd name="connsiteY19" fmla="*/ 2626685 h 3976140"/>
                <a:gd name="connsiteX20" fmla="*/ 1622003 w 1990117"/>
                <a:gd name="connsiteY20" fmla="*/ 2626685 h 3976140"/>
                <a:gd name="connsiteX21" fmla="*/ 1496294 w 1990117"/>
                <a:gd name="connsiteY21" fmla="*/ 2752394 h 3976140"/>
                <a:gd name="connsiteX22" fmla="*/ 1496294 w 1990117"/>
                <a:gd name="connsiteY22" fmla="*/ 2936031 h 3976140"/>
                <a:gd name="connsiteX23" fmla="*/ 1622003 w 1990117"/>
                <a:gd name="connsiteY23" fmla="*/ 3061740 h 3976140"/>
                <a:gd name="connsiteX24" fmla="*/ 1624185 w 1990117"/>
                <a:gd name="connsiteY24" fmla="*/ 3061740 h 3976140"/>
                <a:gd name="connsiteX25" fmla="*/ 1663905 w 1990117"/>
                <a:gd name="connsiteY25" fmla="*/ 3061740 h 3976140"/>
                <a:gd name="connsiteX26" fmla="*/ 1990117 w 1990117"/>
                <a:gd name="connsiteY26" fmla="*/ 3387952 h 3976140"/>
                <a:gd name="connsiteX27" fmla="*/ 1990117 w 1990117"/>
                <a:gd name="connsiteY27" fmla="*/ 3649928 h 3976140"/>
                <a:gd name="connsiteX28" fmla="*/ 1663905 w 1990117"/>
                <a:gd name="connsiteY28" fmla="*/ 3976140 h 3976140"/>
                <a:gd name="connsiteX29" fmla="*/ 328236 w 1990117"/>
                <a:gd name="connsiteY29" fmla="*/ 3976140 h 3976140"/>
                <a:gd name="connsiteX30" fmla="*/ 2024 w 1990117"/>
                <a:gd name="connsiteY30" fmla="*/ 3649928 h 3976140"/>
                <a:gd name="connsiteX31" fmla="*/ 2024 w 1990117"/>
                <a:gd name="connsiteY31" fmla="*/ 3387952 h 3976140"/>
                <a:gd name="connsiteX32" fmla="*/ 11890 w 1990117"/>
                <a:gd name="connsiteY32" fmla="*/ 3311775 h 3976140"/>
                <a:gd name="connsiteX33" fmla="*/ 2023 w 1990117"/>
                <a:gd name="connsiteY33" fmla="*/ 3213901 h 3976140"/>
                <a:gd name="connsiteX34" fmla="*/ 2023 w 1990117"/>
                <a:gd name="connsiteY34" fmla="*/ 2300478 h 3976140"/>
                <a:gd name="connsiteX35" fmla="*/ 2022 w 1990117"/>
                <a:gd name="connsiteY35" fmla="*/ 2038497 h 3976140"/>
                <a:gd name="connsiteX36" fmla="*/ 2023 w 1990117"/>
                <a:gd name="connsiteY36" fmla="*/ 2038492 h 3976140"/>
                <a:gd name="connsiteX37" fmla="*/ 2023 w 1990117"/>
                <a:gd name="connsiteY37" fmla="*/ 1948266 h 3976140"/>
                <a:gd name="connsiteX38" fmla="*/ 0 w 1990117"/>
                <a:gd name="connsiteY38"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2023 w 1990117"/>
                <a:gd name="connsiteY3" fmla="*/ 976731 h 3976140"/>
                <a:gd name="connsiteX4" fmla="*/ 703991 w 1990117"/>
                <a:gd name="connsiteY4" fmla="*/ 0 h 3976140"/>
                <a:gd name="connsiteX5" fmla="*/ 1066475 w 1990117"/>
                <a:gd name="connsiteY5" fmla="*/ 0 h 3976140"/>
                <a:gd name="connsiteX6" fmla="*/ 1501413 w 1990117"/>
                <a:gd name="connsiteY6" fmla="*/ 998477 h 3976140"/>
                <a:gd name="connsiteX7" fmla="*/ 1496294 w 1990117"/>
                <a:gd name="connsiteY7" fmla="*/ 1023829 h 3976140"/>
                <a:gd name="connsiteX8" fmla="*/ 1496294 w 1990117"/>
                <a:gd name="connsiteY8" fmla="*/ 1207466 h 3976140"/>
                <a:gd name="connsiteX9" fmla="*/ 1622003 w 1990117"/>
                <a:gd name="connsiteY9" fmla="*/ 1333175 h 3976140"/>
                <a:gd name="connsiteX10" fmla="*/ 1624185 w 1990117"/>
                <a:gd name="connsiteY10" fmla="*/ 1333175 h 3976140"/>
                <a:gd name="connsiteX11" fmla="*/ 1624185 w 1990117"/>
                <a:gd name="connsiteY11" fmla="*/ 1340016 h 3976140"/>
                <a:gd name="connsiteX12" fmla="*/ 1661882 w 1990117"/>
                <a:gd name="connsiteY12" fmla="*/ 1340016 h 3976140"/>
                <a:gd name="connsiteX13" fmla="*/ 1988094 w 1990117"/>
                <a:gd name="connsiteY13" fmla="*/ 1666228 h 3976140"/>
                <a:gd name="connsiteX14" fmla="*/ 1988094 w 1990117"/>
                <a:gd name="connsiteY14" fmla="*/ 1928204 h 3976140"/>
                <a:gd name="connsiteX15" fmla="*/ 1983545 w 1990117"/>
                <a:gd name="connsiteY15" fmla="*/ 1973321 h 3976140"/>
                <a:gd name="connsiteX16" fmla="*/ 1990116 w 1990117"/>
                <a:gd name="connsiteY16" fmla="*/ 2038497 h 3976140"/>
                <a:gd name="connsiteX17" fmla="*/ 1990116 w 1990117"/>
                <a:gd name="connsiteY17" fmla="*/ 2300473 h 3976140"/>
                <a:gd name="connsiteX18" fmla="*/ 1663904 w 1990117"/>
                <a:gd name="connsiteY18" fmla="*/ 2626685 h 3976140"/>
                <a:gd name="connsiteX19" fmla="*/ 1624185 w 1990117"/>
                <a:gd name="connsiteY19" fmla="*/ 2626685 h 3976140"/>
                <a:gd name="connsiteX20" fmla="*/ 1622003 w 1990117"/>
                <a:gd name="connsiteY20" fmla="*/ 2626685 h 3976140"/>
                <a:gd name="connsiteX21" fmla="*/ 1496294 w 1990117"/>
                <a:gd name="connsiteY21" fmla="*/ 2752394 h 3976140"/>
                <a:gd name="connsiteX22" fmla="*/ 1496294 w 1990117"/>
                <a:gd name="connsiteY22" fmla="*/ 2936031 h 3976140"/>
                <a:gd name="connsiteX23" fmla="*/ 1622003 w 1990117"/>
                <a:gd name="connsiteY23" fmla="*/ 3061740 h 3976140"/>
                <a:gd name="connsiteX24" fmla="*/ 1624185 w 1990117"/>
                <a:gd name="connsiteY24" fmla="*/ 3061740 h 3976140"/>
                <a:gd name="connsiteX25" fmla="*/ 1663905 w 1990117"/>
                <a:gd name="connsiteY25" fmla="*/ 3061740 h 3976140"/>
                <a:gd name="connsiteX26" fmla="*/ 1990117 w 1990117"/>
                <a:gd name="connsiteY26" fmla="*/ 3387952 h 3976140"/>
                <a:gd name="connsiteX27" fmla="*/ 1990117 w 1990117"/>
                <a:gd name="connsiteY27" fmla="*/ 3649928 h 3976140"/>
                <a:gd name="connsiteX28" fmla="*/ 1663905 w 1990117"/>
                <a:gd name="connsiteY28" fmla="*/ 3976140 h 3976140"/>
                <a:gd name="connsiteX29" fmla="*/ 328236 w 1990117"/>
                <a:gd name="connsiteY29" fmla="*/ 3976140 h 3976140"/>
                <a:gd name="connsiteX30" fmla="*/ 2024 w 1990117"/>
                <a:gd name="connsiteY30" fmla="*/ 3649928 h 3976140"/>
                <a:gd name="connsiteX31" fmla="*/ 2024 w 1990117"/>
                <a:gd name="connsiteY31" fmla="*/ 3387952 h 3976140"/>
                <a:gd name="connsiteX32" fmla="*/ 11890 w 1990117"/>
                <a:gd name="connsiteY32" fmla="*/ 3311775 h 3976140"/>
                <a:gd name="connsiteX33" fmla="*/ 2023 w 1990117"/>
                <a:gd name="connsiteY33" fmla="*/ 3213901 h 3976140"/>
                <a:gd name="connsiteX34" fmla="*/ 2023 w 1990117"/>
                <a:gd name="connsiteY34" fmla="*/ 2300478 h 3976140"/>
                <a:gd name="connsiteX35" fmla="*/ 2022 w 1990117"/>
                <a:gd name="connsiteY35" fmla="*/ 2038497 h 3976140"/>
                <a:gd name="connsiteX36" fmla="*/ 2023 w 1990117"/>
                <a:gd name="connsiteY36" fmla="*/ 2038492 h 3976140"/>
                <a:gd name="connsiteX37" fmla="*/ 2023 w 1990117"/>
                <a:gd name="connsiteY37" fmla="*/ 1948266 h 3976140"/>
                <a:gd name="connsiteX38" fmla="*/ 0 w 1990117"/>
                <a:gd name="connsiteY38" fmla="*/ 1928204 h 3976140"/>
                <a:gd name="connsiteX0" fmla="*/ 49899 w 2040016"/>
                <a:gd name="connsiteY0" fmla="*/ 1928204 h 3976140"/>
                <a:gd name="connsiteX1" fmla="*/ 49899 w 2040016"/>
                <a:gd name="connsiteY1" fmla="*/ 1666228 h 3976140"/>
                <a:gd name="connsiteX2" fmla="*/ 51922 w 2040016"/>
                <a:gd name="connsiteY2" fmla="*/ 1646165 h 3976140"/>
                <a:gd name="connsiteX3" fmla="*/ 51922 w 2040016"/>
                <a:gd name="connsiteY3" fmla="*/ 976731 h 3976140"/>
                <a:gd name="connsiteX4" fmla="*/ 753890 w 2040016"/>
                <a:gd name="connsiteY4" fmla="*/ 0 h 3976140"/>
                <a:gd name="connsiteX5" fmla="*/ 1116374 w 2040016"/>
                <a:gd name="connsiteY5" fmla="*/ 0 h 3976140"/>
                <a:gd name="connsiteX6" fmla="*/ 1551312 w 2040016"/>
                <a:gd name="connsiteY6" fmla="*/ 998477 h 3976140"/>
                <a:gd name="connsiteX7" fmla="*/ 1546193 w 2040016"/>
                <a:gd name="connsiteY7" fmla="*/ 1023829 h 3976140"/>
                <a:gd name="connsiteX8" fmla="*/ 1546193 w 2040016"/>
                <a:gd name="connsiteY8" fmla="*/ 1207466 h 3976140"/>
                <a:gd name="connsiteX9" fmla="*/ 1671902 w 2040016"/>
                <a:gd name="connsiteY9" fmla="*/ 1333175 h 3976140"/>
                <a:gd name="connsiteX10" fmla="*/ 1674084 w 2040016"/>
                <a:gd name="connsiteY10" fmla="*/ 1333175 h 3976140"/>
                <a:gd name="connsiteX11" fmla="*/ 1674084 w 2040016"/>
                <a:gd name="connsiteY11" fmla="*/ 1340016 h 3976140"/>
                <a:gd name="connsiteX12" fmla="*/ 1711781 w 2040016"/>
                <a:gd name="connsiteY12" fmla="*/ 1340016 h 3976140"/>
                <a:gd name="connsiteX13" fmla="*/ 2037993 w 2040016"/>
                <a:gd name="connsiteY13" fmla="*/ 1666228 h 3976140"/>
                <a:gd name="connsiteX14" fmla="*/ 2037993 w 2040016"/>
                <a:gd name="connsiteY14" fmla="*/ 1928204 h 3976140"/>
                <a:gd name="connsiteX15" fmla="*/ 2033444 w 2040016"/>
                <a:gd name="connsiteY15" fmla="*/ 1973321 h 3976140"/>
                <a:gd name="connsiteX16" fmla="*/ 2040015 w 2040016"/>
                <a:gd name="connsiteY16" fmla="*/ 2038497 h 3976140"/>
                <a:gd name="connsiteX17" fmla="*/ 2040015 w 2040016"/>
                <a:gd name="connsiteY17" fmla="*/ 2300473 h 3976140"/>
                <a:gd name="connsiteX18" fmla="*/ 1713803 w 2040016"/>
                <a:gd name="connsiteY18" fmla="*/ 2626685 h 3976140"/>
                <a:gd name="connsiteX19" fmla="*/ 1674084 w 2040016"/>
                <a:gd name="connsiteY19" fmla="*/ 2626685 h 3976140"/>
                <a:gd name="connsiteX20" fmla="*/ 1671902 w 2040016"/>
                <a:gd name="connsiteY20" fmla="*/ 2626685 h 3976140"/>
                <a:gd name="connsiteX21" fmla="*/ 1546193 w 2040016"/>
                <a:gd name="connsiteY21" fmla="*/ 2752394 h 3976140"/>
                <a:gd name="connsiteX22" fmla="*/ 1546193 w 2040016"/>
                <a:gd name="connsiteY22" fmla="*/ 2936031 h 3976140"/>
                <a:gd name="connsiteX23" fmla="*/ 1671902 w 2040016"/>
                <a:gd name="connsiteY23" fmla="*/ 3061740 h 3976140"/>
                <a:gd name="connsiteX24" fmla="*/ 1674084 w 2040016"/>
                <a:gd name="connsiteY24" fmla="*/ 3061740 h 3976140"/>
                <a:gd name="connsiteX25" fmla="*/ 1713804 w 2040016"/>
                <a:gd name="connsiteY25" fmla="*/ 3061740 h 3976140"/>
                <a:gd name="connsiteX26" fmla="*/ 2040016 w 2040016"/>
                <a:gd name="connsiteY26" fmla="*/ 3387952 h 3976140"/>
                <a:gd name="connsiteX27" fmla="*/ 2040016 w 2040016"/>
                <a:gd name="connsiteY27" fmla="*/ 3649928 h 3976140"/>
                <a:gd name="connsiteX28" fmla="*/ 1713804 w 2040016"/>
                <a:gd name="connsiteY28" fmla="*/ 3976140 h 3976140"/>
                <a:gd name="connsiteX29" fmla="*/ 378135 w 2040016"/>
                <a:gd name="connsiteY29" fmla="*/ 3976140 h 3976140"/>
                <a:gd name="connsiteX30" fmla="*/ 51923 w 2040016"/>
                <a:gd name="connsiteY30" fmla="*/ 3649928 h 3976140"/>
                <a:gd name="connsiteX31" fmla="*/ 51923 w 2040016"/>
                <a:gd name="connsiteY31" fmla="*/ 3387952 h 3976140"/>
                <a:gd name="connsiteX32" fmla="*/ 61789 w 2040016"/>
                <a:gd name="connsiteY32" fmla="*/ 3311775 h 3976140"/>
                <a:gd name="connsiteX33" fmla="*/ 51922 w 2040016"/>
                <a:gd name="connsiteY33" fmla="*/ 3213901 h 3976140"/>
                <a:gd name="connsiteX34" fmla="*/ 51922 w 2040016"/>
                <a:gd name="connsiteY34" fmla="*/ 2300478 h 3976140"/>
                <a:gd name="connsiteX35" fmla="*/ 51921 w 2040016"/>
                <a:gd name="connsiteY35" fmla="*/ 2038497 h 3976140"/>
                <a:gd name="connsiteX36" fmla="*/ 51922 w 2040016"/>
                <a:gd name="connsiteY36" fmla="*/ 2038492 h 3976140"/>
                <a:gd name="connsiteX37" fmla="*/ 51922 w 2040016"/>
                <a:gd name="connsiteY37" fmla="*/ 1948266 h 3976140"/>
                <a:gd name="connsiteX38" fmla="*/ 49899 w 2040016"/>
                <a:gd name="connsiteY38" fmla="*/ 1928204 h 3976140"/>
                <a:gd name="connsiteX0" fmla="*/ 49899 w 2040016"/>
                <a:gd name="connsiteY0" fmla="*/ 1928204 h 3976140"/>
                <a:gd name="connsiteX1" fmla="*/ 49899 w 2040016"/>
                <a:gd name="connsiteY1" fmla="*/ 1666228 h 3976140"/>
                <a:gd name="connsiteX2" fmla="*/ 51922 w 2040016"/>
                <a:gd name="connsiteY2" fmla="*/ 1646165 h 3976140"/>
                <a:gd name="connsiteX3" fmla="*/ 51922 w 2040016"/>
                <a:gd name="connsiteY3" fmla="*/ 976731 h 3976140"/>
                <a:gd name="connsiteX4" fmla="*/ 753890 w 2040016"/>
                <a:gd name="connsiteY4" fmla="*/ 0 h 3976140"/>
                <a:gd name="connsiteX5" fmla="*/ 1116374 w 2040016"/>
                <a:gd name="connsiteY5" fmla="*/ 0 h 3976140"/>
                <a:gd name="connsiteX6" fmla="*/ 1551312 w 2040016"/>
                <a:gd name="connsiteY6" fmla="*/ 998477 h 3976140"/>
                <a:gd name="connsiteX7" fmla="*/ 1546193 w 2040016"/>
                <a:gd name="connsiteY7" fmla="*/ 1023829 h 3976140"/>
                <a:gd name="connsiteX8" fmla="*/ 1546193 w 2040016"/>
                <a:gd name="connsiteY8" fmla="*/ 1207466 h 3976140"/>
                <a:gd name="connsiteX9" fmla="*/ 1671902 w 2040016"/>
                <a:gd name="connsiteY9" fmla="*/ 1333175 h 3976140"/>
                <a:gd name="connsiteX10" fmla="*/ 1674084 w 2040016"/>
                <a:gd name="connsiteY10" fmla="*/ 1333175 h 3976140"/>
                <a:gd name="connsiteX11" fmla="*/ 1674084 w 2040016"/>
                <a:gd name="connsiteY11" fmla="*/ 1340016 h 3976140"/>
                <a:gd name="connsiteX12" fmla="*/ 1711781 w 2040016"/>
                <a:gd name="connsiteY12" fmla="*/ 1340016 h 3976140"/>
                <a:gd name="connsiteX13" fmla="*/ 2037993 w 2040016"/>
                <a:gd name="connsiteY13" fmla="*/ 1666228 h 3976140"/>
                <a:gd name="connsiteX14" fmla="*/ 2037993 w 2040016"/>
                <a:gd name="connsiteY14" fmla="*/ 1928204 h 3976140"/>
                <a:gd name="connsiteX15" fmla="*/ 2033444 w 2040016"/>
                <a:gd name="connsiteY15" fmla="*/ 1973321 h 3976140"/>
                <a:gd name="connsiteX16" fmla="*/ 2040015 w 2040016"/>
                <a:gd name="connsiteY16" fmla="*/ 2038497 h 3976140"/>
                <a:gd name="connsiteX17" fmla="*/ 2040015 w 2040016"/>
                <a:gd name="connsiteY17" fmla="*/ 2300473 h 3976140"/>
                <a:gd name="connsiteX18" fmla="*/ 1713803 w 2040016"/>
                <a:gd name="connsiteY18" fmla="*/ 2626685 h 3976140"/>
                <a:gd name="connsiteX19" fmla="*/ 1674084 w 2040016"/>
                <a:gd name="connsiteY19" fmla="*/ 2626685 h 3976140"/>
                <a:gd name="connsiteX20" fmla="*/ 1671902 w 2040016"/>
                <a:gd name="connsiteY20" fmla="*/ 2626685 h 3976140"/>
                <a:gd name="connsiteX21" fmla="*/ 1546193 w 2040016"/>
                <a:gd name="connsiteY21" fmla="*/ 2752394 h 3976140"/>
                <a:gd name="connsiteX22" fmla="*/ 1546193 w 2040016"/>
                <a:gd name="connsiteY22" fmla="*/ 2936031 h 3976140"/>
                <a:gd name="connsiteX23" fmla="*/ 1671902 w 2040016"/>
                <a:gd name="connsiteY23" fmla="*/ 3061740 h 3976140"/>
                <a:gd name="connsiteX24" fmla="*/ 1674084 w 2040016"/>
                <a:gd name="connsiteY24" fmla="*/ 3061740 h 3976140"/>
                <a:gd name="connsiteX25" fmla="*/ 1713804 w 2040016"/>
                <a:gd name="connsiteY25" fmla="*/ 3061740 h 3976140"/>
                <a:gd name="connsiteX26" fmla="*/ 2040016 w 2040016"/>
                <a:gd name="connsiteY26" fmla="*/ 3387952 h 3976140"/>
                <a:gd name="connsiteX27" fmla="*/ 2040016 w 2040016"/>
                <a:gd name="connsiteY27" fmla="*/ 3649928 h 3976140"/>
                <a:gd name="connsiteX28" fmla="*/ 1713804 w 2040016"/>
                <a:gd name="connsiteY28" fmla="*/ 3976140 h 3976140"/>
                <a:gd name="connsiteX29" fmla="*/ 378135 w 2040016"/>
                <a:gd name="connsiteY29" fmla="*/ 3976140 h 3976140"/>
                <a:gd name="connsiteX30" fmla="*/ 51923 w 2040016"/>
                <a:gd name="connsiteY30" fmla="*/ 3649928 h 3976140"/>
                <a:gd name="connsiteX31" fmla="*/ 51923 w 2040016"/>
                <a:gd name="connsiteY31" fmla="*/ 3387952 h 3976140"/>
                <a:gd name="connsiteX32" fmla="*/ 61789 w 2040016"/>
                <a:gd name="connsiteY32" fmla="*/ 3311775 h 3976140"/>
                <a:gd name="connsiteX33" fmla="*/ 51922 w 2040016"/>
                <a:gd name="connsiteY33" fmla="*/ 3213901 h 3976140"/>
                <a:gd name="connsiteX34" fmla="*/ 51922 w 2040016"/>
                <a:gd name="connsiteY34" fmla="*/ 2300478 h 3976140"/>
                <a:gd name="connsiteX35" fmla="*/ 51921 w 2040016"/>
                <a:gd name="connsiteY35" fmla="*/ 2038497 h 3976140"/>
                <a:gd name="connsiteX36" fmla="*/ 51922 w 2040016"/>
                <a:gd name="connsiteY36" fmla="*/ 2038492 h 3976140"/>
                <a:gd name="connsiteX37" fmla="*/ 51922 w 2040016"/>
                <a:gd name="connsiteY37" fmla="*/ 1948266 h 3976140"/>
                <a:gd name="connsiteX38" fmla="*/ 49899 w 2040016"/>
                <a:gd name="connsiteY38" fmla="*/ 1928204 h 3976140"/>
                <a:gd name="connsiteX0" fmla="*/ 6358 w 1996475"/>
                <a:gd name="connsiteY0" fmla="*/ 1928204 h 3976140"/>
                <a:gd name="connsiteX1" fmla="*/ 6358 w 1996475"/>
                <a:gd name="connsiteY1" fmla="*/ 1666228 h 3976140"/>
                <a:gd name="connsiteX2" fmla="*/ 8381 w 1996475"/>
                <a:gd name="connsiteY2" fmla="*/ 1646165 h 3976140"/>
                <a:gd name="connsiteX3" fmla="*/ 8381 w 1996475"/>
                <a:gd name="connsiteY3" fmla="*/ 976731 h 3976140"/>
                <a:gd name="connsiteX4" fmla="*/ 710349 w 1996475"/>
                <a:gd name="connsiteY4" fmla="*/ 0 h 3976140"/>
                <a:gd name="connsiteX5" fmla="*/ 1072833 w 1996475"/>
                <a:gd name="connsiteY5" fmla="*/ 0 h 3976140"/>
                <a:gd name="connsiteX6" fmla="*/ 1507771 w 1996475"/>
                <a:gd name="connsiteY6" fmla="*/ 998477 h 3976140"/>
                <a:gd name="connsiteX7" fmla="*/ 1502652 w 1996475"/>
                <a:gd name="connsiteY7" fmla="*/ 1023829 h 3976140"/>
                <a:gd name="connsiteX8" fmla="*/ 1502652 w 1996475"/>
                <a:gd name="connsiteY8" fmla="*/ 1207466 h 3976140"/>
                <a:gd name="connsiteX9" fmla="*/ 1628361 w 1996475"/>
                <a:gd name="connsiteY9" fmla="*/ 1333175 h 3976140"/>
                <a:gd name="connsiteX10" fmla="*/ 1630543 w 1996475"/>
                <a:gd name="connsiteY10" fmla="*/ 1333175 h 3976140"/>
                <a:gd name="connsiteX11" fmla="*/ 1630543 w 1996475"/>
                <a:gd name="connsiteY11" fmla="*/ 1340016 h 3976140"/>
                <a:gd name="connsiteX12" fmla="*/ 1668240 w 1996475"/>
                <a:gd name="connsiteY12" fmla="*/ 1340016 h 3976140"/>
                <a:gd name="connsiteX13" fmla="*/ 1994452 w 1996475"/>
                <a:gd name="connsiteY13" fmla="*/ 1666228 h 3976140"/>
                <a:gd name="connsiteX14" fmla="*/ 1994452 w 1996475"/>
                <a:gd name="connsiteY14" fmla="*/ 1928204 h 3976140"/>
                <a:gd name="connsiteX15" fmla="*/ 1989903 w 1996475"/>
                <a:gd name="connsiteY15" fmla="*/ 1973321 h 3976140"/>
                <a:gd name="connsiteX16" fmla="*/ 1996474 w 1996475"/>
                <a:gd name="connsiteY16" fmla="*/ 2038497 h 3976140"/>
                <a:gd name="connsiteX17" fmla="*/ 1996474 w 1996475"/>
                <a:gd name="connsiteY17" fmla="*/ 2300473 h 3976140"/>
                <a:gd name="connsiteX18" fmla="*/ 1670262 w 1996475"/>
                <a:gd name="connsiteY18" fmla="*/ 2626685 h 3976140"/>
                <a:gd name="connsiteX19" fmla="*/ 1630543 w 1996475"/>
                <a:gd name="connsiteY19" fmla="*/ 2626685 h 3976140"/>
                <a:gd name="connsiteX20" fmla="*/ 1628361 w 1996475"/>
                <a:gd name="connsiteY20" fmla="*/ 2626685 h 3976140"/>
                <a:gd name="connsiteX21" fmla="*/ 1502652 w 1996475"/>
                <a:gd name="connsiteY21" fmla="*/ 2752394 h 3976140"/>
                <a:gd name="connsiteX22" fmla="*/ 1502652 w 1996475"/>
                <a:gd name="connsiteY22" fmla="*/ 2936031 h 3976140"/>
                <a:gd name="connsiteX23" fmla="*/ 1628361 w 1996475"/>
                <a:gd name="connsiteY23" fmla="*/ 3061740 h 3976140"/>
                <a:gd name="connsiteX24" fmla="*/ 1630543 w 1996475"/>
                <a:gd name="connsiteY24" fmla="*/ 3061740 h 3976140"/>
                <a:gd name="connsiteX25" fmla="*/ 1670263 w 1996475"/>
                <a:gd name="connsiteY25" fmla="*/ 3061740 h 3976140"/>
                <a:gd name="connsiteX26" fmla="*/ 1996475 w 1996475"/>
                <a:gd name="connsiteY26" fmla="*/ 3387952 h 3976140"/>
                <a:gd name="connsiteX27" fmla="*/ 1996475 w 1996475"/>
                <a:gd name="connsiteY27" fmla="*/ 3649928 h 3976140"/>
                <a:gd name="connsiteX28" fmla="*/ 1670263 w 1996475"/>
                <a:gd name="connsiteY28" fmla="*/ 3976140 h 3976140"/>
                <a:gd name="connsiteX29" fmla="*/ 334594 w 1996475"/>
                <a:gd name="connsiteY29" fmla="*/ 3976140 h 3976140"/>
                <a:gd name="connsiteX30" fmla="*/ 8382 w 1996475"/>
                <a:gd name="connsiteY30" fmla="*/ 3649928 h 3976140"/>
                <a:gd name="connsiteX31" fmla="*/ 8382 w 1996475"/>
                <a:gd name="connsiteY31" fmla="*/ 3387952 h 3976140"/>
                <a:gd name="connsiteX32" fmla="*/ 18248 w 1996475"/>
                <a:gd name="connsiteY32" fmla="*/ 3311775 h 3976140"/>
                <a:gd name="connsiteX33" fmla="*/ 8381 w 1996475"/>
                <a:gd name="connsiteY33" fmla="*/ 3213901 h 3976140"/>
                <a:gd name="connsiteX34" fmla="*/ 8381 w 1996475"/>
                <a:gd name="connsiteY34" fmla="*/ 2300478 h 3976140"/>
                <a:gd name="connsiteX35" fmla="*/ 8380 w 1996475"/>
                <a:gd name="connsiteY35" fmla="*/ 2038497 h 3976140"/>
                <a:gd name="connsiteX36" fmla="*/ 8381 w 1996475"/>
                <a:gd name="connsiteY36" fmla="*/ 2038492 h 3976140"/>
                <a:gd name="connsiteX37" fmla="*/ 8381 w 1996475"/>
                <a:gd name="connsiteY37" fmla="*/ 1948266 h 3976140"/>
                <a:gd name="connsiteX38" fmla="*/ 6358 w 1996475"/>
                <a:gd name="connsiteY38" fmla="*/ 1928204 h 3976140"/>
                <a:gd name="connsiteX0" fmla="*/ 4908 w 1995025"/>
                <a:gd name="connsiteY0" fmla="*/ 1928204 h 3976140"/>
                <a:gd name="connsiteX1" fmla="*/ 4908 w 1995025"/>
                <a:gd name="connsiteY1" fmla="*/ 1666228 h 3976140"/>
                <a:gd name="connsiteX2" fmla="*/ 6931 w 1995025"/>
                <a:gd name="connsiteY2" fmla="*/ 1646165 h 3976140"/>
                <a:gd name="connsiteX3" fmla="*/ 6931 w 1995025"/>
                <a:gd name="connsiteY3" fmla="*/ 976731 h 3976140"/>
                <a:gd name="connsiteX4" fmla="*/ 708899 w 1995025"/>
                <a:gd name="connsiteY4" fmla="*/ 0 h 3976140"/>
                <a:gd name="connsiteX5" fmla="*/ 1071383 w 1995025"/>
                <a:gd name="connsiteY5" fmla="*/ 0 h 3976140"/>
                <a:gd name="connsiteX6" fmla="*/ 1506321 w 1995025"/>
                <a:gd name="connsiteY6" fmla="*/ 998477 h 3976140"/>
                <a:gd name="connsiteX7" fmla="*/ 1501202 w 1995025"/>
                <a:gd name="connsiteY7" fmla="*/ 1023829 h 3976140"/>
                <a:gd name="connsiteX8" fmla="*/ 1501202 w 1995025"/>
                <a:gd name="connsiteY8" fmla="*/ 1207466 h 3976140"/>
                <a:gd name="connsiteX9" fmla="*/ 1626911 w 1995025"/>
                <a:gd name="connsiteY9" fmla="*/ 1333175 h 3976140"/>
                <a:gd name="connsiteX10" fmla="*/ 1629093 w 1995025"/>
                <a:gd name="connsiteY10" fmla="*/ 1333175 h 3976140"/>
                <a:gd name="connsiteX11" fmla="*/ 1629093 w 1995025"/>
                <a:gd name="connsiteY11" fmla="*/ 1340016 h 3976140"/>
                <a:gd name="connsiteX12" fmla="*/ 1666790 w 1995025"/>
                <a:gd name="connsiteY12" fmla="*/ 1340016 h 3976140"/>
                <a:gd name="connsiteX13" fmla="*/ 1993002 w 1995025"/>
                <a:gd name="connsiteY13" fmla="*/ 1666228 h 3976140"/>
                <a:gd name="connsiteX14" fmla="*/ 1993002 w 1995025"/>
                <a:gd name="connsiteY14" fmla="*/ 1928204 h 3976140"/>
                <a:gd name="connsiteX15" fmla="*/ 1988453 w 1995025"/>
                <a:gd name="connsiteY15" fmla="*/ 1973321 h 3976140"/>
                <a:gd name="connsiteX16" fmla="*/ 1995024 w 1995025"/>
                <a:gd name="connsiteY16" fmla="*/ 2038497 h 3976140"/>
                <a:gd name="connsiteX17" fmla="*/ 1995024 w 1995025"/>
                <a:gd name="connsiteY17" fmla="*/ 2300473 h 3976140"/>
                <a:gd name="connsiteX18" fmla="*/ 1668812 w 1995025"/>
                <a:gd name="connsiteY18" fmla="*/ 2626685 h 3976140"/>
                <a:gd name="connsiteX19" fmla="*/ 1629093 w 1995025"/>
                <a:gd name="connsiteY19" fmla="*/ 2626685 h 3976140"/>
                <a:gd name="connsiteX20" fmla="*/ 1626911 w 1995025"/>
                <a:gd name="connsiteY20" fmla="*/ 2626685 h 3976140"/>
                <a:gd name="connsiteX21" fmla="*/ 1501202 w 1995025"/>
                <a:gd name="connsiteY21" fmla="*/ 2752394 h 3976140"/>
                <a:gd name="connsiteX22" fmla="*/ 1501202 w 1995025"/>
                <a:gd name="connsiteY22" fmla="*/ 2936031 h 3976140"/>
                <a:gd name="connsiteX23" fmla="*/ 1626911 w 1995025"/>
                <a:gd name="connsiteY23" fmla="*/ 3061740 h 3976140"/>
                <a:gd name="connsiteX24" fmla="*/ 1629093 w 1995025"/>
                <a:gd name="connsiteY24" fmla="*/ 3061740 h 3976140"/>
                <a:gd name="connsiteX25" fmla="*/ 1668813 w 1995025"/>
                <a:gd name="connsiteY25" fmla="*/ 3061740 h 3976140"/>
                <a:gd name="connsiteX26" fmla="*/ 1995025 w 1995025"/>
                <a:gd name="connsiteY26" fmla="*/ 3387952 h 3976140"/>
                <a:gd name="connsiteX27" fmla="*/ 1995025 w 1995025"/>
                <a:gd name="connsiteY27" fmla="*/ 3649928 h 3976140"/>
                <a:gd name="connsiteX28" fmla="*/ 1668813 w 1995025"/>
                <a:gd name="connsiteY28" fmla="*/ 3976140 h 3976140"/>
                <a:gd name="connsiteX29" fmla="*/ 333144 w 1995025"/>
                <a:gd name="connsiteY29" fmla="*/ 3976140 h 3976140"/>
                <a:gd name="connsiteX30" fmla="*/ 6932 w 1995025"/>
                <a:gd name="connsiteY30" fmla="*/ 3649928 h 3976140"/>
                <a:gd name="connsiteX31" fmla="*/ 6932 w 1995025"/>
                <a:gd name="connsiteY31" fmla="*/ 3387952 h 3976140"/>
                <a:gd name="connsiteX32" fmla="*/ 16798 w 1995025"/>
                <a:gd name="connsiteY32" fmla="*/ 3311775 h 3976140"/>
                <a:gd name="connsiteX33" fmla="*/ 6931 w 1995025"/>
                <a:gd name="connsiteY33" fmla="*/ 3213901 h 3976140"/>
                <a:gd name="connsiteX34" fmla="*/ 6931 w 1995025"/>
                <a:gd name="connsiteY34" fmla="*/ 2300478 h 3976140"/>
                <a:gd name="connsiteX35" fmla="*/ 6930 w 1995025"/>
                <a:gd name="connsiteY35" fmla="*/ 2038497 h 3976140"/>
                <a:gd name="connsiteX36" fmla="*/ 6931 w 1995025"/>
                <a:gd name="connsiteY36" fmla="*/ 2038492 h 3976140"/>
                <a:gd name="connsiteX37" fmla="*/ 6931 w 1995025"/>
                <a:gd name="connsiteY37" fmla="*/ 1948266 h 3976140"/>
                <a:gd name="connsiteX38" fmla="*/ 4908 w 1995025"/>
                <a:gd name="connsiteY38" fmla="*/ 1928204 h 3976140"/>
                <a:gd name="connsiteX0" fmla="*/ 7321 w 1997438"/>
                <a:gd name="connsiteY0" fmla="*/ 1928204 h 3976140"/>
                <a:gd name="connsiteX1" fmla="*/ 7321 w 1997438"/>
                <a:gd name="connsiteY1" fmla="*/ 1666228 h 3976140"/>
                <a:gd name="connsiteX2" fmla="*/ 9344 w 1997438"/>
                <a:gd name="connsiteY2" fmla="*/ 1646165 h 3976140"/>
                <a:gd name="connsiteX3" fmla="*/ 9344 w 1997438"/>
                <a:gd name="connsiteY3" fmla="*/ 976731 h 3976140"/>
                <a:gd name="connsiteX4" fmla="*/ 70757 w 1997438"/>
                <a:gd name="connsiteY4" fmla="*/ 875175 h 3976140"/>
                <a:gd name="connsiteX5" fmla="*/ 711312 w 1997438"/>
                <a:gd name="connsiteY5" fmla="*/ 0 h 3976140"/>
                <a:gd name="connsiteX6" fmla="*/ 1073796 w 1997438"/>
                <a:gd name="connsiteY6" fmla="*/ 0 h 3976140"/>
                <a:gd name="connsiteX7" fmla="*/ 1508734 w 1997438"/>
                <a:gd name="connsiteY7" fmla="*/ 998477 h 3976140"/>
                <a:gd name="connsiteX8" fmla="*/ 1503615 w 1997438"/>
                <a:gd name="connsiteY8" fmla="*/ 1023829 h 3976140"/>
                <a:gd name="connsiteX9" fmla="*/ 1503615 w 1997438"/>
                <a:gd name="connsiteY9" fmla="*/ 1207466 h 3976140"/>
                <a:gd name="connsiteX10" fmla="*/ 1629324 w 1997438"/>
                <a:gd name="connsiteY10" fmla="*/ 1333175 h 3976140"/>
                <a:gd name="connsiteX11" fmla="*/ 1631506 w 1997438"/>
                <a:gd name="connsiteY11" fmla="*/ 1333175 h 3976140"/>
                <a:gd name="connsiteX12" fmla="*/ 1631506 w 1997438"/>
                <a:gd name="connsiteY12" fmla="*/ 1340016 h 3976140"/>
                <a:gd name="connsiteX13" fmla="*/ 1669203 w 1997438"/>
                <a:gd name="connsiteY13" fmla="*/ 1340016 h 3976140"/>
                <a:gd name="connsiteX14" fmla="*/ 1995415 w 1997438"/>
                <a:gd name="connsiteY14" fmla="*/ 1666228 h 3976140"/>
                <a:gd name="connsiteX15" fmla="*/ 1995415 w 1997438"/>
                <a:gd name="connsiteY15" fmla="*/ 1928204 h 3976140"/>
                <a:gd name="connsiteX16" fmla="*/ 1990866 w 1997438"/>
                <a:gd name="connsiteY16" fmla="*/ 1973321 h 3976140"/>
                <a:gd name="connsiteX17" fmla="*/ 1997437 w 1997438"/>
                <a:gd name="connsiteY17" fmla="*/ 2038497 h 3976140"/>
                <a:gd name="connsiteX18" fmla="*/ 1997437 w 1997438"/>
                <a:gd name="connsiteY18" fmla="*/ 2300473 h 3976140"/>
                <a:gd name="connsiteX19" fmla="*/ 1671225 w 1997438"/>
                <a:gd name="connsiteY19" fmla="*/ 2626685 h 3976140"/>
                <a:gd name="connsiteX20" fmla="*/ 1631506 w 1997438"/>
                <a:gd name="connsiteY20" fmla="*/ 2626685 h 3976140"/>
                <a:gd name="connsiteX21" fmla="*/ 1629324 w 1997438"/>
                <a:gd name="connsiteY21" fmla="*/ 2626685 h 3976140"/>
                <a:gd name="connsiteX22" fmla="*/ 1503615 w 1997438"/>
                <a:gd name="connsiteY22" fmla="*/ 2752394 h 3976140"/>
                <a:gd name="connsiteX23" fmla="*/ 1503615 w 1997438"/>
                <a:gd name="connsiteY23" fmla="*/ 2936031 h 3976140"/>
                <a:gd name="connsiteX24" fmla="*/ 1629324 w 1997438"/>
                <a:gd name="connsiteY24" fmla="*/ 3061740 h 3976140"/>
                <a:gd name="connsiteX25" fmla="*/ 1631506 w 1997438"/>
                <a:gd name="connsiteY25" fmla="*/ 3061740 h 3976140"/>
                <a:gd name="connsiteX26" fmla="*/ 1671226 w 1997438"/>
                <a:gd name="connsiteY26" fmla="*/ 3061740 h 3976140"/>
                <a:gd name="connsiteX27" fmla="*/ 1997438 w 1997438"/>
                <a:gd name="connsiteY27" fmla="*/ 3387952 h 3976140"/>
                <a:gd name="connsiteX28" fmla="*/ 1997438 w 1997438"/>
                <a:gd name="connsiteY28" fmla="*/ 3649928 h 3976140"/>
                <a:gd name="connsiteX29" fmla="*/ 1671226 w 1997438"/>
                <a:gd name="connsiteY29" fmla="*/ 3976140 h 3976140"/>
                <a:gd name="connsiteX30" fmla="*/ 335557 w 1997438"/>
                <a:gd name="connsiteY30" fmla="*/ 3976140 h 3976140"/>
                <a:gd name="connsiteX31" fmla="*/ 9345 w 1997438"/>
                <a:gd name="connsiteY31" fmla="*/ 3649928 h 3976140"/>
                <a:gd name="connsiteX32" fmla="*/ 9345 w 1997438"/>
                <a:gd name="connsiteY32" fmla="*/ 3387952 h 3976140"/>
                <a:gd name="connsiteX33" fmla="*/ 19211 w 1997438"/>
                <a:gd name="connsiteY33" fmla="*/ 3311775 h 3976140"/>
                <a:gd name="connsiteX34" fmla="*/ 9344 w 1997438"/>
                <a:gd name="connsiteY34" fmla="*/ 3213901 h 3976140"/>
                <a:gd name="connsiteX35" fmla="*/ 9344 w 1997438"/>
                <a:gd name="connsiteY35" fmla="*/ 2300478 h 3976140"/>
                <a:gd name="connsiteX36" fmla="*/ 9343 w 1997438"/>
                <a:gd name="connsiteY36" fmla="*/ 2038497 h 3976140"/>
                <a:gd name="connsiteX37" fmla="*/ 9344 w 1997438"/>
                <a:gd name="connsiteY37" fmla="*/ 2038492 h 3976140"/>
                <a:gd name="connsiteX38" fmla="*/ 9344 w 1997438"/>
                <a:gd name="connsiteY38" fmla="*/ 1948266 h 3976140"/>
                <a:gd name="connsiteX39" fmla="*/ 7321 w 1997438"/>
                <a:gd name="connsiteY39" fmla="*/ 1928204 h 3976140"/>
                <a:gd name="connsiteX0" fmla="*/ 7321 w 1997438"/>
                <a:gd name="connsiteY0" fmla="*/ 1928204 h 3976140"/>
                <a:gd name="connsiteX1" fmla="*/ 7321 w 1997438"/>
                <a:gd name="connsiteY1" fmla="*/ 1666228 h 3976140"/>
                <a:gd name="connsiteX2" fmla="*/ 9344 w 1997438"/>
                <a:gd name="connsiteY2" fmla="*/ 1646165 h 3976140"/>
                <a:gd name="connsiteX3" fmla="*/ 2177 w 1997438"/>
                <a:gd name="connsiteY3" fmla="*/ 1080915 h 3976140"/>
                <a:gd name="connsiteX4" fmla="*/ 9344 w 1997438"/>
                <a:gd name="connsiteY4" fmla="*/ 976731 h 3976140"/>
                <a:gd name="connsiteX5" fmla="*/ 70757 w 1997438"/>
                <a:gd name="connsiteY5" fmla="*/ 875175 h 3976140"/>
                <a:gd name="connsiteX6" fmla="*/ 711312 w 1997438"/>
                <a:gd name="connsiteY6" fmla="*/ 0 h 3976140"/>
                <a:gd name="connsiteX7" fmla="*/ 1073796 w 1997438"/>
                <a:gd name="connsiteY7" fmla="*/ 0 h 3976140"/>
                <a:gd name="connsiteX8" fmla="*/ 1508734 w 1997438"/>
                <a:gd name="connsiteY8" fmla="*/ 998477 h 3976140"/>
                <a:gd name="connsiteX9" fmla="*/ 1503615 w 1997438"/>
                <a:gd name="connsiteY9" fmla="*/ 1023829 h 3976140"/>
                <a:gd name="connsiteX10" fmla="*/ 1503615 w 1997438"/>
                <a:gd name="connsiteY10" fmla="*/ 1207466 h 3976140"/>
                <a:gd name="connsiteX11" fmla="*/ 1629324 w 1997438"/>
                <a:gd name="connsiteY11" fmla="*/ 1333175 h 3976140"/>
                <a:gd name="connsiteX12" fmla="*/ 1631506 w 1997438"/>
                <a:gd name="connsiteY12" fmla="*/ 1333175 h 3976140"/>
                <a:gd name="connsiteX13" fmla="*/ 1631506 w 1997438"/>
                <a:gd name="connsiteY13" fmla="*/ 1340016 h 3976140"/>
                <a:gd name="connsiteX14" fmla="*/ 1669203 w 1997438"/>
                <a:gd name="connsiteY14" fmla="*/ 1340016 h 3976140"/>
                <a:gd name="connsiteX15" fmla="*/ 1995415 w 1997438"/>
                <a:gd name="connsiteY15" fmla="*/ 1666228 h 3976140"/>
                <a:gd name="connsiteX16" fmla="*/ 1995415 w 1997438"/>
                <a:gd name="connsiteY16" fmla="*/ 1928204 h 3976140"/>
                <a:gd name="connsiteX17" fmla="*/ 1990866 w 1997438"/>
                <a:gd name="connsiteY17" fmla="*/ 1973321 h 3976140"/>
                <a:gd name="connsiteX18" fmla="*/ 1997437 w 1997438"/>
                <a:gd name="connsiteY18" fmla="*/ 2038497 h 3976140"/>
                <a:gd name="connsiteX19" fmla="*/ 1997437 w 1997438"/>
                <a:gd name="connsiteY19" fmla="*/ 2300473 h 3976140"/>
                <a:gd name="connsiteX20" fmla="*/ 1671225 w 1997438"/>
                <a:gd name="connsiteY20" fmla="*/ 2626685 h 3976140"/>
                <a:gd name="connsiteX21" fmla="*/ 1631506 w 1997438"/>
                <a:gd name="connsiteY21" fmla="*/ 2626685 h 3976140"/>
                <a:gd name="connsiteX22" fmla="*/ 1629324 w 1997438"/>
                <a:gd name="connsiteY22" fmla="*/ 2626685 h 3976140"/>
                <a:gd name="connsiteX23" fmla="*/ 1503615 w 1997438"/>
                <a:gd name="connsiteY23" fmla="*/ 2752394 h 3976140"/>
                <a:gd name="connsiteX24" fmla="*/ 1503615 w 1997438"/>
                <a:gd name="connsiteY24" fmla="*/ 2936031 h 3976140"/>
                <a:gd name="connsiteX25" fmla="*/ 1629324 w 1997438"/>
                <a:gd name="connsiteY25" fmla="*/ 3061740 h 3976140"/>
                <a:gd name="connsiteX26" fmla="*/ 1631506 w 1997438"/>
                <a:gd name="connsiteY26" fmla="*/ 3061740 h 3976140"/>
                <a:gd name="connsiteX27" fmla="*/ 1671226 w 1997438"/>
                <a:gd name="connsiteY27" fmla="*/ 3061740 h 3976140"/>
                <a:gd name="connsiteX28" fmla="*/ 1997438 w 1997438"/>
                <a:gd name="connsiteY28" fmla="*/ 3387952 h 3976140"/>
                <a:gd name="connsiteX29" fmla="*/ 1997438 w 1997438"/>
                <a:gd name="connsiteY29" fmla="*/ 3649928 h 3976140"/>
                <a:gd name="connsiteX30" fmla="*/ 1671226 w 1997438"/>
                <a:gd name="connsiteY30" fmla="*/ 3976140 h 3976140"/>
                <a:gd name="connsiteX31" fmla="*/ 335557 w 1997438"/>
                <a:gd name="connsiteY31" fmla="*/ 3976140 h 3976140"/>
                <a:gd name="connsiteX32" fmla="*/ 9345 w 1997438"/>
                <a:gd name="connsiteY32" fmla="*/ 3649928 h 3976140"/>
                <a:gd name="connsiteX33" fmla="*/ 9345 w 1997438"/>
                <a:gd name="connsiteY33" fmla="*/ 3387952 h 3976140"/>
                <a:gd name="connsiteX34" fmla="*/ 19211 w 1997438"/>
                <a:gd name="connsiteY34" fmla="*/ 3311775 h 3976140"/>
                <a:gd name="connsiteX35" fmla="*/ 9344 w 1997438"/>
                <a:gd name="connsiteY35" fmla="*/ 3213901 h 3976140"/>
                <a:gd name="connsiteX36" fmla="*/ 9344 w 1997438"/>
                <a:gd name="connsiteY36" fmla="*/ 2300478 h 3976140"/>
                <a:gd name="connsiteX37" fmla="*/ 9343 w 1997438"/>
                <a:gd name="connsiteY37" fmla="*/ 2038497 h 3976140"/>
                <a:gd name="connsiteX38" fmla="*/ 9344 w 1997438"/>
                <a:gd name="connsiteY38" fmla="*/ 2038492 h 3976140"/>
                <a:gd name="connsiteX39" fmla="*/ 9344 w 1997438"/>
                <a:gd name="connsiteY39" fmla="*/ 1948266 h 3976140"/>
                <a:gd name="connsiteX40" fmla="*/ 7321 w 1997438"/>
                <a:gd name="connsiteY40" fmla="*/ 1928204 h 3976140"/>
                <a:gd name="connsiteX0" fmla="*/ 7321 w 1997438"/>
                <a:gd name="connsiteY0" fmla="*/ 1928204 h 3976140"/>
                <a:gd name="connsiteX1" fmla="*/ 7321 w 1997438"/>
                <a:gd name="connsiteY1" fmla="*/ 1666228 h 3976140"/>
                <a:gd name="connsiteX2" fmla="*/ 9344 w 1997438"/>
                <a:gd name="connsiteY2" fmla="*/ 1646165 h 3976140"/>
                <a:gd name="connsiteX3" fmla="*/ 2177 w 1997438"/>
                <a:gd name="connsiteY3" fmla="*/ 1080915 h 3976140"/>
                <a:gd name="connsiteX4" fmla="*/ 9344 w 1997438"/>
                <a:gd name="connsiteY4" fmla="*/ 976731 h 3976140"/>
                <a:gd name="connsiteX5" fmla="*/ 70757 w 1997438"/>
                <a:gd name="connsiteY5" fmla="*/ 875175 h 3976140"/>
                <a:gd name="connsiteX6" fmla="*/ 711312 w 1997438"/>
                <a:gd name="connsiteY6" fmla="*/ 0 h 3976140"/>
                <a:gd name="connsiteX7" fmla="*/ 1073796 w 1997438"/>
                <a:gd name="connsiteY7" fmla="*/ 0 h 3976140"/>
                <a:gd name="connsiteX8" fmla="*/ 1508734 w 1997438"/>
                <a:gd name="connsiteY8" fmla="*/ 998477 h 3976140"/>
                <a:gd name="connsiteX9" fmla="*/ 1503615 w 1997438"/>
                <a:gd name="connsiteY9" fmla="*/ 1023829 h 3976140"/>
                <a:gd name="connsiteX10" fmla="*/ 1503615 w 1997438"/>
                <a:gd name="connsiteY10" fmla="*/ 1207466 h 3976140"/>
                <a:gd name="connsiteX11" fmla="*/ 1629324 w 1997438"/>
                <a:gd name="connsiteY11" fmla="*/ 1333175 h 3976140"/>
                <a:gd name="connsiteX12" fmla="*/ 1631506 w 1997438"/>
                <a:gd name="connsiteY12" fmla="*/ 1333175 h 3976140"/>
                <a:gd name="connsiteX13" fmla="*/ 1631506 w 1997438"/>
                <a:gd name="connsiteY13" fmla="*/ 1340016 h 3976140"/>
                <a:gd name="connsiteX14" fmla="*/ 1669203 w 1997438"/>
                <a:gd name="connsiteY14" fmla="*/ 1340016 h 3976140"/>
                <a:gd name="connsiteX15" fmla="*/ 1995415 w 1997438"/>
                <a:gd name="connsiteY15" fmla="*/ 1666228 h 3976140"/>
                <a:gd name="connsiteX16" fmla="*/ 1995415 w 1997438"/>
                <a:gd name="connsiteY16" fmla="*/ 1928204 h 3976140"/>
                <a:gd name="connsiteX17" fmla="*/ 1990866 w 1997438"/>
                <a:gd name="connsiteY17" fmla="*/ 1973321 h 3976140"/>
                <a:gd name="connsiteX18" fmla="*/ 1997437 w 1997438"/>
                <a:gd name="connsiteY18" fmla="*/ 2038497 h 3976140"/>
                <a:gd name="connsiteX19" fmla="*/ 1997437 w 1997438"/>
                <a:gd name="connsiteY19" fmla="*/ 2300473 h 3976140"/>
                <a:gd name="connsiteX20" fmla="*/ 1671225 w 1997438"/>
                <a:gd name="connsiteY20" fmla="*/ 2626685 h 3976140"/>
                <a:gd name="connsiteX21" fmla="*/ 1631506 w 1997438"/>
                <a:gd name="connsiteY21" fmla="*/ 2626685 h 3976140"/>
                <a:gd name="connsiteX22" fmla="*/ 1629324 w 1997438"/>
                <a:gd name="connsiteY22" fmla="*/ 2626685 h 3976140"/>
                <a:gd name="connsiteX23" fmla="*/ 1503615 w 1997438"/>
                <a:gd name="connsiteY23" fmla="*/ 2752394 h 3976140"/>
                <a:gd name="connsiteX24" fmla="*/ 1503615 w 1997438"/>
                <a:gd name="connsiteY24" fmla="*/ 2936031 h 3976140"/>
                <a:gd name="connsiteX25" fmla="*/ 1629324 w 1997438"/>
                <a:gd name="connsiteY25" fmla="*/ 3061740 h 3976140"/>
                <a:gd name="connsiteX26" fmla="*/ 1631506 w 1997438"/>
                <a:gd name="connsiteY26" fmla="*/ 3061740 h 3976140"/>
                <a:gd name="connsiteX27" fmla="*/ 1671226 w 1997438"/>
                <a:gd name="connsiteY27" fmla="*/ 3061740 h 3976140"/>
                <a:gd name="connsiteX28" fmla="*/ 1997438 w 1997438"/>
                <a:gd name="connsiteY28" fmla="*/ 3387952 h 3976140"/>
                <a:gd name="connsiteX29" fmla="*/ 1997438 w 1997438"/>
                <a:gd name="connsiteY29" fmla="*/ 3649928 h 3976140"/>
                <a:gd name="connsiteX30" fmla="*/ 1671226 w 1997438"/>
                <a:gd name="connsiteY30" fmla="*/ 3976140 h 3976140"/>
                <a:gd name="connsiteX31" fmla="*/ 335557 w 1997438"/>
                <a:gd name="connsiteY31" fmla="*/ 3976140 h 3976140"/>
                <a:gd name="connsiteX32" fmla="*/ 9345 w 1997438"/>
                <a:gd name="connsiteY32" fmla="*/ 3649928 h 3976140"/>
                <a:gd name="connsiteX33" fmla="*/ 9345 w 1997438"/>
                <a:gd name="connsiteY33" fmla="*/ 3387952 h 3976140"/>
                <a:gd name="connsiteX34" fmla="*/ 19211 w 1997438"/>
                <a:gd name="connsiteY34" fmla="*/ 3311775 h 3976140"/>
                <a:gd name="connsiteX35" fmla="*/ 9344 w 1997438"/>
                <a:gd name="connsiteY35" fmla="*/ 3213901 h 3976140"/>
                <a:gd name="connsiteX36" fmla="*/ 9344 w 1997438"/>
                <a:gd name="connsiteY36" fmla="*/ 2300478 h 3976140"/>
                <a:gd name="connsiteX37" fmla="*/ 9343 w 1997438"/>
                <a:gd name="connsiteY37" fmla="*/ 2038497 h 3976140"/>
                <a:gd name="connsiteX38" fmla="*/ 9344 w 1997438"/>
                <a:gd name="connsiteY38" fmla="*/ 2038492 h 3976140"/>
                <a:gd name="connsiteX39" fmla="*/ 9344 w 1997438"/>
                <a:gd name="connsiteY39" fmla="*/ 1948266 h 3976140"/>
                <a:gd name="connsiteX40" fmla="*/ 7321 w 1997438"/>
                <a:gd name="connsiteY40" fmla="*/ 1928204 h 3976140"/>
                <a:gd name="connsiteX0" fmla="*/ 7284 w 1997401"/>
                <a:gd name="connsiteY0" fmla="*/ 1928204 h 3976140"/>
                <a:gd name="connsiteX1" fmla="*/ 7284 w 1997401"/>
                <a:gd name="connsiteY1" fmla="*/ 1666228 h 3976140"/>
                <a:gd name="connsiteX2" fmla="*/ 9307 w 1997401"/>
                <a:gd name="connsiteY2" fmla="*/ 1646165 h 3976140"/>
                <a:gd name="connsiteX3" fmla="*/ 8671 w 1997401"/>
                <a:gd name="connsiteY3" fmla="*/ 1080915 h 3976140"/>
                <a:gd name="connsiteX4" fmla="*/ 9307 w 1997401"/>
                <a:gd name="connsiteY4" fmla="*/ 976731 h 3976140"/>
                <a:gd name="connsiteX5" fmla="*/ 70720 w 1997401"/>
                <a:gd name="connsiteY5" fmla="*/ 875175 h 3976140"/>
                <a:gd name="connsiteX6" fmla="*/ 711275 w 1997401"/>
                <a:gd name="connsiteY6" fmla="*/ 0 h 3976140"/>
                <a:gd name="connsiteX7" fmla="*/ 1073759 w 1997401"/>
                <a:gd name="connsiteY7" fmla="*/ 0 h 3976140"/>
                <a:gd name="connsiteX8" fmla="*/ 1508697 w 1997401"/>
                <a:gd name="connsiteY8" fmla="*/ 998477 h 3976140"/>
                <a:gd name="connsiteX9" fmla="*/ 1503578 w 1997401"/>
                <a:gd name="connsiteY9" fmla="*/ 1023829 h 3976140"/>
                <a:gd name="connsiteX10" fmla="*/ 1503578 w 1997401"/>
                <a:gd name="connsiteY10" fmla="*/ 1207466 h 3976140"/>
                <a:gd name="connsiteX11" fmla="*/ 1629287 w 1997401"/>
                <a:gd name="connsiteY11" fmla="*/ 1333175 h 3976140"/>
                <a:gd name="connsiteX12" fmla="*/ 1631469 w 1997401"/>
                <a:gd name="connsiteY12" fmla="*/ 1333175 h 3976140"/>
                <a:gd name="connsiteX13" fmla="*/ 1631469 w 1997401"/>
                <a:gd name="connsiteY13" fmla="*/ 1340016 h 3976140"/>
                <a:gd name="connsiteX14" fmla="*/ 1669166 w 1997401"/>
                <a:gd name="connsiteY14" fmla="*/ 1340016 h 3976140"/>
                <a:gd name="connsiteX15" fmla="*/ 1995378 w 1997401"/>
                <a:gd name="connsiteY15" fmla="*/ 1666228 h 3976140"/>
                <a:gd name="connsiteX16" fmla="*/ 1995378 w 1997401"/>
                <a:gd name="connsiteY16" fmla="*/ 1928204 h 3976140"/>
                <a:gd name="connsiteX17" fmla="*/ 1990829 w 1997401"/>
                <a:gd name="connsiteY17" fmla="*/ 1973321 h 3976140"/>
                <a:gd name="connsiteX18" fmla="*/ 1997400 w 1997401"/>
                <a:gd name="connsiteY18" fmla="*/ 2038497 h 3976140"/>
                <a:gd name="connsiteX19" fmla="*/ 1997400 w 1997401"/>
                <a:gd name="connsiteY19" fmla="*/ 2300473 h 3976140"/>
                <a:gd name="connsiteX20" fmla="*/ 1671188 w 1997401"/>
                <a:gd name="connsiteY20" fmla="*/ 2626685 h 3976140"/>
                <a:gd name="connsiteX21" fmla="*/ 1631469 w 1997401"/>
                <a:gd name="connsiteY21" fmla="*/ 2626685 h 3976140"/>
                <a:gd name="connsiteX22" fmla="*/ 1629287 w 1997401"/>
                <a:gd name="connsiteY22" fmla="*/ 2626685 h 3976140"/>
                <a:gd name="connsiteX23" fmla="*/ 1503578 w 1997401"/>
                <a:gd name="connsiteY23" fmla="*/ 2752394 h 3976140"/>
                <a:gd name="connsiteX24" fmla="*/ 1503578 w 1997401"/>
                <a:gd name="connsiteY24" fmla="*/ 2936031 h 3976140"/>
                <a:gd name="connsiteX25" fmla="*/ 1629287 w 1997401"/>
                <a:gd name="connsiteY25" fmla="*/ 3061740 h 3976140"/>
                <a:gd name="connsiteX26" fmla="*/ 1631469 w 1997401"/>
                <a:gd name="connsiteY26" fmla="*/ 3061740 h 3976140"/>
                <a:gd name="connsiteX27" fmla="*/ 1671189 w 1997401"/>
                <a:gd name="connsiteY27" fmla="*/ 3061740 h 3976140"/>
                <a:gd name="connsiteX28" fmla="*/ 1997401 w 1997401"/>
                <a:gd name="connsiteY28" fmla="*/ 3387952 h 3976140"/>
                <a:gd name="connsiteX29" fmla="*/ 1997401 w 1997401"/>
                <a:gd name="connsiteY29" fmla="*/ 3649928 h 3976140"/>
                <a:gd name="connsiteX30" fmla="*/ 1671189 w 1997401"/>
                <a:gd name="connsiteY30" fmla="*/ 3976140 h 3976140"/>
                <a:gd name="connsiteX31" fmla="*/ 335520 w 1997401"/>
                <a:gd name="connsiteY31" fmla="*/ 3976140 h 3976140"/>
                <a:gd name="connsiteX32" fmla="*/ 9308 w 1997401"/>
                <a:gd name="connsiteY32" fmla="*/ 3649928 h 3976140"/>
                <a:gd name="connsiteX33" fmla="*/ 9308 w 1997401"/>
                <a:gd name="connsiteY33" fmla="*/ 3387952 h 3976140"/>
                <a:gd name="connsiteX34" fmla="*/ 19174 w 1997401"/>
                <a:gd name="connsiteY34" fmla="*/ 3311775 h 3976140"/>
                <a:gd name="connsiteX35" fmla="*/ 9307 w 1997401"/>
                <a:gd name="connsiteY35" fmla="*/ 3213901 h 3976140"/>
                <a:gd name="connsiteX36" fmla="*/ 9307 w 1997401"/>
                <a:gd name="connsiteY36" fmla="*/ 2300478 h 3976140"/>
                <a:gd name="connsiteX37" fmla="*/ 9306 w 1997401"/>
                <a:gd name="connsiteY37" fmla="*/ 2038497 h 3976140"/>
                <a:gd name="connsiteX38" fmla="*/ 9307 w 1997401"/>
                <a:gd name="connsiteY38" fmla="*/ 2038492 h 3976140"/>
                <a:gd name="connsiteX39" fmla="*/ 9307 w 1997401"/>
                <a:gd name="connsiteY39" fmla="*/ 1948266 h 3976140"/>
                <a:gd name="connsiteX40" fmla="*/ 7284 w 1997401"/>
                <a:gd name="connsiteY40" fmla="*/ 1928204 h 3976140"/>
                <a:gd name="connsiteX0" fmla="*/ 7284 w 1997401"/>
                <a:gd name="connsiteY0" fmla="*/ 1928204 h 3976140"/>
                <a:gd name="connsiteX1" fmla="*/ 7284 w 1997401"/>
                <a:gd name="connsiteY1" fmla="*/ 1666228 h 3976140"/>
                <a:gd name="connsiteX2" fmla="*/ 9307 w 1997401"/>
                <a:gd name="connsiteY2" fmla="*/ 1646165 h 3976140"/>
                <a:gd name="connsiteX3" fmla="*/ 8671 w 1997401"/>
                <a:gd name="connsiteY3" fmla="*/ 1080915 h 3976140"/>
                <a:gd name="connsiteX4" fmla="*/ 9307 w 1997401"/>
                <a:gd name="connsiteY4" fmla="*/ 976731 h 3976140"/>
                <a:gd name="connsiteX5" fmla="*/ 70720 w 1997401"/>
                <a:gd name="connsiteY5" fmla="*/ 875175 h 3976140"/>
                <a:gd name="connsiteX6" fmla="*/ 711275 w 1997401"/>
                <a:gd name="connsiteY6" fmla="*/ 0 h 3976140"/>
                <a:gd name="connsiteX7" fmla="*/ 1073759 w 1997401"/>
                <a:gd name="connsiteY7" fmla="*/ 0 h 3976140"/>
                <a:gd name="connsiteX8" fmla="*/ 1508697 w 1997401"/>
                <a:gd name="connsiteY8" fmla="*/ 998477 h 3976140"/>
                <a:gd name="connsiteX9" fmla="*/ 1503578 w 1997401"/>
                <a:gd name="connsiteY9" fmla="*/ 1023829 h 3976140"/>
                <a:gd name="connsiteX10" fmla="*/ 1503578 w 1997401"/>
                <a:gd name="connsiteY10" fmla="*/ 1207466 h 3976140"/>
                <a:gd name="connsiteX11" fmla="*/ 1629287 w 1997401"/>
                <a:gd name="connsiteY11" fmla="*/ 1333175 h 3976140"/>
                <a:gd name="connsiteX12" fmla="*/ 1631469 w 1997401"/>
                <a:gd name="connsiteY12" fmla="*/ 1333175 h 3976140"/>
                <a:gd name="connsiteX13" fmla="*/ 1631469 w 1997401"/>
                <a:gd name="connsiteY13" fmla="*/ 1340016 h 3976140"/>
                <a:gd name="connsiteX14" fmla="*/ 1669166 w 1997401"/>
                <a:gd name="connsiteY14" fmla="*/ 1340016 h 3976140"/>
                <a:gd name="connsiteX15" fmla="*/ 1995378 w 1997401"/>
                <a:gd name="connsiteY15" fmla="*/ 1666228 h 3976140"/>
                <a:gd name="connsiteX16" fmla="*/ 1995378 w 1997401"/>
                <a:gd name="connsiteY16" fmla="*/ 1928204 h 3976140"/>
                <a:gd name="connsiteX17" fmla="*/ 1990829 w 1997401"/>
                <a:gd name="connsiteY17" fmla="*/ 1973321 h 3976140"/>
                <a:gd name="connsiteX18" fmla="*/ 1997400 w 1997401"/>
                <a:gd name="connsiteY18" fmla="*/ 2038497 h 3976140"/>
                <a:gd name="connsiteX19" fmla="*/ 1997400 w 1997401"/>
                <a:gd name="connsiteY19" fmla="*/ 2300473 h 3976140"/>
                <a:gd name="connsiteX20" fmla="*/ 1671188 w 1997401"/>
                <a:gd name="connsiteY20" fmla="*/ 2626685 h 3976140"/>
                <a:gd name="connsiteX21" fmla="*/ 1631469 w 1997401"/>
                <a:gd name="connsiteY21" fmla="*/ 2626685 h 3976140"/>
                <a:gd name="connsiteX22" fmla="*/ 1629287 w 1997401"/>
                <a:gd name="connsiteY22" fmla="*/ 2626685 h 3976140"/>
                <a:gd name="connsiteX23" fmla="*/ 1503578 w 1997401"/>
                <a:gd name="connsiteY23" fmla="*/ 2752394 h 3976140"/>
                <a:gd name="connsiteX24" fmla="*/ 1503578 w 1997401"/>
                <a:gd name="connsiteY24" fmla="*/ 2936031 h 3976140"/>
                <a:gd name="connsiteX25" fmla="*/ 1629287 w 1997401"/>
                <a:gd name="connsiteY25" fmla="*/ 3061740 h 3976140"/>
                <a:gd name="connsiteX26" fmla="*/ 1631469 w 1997401"/>
                <a:gd name="connsiteY26" fmla="*/ 3061740 h 3976140"/>
                <a:gd name="connsiteX27" fmla="*/ 1671189 w 1997401"/>
                <a:gd name="connsiteY27" fmla="*/ 3061740 h 3976140"/>
                <a:gd name="connsiteX28" fmla="*/ 1997401 w 1997401"/>
                <a:gd name="connsiteY28" fmla="*/ 3387952 h 3976140"/>
                <a:gd name="connsiteX29" fmla="*/ 1997401 w 1997401"/>
                <a:gd name="connsiteY29" fmla="*/ 3649928 h 3976140"/>
                <a:gd name="connsiteX30" fmla="*/ 1671189 w 1997401"/>
                <a:gd name="connsiteY30" fmla="*/ 3976140 h 3976140"/>
                <a:gd name="connsiteX31" fmla="*/ 335520 w 1997401"/>
                <a:gd name="connsiteY31" fmla="*/ 3976140 h 3976140"/>
                <a:gd name="connsiteX32" fmla="*/ 9308 w 1997401"/>
                <a:gd name="connsiteY32" fmla="*/ 3649928 h 3976140"/>
                <a:gd name="connsiteX33" fmla="*/ 9308 w 1997401"/>
                <a:gd name="connsiteY33" fmla="*/ 3387952 h 3976140"/>
                <a:gd name="connsiteX34" fmla="*/ 19174 w 1997401"/>
                <a:gd name="connsiteY34" fmla="*/ 3311775 h 3976140"/>
                <a:gd name="connsiteX35" fmla="*/ 9307 w 1997401"/>
                <a:gd name="connsiteY35" fmla="*/ 3213901 h 3976140"/>
                <a:gd name="connsiteX36" fmla="*/ 9307 w 1997401"/>
                <a:gd name="connsiteY36" fmla="*/ 2300478 h 3976140"/>
                <a:gd name="connsiteX37" fmla="*/ 9306 w 1997401"/>
                <a:gd name="connsiteY37" fmla="*/ 2038497 h 3976140"/>
                <a:gd name="connsiteX38" fmla="*/ 9307 w 1997401"/>
                <a:gd name="connsiteY38" fmla="*/ 2038492 h 3976140"/>
                <a:gd name="connsiteX39" fmla="*/ 9307 w 1997401"/>
                <a:gd name="connsiteY39" fmla="*/ 1948266 h 3976140"/>
                <a:gd name="connsiteX40" fmla="*/ 7284 w 1997401"/>
                <a:gd name="connsiteY40" fmla="*/ 1928204 h 3976140"/>
                <a:gd name="connsiteX0" fmla="*/ 7284 w 1997401"/>
                <a:gd name="connsiteY0" fmla="*/ 1928204 h 3976140"/>
                <a:gd name="connsiteX1" fmla="*/ 7284 w 1997401"/>
                <a:gd name="connsiteY1" fmla="*/ 1666228 h 3976140"/>
                <a:gd name="connsiteX2" fmla="*/ 9307 w 1997401"/>
                <a:gd name="connsiteY2" fmla="*/ 1646165 h 3976140"/>
                <a:gd name="connsiteX3" fmla="*/ 8671 w 1997401"/>
                <a:gd name="connsiteY3" fmla="*/ 1080915 h 3976140"/>
                <a:gd name="connsiteX4" fmla="*/ 9307 w 1997401"/>
                <a:gd name="connsiteY4" fmla="*/ 976731 h 3976140"/>
                <a:gd name="connsiteX5" fmla="*/ 70720 w 1997401"/>
                <a:gd name="connsiteY5" fmla="*/ 875175 h 3976140"/>
                <a:gd name="connsiteX6" fmla="*/ 711275 w 1997401"/>
                <a:gd name="connsiteY6" fmla="*/ 0 h 3976140"/>
                <a:gd name="connsiteX7" fmla="*/ 1073759 w 1997401"/>
                <a:gd name="connsiteY7" fmla="*/ 0 h 3976140"/>
                <a:gd name="connsiteX8" fmla="*/ 1508697 w 1997401"/>
                <a:gd name="connsiteY8" fmla="*/ 998477 h 3976140"/>
                <a:gd name="connsiteX9" fmla="*/ 1503578 w 1997401"/>
                <a:gd name="connsiteY9" fmla="*/ 1023829 h 3976140"/>
                <a:gd name="connsiteX10" fmla="*/ 1503578 w 1997401"/>
                <a:gd name="connsiteY10" fmla="*/ 1207466 h 3976140"/>
                <a:gd name="connsiteX11" fmla="*/ 1629287 w 1997401"/>
                <a:gd name="connsiteY11" fmla="*/ 1333175 h 3976140"/>
                <a:gd name="connsiteX12" fmla="*/ 1631469 w 1997401"/>
                <a:gd name="connsiteY12" fmla="*/ 1333175 h 3976140"/>
                <a:gd name="connsiteX13" fmla="*/ 1631469 w 1997401"/>
                <a:gd name="connsiteY13" fmla="*/ 1340016 h 3976140"/>
                <a:gd name="connsiteX14" fmla="*/ 1669166 w 1997401"/>
                <a:gd name="connsiteY14" fmla="*/ 1340016 h 3976140"/>
                <a:gd name="connsiteX15" fmla="*/ 1995378 w 1997401"/>
                <a:gd name="connsiteY15" fmla="*/ 1666228 h 3976140"/>
                <a:gd name="connsiteX16" fmla="*/ 1995378 w 1997401"/>
                <a:gd name="connsiteY16" fmla="*/ 1928204 h 3976140"/>
                <a:gd name="connsiteX17" fmla="*/ 1990829 w 1997401"/>
                <a:gd name="connsiteY17" fmla="*/ 1973321 h 3976140"/>
                <a:gd name="connsiteX18" fmla="*/ 1997400 w 1997401"/>
                <a:gd name="connsiteY18" fmla="*/ 2038497 h 3976140"/>
                <a:gd name="connsiteX19" fmla="*/ 1997400 w 1997401"/>
                <a:gd name="connsiteY19" fmla="*/ 2300473 h 3976140"/>
                <a:gd name="connsiteX20" fmla="*/ 1671188 w 1997401"/>
                <a:gd name="connsiteY20" fmla="*/ 2626685 h 3976140"/>
                <a:gd name="connsiteX21" fmla="*/ 1631469 w 1997401"/>
                <a:gd name="connsiteY21" fmla="*/ 2626685 h 3976140"/>
                <a:gd name="connsiteX22" fmla="*/ 1629287 w 1997401"/>
                <a:gd name="connsiteY22" fmla="*/ 2626685 h 3976140"/>
                <a:gd name="connsiteX23" fmla="*/ 1503578 w 1997401"/>
                <a:gd name="connsiteY23" fmla="*/ 2752394 h 3976140"/>
                <a:gd name="connsiteX24" fmla="*/ 1503578 w 1997401"/>
                <a:gd name="connsiteY24" fmla="*/ 2936031 h 3976140"/>
                <a:gd name="connsiteX25" fmla="*/ 1629287 w 1997401"/>
                <a:gd name="connsiteY25" fmla="*/ 3061740 h 3976140"/>
                <a:gd name="connsiteX26" fmla="*/ 1631469 w 1997401"/>
                <a:gd name="connsiteY26" fmla="*/ 3061740 h 3976140"/>
                <a:gd name="connsiteX27" fmla="*/ 1671189 w 1997401"/>
                <a:gd name="connsiteY27" fmla="*/ 3061740 h 3976140"/>
                <a:gd name="connsiteX28" fmla="*/ 1997401 w 1997401"/>
                <a:gd name="connsiteY28" fmla="*/ 3387952 h 3976140"/>
                <a:gd name="connsiteX29" fmla="*/ 1997401 w 1997401"/>
                <a:gd name="connsiteY29" fmla="*/ 3649928 h 3976140"/>
                <a:gd name="connsiteX30" fmla="*/ 1671189 w 1997401"/>
                <a:gd name="connsiteY30" fmla="*/ 3976140 h 3976140"/>
                <a:gd name="connsiteX31" fmla="*/ 335520 w 1997401"/>
                <a:gd name="connsiteY31" fmla="*/ 3976140 h 3976140"/>
                <a:gd name="connsiteX32" fmla="*/ 9308 w 1997401"/>
                <a:gd name="connsiteY32" fmla="*/ 3649928 h 3976140"/>
                <a:gd name="connsiteX33" fmla="*/ 9308 w 1997401"/>
                <a:gd name="connsiteY33" fmla="*/ 3387952 h 3976140"/>
                <a:gd name="connsiteX34" fmla="*/ 19174 w 1997401"/>
                <a:gd name="connsiteY34" fmla="*/ 3311775 h 3976140"/>
                <a:gd name="connsiteX35" fmla="*/ 9307 w 1997401"/>
                <a:gd name="connsiteY35" fmla="*/ 3213901 h 3976140"/>
                <a:gd name="connsiteX36" fmla="*/ 9307 w 1997401"/>
                <a:gd name="connsiteY36" fmla="*/ 2300478 h 3976140"/>
                <a:gd name="connsiteX37" fmla="*/ 9306 w 1997401"/>
                <a:gd name="connsiteY37" fmla="*/ 2038497 h 3976140"/>
                <a:gd name="connsiteX38" fmla="*/ 9307 w 1997401"/>
                <a:gd name="connsiteY38" fmla="*/ 2038492 h 3976140"/>
                <a:gd name="connsiteX39" fmla="*/ 9307 w 1997401"/>
                <a:gd name="connsiteY39" fmla="*/ 1948266 h 3976140"/>
                <a:gd name="connsiteX40" fmla="*/ 7284 w 1997401"/>
                <a:gd name="connsiteY40" fmla="*/ 1928204 h 3976140"/>
                <a:gd name="connsiteX0" fmla="*/ 7284 w 1997401"/>
                <a:gd name="connsiteY0" fmla="*/ 1928204 h 3976140"/>
                <a:gd name="connsiteX1" fmla="*/ 7284 w 1997401"/>
                <a:gd name="connsiteY1" fmla="*/ 1666228 h 3976140"/>
                <a:gd name="connsiteX2" fmla="*/ 9307 w 1997401"/>
                <a:gd name="connsiteY2" fmla="*/ 1646165 h 3976140"/>
                <a:gd name="connsiteX3" fmla="*/ 8671 w 1997401"/>
                <a:gd name="connsiteY3" fmla="*/ 1080915 h 3976140"/>
                <a:gd name="connsiteX4" fmla="*/ 9307 w 1997401"/>
                <a:gd name="connsiteY4" fmla="*/ 976731 h 3976140"/>
                <a:gd name="connsiteX5" fmla="*/ 70720 w 1997401"/>
                <a:gd name="connsiteY5" fmla="*/ 875175 h 3976140"/>
                <a:gd name="connsiteX6" fmla="*/ 711275 w 1997401"/>
                <a:gd name="connsiteY6" fmla="*/ 0 h 3976140"/>
                <a:gd name="connsiteX7" fmla="*/ 1073759 w 1997401"/>
                <a:gd name="connsiteY7" fmla="*/ 0 h 3976140"/>
                <a:gd name="connsiteX8" fmla="*/ 1508697 w 1997401"/>
                <a:gd name="connsiteY8" fmla="*/ 998477 h 3976140"/>
                <a:gd name="connsiteX9" fmla="*/ 1503578 w 1997401"/>
                <a:gd name="connsiteY9" fmla="*/ 1023829 h 3976140"/>
                <a:gd name="connsiteX10" fmla="*/ 1503578 w 1997401"/>
                <a:gd name="connsiteY10" fmla="*/ 1207466 h 3976140"/>
                <a:gd name="connsiteX11" fmla="*/ 1629287 w 1997401"/>
                <a:gd name="connsiteY11" fmla="*/ 1333175 h 3976140"/>
                <a:gd name="connsiteX12" fmla="*/ 1631469 w 1997401"/>
                <a:gd name="connsiteY12" fmla="*/ 1333175 h 3976140"/>
                <a:gd name="connsiteX13" fmla="*/ 1631469 w 1997401"/>
                <a:gd name="connsiteY13" fmla="*/ 1340016 h 3976140"/>
                <a:gd name="connsiteX14" fmla="*/ 1669166 w 1997401"/>
                <a:gd name="connsiteY14" fmla="*/ 1340016 h 3976140"/>
                <a:gd name="connsiteX15" fmla="*/ 1995378 w 1997401"/>
                <a:gd name="connsiteY15" fmla="*/ 1666228 h 3976140"/>
                <a:gd name="connsiteX16" fmla="*/ 1995378 w 1997401"/>
                <a:gd name="connsiteY16" fmla="*/ 1928204 h 3976140"/>
                <a:gd name="connsiteX17" fmla="*/ 1990829 w 1997401"/>
                <a:gd name="connsiteY17" fmla="*/ 1973321 h 3976140"/>
                <a:gd name="connsiteX18" fmla="*/ 1997400 w 1997401"/>
                <a:gd name="connsiteY18" fmla="*/ 2038497 h 3976140"/>
                <a:gd name="connsiteX19" fmla="*/ 1997400 w 1997401"/>
                <a:gd name="connsiteY19" fmla="*/ 2300473 h 3976140"/>
                <a:gd name="connsiteX20" fmla="*/ 1671188 w 1997401"/>
                <a:gd name="connsiteY20" fmla="*/ 2626685 h 3976140"/>
                <a:gd name="connsiteX21" fmla="*/ 1631469 w 1997401"/>
                <a:gd name="connsiteY21" fmla="*/ 2626685 h 3976140"/>
                <a:gd name="connsiteX22" fmla="*/ 1629287 w 1997401"/>
                <a:gd name="connsiteY22" fmla="*/ 2626685 h 3976140"/>
                <a:gd name="connsiteX23" fmla="*/ 1503578 w 1997401"/>
                <a:gd name="connsiteY23" fmla="*/ 2752394 h 3976140"/>
                <a:gd name="connsiteX24" fmla="*/ 1503578 w 1997401"/>
                <a:gd name="connsiteY24" fmla="*/ 2936031 h 3976140"/>
                <a:gd name="connsiteX25" fmla="*/ 1629287 w 1997401"/>
                <a:gd name="connsiteY25" fmla="*/ 3061740 h 3976140"/>
                <a:gd name="connsiteX26" fmla="*/ 1631469 w 1997401"/>
                <a:gd name="connsiteY26" fmla="*/ 3061740 h 3976140"/>
                <a:gd name="connsiteX27" fmla="*/ 1671189 w 1997401"/>
                <a:gd name="connsiteY27" fmla="*/ 3061740 h 3976140"/>
                <a:gd name="connsiteX28" fmla="*/ 1997401 w 1997401"/>
                <a:gd name="connsiteY28" fmla="*/ 3387952 h 3976140"/>
                <a:gd name="connsiteX29" fmla="*/ 1997401 w 1997401"/>
                <a:gd name="connsiteY29" fmla="*/ 3649928 h 3976140"/>
                <a:gd name="connsiteX30" fmla="*/ 1671189 w 1997401"/>
                <a:gd name="connsiteY30" fmla="*/ 3976140 h 3976140"/>
                <a:gd name="connsiteX31" fmla="*/ 335520 w 1997401"/>
                <a:gd name="connsiteY31" fmla="*/ 3976140 h 3976140"/>
                <a:gd name="connsiteX32" fmla="*/ 9308 w 1997401"/>
                <a:gd name="connsiteY32" fmla="*/ 3649928 h 3976140"/>
                <a:gd name="connsiteX33" fmla="*/ 9308 w 1997401"/>
                <a:gd name="connsiteY33" fmla="*/ 3387952 h 3976140"/>
                <a:gd name="connsiteX34" fmla="*/ 19174 w 1997401"/>
                <a:gd name="connsiteY34" fmla="*/ 3311775 h 3976140"/>
                <a:gd name="connsiteX35" fmla="*/ 9307 w 1997401"/>
                <a:gd name="connsiteY35" fmla="*/ 3213901 h 3976140"/>
                <a:gd name="connsiteX36" fmla="*/ 9307 w 1997401"/>
                <a:gd name="connsiteY36" fmla="*/ 2300478 h 3976140"/>
                <a:gd name="connsiteX37" fmla="*/ 9306 w 1997401"/>
                <a:gd name="connsiteY37" fmla="*/ 2038497 h 3976140"/>
                <a:gd name="connsiteX38" fmla="*/ 9307 w 1997401"/>
                <a:gd name="connsiteY38" fmla="*/ 2038492 h 3976140"/>
                <a:gd name="connsiteX39" fmla="*/ 9307 w 1997401"/>
                <a:gd name="connsiteY39" fmla="*/ 1948266 h 3976140"/>
                <a:gd name="connsiteX40" fmla="*/ 7284 w 1997401"/>
                <a:gd name="connsiteY40" fmla="*/ 1928204 h 3976140"/>
                <a:gd name="connsiteX0" fmla="*/ 2743 w 1992860"/>
                <a:gd name="connsiteY0" fmla="*/ 1928204 h 3976140"/>
                <a:gd name="connsiteX1" fmla="*/ 2743 w 1992860"/>
                <a:gd name="connsiteY1" fmla="*/ 1666228 h 3976140"/>
                <a:gd name="connsiteX2" fmla="*/ 4766 w 1992860"/>
                <a:gd name="connsiteY2" fmla="*/ 1646165 h 3976140"/>
                <a:gd name="connsiteX3" fmla="*/ 4130 w 1992860"/>
                <a:gd name="connsiteY3" fmla="*/ 1080915 h 3976140"/>
                <a:gd name="connsiteX4" fmla="*/ 4766 w 1992860"/>
                <a:gd name="connsiteY4" fmla="*/ 976731 h 3976140"/>
                <a:gd name="connsiteX5" fmla="*/ 66179 w 1992860"/>
                <a:gd name="connsiteY5" fmla="*/ 875175 h 3976140"/>
                <a:gd name="connsiteX6" fmla="*/ 706734 w 1992860"/>
                <a:gd name="connsiteY6" fmla="*/ 0 h 3976140"/>
                <a:gd name="connsiteX7" fmla="*/ 1069218 w 1992860"/>
                <a:gd name="connsiteY7" fmla="*/ 0 h 3976140"/>
                <a:gd name="connsiteX8" fmla="*/ 1504156 w 1992860"/>
                <a:gd name="connsiteY8" fmla="*/ 998477 h 3976140"/>
                <a:gd name="connsiteX9" fmla="*/ 1499037 w 1992860"/>
                <a:gd name="connsiteY9" fmla="*/ 1023829 h 3976140"/>
                <a:gd name="connsiteX10" fmla="*/ 1499037 w 1992860"/>
                <a:gd name="connsiteY10" fmla="*/ 1207466 h 3976140"/>
                <a:gd name="connsiteX11" fmla="*/ 1624746 w 1992860"/>
                <a:gd name="connsiteY11" fmla="*/ 1333175 h 3976140"/>
                <a:gd name="connsiteX12" fmla="*/ 1626928 w 1992860"/>
                <a:gd name="connsiteY12" fmla="*/ 1333175 h 3976140"/>
                <a:gd name="connsiteX13" fmla="*/ 1626928 w 1992860"/>
                <a:gd name="connsiteY13" fmla="*/ 1340016 h 3976140"/>
                <a:gd name="connsiteX14" fmla="*/ 1664625 w 1992860"/>
                <a:gd name="connsiteY14" fmla="*/ 1340016 h 3976140"/>
                <a:gd name="connsiteX15" fmla="*/ 1990837 w 1992860"/>
                <a:gd name="connsiteY15" fmla="*/ 1666228 h 3976140"/>
                <a:gd name="connsiteX16" fmla="*/ 1990837 w 1992860"/>
                <a:gd name="connsiteY16" fmla="*/ 1928204 h 3976140"/>
                <a:gd name="connsiteX17" fmla="*/ 1986288 w 1992860"/>
                <a:gd name="connsiteY17" fmla="*/ 1973321 h 3976140"/>
                <a:gd name="connsiteX18" fmla="*/ 1992859 w 1992860"/>
                <a:gd name="connsiteY18" fmla="*/ 2038497 h 3976140"/>
                <a:gd name="connsiteX19" fmla="*/ 1992859 w 1992860"/>
                <a:gd name="connsiteY19" fmla="*/ 2300473 h 3976140"/>
                <a:gd name="connsiteX20" fmla="*/ 1666647 w 1992860"/>
                <a:gd name="connsiteY20" fmla="*/ 2626685 h 3976140"/>
                <a:gd name="connsiteX21" fmla="*/ 1626928 w 1992860"/>
                <a:gd name="connsiteY21" fmla="*/ 2626685 h 3976140"/>
                <a:gd name="connsiteX22" fmla="*/ 1624746 w 1992860"/>
                <a:gd name="connsiteY22" fmla="*/ 2626685 h 3976140"/>
                <a:gd name="connsiteX23" fmla="*/ 1499037 w 1992860"/>
                <a:gd name="connsiteY23" fmla="*/ 2752394 h 3976140"/>
                <a:gd name="connsiteX24" fmla="*/ 1499037 w 1992860"/>
                <a:gd name="connsiteY24" fmla="*/ 2936031 h 3976140"/>
                <a:gd name="connsiteX25" fmla="*/ 1624746 w 1992860"/>
                <a:gd name="connsiteY25" fmla="*/ 3061740 h 3976140"/>
                <a:gd name="connsiteX26" fmla="*/ 1626928 w 1992860"/>
                <a:gd name="connsiteY26" fmla="*/ 3061740 h 3976140"/>
                <a:gd name="connsiteX27" fmla="*/ 1666648 w 1992860"/>
                <a:gd name="connsiteY27" fmla="*/ 3061740 h 3976140"/>
                <a:gd name="connsiteX28" fmla="*/ 1992860 w 1992860"/>
                <a:gd name="connsiteY28" fmla="*/ 3387952 h 3976140"/>
                <a:gd name="connsiteX29" fmla="*/ 1992860 w 1992860"/>
                <a:gd name="connsiteY29" fmla="*/ 3649928 h 3976140"/>
                <a:gd name="connsiteX30" fmla="*/ 1666648 w 1992860"/>
                <a:gd name="connsiteY30" fmla="*/ 3976140 h 3976140"/>
                <a:gd name="connsiteX31" fmla="*/ 330979 w 1992860"/>
                <a:gd name="connsiteY31" fmla="*/ 3976140 h 3976140"/>
                <a:gd name="connsiteX32" fmla="*/ 4767 w 1992860"/>
                <a:gd name="connsiteY32" fmla="*/ 3649928 h 3976140"/>
                <a:gd name="connsiteX33" fmla="*/ 4767 w 1992860"/>
                <a:gd name="connsiteY33" fmla="*/ 3387952 h 3976140"/>
                <a:gd name="connsiteX34" fmla="*/ 14633 w 1992860"/>
                <a:gd name="connsiteY34" fmla="*/ 3311775 h 3976140"/>
                <a:gd name="connsiteX35" fmla="*/ 4766 w 1992860"/>
                <a:gd name="connsiteY35" fmla="*/ 3213901 h 3976140"/>
                <a:gd name="connsiteX36" fmla="*/ 4766 w 1992860"/>
                <a:gd name="connsiteY36" fmla="*/ 2300478 h 3976140"/>
                <a:gd name="connsiteX37" fmla="*/ 4765 w 1992860"/>
                <a:gd name="connsiteY37" fmla="*/ 2038497 h 3976140"/>
                <a:gd name="connsiteX38" fmla="*/ 4766 w 1992860"/>
                <a:gd name="connsiteY38" fmla="*/ 2038492 h 3976140"/>
                <a:gd name="connsiteX39" fmla="*/ 4766 w 1992860"/>
                <a:gd name="connsiteY39" fmla="*/ 1948266 h 3976140"/>
                <a:gd name="connsiteX40" fmla="*/ 2743 w 1992860"/>
                <a:gd name="connsiteY40" fmla="*/ 1928204 h 3976140"/>
                <a:gd name="connsiteX0" fmla="*/ 2743 w 1992860"/>
                <a:gd name="connsiteY0" fmla="*/ 1928204 h 3976140"/>
                <a:gd name="connsiteX1" fmla="*/ 2743 w 1992860"/>
                <a:gd name="connsiteY1" fmla="*/ 1666228 h 3976140"/>
                <a:gd name="connsiteX2" fmla="*/ 4766 w 1992860"/>
                <a:gd name="connsiteY2" fmla="*/ 1646165 h 3976140"/>
                <a:gd name="connsiteX3" fmla="*/ 4130 w 1992860"/>
                <a:gd name="connsiteY3" fmla="*/ 1080915 h 3976140"/>
                <a:gd name="connsiteX4" fmla="*/ 4766 w 1992860"/>
                <a:gd name="connsiteY4" fmla="*/ 976731 h 3976140"/>
                <a:gd name="connsiteX5" fmla="*/ 66179 w 1992860"/>
                <a:gd name="connsiteY5" fmla="*/ 875175 h 3976140"/>
                <a:gd name="connsiteX6" fmla="*/ 706734 w 1992860"/>
                <a:gd name="connsiteY6" fmla="*/ 0 h 3976140"/>
                <a:gd name="connsiteX7" fmla="*/ 1069218 w 1992860"/>
                <a:gd name="connsiteY7" fmla="*/ 0 h 3976140"/>
                <a:gd name="connsiteX8" fmla="*/ 1504156 w 1992860"/>
                <a:gd name="connsiteY8" fmla="*/ 998477 h 3976140"/>
                <a:gd name="connsiteX9" fmla="*/ 1499037 w 1992860"/>
                <a:gd name="connsiteY9" fmla="*/ 1023829 h 3976140"/>
                <a:gd name="connsiteX10" fmla="*/ 1499037 w 1992860"/>
                <a:gd name="connsiteY10" fmla="*/ 1207466 h 3976140"/>
                <a:gd name="connsiteX11" fmla="*/ 1624746 w 1992860"/>
                <a:gd name="connsiteY11" fmla="*/ 1333175 h 3976140"/>
                <a:gd name="connsiteX12" fmla="*/ 1626928 w 1992860"/>
                <a:gd name="connsiteY12" fmla="*/ 1333175 h 3976140"/>
                <a:gd name="connsiteX13" fmla="*/ 1626928 w 1992860"/>
                <a:gd name="connsiteY13" fmla="*/ 1340016 h 3976140"/>
                <a:gd name="connsiteX14" fmla="*/ 1664625 w 1992860"/>
                <a:gd name="connsiteY14" fmla="*/ 1340016 h 3976140"/>
                <a:gd name="connsiteX15" fmla="*/ 1990837 w 1992860"/>
                <a:gd name="connsiteY15" fmla="*/ 1666228 h 3976140"/>
                <a:gd name="connsiteX16" fmla="*/ 1990837 w 1992860"/>
                <a:gd name="connsiteY16" fmla="*/ 1928204 h 3976140"/>
                <a:gd name="connsiteX17" fmla="*/ 1986288 w 1992860"/>
                <a:gd name="connsiteY17" fmla="*/ 1973321 h 3976140"/>
                <a:gd name="connsiteX18" fmla="*/ 1992859 w 1992860"/>
                <a:gd name="connsiteY18" fmla="*/ 2038497 h 3976140"/>
                <a:gd name="connsiteX19" fmla="*/ 1992859 w 1992860"/>
                <a:gd name="connsiteY19" fmla="*/ 2300473 h 3976140"/>
                <a:gd name="connsiteX20" fmla="*/ 1666647 w 1992860"/>
                <a:gd name="connsiteY20" fmla="*/ 2626685 h 3976140"/>
                <a:gd name="connsiteX21" fmla="*/ 1626928 w 1992860"/>
                <a:gd name="connsiteY21" fmla="*/ 2626685 h 3976140"/>
                <a:gd name="connsiteX22" fmla="*/ 1624746 w 1992860"/>
                <a:gd name="connsiteY22" fmla="*/ 2626685 h 3976140"/>
                <a:gd name="connsiteX23" fmla="*/ 1499037 w 1992860"/>
                <a:gd name="connsiteY23" fmla="*/ 2752394 h 3976140"/>
                <a:gd name="connsiteX24" fmla="*/ 1499037 w 1992860"/>
                <a:gd name="connsiteY24" fmla="*/ 2936031 h 3976140"/>
                <a:gd name="connsiteX25" fmla="*/ 1624746 w 1992860"/>
                <a:gd name="connsiteY25" fmla="*/ 3061740 h 3976140"/>
                <a:gd name="connsiteX26" fmla="*/ 1626928 w 1992860"/>
                <a:gd name="connsiteY26" fmla="*/ 3061740 h 3976140"/>
                <a:gd name="connsiteX27" fmla="*/ 1666648 w 1992860"/>
                <a:gd name="connsiteY27" fmla="*/ 3061740 h 3976140"/>
                <a:gd name="connsiteX28" fmla="*/ 1992860 w 1992860"/>
                <a:gd name="connsiteY28" fmla="*/ 3387952 h 3976140"/>
                <a:gd name="connsiteX29" fmla="*/ 1992860 w 1992860"/>
                <a:gd name="connsiteY29" fmla="*/ 3649928 h 3976140"/>
                <a:gd name="connsiteX30" fmla="*/ 1666648 w 1992860"/>
                <a:gd name="connsiteY30" fmla="*/ 3976140 h 3976140"/>
                <a:gd name="connsiteX31" fmla="*/ 330979 w 1992860"/>
                <a:gd name="connsiteY31" fmla="*/ 3976140 h 3976140"/>
                <a:gd name="connsiteX32" fmla="*/ 4767 w 1992860"/>
                <a:gd name="connsiteY32" fmla="*/ 3649928 h 3976140"/>
                <a:gd name="connsiteX33" fmla="*/ 4767 w 1992860"/>
                <a:gd name="connsiteY33" fmla="*/ 3387952 h 3976140"/>
                <a:gd name="connsiteX34" fmla="*/ 14633 w 1992860"/>
                <a:gd name="connsiteY34" fmla="*/ 3311775 h 3976140"/>
                <a:gd name="connsiteX35" fmla="*/ 4766 w 1992860"/>
                <a:gd name="connsiteY35" fmla="*/ 3213901 h 3976140"/>
                <a:gd name="connsiteX36" fmla="*/ 4766 w 1992860"/>
                <a:gd name="connsiteY36" fmla="*/ 2300478 h 3976140"/>
                <a:gd name="connsiteX37" fmla="*/ 4765 w 1992860"/>
                <a:gd name="connsiteY37" fmla="*/ 2038497 h 3976140"/>
                <a:gd name="connsiteX38" fmla="*/ 4766 w 1992860"/>
                <a:gd name="connsiteY38" fmla="*/ 2038492 h 3976140"/>
                <a:gd name="connsiteX39" fmla="*/ 4766 w 1992860"/>
                <a:gd name="connsiteY39" fmla="*/ 1948266 h 3976140"/>
                <a:gd name="connsiteX40" fmla="*/ 2743 w 1992860"/>
                <a:gd name="connsiteY40" fmla="*/ 1928204 h 3976140"/>
                <a:gd name="connsiteX0" fmla="*/ 2743 w 1992860"/>
                <a:gd name="connsiteY0" fmla="*/ 1928204 h 3976140"/>
                <a:gd name="connsiteX1" fmla="*/ 2743 w 1992860"/>
                <a:gd name="connsiteY1" fmla="*/ 1666228 h 3976140"/>
                <a:gd name="connsiteX2" fmla="*/ 4766 w 1992860"/>
                <a:gd name="connsiteY2" fmla="*/ 1646165 h 3976140"/>
                <a:gd name="connsiteX3" fmla="*/ 4130 w 1992860"/>
                <a:gd name="connsiteY3" fmla="*/ 1080915 h 3976140"/>
                <a:gd name="connsiteX4" fmla="*/ 4766 w 1992860"/>
                <a:gd name="connsiteY4" fmla="*/ 976731 h 3976140"/>
                <a:gd name="connsiteX5" fmla="*/ 66179 w 1992860"/>
                <a:gd name="connsiteY5" fmla="*/ 875175 h 3976140"/>
                <a:gd name="connsiteX6" fmla="*/ 706734 w 1992860"/>
                <a:gd name="connsiteY6" fmla="*/ 0 h 3976140"/>
                <a:gd name="connsiteX7" fmla="*/ 1069218 w 1992860"/>
                <a:gd name="connsiteY7" fmla="*/ 0 h 3976140"/>
                <a:gd name="connsiteX8" fmla="*/ 1504156 w 1992860"/>
                <a:gd name="connsiteY8" fmla="*/ 998477 h 3976140"/>
                <a:gd name="connsiteX9" fmla="*/ 1499037 w 1992860"/>
                <a:gd name="connsiteY9" fmla="*/ 1023829 h 3976140"/>
                <a:gd name="connsiteX10" fmla="*/ 1499037 w 1992860"/>
                <a:gd name="connsiteY10" fmla="*/ 1207466 h 3976140"/>
                <a:gd name="connsiteX11" fmla="*/ 1624746 w 1992860"/>
                <a:gd name="connsiteY11" fmla="*/ 1333175 h 3976140"/>
                <a:gd name="connsiteX12" fmla="*/ 1626928 w 1992860"/>
                <a:gd name="connsiteY12" fmla="*/ 1333175 h 3976140"/>
                <a:gd name="connsiteX13" fmla="*/ 1626928 w 1992860"/>
                <a:gd name="connsiteY13" fmla="*/ 1340016 h 3976140"/>
                <a:gd name="connsiteX14" fmla="*/ 1664625 w 1992860"/>
                <a:gd name="connsiteY14" fmla="*/ 1340016 h 3976140"/>
                <a:gd name="connsiteX15" fmla="*/ 1990837 w 1992860"/>
                <a:gd name="connsiteY15" fmla="*/ 1666228 h 3976140"/>
                <a:gd name="connsiteX16" fmla="*/ 1990837 w 1992860"/>
                <a:gd name="connsiteY16" fmla="*/ 1928204 h 3976140"/>
                <a:gd name="connsiteX17" fmla="*/ 1986288 w 1992860"/>
                <a:gd name="connsiteY17" fmla="*/ 1973321 h 3976140"/>
                <a:gd name="connsiteX18" fmla="*/ 1992859 w 1992860"/>
                <a:gd name="connsiteY18" fmla="*/ 2038497 h 3976140"/>
                <a:gd name="connsiteX19" fmla="*/ 1992859 w 1992860"/>
                <a:gd name="connsiteY19" fmla="*/ 2300473 h 3976140"/>
                <a:gd name="connsiteX20" fmla="*/ 1666647 w 1992860"/>
                <a:gd name="connsiteY20" fmla="*/ 2626685 h 3976140"/>
                <a:gd name="connsiteX21" fmla="*/ 1626928 w 1992860"/>
                <a:gd name="connsiteY21" fmla="*/ 2626685 h 3976140"/>
                <a:gd name="connsiteX22" fmla="*/ 1624746 w 1992860"/>
                <a:gd name="connsiteY22" fmla="*/ 2626685 h 3976140"/>
                <a:gd name="connsiteX23" fmla="*/ 1499037 w 1992860"/>
                <a:gd name="connsiteY23" fmla="*/ 2752394 h 3976140"/>
                <a:gd name="connsiteX24" fmla="*/ 1499037 w 1992860"/>
                <a:gd name="connsiteY24" fmla="*/ 2936031 h 3976140"/>
                <a:gd name="connsiteX25" fmla="*/ 1624746 w 1992860"/>
                <a:gd name="connsiteY25" fmla="*/ 3061740 h 3976140"/>
                <a:gd name="connsiteX26" fmla="*/ 1626928 w 1992860"/>
                <a:gd name="connsiteY26" fmla="*/ 3061740 h 3976140"/>
                <a:gd name="connsiteX27" fmla="*/ 1666648 w 1992860"/>
                <a:gd name="connsiteY27" fmla="*/ 3061740 h 3976140"/>
                <a:gd name="connsiteX28" fmla="*/ 1992860 w 1992860"/>
                <a:gd name="connsiteY28" fmla="*/ 3387952 h 3976140"/>
                <a:gd name="connsiteX29" fmla="*/ 1992860 w 1992860"/>
                <a:gd name="connsiteY29" fmla="*/ 3649928 h 3976140"/>
                <a:gd name="connsiteX30" fmla="*/ 1666648 w 1992860"/>
                <a:gd name="connsiteY30" fmla="*/ 3976140 h 3976140"/>
                <a:gd name="connsiteX31" fmla="*/ 330979 w 1992860"/>
                <a:gd name="connsiteY31" fmla="*/ 3976140 h 3976140"/>
                <a:gd name="connsiteX32" fmla="*/ 4767 w 1992860"/>
                <a:gd name="connsiteY32" fmla="*/ 3649928 h 3976140"/>
                <a:gd name="connsiteX33" fmla="*/ 4767 w 1992860"/>
                <a:gd name="connsiteY33" fmla="*/ 3387952 h 3976140"/>
                <a:gd name="connsiteX34" fmla="*/ 14633 w 1992860"/>
                <a:gd name="connsiteY34" fmla="*/ 3311775 h 3976140"/>
                <a:gd name="connsiteX35" fmla="*/ 4766 w 1992860"/>
                <a:gd name="connsiteY35" fmla="*/ 3213901 h 3976140"/>
                <a:gd name="connsiteX36" fmla="*/ 4766 w 1992860"/>
                <a:gd name="connsiteY36" fmla="*/ 2300478 h 3976140"/>
                <a:gd name="connsiteX37" fmla="*/ 4765 w 1992860"/>
                <a:gd name="connsiteY37" fmla="*/ 2038497 h 3976140"/>
                <a:gd name="connsiteX38" fmla="*/ 4766 w 1992860"/>
                <a:gd name="connsiteY38" fmla="*/ 2038492 h 3976140"/>
                <a:gd name="connsiteX39" fmla="*/ 4766 w 1992860"/>
                <a:gd name="connsiteY39" fmla="*/ 1948266 h 3976140"/>
                <a:gd name="connsiteX40" fmla="*/ 2743 w 1992860"/>
                <a:gd name="connsiteY40" fmla="*/ 1928204 h 3976140"/>
                <a:gd name="connsiteX0" fmla="*/ 2743 w 1992860"/>
                <a:gd name="connsiteY0" fmla="*/ 1928204 h 3976140"/>
                <a:gd name="connsiteX1" fmla="*/ 2743 w 1992860"/>
                <a:gd name="connsiteY1" fmla="*/ 1666228 h 3976140"/>
                <a:gd name="connsiteX2" fmla="*/ 4766 w 1992860"/>
                <a:gd name="connsiteY2" fmla="*/ 1646165 h 3976140"/>
                <a:gd name="connsiteX3" fmla="*/ 4130 w 1992860"/>
                <a:gd name="connsiteY3" fmla="*/ 1080915 h 3976140"/>
                <a:gd name="connsiteX4" fmla="*/ 4766 w 1992860"/>
                <a:gd name="connsiteY4" fmla="*/ 976731 h 3976140"/>
                <a:gd name="connsiteX5" fmla="*/ 66179 w 1992860"/>
                <a:gd name="connsiteY5" fmla="*/ 875175 h 3976140"/>
                <a:gd name="connsiteX6" fmla="*/ 706734 w 1992860"/>
                <a:gd name="connsiteY6" fmla="*/ 0 h 3976140"/>
                <a:gd name="connsiteX7" fmla="*/ 1069218 w 1992860"/>
                <a:gd name="connsiteY7" fmla="*/ 0 h 3976140"/>
                <a:gd name="connsiteX8" fmla="*/ 1504156 w 1992860"/>
                <a:gd name="connsiteY8" fmla="*/ 998477 h 3976140"/>
                <a:gd name="connsiteX9" fmla="*/ 1499037 w 1992860"/>
                <a:gd name="connsiteY9" fmla="*/ 1023829 h 3976140"/>
                <a:gd name="connsiteX10" fmla="*/ 1499037 w 1992860"/>
                <a:gd name="connsiteY10" fmla="*/ 1207466 h 3976140"/>
                <a:gd name="connsiteX11" fmla="*/ 1624746 w 1992860"/>
                <a:gd name="connsiteY11" fmla="*/ 1333175 h 3976140"/>
                <a:gd name="connsiteX12" fmla="*/ 1626928 w 1992860"/>
                <a:gd name="connsiteY12" fmla="*/ 1333175 h 3976140"/>
                <a:gd name="connsiteX13" fmla="*/ 1626928 w 1992860"/>
                <a:gd name="connsiteY13" fmla="*/ 1340016 h 3976140"/>
                <a:gd name="connsiteX14" fmla="*/ 1664625 w 1992860"/>
                <a:gd name="connsiteY14" fmla="*/ 1340016 h 3976140"/>
                <a:gd name="connsiteX15" fmla="*/ 1990837 w 1992860"/>
                <a:gd name="connsiteY15" fmla="*/ 1666228 h 3976140"/>
                <a:gd name="connsiteX16" fmla="*/ 1990837 w 1992860"/>
                <a:gd name="connsiteY16" fmla="*/ 1928204 h 3976140"/>
                <a:gd name="connsiteX17" fmla="*/ 1986288 w 1992860"/>
                <a:gd name="connsiteY17" fmla="*/ 1973321 h 3976140"/>
                <a:gd name="connsiteX18" fmla="*/ 1992859 w 1992860"/>
                <a:gd name="connsiteY18" fmla="*/ 2038497 h 3976140"/>
                <a:gd name="connsiteX19" fmla="*/ 1992859 w 1992860"/>
                <a:gd name="connsiteY19" fmla="*/ 2300473 h 3976140"/>
                <a:gd name="connsiteX20" fmla="*/ 1666647 w 1992860"/>
                <a:gd name="connsiteY20" fmla="*/ 2626685 h 3976140"/>
                <a:gd name="connsiteX21" fmla="*/ 1626928 w 1992860"/>
                <a:gd name="connsiteY21" fmla="*/ 2626685 h 3976140"/>
                <a:gd name="connsiteX22" fmla="*/ 1624746 w 1992860"/>
                <a:gd name="connsiteY22" fmla="*/ 2626685 h 3976140"/>
                <a:gd name="connsiteX23" fmla="*/ 1499037 w 1992860"/>
                <a:gd name="connsiteY23" fmla="*/ 2752394 h 3976140"/>
                <a:gd name="connsiteX24" fmla="*/ 1499037 w 1992860"/>
                <a:gd name="connsiteY24" fmla="*/ 2936031 h 3976140"/>
                <a:gd name="connsiteX25" fmla="*/ 1624746 w 1992860"/>
                <a:gd name="connsiteY25" fmla="*/ 3061740 h 3976140"/>
                <a:gd name="connsiteX26" fmla="*/ 1626928 w 1992860"/>
                <a:gd name="connsiteY26" fmla="*/ 3061740 h 3976140"/>
                <a:gd name="connsiteX27" fmla="*/ 1666648 w 1992860"/>
                <a:gd name="connsiteY27" fmla="*/ 3061740 h 3976140"/>
                <a:gd name="connsiteX28" fmla="*/ 1992860 w 1992860"/>
                <a:gd name="connsiteY28" fmla="*/ 3387952 h 3976140"/>
                <a:gd name="connsiteX29" fmla="*/ 1992860 w 1992860"/>
                <a:gd name="connsiteY29" fmla="*/ 3649928 h 3976140"/>
                <a:gd name="connsiteX30" fmla="*/ 1666648 w 1992860"/>
                <a:gd name="connsiteY30" fmla="*/ 3976140 h 3976140"/>
                <a:gd name="connsiteX31" fmla="*/ 330979 w 1992860"/>
                <a:gd name="connsiteY31" fmla="*/ 3976140 h 3976140"/>
                <a:gd name="connsiteX32" fmla="*/ 4767 w 1992860"/>
                <a:gd name="connsiteY32" fmla="*/ 3649928 h 3976140"/>
                <a:gd name="connsiteX33" fmla="*/ 4767 w 1992860"/>
                <a:gd name="connsiteY33" fmla="*/ 3387952 h 3976140"/>
                <a:gd name="connsiteX34" fmla="*/ 14633 w 1992860"/>
                <a:gd name="connsiteY34" fmla="*/ 3311775 h 3976140"/>
                <a:gd name="connsiteX35" fmla="*/ 4766 w 1992860"/>
                <a:gd name="connsiteY35" fmla="*/ 3213901 h 3976140"/>
                <a:gd name="connsiteX36" fmla="*/ 4766 w 1992860"/>
                <a:gd name="connsiteY36" fmla="*/ 2300478 h 3976140"/>
                <a:gd name="connsiteX37" fmla="*/ 4765 w 1992860"/>
                <a:gd name="connsiteY37" fmla="*/ 2038497 h 3976140"/>
                <a:gd name="connsiteX38" fmla="*/ 4766 w 1992860"/>
                <a:gd name="connsiteY38" fmla="*/ 2038492 h 3976140"/>
                <a:gd name="connsiteX39" fmla="*/ 4766 w 1992860"/>
                <a:gd name="connsiteY39" fmla="*/ 1948266 h 3976140"/>
                <a:gd name="connsiteX40" fmla="*/ 2743 w 1992860"/>
                <a:gd name="connsiteY40"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1387 w 1990117"/>
                <a:gd name="connsiteY3" fmla="*/ 1080915 h 3976140"/>
                <a:gd name="connsiteX4" fmla="*/ 13040 w 1990117"/>
                <a:gd name="connsiteY4" fmla="*/ 976731 h 3976140"/>
                <a:gd name="connsiteX5" fmla="*/ 63436 w 1990117"/>
                <a:gd name="connsiteY5" fmla="*/ 875175 h 3976140"/>
                <a:gd name="connsiteX6" fmla="*/ 703991 w 1990117"/>
                <a:gd name="connsiteY6" fmla="*/ 0 h 3976140"/>
                <a:gd name="connsiteX7" fmla="*/ 1066475 w 1990117"/>
                <a:gd name="connsiteY7" fmla="*/ 0 h 3976140"/>
                <a:gd name="connsiteX8" fmla="*/ 1501413 w 1990117"/>
                <a:gd name="connsiteY8" fmla="*/ 998477 h 3976140"/>
                <a:gd name="connsiteX9" fmla="*/ 1496294 w 1990117"/>
                <a:gd name="connsiteY9" fmla="*/ 1023829 h 3976140"/>
                <a:gd name="connsiteX10" fmla="*/ 1496294 w 1990117"/>
                <a:gd name="connsiteY10" fmla="*/ 1207466 h 3976140"/>
                <a:gd name="connsiteX11" fmla="*/ 1622003 w 1990117"/>
                <a:gd name="connsiteY11" fmla="*/ 1333175 h 3976140"/>
                <a:gd name="connsiteX12" fmla="*/ 1624185 w 1990117"/>
                <a:gd name="connsiteY12" fmla="*/ 1333175 h 3976140"/>
                <a:gd name="connsiteX13" fmla="*/ 1624185 w 1990117"/>
                <a:gd name="connsiteY13" fmla="*/ 1340016 h 3976140"/>
                <a:gd name="connsiteX14" fmla="*/ 1661882 w 1990117"/>
                <a:gd name="connsiteY14" fmla="*/ 1340016 h 3976140"/>
                <a:gd name="connsiteX15" fmla="*/ 1988094 w 1990117"/>
                <a:gd name="connsiteY15" fmla="*/ 1666228 h 3976140"/>
                <a:gd name="connsiteX16" fmla="*/ 1988094 w 1990117"/>
                <a:gd name="connsiteY16" fmla="*/ 1928204 h 3976140"/>
                <a:gd name="connsiteX17" fmla="*/ 1983545 w 1990117"/>
                <a:gd name="connsiteY17" fmla="*/ 1973321 h 3976140"/>
                <a:gd name="connsiteX18" fmla="*/ 1990116 w 1990117"/>
                <a:gd name="connsiteY18" fmla="*/ 2038497 h 3976140"/>
                <a:gd name="connsiteX19" fmla="*/ 1990116 w 1990117"/>
                <a:gd name="connsiteY19" fmla="*/ 2300473 h 3976140"/>
                <a:gd name="connsiteX20" fmla="*/ 1663904 w 1990117"/>
                <a:gd name="connsiteY20" fmla="*/ 2626685 h 3976140"/>
                <a:gd name="connsiteX21" fmla="*/ 1624185 w 1990117"/>
                <a:gd name="connsiteY21" fmla="*/ 2626685 h 3976140"/>
                <a:gd name="connsiteX22" fmla="*/ 1622003 w 1990117"/>
                <a:gd name="connsiteY22" fmla="*/ 2626685 h 3976140"/>
                <a:gd name="connsiteX23" fmla="*/ 1496294 w 1990117"/>
                <a:gd name="connsiteY23" fmla="*/ 2752394 h 3976140"/>
                <a:gd name="connsiteX24" fmla="*/ 1496294 w 1990117"/>
                <a:gd name="connsiteY24" fmla="*/ 2936031 h 3976140"/>
                <a:gd name="connsiteX25" fmla="*/ 1622003 w 1990117"/>
                <a:gd name="connsiteY25" fmla="*/ 3061740 h 3976140"/>
                <a:gd name="connsiteX26" fmla="*/ 1624185 w 1990117"/>
                <a:gd name="connsiteY26" fmla="*/ 3061740 h 3976140"/>
                <a:gd name="connsiteX27" fmla="*/ 1663905 w 1990117"/>
                <a:gd name="connsiteY27" fmla="*/ 3061740 h 3976140"/>
                <a:gd name="connsiteX28" fmla="*/ 1990117 w 1990117"/>
                <a:gd name="connsiteY28" fmla="*/ 3387952 h 3976140"/>
                <a:gd name="connsiteX29" fmla="*/ 1990117 w 1990117"/>
                <a:gd name="connsiteY29" fmla="*/ 3649928 h 3976140"/>
                <a:gd name="connsiteX30" fmla="*/ 1663905 w 1990117"/>
                <a:gd name="connsiteY30" fmla="*/ 3976140 h 3976140"/>
                <a:gd name="connsiteX31" fmla="*/ 328236 w 1990117"/>
                <a:gd name="connsiteY31" fmla="*/ 3976140 h 3976140"/>
                <a:gd name="connsiteX32" fmla="*/ 2024 w 1990117"/>
                <a:gd name="connsiteY32" fmla="*/ 3649928 h 3976140"/>
                <a:gd name="connsiteX33" fmla="*/ 2024 w 1990117"/>
                <a:gd name="connsiteY33" fmla="*/ 3387952 h 3976140"/>
                <a:gd name="connsiteX34" fmla="*/ 11890 w 1990117"/>
                <a:gd name="connsiteY34" fmla="*/ 3311775 h 3976140"/>
                <a:gd name="connsiteX35" fmla="*/ 2023 w 1990117"/>
                <a:gd name="connsiteY35" fmla="*/ 3213901 h 3976140"/>
                <a:gd name="connsiteX36" fmla="*/ 2023 w 1990117"/>
                <a:gd name="connsiteY36" fmla="*/ 2300478 h 3976140"/>
                <a:gd name="connsiteX37" fmla="*/ 2022 w 1990117"/>
                <a:gd name="connsiteY37" fmla="*/ 2038497 h 3976140"/>
                <a:gd name="connsiteX38" fmla="*/ 2023 w 1990117"/>
                <a:gd name="connsiteY38" fmla="*/ 2038492 h 3976140"/>
                <a:gd name="connsiteX39" fmla="*/ 2023 w 1990117"/>
                <a:gd name="connsiteY39" fmla="*/ 1948266 h 3976140"/>
                <a:gd name="connsiteX40" fmla="*/ 0 w 1990117"/>
                <a:gd name="connsiteY40"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1387 w 1990117"/>
                <a:gd name="connsiteY3" fmla="*/ 1080915 h 3976140"/>
                <a:gd name="connsiteX4" fmla="*/ 13040 w 1990117"/>
                <a:gd name="connsiteY4" fmla="*/ 976731 h 3976140"/>
                <a:gd name="connsiteX5" fmla="*/ 63436 w 1990117"/>
                <a:gd name="connsiteY5" fmla="*/ 875175 h 3976140"/>
                <a:gd name="connsiteX6" fmla="*/ 659054 w 1990117"/>
                <a:gd name="connsiteY6" fmla="*/ 60674 h 3976140"/>
                <a:gd name="connsiteX7" fmla="*/ 703991 w 1990117"/>
                <a:gd name="connsiteY7" fmla="*/ 0 h 3976140"/>
                <a:gd name="connsiteX8" fmla="*/ 1066475 w 1990117"/>
                <a:gd name="connsiteY8" fmla="*/ 0 h 3976140"/>
                <a:gd name="connsiteX9" fmla="*/ 1501413 w 1990117"/>
                <a:gd name="connsiteY9" fmla="*/ 998477 h 3976140"/>
                <a:gd name="connsiteX10" fmla="*/ 1496294 w 1990117"/>
                <a:gd name="connsiteY10" fmla="*/ 1023829 h 3976140"/>
                <a:gd name="connsiteX11" fmla="*/ 1496294 w 1990117"/>
                <a:gd name="connsiteY11" fmla="*/ 1207466 h 3976140"/>
                <a:gd name="connsiteX12" fmla="*/ 1622003 w 1990117"/>
                <a:gd name="connsiteY12" fmla="*/ 1333175 h 3976140"/>
                <a:gd name="connsiteX13" fmla="*/ 1624185 w 1990117"/>
                <a:gd name="connsiteY13" fmla="*/ 1333175 h 3976140"/>
                <a:gd name="connsiteX14" fmla="*/ 1624185 w 1990117"/>
                <a:gd name="connsiteY14" fmla="*/ 1340016 h 3976140"/>
                <a:gd name="connsiteX15" fmla="*/ 1661882 w 1990117"/>
                <a:gd name="connsiteY15" fmla="*/ 1340016 h 3976140"/>
                <a:gd name="connsiteX16" fmla="*/ 1988094 w 1990117"/>
                <a:gd name="connsiteY16" fmla="*/ 1666228 h 3976140"/>
                <a:gd name="connsiteX17" fmla="*/ 1988094 w 1990117"/>
                <a:gd name="connsiteY17" fmla="*/ 1928204 h 3976140"/>
                <a:gd name="connsiteX18" fmla="*/ 1983545 w 1990117"/>
                <a:gd name="connsiteY18" fmla="*/ 1973321 h 3976140"/>
                <a:gd name="connsiteX19" fmla="*/ 1990116 w 1990117"/>
                <a:gd name="connsiteY19" fmla="*/ 2038497 h 3976140"/>
                <a:gd name="connsiteX20" fmla="*/ 1990116 w 1990117"/>
                <a:gd name="connsiteY20" fmla="*/ 2300473 h 3976140"/>
                <a:gd name="connsiteX21" fmla="*/ 1663904 w 1990117"/>
                <a:gd name="connsiteY21" fmla="*/ 2626685 h 3976140"/>
                <a:gd name="connsiteX22" fmla="*/ 1624185 w 1990117"/>
                <a:gd name="connsiteY22" fmla="*/ 2626685 h 3976140"/>
                <a:gd name="connsiteX23" fmla="*/ 1622003 w 1990117"/>
                <a:gd name="connsiteY23" fmla="*/ 2626685 h 3976140"/>
                <a:gd name="connsiteX24" fmla="*/ 1496294 w 1990117"/>
                <a:gd name="connsiteY24" fmla="*/ 2752394 h 3976140"/>
                <a:gd name="connsiteX25" fmla="*/ 1496294 w 1990117"/>
                <a:gd name="connsiteY25" fmla="*/ 2936031 h 3976140"/>
                <a:gd name="connsiteX26" fmla="*/ 1622003 w 1990117"/>
                <a:gd name="connsiteY26" fmla="*/ 3061740 h 3976140"/>
                <a:gd name="connsiteX27" fmla="*/ 1624185 w 1990117"/>
                <a:gd name="connsiteY27" fmla="*/ 3061740 h 3976140"/>
                <a:gd name="connsiteX28" fmla="*/ 1663905 w 1990117"/>
                <a:gd name="connsiteY28" fmla="*/ 3061740 h 3976140"/>
                <a:gd name="connsiteX29" fmla="*/ 1990117 w 1990117"/>
                <a:gd name="connsiteY29" fmla="*/ 3387952 h 3976140"/>
                <a:gd name="connsiteX30" fmla="*/ 1990117 w 1990117"/>
                <a:gd name="connsiteY30" fmla="*/ 3649928 h 3976140"/>
                <a:gd name="connsiteX31" fmla="*/ 1663905 w 1990117"/>
                <a:gd name="connsiteY31" fmla="*/ 3976140 h 3976140"/>
                <a:gd name="connsiteX32" fmla="*/ 328236 w 1990117"/>
                <a:gd name="connsiteY32" fmla="*/ 3976140 h 3976140"/>
                <a:gd name="connsiteX33" fmla="*/ 2024 w 1990117"/>
                <a:gd name="connsiteY33" fmla="*/ 3649928 h 3976140"/>
                <a:gd name="connsiteX34" fmla="*/ 2024 w 1990117"/>
                <a:gd name="connsiteY34" fmla="*/ 3387952 h 3976140"/>
                <a:gd name="connsiteX35" fmla="*/ 11890 w 1990117"/>
                <a:gd name="connsiteY35" fmla="*/ 3311775 h 3976140"/>
                <a:gd name="connsiteX36" fmla="*/ 2023 w 1990117"/>
                <a:gd name="connsiteY36" fmla="*/ 3213901 h 3976140"/>
                <a:gd name="connsiteX37" fmla="*/ 2023 w 1990117"/>
                <a:gd name="connsiteY37" fmla="*/ 2300478 h 3976140"/>
                <a:gd name="connsiteX38" fmla="*/ 2022 w 1990117"/>
                <a:gd name="connsiteY38" fmla="*/ 2038497 h 3976140"/>
                <a:gd name="connsiteX39" fmla="*/ 2023 w 1990117"/>
                <a:gd name="connsiteY39" fmla="*/ 2038492 h 3976140"/>
                <a:gd name="connsiteX40" fmla="*/ 2023 w 1990117"/>
                <a:gd name="connsiteY40" fmla="*/ 1948266 h 3976140"/>
                <a:gd name="connsiteX41" fmla="*/ 0 w 1990117"/>
                <a:gd name="connsiteY41"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1387 w 1990117"/>
                <a:gd name="connsiteY3" fmla="*/ 1080915 h 3976140"/>
                <a:gd name="connsiteX4" fmla="*/ 13040 w 1990117"/>
                <a:gd name="connsiteY4" fmla="*/ 976731 h 3976140"/>
                <a:gd name="connsiteX5" fmla="*/ 63436 w 1990117"/>
                <a:gd name="connsiteY5" fmla="*/ 875175 h 3976140"/>
                <a:gd name="connsiteX6" fmla="*/ 659054 w 1990117"/>
                <a:gd name="connsiteY6" fmla="*/ 60674 h 3976140"/>
                <a:gd name="connsiteX7" fmla="*/ 703991 w 1990117"/>
                <a:gd name="connsiteY7" fmla="*/ 0 h 3976140"/>
                <a:gd name="connsiteX8" fmla="*/ 796765 w 1990117"/>
                <a:gd name="connsiteY8" fmla="*/ 81 h 3976140"/>
                <a:gd name="connsiteX9" fmla="*/ 1066475 w 1990117"/>
                <a:gd name="connsiteY9" fmla="*/ 0 h 3976140"/>
                <a:gd name="connsiteX10" fmla="*/ 1501413 w 1990117"/>
                <a:gd name="connsiteY10" fmla="*/ 998477 h 3976140"/>
                <a:gd name="connsiteX11" fmla="*/ 1496294 w 1990117"/>
                <a:gd name="connsiteY11" fmla="*/ 1023829 h 3976140"/>
                <a:gd name="connsiteX12" fmla="*/ 1496294 w 1990117"/>
                <a:gd name="connsiteY12" fmla="*/ 1207466 h 3976140"/>
                <a:gd name="connsiteX13" fmla="*/ 1622003 w 1990117"/>
                <a:gd name="connsiteY13" fmla="*/ 1333175 h 3976140"/>
                <a:gd name="connsiteX14" fmla="*/ 1624185 w 1990117"/>
                <a:gd name="connsiteY14" fmla="*/ 1333175 h 3976140"/>
                <a:gd name="connsiteX15" fmla="*/ 1624185 w 1990117"/>
                <a:gd name="connsiteY15" fmla="*/ 1340016 h 3976140"/>
                <a:gd name="connsiteX16" fmla="*/ 1661882 w 1990117"/>
                <a:gd name="connsiteY16" fmla="*/ 1340016 h 3976140"/>
                <a:gd name="connsiteX17" fmla="*/ 1988094 w 1990117"/>
                <a:gd name="connsiteY17" fmla="*/ 1666228 h 3976140"/>
                <a:gd name="connsiteX18" fmla="*/ 1988094 w 1990117"/>
                <a:gd name="connsiteY18" fmla="*/ 1928204 h 3976140"/>
                <a:gd name="connsiteX19" fmla="*/ 1983545 w 1990117"/>
                <a:gd name="connsiteY19" fmla="*/ 1973321 h 3976140"/>
                <a:gd name="connsiteX20" fmla="*/ 1990116 w 1990117"/>
                <a:gd name="connsiteY20" fmla="*/ 2038497 h 3976140"/>
                <a:gd name="connsiteX21" fmla="*/ 1990116 w 1990117"/>
                <a:gd name="connsiteY21" fmla="*/ 2300473 h 3976140"/>
                <a:gd name="connsiteX22" fmla="*/ 1663904 w 1990117"/>
                <a:gd name="connsiteY22" fmla="*/ 2626685 h 3976140"/>
                <a:gd name="connsiteX23" fmla="*/ 1624185 w 1990117"/>
                <a:gd name="connsiteY23" fmla="*/ 2626685 h 3976140"/>
                <a:gd name="connsiteX24" fmla="*/ 1622003 w 1990117"/>
                <a:gd name="connsiteY24" fmla="*/ 2626685 h 3976140"/>
                <a:gd name="connsiteX25" fmla="*/ 1496294 w 1990117"/>
                <a:gd name="connsiteY25" fmla="*/ 2752394 h 3976140"/>
                <a:gd name="connsiteX26" fmla="*/ 1496294 w 1990117"/>
                <a:gd name="connsiteY26" fmla="*/ 2936031 h 3976140"/>
                <a:gd name="connsiteX27" fmla="*/ 1622003 w 1990117"/>
                <a:gd name="connsiteY27" fmla="*/ 3061740 h 3976140"/>
                <a:gd name="connsiteX28" fmla="*/ 1624185 w 1990117"/>
                <a:gd name="connsiteY28" fmla="*/ 3061740 h 3976140"/>
                <a:gd name="connsiteX29" fmla="*/ 1663905 w 1990117"/>
                <a:gd name="connsiteY29" fmla="*/ 3061740 h 3976140"/>
                <a:gd name="connsiteX30" fmla="*/ 1990117 w 1990117"/>
                <a:gd name="connsiteY30" fmla="*/ 3387952 h 3976140"/>
                <a:gd name="connsiteX31" fmla="*/ 1990117 w 1990117"/>
                <a:gd name="connsiteY31" fmla="*/ 3649928 h 3976140"/>
                <a:gd name="connsiteX32" fmla="*/ 1663905 w 1990117"/>
                <a:gd name="connsiteY32" fmla="*/ 3976140 h 3976140"/>
                <a:gd name="connsiteX33" fmla="*/ 328236 w 1990117"/>
                <a:gd name="connsiteY33" fmla="*/ 3976140 h 3976140"/>
                <a:gd name="connsiteX34" fmla="*/ 2024 w 1990117"/>
                <a:gd name="connsiteY34" fmla="*/ 3649928 h 3976140"/>
                <a:gd name="connsiteX35" fmla="*/ 2024 w 1990117"/>
                <a:gd name="connsiteY35" fmla="*/ 3387952 h 3976140"/>
                <a:gd name="connsiteX36" fmla="*/ 11890 w 1990117"/>
                <a:gd name="connsiteY36" fmla="*/ 3311775 h 3976140"/>
                <a:gd name="connsiteX37" fmla="*/ 2023 w 1990117"/>
                <a:gd name="connsiteY37" fmla="*/ 3213901 h 3976140"/>
                <a:gd name="connsiteX38" fmla="*/ 2023 w 1990117"/>
                <a:gd name="connsiteY38" fmla="*/ 2300478 h 3976140"/>
                <a:gd name="connsiteX39" fmla="*/ 2022 w 1990117"/>
                <a:gd name="connsiteY39" fmla="*/ 2038497 h 3976140"/>
                <a:gd name="connsiteX40" fmla="*/ 2023 w 1990117"/>
                <a:gd name="connsiteY40" fmla="*/ 2038492 h 3976140"/>
                <a:gd name="connsiteX41" fmla="*/ 2023 w 1990117"/>
                <a:gd name="connsiteY41" fmla="*/ 1948266 h 3976140"/>
                <a:gd name="connsiteX42" fmla="*/ 0 w 1990117"/>
                <a:gd name="connsiteY42" fmla="*/ 1928204 h 3976140"/>
                <a:gd name="connsiteX0" fmla="*/ 0 w 1990117"/>
                <a:gd name="connsiteY0" fmla="*/ 1949532 h 3997468"/>
                <a:gd name="connsiteX1" fmla="*/ 0 w 1990117"/>
                <a:gd name="connsiteY1" fmla="*/ 1687556 h 3997468"/>
                <a:gd name="connsiteX2" fmla="*/ 2023 w 1990117"/>
                <a:gd name="connsiteY2" fmla="*/ 1667493 h 3997468"/>
                <a:gd name="connsiteX3" fmla="*/ 1387 w 1990117"/>
                <a:gd name="connsiteY3" fmla="*/ 1102243 h 3997468"/>
                <a:gd name="connsiteX4" fmla="*/ 13040 w 1990117"/>
                <a:gd name="connsiteY4" fmla="*/ 998059 h 3997468"/>
                <a:gd name="connsiteX5" fmla="*/ 63436 w 1990117"/>
                <a:gd name="connsiteY5" fmla="*/ 896503 h 3997468"/>
                <a:gd name="connsiteX6" fmla="*/ 659054 w 1990117"/>
                <a:gd name="connsiteY6" fmla="*/ 82002 h 3997468"/>
                <a:gd name="connsiteX7" fmla="*/ 703991 w 1990117"/>
                <a:gd name="connsiteY7" fmla="*/ 21328 h 3997468"/>
                <a:gd name="connsiteX8" fmla="*/ 796765 w 1990117"/>
                <a:gd name="connsiteY8" fmla="*/ 21409 h 3997468"/>
                <a:gd name="connsiteX9" fmla="*/ 1066475 w 1990117"/>
                <a:gd name="connsiteY9" fmla="*/ 21328 h 3997468"/>
                <a:gd name="connsiteX10" fmla="*/ 1501413 w 1990117"/>
                <a:gd name="connsiteY10" fmla="*/ 1019805 h 3997468"/>
                <a:gd name="connsiteX11" fmla="*/ 1496294 w 1990117"/>
                <a:gd name="connsiteY11" fmla="*/ 1045157 h 3997468"/>
                <a:gd name="connsiteX12" fmla="*/ 1496294 w 1990117"/>
                <a:gd name="connsiteY12" fmla="*/ 1228794 h 3997468"/>
                <a:gd name="connsiteX13" fmla="*/ 1622003 w 1990117"/>
                <a:gd name="connsiteY13" fmla="*/ 1354503 h 3997468"/>
                <a:gd name="connsiteX14" fmla="*/ 1624185 w 1990117"/>
                <a:gd name="connsiteY14" fmla="*/ 1354503 h 3997468"/>
                <a:gd name="connsiteX15" fmla="*/ 1624185 w 1990117"/>
                <a:gd name="connsiteY15" fmla="*/ 1361344 h 3997468"/>
                <a:gd name="connsiteX16" fmla="*/ 1661882 w 1990117"/>
                <a:gd name="connsiteY16" fmla="*/ 1361344 h 3997468"/>
                <a:gd name="connsiteX17" fmla="*/ 1988094 w 1990117"/>
                <a:gd name="connsiteY17" fmla="*/ 1687556 h 3997468"/>
                <a:gd name="connsiteX18" fmla="*/ 1988094 w 1990117"/>
                <a:gd name="connsiteY18" fmla="*/ 1949532 h 3997468"/>
                <a:gd name="connsiteX19" fmla="*/ 1983545 w 1990117"/>
                <a:gd name="connsiteY19" fmla="*/ 1994649 h 3997468"/>
                <a:gd name="connsiteX20" fmla="*/ 1990116 w 1990117"/>
                <a:gd name="connsiteY20" fmla="*/ 2059825 h 3997468"/>
                <a:gd name="connsiteX21" fmla="*/ 1990116 w 1990117"/>
                <a:gd name="connsiteY21" fmla="*/ 2321801 h 3997468"/>
                <a:gd name="connsiteX22" fmla="*/ 1663904 w 1990117"/>
                <a:gd name="connsiteY22" fmla="*/ 2648013 h 3997468"/>
                <a:gd name="connsiteX23" fmla="*/ 1624185 w 1990117"/>
                <a:gd name="connsiteY23" fmla="*/ 2648013 h 3997468"/>
                <a:gd name="connsiteX24" fmla="*/ 1622003 w 1990117"/>
                <a:gd name="connsiteY24" fmla="*/ 2648013 h 3997468"/>
                <a:gd name="connsiteX25" fmla="*/ 1496294 w 1990117"/>
                <a:gd name="connsiteY25" fmla="*/ 2773722 h 3997468"/>
                <a:gd name="connsiteX26" fmla="*/ 1496294 w 1990117"/>
                <a:gd name="connsiteY26" fmla="*/ 2957359 h 3997468"/>
                <a:gd name="connsiteX27" fmla="*/ 1622003 w 1990117"/>
                <a:gd name="connsiteY27" fmla="*/ 3083068 h 3997468"/>
                <a:gd name="connsiteX28" fmla="*/ 1624185 w 1990117"/>
                <a:gd name="connsiteY28" fmla="*/ 3083068 h 3997468"/>
                <a:gd name="connsiteX29" fmla="*/ 1663905 w 1990117"/>
                <a:gd name="connsiteY29" fmla="*/ 3083068 h 3997468"/>
                <a:gd name="connsiteX30" fmla="*/ 1990117 w 1990117"/>
                <a:gd name="connsiteY30" fmla="*/ 3409280 h 3997468"/>
                <a:gd name="connsiteX31" fmla="*/ 1990117 w 1990117"/>
                <a:gd name="connsiteY31" fmla="*/ 3671256 h 3997468"/>
                <a:gd name="connsiteX32" fmla="*/ 1663905 w 1990117"/>
                <a:gd name="connsiteY32" fmla="*/ 3997468 h 3997468"/>
                <a:gd name="connsiteX33" fmla="*/ 328236 w 1990117"/>
                <a:gd name="connsiteY33" fmla="*/ 3997468 h 3997468"/>
                <a:gd name="connsiteX34" fmla="*/ 2024 w 1990117"/>
                <a:gd name="connsiteY34" fmla="*/ 3671256 h 3997468"/>
                <a:gd name="connsiteX35" fmla="*/ 2024 w 1990117"/>
                <a:gd name="connsiteY35" fmla="*/ 3409280 h 3997468"/>
                <a:gd name="connsiteX36" fmla="*/ 11890 w 1990117"/>
                <a:gd name="connsiteY36" fmla="*/ 3333103 h 3997468"/>
                <a:gd name="connsiteX37" fmla="*/ 2023 w 1990117"/>
                <a:gd name="connsiteY37" fmla="*/ 3235229 h 3997468"/>
                <a:gd name="connsiteX38" fmla="*/ 2023 w 1990117"/>
                <a:gd name="connsiteY38" fmla="*/ 2321806 h 3997468"/>
                <a:gd name="connsiteX39" fmla="*/ 2022 w 1990117"/>
                <a:gd name="connsiteY39" fmla="*/ 2059825 h 3997468"/>
                <a:gd name="connsiteX40" fmla="*/ 2023 w 1990117"/>
                <a:gd name="connsiteY40" fmla="*/ 2059820 h 3997468"/>
                <a:gd name="connsiteX41" fmla="*/ 2023 w 1990117"/>
                <a:gd name="connsiteY41" fmla="*/ 1969594 h 3997468"/>
                <a:gd name="connsiteX42" fmla="*/ 0 w 1990117"/>
                <a:gd name="connsiteY42" fmla="*/ 1949532 h 3997468"/>
                <a:gd name="connsiteX0" fmla="*/ 0 w 1990117"/>
                <a:gd name="connsiteY0" fmla="*/ 1932672 h 3980608"/>
                <a:gd name="connsiteX1" fmla="*/ 0 w 1990117"/>
                <a:gd name="connsiteY1" fmla="*/ 1670696 h 3980608"/>
                <a:gd name="connsiteX2" fmla="*/ 2023 w 1990117"/>
                <a:gd name="connsiteY2" fmla="*/ 1650633 h 3980608"/>
                <a:gd name="connsiteX3" fmla="*/ 1387 w 1990117"/>
                <a:gd name="connsiteY3" fmla="*/ 1085383 h 3980608"/>
                <a:gd name="connsiteX4" fmla="*/ 13040 w 1990117"/>
                <a:gd name="connsiteY4" fmla="*/ 981199 h 3980608"/>
                <a:gd name="connsiteX5" fmla="*/ 63436 w 1990117"/>
                <a:gd name="connsiteY5" fmla="*/ 879643 h 3980608"/>
                <a:gd name="connsiteX6" fmla="*/ 659054 w 1990117"/>
                <a:gd name="connsiteY6" fmla="*/ 65142 h 3980608"/>
                <a:gd name="connsiteX7" fmla="*/ 703991 w 1990117"/>
                <a:gd name="connsiteY7" fmla="*/ 4468 h 3980608"/>
                <a:gd name="connsiteX8" fmla="*/ 796765 w 1990117"/>
                <a:gd name="connsiteY8" fmla="*/ 4549 h 3980608"/>
                <a:gd name="connsiteX9" fmla="*/ 1066475 w 1990117"/>
                <a:gd name="connsiteY9" fmla="*/ 4468 h 3980608"/>
                <a:gd name="connsiteX10" fmla="*/ 1501413 w 1990117"/>
                <a:gd name="connsiteY10" fmla="*/ 1002945 h 3980608"/>
                <a:gd name="connsiteX11" fmla="*/ 1496294 w 1990117"/>
                <a:gd name="connsiteY11" fmla="*/ 1028297 h 3980608"/>
                <a:gd name="connsiteX12" fmla="*/ 1496294 w 1990117"/>
                <a:gd name="connsiteY12" fmla="*/ 1211934 h 3980608"/>
                <a:gd name="connsiteX13" fmla="*/ 1622003 w 1990117"/>
                <a:gd name="connsiteY13" fmla="*/ 1337643 h 3980608"/>
                <a:gd name="connsiteX14" fmla="*/ 1624185 w 1990117"/>
                <a:gd name="connsiteY14" fmla="*/ 1337643 h 3980608"/>
                <a:gd name="connsiteX15" fmla="*/ 1624185 w 1990117"/>
                <a:gd name="connsiteY15" fmla="*/ 1344484 h 3980608"/>
                <a:gd name="connsiteX16" fmla="*/ 1661882 w 1990117"/>
                <a:gd name="connsiteY16" fmla="*/ 1344484 h 3980608"/>
                <a:gd name="connsiteX17" fmla="*/ 1988094 w 1990117"/>
                <a:gd name="connsiteY17" fmla="*/ 1670696 h 3980608"/>
                <a:gd name="connsiteX18" fmla="*/ 1988094 w 1990117"/>
                <a:gd name="connsiteY18" fmla="*/ 1932672 h 3980608"/>
                <a:gd name="connsiteX19" fmla="*/ 1983545 w 1990117"/>
                <a:gd name="connsiteY19" fmla="*/ 1977789 h 3980608"/>
                <a:gd name="connsiteX20" fmla="*/ 1990116 w 1990117"/>
                <a:gd name="connsiteY20" fmla="*/ 2042965 h 3980608"/>
                <a:gd name="connsiteX21" fmla="*/ 1990116 w 1990117"/>
                <a:gd name="connsiteY21" fmla="*/ 2304941 h 3980608"/>
                <a:gd name="connsiteX22" fmla="*/ 1663904 w 1990117"/>
                <a:gd name="connsiteY22" fmla="*/ 2631153 h 3980608"/>
                <a:gd name="connsiteX23" fmla="*/ 1624185 w 1990117"/>
                <a:gd name="connsiteY23" fmla="*/ 2631153 h 3980608"/>
                <a:gd name="connsiteX24" fmla="*/ 1622003 w 1990117"/>
                <a:gd name="connsiteY24" fmla="*/ 2631153 h 3980608"/>
                <a:gd name="connsiteX25" fmla="*/ 1496294 w 1990117"/>
                <a:gd name="connsiteY25" fmla="*/ 2756862 h 3980608"/>
                <a:gd name="connsiteX26" fmla="*/ 1496294 w 1990117"/>
                <a:gd name="connsiteY26" fmla="*/ 2940499 h 3980608"/>
                <a:gd name="connsiteX27" fmla="*/ 1622003 w 1990117"/>
                <a:gd name="connsiteY27" fmla="*/ 3066208 h 3980608"/>
                <a:gd name="connsiteX28" fmla="*/ 1624185 w 1990117"/>
                <a:gd name="connsiteY28" fmla="*/ 3066208 h 3980608"/>
                <a:gd name="connsiteX29" fmla="*/ 1663905 w 1990117"/>
                <a:gd name="connsiteY29" fmla="*/ 3066208 h 3980608"/>
                <a:gd name="connsiteX30" fmla="*/ 1990117 w 1990117"/>
                <a:gd name="connsiteY30" fmla="*/ 3392420 h 3980608"/>
                <a:gd name="connsiteX31" fmla="*/ 1990117 w 1990117"/>
                <a:gd name="connsiteY31" fmla="*/ 3654396 h 3980608"/>
                <a:gd name="connsiteX32" fmla="*/ 1663905 w 1990117"/>
                <a:gd name="connsiteY32" fmla="*/ 3980608 h 3980608"/>
                <a:gd name="connsiteX33" fmla="*/ 328236 w 1990117"/>
                <a:gd name="connsiteY33" fmla="*/ 3980608 h 3980608"/>
                <a:gd name="connsiteX34" fmla="*/ 2024 w 1990117"/>
                <a:gd name="connsiteY34" fmla="*/ 3654396 h 3980608"/>
                <a:gd name="connsiteX35" fmla="*/ 2024 w 1990117"/>
                <a:gd name="connsiteY35" fmla="*/ 3392420 h 3980608"/>
                <a:gd name="connsiteX36" fmla="*/ 11890 w 1990117"/>
                <a:gd name="connsiteY36" fmla="*/ 3316243 h 3980608"/>
                <a:gd name="connsiteX37" fmla="*/ 2023 w 1990117"/>
                <a:gd name="connsiteY37" fmla="*/ 3218369 h 3980608"/>
                <a:gd name="connsiteX38" fmla="*/ 2023 w 1990117"/>
                <a:gd name="connsiteY38" fmla="*/ 2304946 h 3980608"/>
                <a:gd name="connsiteX39" fmla="*/ 2022 w 1990117"/>
                <a:gd name="connsiteY39" fmla="*/ 2042965 h 3980608"/>
                <a:gd name="connsiteX40" fmla="*/ 2023 w 1990117"/>
                <a:gd name="connsiteY40" fmla="*/ 2042960 h 3980608"/>
                <a:gd name="connsiteX41" fmla="*/ 2023 w 1990117"/>
                <a:gd name="connsiteY41" fmla="*/ 1952734 h 3980608"/>
                <a:gd name="connsiteX42" fmla="*/ 0 w 1990117"/>
                <a:gd name="connsiteY42" fmla="*/ 1932672 h 3980608"/>
                <a:gd name="connsiteX0" fmla="*/ 0 w 1990117"/>
                <a:gd name="connsiteY0" fmla="*/ 1933895 h 3981831"/>
                <a:gd name="connsiteX1" fmla="*/ 0 w 1990117"/>
                <a:gd name="connsiteY1" fmla="*/ 1671919 h 3981831"/>
                <a:gd name="connsiteX2" fmla="*/ 2023 w 1990117"/>
                <a:gd name="connsiteY2" fmla="*/ 1651856 h 3981831"/>
                <a:gd name="connsiteX3" fmla="*/ 1387 w 1990117"/>
                <a:gd name="connsiteY3" fmla="*/ 1086606 h 3981831"/>
                <a:gd name="connsiteX4" fmla="*/ 13040 w 1990117"/>
                <a:gd name="connsiteY4" fmla="*/ 982422 h 3981831"/>
                <a:gd name="connsiteX5" fmla="*/ 63436 w 1990117"/>
                <a:gd name="connsiteY5" fmla="*/ 880866 h 3981831"/>
                <a:gd name="connsiteX6" fmla="*/ 659054 w 1990117"/>
                <a:gd name="connsiteY6" fmla="*/ 66365 h 3981831"/>
                <a:gd name="connsiteX7" fmla="*/ 703991 w 1990117"/>
                <a:gd name="connsiteY7" fmla="*/ 5691 h 3981831"/>
                <a:gd name="connsiteX8" fmla="*/ 796765 w 1990117"/>
                <a:gd name="connsiteY8" fmla="*/ 5772 h 3981831"/>
                <a:gd name="connsiteX9" fmla="*/ 1066475 w 1990117"/>
                <a:gd name="connsiteY9" fmla="*/ 5691 h 3981831"/>
                <a:gd name="connsiteX10" fmla="*/ 1501413 w 1990117"/>
                <a:gd name="connsiteY10" fmla="*/ 1004168 h 3981831"/>
                <a:gd name="connsiteX11" fmla="*/ 1496294 w 1990117"/>
                <a:gd name="connsiteY11" fmla="*/ 1029520 h 3981831"/>
                <a:gd name="connsiteX12" fmla="*/ 1496294 w 1990117"/>
                <a:gd name="connsiteY12" fmla="*/ 1213157 h 3981831"/>
                <a:gd name="connsiteX13" fmla="*/ 1622003 w 1990117"/>
                <a:gd name="connsiteY13" fmla="*/ 1338866 h 3981831"/>
                <a:gd name="connsiteX14" fmla="*/ 1624185 w 1990117"/>
                <a:gd name="connsiteY14" fmla="*/ 1338866 h 3981831"/>
                <a:gd name="connsiteX15" fmla="*/ 1624185 w 1990117"/>
                <a:gd name="connsiteY15" fmla="*/ 1345707 h 3981831"/>
                <a:gd name="connsiteX16" fmla="*/ 1661882 w 1990117"/>
                <a:gd name="connsiteY16" fmla="*/ 1345707 h 3981831"/>
                <a:gd name="connsiteX17" fmla="*/ 1988094 w 1990117"/>
                <a:gd name="connsiteY17" fmla="*/ 1671919 h 3981831"/>
                <a:gd name="connsiteX18" fmla="*/ 1988094 w 1990117"/>
                <a:gd name="connsiteY18" fmla="*/ 1933895 h 3981831"/>
                <a:gd name="connsiteX19" fmla="*/ 1983545 w 1990117"/>
                <a:gd name="connsiteY19" fmla="*/ 1979012 h 3981831"/>
                <a:gd name="connsiteX20" fmla="*/ 1990116 w 1990117"/>
                <a:gd name="connsiteY20" fmla="*/ 2044188 h 3981831"/>
                <a:gd name="connsiteX21" fmla="*/ 1990116 w 1990117"/>
                <a:gd name="connsiteY21" fmla="*/ 2306164 h 3981831"/>
                <a:gd name="connsiteX22" fmla="*/ 1663904 w 1990117"/>
                <a:gd name="connsiteY22" fmla="*/ 2632376 h 3981831"/>
                <a:gd name="connsiteX23" fmla="*/ 1624185 w 1990117"/>
                <a:gd name="connsiteY23" fmla="*/ 2632376 h 3981831"/>
                <a:gd name="connsiteX24" fmla="*/ 1622003 w 1990117"/>
                <a:gd name="connsiteY24" fmla="*/ 2632376 h 3981831"/>
                <a:gd name="connsiteX25" fmla="*/ 1496294 w 1990117"/>
                <a:gd name="connsiteY25" fmla="*/ 2758085 h 3981831"/>
                <a:gd name="connsiteX26" fmla="*/ 1496294 w 1990117"/>
                <a:gd name="connsiteY26" fmla="*/ 2941722 h 3981831"/>
                <a:gd name="connsiteX27" fmla="*/ 1622003 w 1990117"/>
                <a:gd name="connsiteY27" fmla="*/ 3067431 h 3981831"/>
                <a:gd name="connsiteX28" fmla="*/ 1624185 w 1990117"/>
                <a:gd name="connsiteY28" fmla="*/ 3067431 h 3981831"/>
                <a:gd name="connsiteX29" fmla="*/ 1663905 w 1990117"/>
                <a:gd name="connsiteY29" fmla="*/ 3067431 h 3981831"/>
                <a:gd name="connsiteX30" fmla="*/ 1990117 w 1990117"/>
                <a:gd name="connsiteY30" fmla="*/ 3393643 h 3981831"/>
                <a:gd name="connsiteX31" fmla="*/ 1990117 w 1990117"/>
                <a:gd name="connsiteY31" fmla="*/ 3655619 h 3981831"/>
                <a:gd name="connsiteX32" fmla="*/ 1663905 w 1990117"/>
                <a:gd name="connsiteY32" fmla="*/ 3981831 h 3981831"/>
                <a:gd name="connsiteX33" fmla="*/ 328236 w 1990117"/>
                <a:gd name="connsiteY33" fmla="*/ 3981831 h 3981831"/>
                <a:gd name="connsiteX34" fmla="*/ 2024 w 1990117"/>
                <a:gd name="connsiteY34" fmla="*/ 3655619 h 3981831"/>
                <a:gd name="connsiteX35" fmla="*/ 2024 w 1990117"/>
                <a:gd name="connsiteY35" fmla="*/ 3393643 h 3981831"/>
                <a:gd name="connsiteX36" fmla="*/ 11890 w 1990117"/>
                <a:gd name="connsiteY36" fmla="*/ 3317466 h 3981831"/>
                <a:gd name="connsiteX37" fmla="*/ 2023 w 1990117"/>
                <a:gd name="connsiteY37" fmla="*/ 3219592 h 3981831"/>
                <a:gd name="connsiteX38" fmla="*/ 2023 w 1990117"/>
                <a:gd name="connsiteY38" fmla="*/ 2306169 h 3981831"/>
                <a:gd name="connsiteX39" fmla="*/ 2022 w 1990117"/>
                <a:gd name="connsiteY39" fmla="*/ 2044188 h 3981831"/>
                <a:gd name="connsiteX40" fmla="*/ 2023 w 1990117"/>
                <a:gd name="connsiteY40" fmla="*/ 2044183 h 3981831"/>
                <a:gd name="connsiteX41" fmla="*/ 2023 w 1990117"/>
                <a:gd name="connsiteY41" fmla="*/ 1953957 h 3981831"/>
                <a:gd name="connsiteX42" fmla="*/ 0 w 1990117"/>
                <a:gd name="connsiteY42" fmla="*/ 1933895 h 3981831"/>
                <a:gd name="connsiteX0" fmla="*/ 0 w 1990117"/>
                <a:gd name="connsiteY0" fmla="*/ 1933895 h 3981831"/>
                <a:gd name="connsiteX1" fmla="*/ 0 w 1990117"/>
                <a:gd name="connsiteY1" fmla="*/ 1671919 h 3981831"/>
                <a:gd name="connsiteX2" fmla="*/ 2023 w 1990117"/>
                <a:gd name="connsiteY2" fmla="*/ 1651856 h 3981831"/>
                <a:gd name="connsiteX3" fmla="*/ 1387 w 1990117"/>
                <a:gd name="connsiteY3" fmla="*/ 1086606 h 3981831"/>
                <a:gd name="connsiteX4" fmla="*/ 13040 w 1990117"/>
                <a:gd name="connsiteY4" fmla="*/ 982422 h 3981831"/>
                <a:gd name="connsiteX5" fmla="*/ 63436 w 1990117"/>
                <a:gd name="connsiteY5" fmla="*/ 880866 h 3981831"/>
                <a:gd name="connsiteX6" fmla="*/ 659054 w 1990117"/>
                <a:gd name="connsiteY6" fmla="*/ 66365 h 3981831"/>
                <a:gd name="connsiteX7" fmla="*/ 703991 w 1990117"/>
                <a:gd name="connsiteY7" fmla="*/ 5691 h 3981831"/>
                <a:gd name="connsiteX8" fmla="*/ 796765 w 1990117"/>
                <a:gd name="connsiteY8" fmla="*/ 5772 h 3981831"/>
                <a:gd name="connsiteX9" fmla="*/ 1066475 w 1990117"/>
                <a:gd name="connsiteY9" fmla="*/ 5691 h 3981831"/>
                <a:gd name="connsiteX10" fmla="*/ 1501413 w 1990117"/>
                <a:gd name="connsiteY10" fmla="*/ 1004168 h 3981831"/>
                <a:gd name="connsiteX11" fmla="*/ 1496294 w 1990117"/>
                <a:gd name="connsiteY11" fmla="*/ 1029520 h 3981831"/>
                <a:gd name="connsiteX12" fmla="*/ 1496294 w 1990117"/>
                <a:gd name="connsiteY12" fmla="*/ 1213157 h 3981831"/>
                <a:gd name="connsiteX13" fmla="*/ 1622003 w 1990117"/>
                <a:gd name="connsiteY13" fmla="*/ 1338866 h 3981831"/>
                <a:gd name="connsiteX14" fmla="*/ 1624185 w 1990117"/>
                <a:gd name="connsiteY14" fmla="*/ 1338866 h 3981831"/>
                <a:gd name="connsiteX15" fmla="*/ 1624185 w 1990117"/>
                <a:gd name="connsiteY15" fmla="*/ 1345707 h 3981831"/>
                <a:gd name="connsiteX16" fmla="*/ 1661882 w 1990117"/>
                <a:gd name="connsiteY16" fmla="*/ 1345707 h 3981831"/>
                <a:gd name="connsiteX17" fmla="*/ 1988094 w 1990117"/>
                <a:gd name="connsiteY17" fmla="*/ 1671919 h 3981831"/>
                <a:gd name="connsiteX18" fmla="*/ 1988094 w 1990117"/>
                <a:gd name="connsiteY18" fmla="*/ 1933895 h 3981831"/>
                <a:gd name="connsiteX19" fmla="*/ 1983545 w 1990117"/>
                <a:gd name="connsiteY19" fmla="*/ 1979012 h 3981831"/>
                <a:gd name="connsiteX20" fmla="*/ 1990116 w 1990117"/>
                <a:gd name="connsiteY20" fmla="*/ 2044188 h 3981831"/>
                <a:gd name="connsiteX21" fmla="*/ 1990116 w 1990117"/>
                <a:gd name="connsiteY21" fmla="*/ 2306164 h 3981831"/>
                <a:gd name="connsiteX22" fmla="*/ 1663904 w 1990117"/>
                <a:gd name="connsiteY22" fmla="*/ 2632376 h 3981831"/>
                <a:gd name="connsiteX23" fmla="*/ 1624185 w 1990117"/>
                <a:gd name="connsiteY23" fmla="*/ 2632376 h 3981831"/>
                <a:gd name="connsiteX24" fmla="*/ 1622003 w 1990117"/>
                <a:gd name="connsiteY24" fmla="*/ 2632376 h 3981831"/>
                <a:gd name="connsiteX25" fmla="*/ 1496294 w 1990117"/>
                <a:gd name="connsiteY25" fmla="*/ 2758085 h 3981831"/>
                <a:gd name="connsiteX26" fmla="*/ 1496294 w 1990117"/>
                <a:gd name="connsiteY26" fmla="*/ 2941722 h 3981831"/>
                <a:gd name="connsiteX27" fmla="*/ 1622003 w 1990117"/>
                <a:gd name="connsiteY27" fmla="*/ 3067431 h 3981831"/>
                <a:gd name="connsiteX28" fmla="*/ 1624185 w 1990117"/>
                <a:gd name="connsiteY28" fmla="*/ 3067431 h 3981831"/>
                <a:gd name="connsiteX29" fmla="*/ 1663905 w 1990117"/>
                <a:gd name="connsiteY29" fmla="*/ 3067431 h 3981831"/>
                <a:gd name="connsiteX30" fmla="*/ 1990117 w 1990117"/>
                <a:gd name="connsiteY30" fmla="*/ 3393643 h 3981831"/>
                <a:gd name="connsiteX31" fmla="*/ 1990117 w 1990117"/>
                <a:gd name="connsiteY31" fmla="*/ 3655619 h 3981831"/>
                <a:gd name="connsiteX32" fmla="*/ 1663905 w 1990117"/>
                <a:gd name="connsiteY32" fmla="*/ 3981831 h 3981831"/>
                <a:gd name="connsiteX33" fmla="*/ 328236 w 1990117"/>
                <a:gd name="connsiteY33" fmla="*/ 3981831 h 3981831"/>
                <a:gd name="connsiteX34" fmla="*/ 2024 w 1990117"/>
                <a:gd name="connsiteY34" fmla="*/ 3655619 h 3981831"/>
                <a:gd name="connsiteX35" fmla="*/ 2024 w 1990117"/>
                <a:gd name="connsiteY35" fmla="*/ 3393643 h 3981831"/>
                <a:gd name="connsiteX36" fmla="*/ 11890 w 1990117"/>
                <a:gd name="connsiteY36" fmla="*/ 3317466 h 3981831"/>
                <a:gd name="connsiteX37" fmla="*/ 2023 w 1990117"/>
                <a:gd name="connsiteY37" fmla="*/ 3219592 h 3981831"/>
                <a:gd name="connsiteX38" fmla="*/ 2023 w 1990117"/>
                <a:gd name="connsiteY38" fmla="*/ 2306169 h 3981831"/>
                <a:gd name="connsiteX39" fmla="*/ 2022 w 1990117"/>
                <a:gd name="connsiteY39" fmla="*/ 2044188 h 3981831"/>
                <a:gd name="connsiteX40" fmla="*/ 2023 w 1990117"/>
                <a:gd name="connsiteY40" fmla="*/ 2044183 h 3981831"/>
                <a:gd name="connsiteX41" fmla="*/ 2023 w 1990117"/>
                <a:gd name="connsiteY41" fmla="*/ 1953957 h 3981831"/>
                <a:gd name="connsiteX42" fmla="*/ 0 w 1990117"/>
                <a:gd name="connsiteY42" fmla="*/ 1933895 h 3981831"/>
                <a:gd name="connsiteX0" fmla="*/ 0 w 1990117"/>
                <a:gd name="connsiteY0" fmla="*/ 1933895 h 3981831"/>
                <a:gd name="connsiteX1" fmla="*/ 0 w 1990117"/>
                <a:gd name="connsiteY1" fmla="*/ 1671919 h 3981831"/>
                <a:gd name="connsiteX2" fmla="*/ 2023 w 1990117"/>
                <a:gd name="connsiteY2" fmla="*/ 1651856 h 3981831"/>
                <a:gd name="connsiteX3" fmla="*/ 1387 w 1990117"/>
                <a:gd name="connsiteY3" fmla="*/ 1086606 h 3981831"/>
                <a:gd name="connsiteX4" fmla="*/ 13040 w 1990117"/>
                <a:gd name="connsiteY4" fmla="*/ 982422 h 3981831"/>
                <a:gd name="connsiteX5" fmla="*/ 63436 w 1990117"/>
                <a:gd name="connsiteY5" fmla="*/ 880866 h 3981831"/>
                <a:gd name="connsiteX6" fmla="*/ 659054 w 1990117"/>
                <a:gd name="connsiteY6" fmla="*/ 66365 h 3981831"/>
                <a:gd name="connsiteX7" fmla="*/ 703991 w 1990117"/>
                <a:gd name="connsiteY7" fmla="*/ 5691 h 3981831"/>
                <a:gd name="connsiteX8" fmla="*/ 796765 w 1990117"/>
                <a:gd name="connsiteY8" fmla="*/ 5772 h 3981831"/>
                <a:gd name="connsiteX9" fmla="*/ 1066475 w 1990117"/>
                <a:gd name="connsiteY9" fmla="*/ 5691 h 3981831"/>
                <a:gd name="connsiteX10" fmla="*/ 1501413 w 1990117"/>
                <a:gd name="connsiteY10" fmla="*/ 1004168 h 3981831"/>
                <a:gd name="connsiteX11" fmla="*/ 1496294 w 1990117"/>
                <a:gd name="connsiteY11" fmla="*/ 1029520 h 3981831"/>
                <a:gd name="connsiteX12" fmla="*/ 1496294 w 1990117"/>
                <a:gd name="connsiteY12" fmla="*/ 1213157 h 3981831"/>
                <a:gd name="connsiteX13" fmla="*/ 1622003 w 1990117"/>
                <a:gd name="connsiteY13" fmla="*/ 1338866 h 3981831"/>
                <a:gd name="connsiteX14" fmla="*/ 1624185 w 1990117"/>
                <a:gd name="connsiteY14" fmla="*/ 1338866 h 3981831"/>
                <a:gd name="connsiteX15" fmla="*/ 1624185 w 1990117"/>
                <a:gd name="connsiteY15" fmla="*/ 1345707 h 3981831"/>
                <a:gd name="connsiteX16" fmla="*/ 1661882 w 1990117"/>
                <a:gd name="connsiteY16" fmla="*/ 1345707 h 3981831"/>
                <a:gd name="connsiteX17" fmla="*/ 1988094 w 1990117"/>
                <a:gd name="connsiteY17" fmla="*/ 1671919 h 3981831"/>
                <a:gd name="connsiteX18" fmla="*/ 1988094 w 1990117"/>
                <a:gd name="connsiteY18" fmla="*/ 1933895 h 3981831"/>
                <a:gd name="connsiteX19" fmla="*/ 1983545 w 1990117"/>
                <a:gd name="connsiteY19" fmla="*/ 1979012 h 3981831"/>
                <a:gd name="connsiteX20" fmla="*/ 1990116 w 1990117"/>
                <a:gd name="connsiteY20" fmla="*/ 2044188 h 3981831"/>
                <a:gd name="connsiteX21" fmla="*/ 1990116 w 1990117"/>
                <a:gd name="connsiteY21" fmla="*/ 2306164 h 3981831"/>
                <a:gd name="connsiteX22" fmla="*/ 1663904 w 1990117"/>
                <a:gd name="connsiteY22" fmla="*/ 2632376 h 3981831"/>
                <a:gd name="connsiteX23" fmla="*/ 1624185 w 1990117"/>
                <a:gd name="connsiteY23" fmla="*/ 2632376 h 3981831"/>
                <a:gd name="connsiteX24" fmla="*/ 1622003 w 1990117"/>
                <a:gd name="connsiteY24" fmla="*/ 2632376 h 3981831"/>
                <a:gd name="connsiteX25" fmla="*/ 1496294 w 1990117"/>
                <a:gd name="connsiteY25" fmla="*/ 2758085 h 3981831"/>
                <a:gd name="connsiteX26" fmla="*/ 1496294 w 1990117"/>
                <a:gd name="connsiteY26" fmla="*/ 2941722 h 3981831"/>
                <a:gd name="connsiteX27" fmla="*/ 1622003 w 1990117"/>
                <a:gd name="connsiteY27" fmla="*/ 3067431 h 3981831"/>
                <a:gd name="connsiteX28" fmla="*/ 1624185 w 1990117"/>
                <a:gd name="connsiteY28" fmla="*/ 3067431 h 3981831"/>
                <a:gd name="connsiteX29" fmla="*/ 1663905 w 1990117"/>
                <a:gd name="connsiteY29" fmla="*/ 3067431 h 3981831"/>
                <a:gd name="connsiteX30" fmla="*/ 1990117 w 1990117"/>
                <a:gd name="connsiteY30" fmla="*/ 3393643 h 3981831"/>
                <a:gd name="connsiteX31" fmla="*/ 1990117 w 1990117"/>
                <a:gd name="connsiteY31" fmla="*/ 3655619 h 3981831"/>
                <a:gd name="connsiteX32" fmla="*/ 1663905 w 1990117"/>
                <a:gd name="connsiteY32" fmla="*/ 3981831 h 3981831"/>
                <a:gd name="connsiteX33" fmla="*/ 328236 w 1990117"/>
                <a:gd name="connsiteY33" fmla="*/ 3981831 h 3981831"/>
                <a:gd name="connsiteX34" fmla="*/ 2024 w 1990117"/>
                <a:gd name="connsiteY34" fmla="*/ 3655619 h 3981831"/>
                <a:gd name="connsiteX35" fmla="*/ 2024 w 1990117"/>
                <a:gd name="connsiteY35" fmla="*/ 3393643 h 3981831"/>
                <a:gd name="connsiteX36" fmla="*/ 11890 w 1990117"/>
                <a:gd name="connsiteY36" fmla="*/ 3317466 h 3981831"/>
                <a:gd name="connsiteX37" fmla="*/ 2023 w 1990117"/>
                <a:gd name="connsiteY37" fmla="*/ 3219592 h 3981831"/>
                <a:gd name="connsiteX38" fmla="*/ 2023 w 1990117"/>
                <a:gd name="connsiteY38" fmla="*/ 2306169 h 3981831"/>
                <a:gd name="connsiteX39" fmla="*/ 2022 w 1990117"/>
                <a:gd name="connsiteY39" fmla="*/ 2044188 h 3981831"/>
                <a:gd name="connsiteX40" fmla="*/ 2023 w 1990117"/>
                <a:gd name="connsiteY40" fmla="*/ 2044183 h 3981831"/>
                <a:gd name="connsiteX41" fmla="*/ 2023 w 1990117"/>
                <a:gd name="connsiteY41" fmla="*/ 1953957 h 3981831"/>
                <a:gd name="connsiteX42" fmla="*/ 0 w 1990117"/>
                <a:gd name="connsiteY42" fmla="*/ 1933895 h 3981831"/>
                <a:gd name="connsiteX0" fmla="*/ 0 w 1990117"/>
                <a:gd name="connsiteY0" fmla="*/ 1928225 h 3976161"/>
                <a:gd name="connsiteX1" fmla="*/ 0 w 1990117"/>
                <a:gd name="connsiteY1" fmla="*/ 1666249 h 3976161"/>
                <a:gd name="connsiteX2" fmla="*/ 2023 w 1990117"/>
                <a:gd name="connsiteY2" fmla="*/ 1646186 h 3976161"/>
                <a:gd name="connsiteX3" fmla="*/ 1387 w 1990117"/>
                <a:gd name="connsiteY3" fmla="*/ 1080936 h 3976161"/>
                <a:gd name="connsiteX4" fmla="*/ 13040 w 1990117"/>
                <a:gd name="connsiteY4" fmla="*/ 976752 h 3976161"/>
                <a:gd name="connsiteX5" fmla="*/ 63436 w 1990117"/>
                <a:gd name="connsiteY5" fmla="*/ 875196 h 3976161"/>
                <a:gd name="connsiteX6" fmla="*/ 659054 w 1990117"/>
                <a:gd name="connsiteY6" fmla="*/ 60695 h 3976161"/>
                <a:gd name="connsiteX7" fmla="*/ 706745 w 1990117"/>
                <a:gd name="connsiteY7" fmla="*/ 11038 h 3976161"/>
                <a:gd name="connsiteX8" fmla="*/ 796765 w 1990117"/>
                <a:gd name="connsiteY8" fmla="*/ 102 h 3976161"/>
                <a:gd name="connsiteX9" fmla="*/ 1066475 w 1990117"/>
                <a:gd name="connsiteY9" fmla="*/ 21 h 3976161"/>
                <a:gd name="connsiteX10" fmla="*/ 1501413 w 1990117"/>
                <a:gd name="connsiteY10" fmla="*/ 998498 h 3976161"/>
                <a:gd name="connsiteX11" fmla="*/ 1496294 w 1990117"/>
                <a:gd name="connsiteY11" fmla="*/ 1023850 h 3976161"/>
                <a:gd name="connsiteX12" fmla="*/ 1496294 w 1990117"/>
                <a:gd name="connsiteY12" fmla="*/ 1207487 h 3976161"/>
                <a:gd name="connsiteX13" fmla="*/ 1622003 w 1990117"/>
                <a:gd name="connsiteY13" fmla="*/ 1333196 h 3976161"/>
                <a:gd name="connsiteX14" fmla="*/ 1624185 w 1990117"/>
                <a:gd name="connsiteY14" fmla="*/ 1333196 h 3976161"/>
                <a:gd name="connsiteX15" fmla="*/ 1624185 w 1990117"/>
                <a:gd name="connsiteY15" fmla="*/ 1340037 h 3976161"/>
                <a:gd name="connsiteX16" fmla="*/ 1661882 w 1990117"/>
                <a:gd name="connsiteY16" fmla="*/ 1340037 h 3976161"/>
                <a:gd name="connsiteX17" fmla="*/ 1988094 w 1990117"/>
                <a:gd name="connsiteY17" fmla="*/ 1666249 h 3976161"/>
                <a:gd name="connsiteX18" fmla="*/ 1988094 w 1990117"/>
                <a:gd name="connsiteY18" fmla="*/ 1928225 h 3976161"/>
                <a:gd name="connsiteX19" fmla="*/ 1983545 w 1990117"/>
                <a:gd name="connsiteY19" fmla="*/ 1973342 h 3976161"/>
                <a:gd name="connsiteX20" fmla="*/ 1990116 w 1990117"/>
                <a:gd name="connsiteY20" fmla="*/ 2038518 h 3976161"/>
                <a:gd name="connsiteX21" fmla="*/ 1990116 w 1990117"/>
                <a:gd name="connsiteY21" fmla="*/ 2300494 h 3976161"/>
                <a:gd name="connsiteX22" fmla="*/ 1663904 w 1990117"/>
                <a:gd name="connsiteY22" fmla="*/ 2626706 h 3976161"/>
                <a:gd name="connsiteX23" fmla="*/ 1624185 w 1990117"/>
                <a:gd name="connsiteY23" fmla="*/ 2626706 h 3976161"/>
                <a:gd name="connsiteX24" fmla="*/ 1622003 w 1990117"/>
                <a:gd name="connsiteY24" fmla="*/ 2626706 h 3976161"/>
                <a:gd name="connsiteX25" fmla="*/ 1496294 w 1990117"/>
                <a:gd name="connsiteY25" fmla="*/ 2752415 h 3976161"/>
                <a:gd name="connsiteX26" fmla="*/ 1496294 w 1990117"/>
                <a:gd name="connsiteY26" fmla="*/ 2936052 h 3976161"/>
                <a:gd name="connsiteX27" fmla="*/ 1622003 w 1990117"/>
                <a:gd name="connsiteY27" fmla="*/ 3061761 h 3976161"/>
                <a:gd name="connsiteX28" fmla="*/ 1624185 w 1990117"/>
                <a:gd name="connsiteY28" fmla="*/ 3061761 h 3976161"/>
                <a:gd name="connsiteX29" fmla="*/ 1663905 w 1990117"/>
                <a:gd name="connsiteY29" fmla="*/ 3061761 h 3976161"/>
                <a:gd name="connsiteX30" fmla="*/ 1990117 w 1990117"/>
                <a:gd name="connsiteY30" fmla="*/ 3387973 h 3976161"/>
                <a:gd name="connsiteX31" fmla="*/ 1990117 w 1990117"/>
                <a:gd name="connsiteY31" fmla="*/ 3649949 h 3976161"/>
                <a:gd name="connsiteX32" fmla="*/ 1663905 w 1990117"/>
                <a:gd name="connsiteY32" fmla="*/ 3976161 h 3976161"/>
                <a:gd name="connsiteX33" fmla="*/ 328236 w 1990117"/>
                <a:gd name="connsiteY33" fmla="*/ 3976161 h 3976161"/>
                <a:gd name="connsiteX34" fmla="*/ 2024 w 1990117"/>
                <a:gd name="connsiteY34" fmla="*/ 3649949 h 3976161"/>
                <a:gd name="connsiteX35" fmla="*/ 2024 w 1990117"/>
                <a:gd name="connsiteY35" fmla="*/ 3387973 h 3976161"/>
                <a:gd name="connsiteX36" fmla="*/ 11890 w 1990117"/>
                <a:gd name="connsiteY36" fmla="*/ 3311796 h 3976161"/>
                <a:gd name="connsiteX37" fmla="*/ 2023 w 1990117"/>
                <a:gd name="connsiteY37" fmla="*/ 3213922 h 3976161"/>
                <a:gd name="connsiteX38" fmla="*/ 2023 w 1990117"/>
                <a:gd name="connsiteY38" fmla="*/ 2300499 h 3976161"/>
                <a:gd name="connsiteX39" fmla="*/ 2022 w 1990117"/>
                <a:gd name="connsiteY39" fmla="*/ 2038518 h 3976161"/>
                <a:gd name="connsiteX40" fmla="*/ 2023 w 1990117"/>
                <a:gd name="connsiteY40" fmla="*/ 2038513 h 3976161"/>
                <a:gd name="connsiteX41" fmla="*/ 2023 w 1990117"/>
                <a:gd name="connsiteY41" fmla="*/ 1948287 h 3976161"/>
                <a:gd name="connsiteX42" fmla="*/ 0 w 1990117"/>
                <a:gd name="connsiteY42" fmla="*/ 1928225 h 3976161"/>
                <a:gd name="connsiteX0" fmla="*/ 0 w 1990117"/>
                <a:gd name="connsiteY0" fmla="*/ 1928225 h 3976161"/>
                <a:gd name="connsiteX1" fmla="*/ 0 w 1990117"/>
                <a:gd name="connsiteY1" fmla="*/ 1666249 h 3976161"/>
                <a:gd name="connsiteX2" fmla="*/ 2023 w 1990117"/>
                <a:gd name="connsiteY2" fmla="*/ 1646186 h 3976161"/>
                <a:gd name="connsiteX3" fmla="*/ 1387 w 1990117"/>
                <a:gd name="connsiteY3" fmla="*/ 1080936 h 3976161"/>
                <a:gd name="connsiteX4" fmla="*/ 13040 w 1990117"/>
                <a:gd name="connsiteY4" fmla="*/ 976752 h 3976161"/>
                <a:gd name="connsiteX5" fmla="*/ 63436 w 1990117"/>
                <a:gd name="connsiteY5" fmla="*/ 875196 h 3976161"/>
                <a:gd name="connsiteX6" fmla="*/ 659054 w 1990117"/>
                <a:gd name="connsiteY6" fmla="*/ 60695 h 3976161"/>
                <a:gd name="connsiteX7" fmla="*/ 706745 w 1990117"/>
                <a:gd name="connsiteY7" fmla="*/ 11038 h 3976161"/>
                <a:gd name="connsiteX8" fmla="*/ 796765 w 1990117"/>
                <a:gd name="connsiteY8" fmla="*/ 102 h 3976161"/>
                <a:gd name="connsiteX9" fmla="*/ 1066475 w 1990117"/>
                <a:gd name="connsiteY9" fmla="*/ 21 h 3976161"/>
                <a:gd name="connsiteX10" fmla="*/ 1501413 w 1990117"/>
                <a:gd name="connsiteY10" fmla="*/ 998498 h 3976161"/>
                <a:gd name="connsiteX11" fmla="*/ 1496294 w 1990117"/>
                <a:gd name="connsiteY11" fmla="*/ 1023850 h 3976161"/>
                <a:gd name="connsiteX12" fmla="*/ 1496294 w 1990117"/>
                <a:gd name="connsiteY12" fmla="*/ 1207487 h 3976161"/>
                <a:gd name="connsiteX13" fmla="*/ 1622003 w 1990117"/>
                <a:gd name="connsiteY13" fmla="*/ 1333196 h 3976161"/>
                <a:gd name="connsiteX14" fmla="*/ 1624185 w 1990117"/>
                <a:gd name="connsiteY14" fmla="*/ 1333196 h 3976161"/>
                <a:gd name="connsiteX15" fmla="*/ 1624185 w 1990117"/>
                <a:gd name="connsiteY15" fmla="*/ 1340037 h 3976161"/>
                <a:gd name="connsiteX16" fmla="*/ 1661882 w 1990117"/>
                <a:gd name="connsiteY16" fmla="*/ 1340037 h 3976161"/>
                <a:gd name="connsiteX17" fmla="*/ 1988094 w 1990117"/>
                <a:gd name="connsiteY17" fmla="*/ 1666249 h 3976161"/>
                <a:gd name="connsiteX18" fmla="*/ 1988094 w 1990117"/>
                <a:gd name="connsiteY18" fmla="*/ 1928225 h 3976161"/>
                <a:gd name="connsiteX19" fmla="*/ 1983545 w 1990117"/>
                <a:gd name="connsiteY19" fmla="*/ 1973342 h 3976161"/>
                <a:gd name="connsiteX20" fmla="*/ 1990116 w 1990117"/>
                <a:gd name="connsiteY20" fmla="*/ 2038518 h 3976161"/>
                <a:gd name="connsiteX21" fmla="*/ 1990116 w 1990117"/>
                <a:gd name="connsiteY21" fmla="*/ 2300494 h 3976161"/>
                <a:gd name="connsiteX22" fmla="*/ 1663904 w 1990117"/>
                <a:gd name="connsiteY22" fmla="*/ 2626706 h 3976161"/>
                <a:gd name="connsiteX23" fmla="*/ 1624185 w 1990117"/>
                <a:gd name="connsiteY23" fmla="*/ 2626706 h 3976161"/>
                <a:gd name="connsiteX24" fmla="*/ 1622003 w 1990117"/>
                <a:gd name="connsiteY24" fmla="*/ 2626706 h 3976161"/>
                <a:gd name="connsiteX25" fmla="*/ 1496294 w 1990117"/>
                <a:gd name="connsiteY25" fmla="*/ 2752415 h 3976161"/>
                <a:gd name="connsiteX26" fmla="*/ 1496294 w 1990117"/>
                <a:gd name="connsiteY26" fmla="*/ 2936052 h 3976161"/>
                <a:gd name="connsiteX27" fmla="*/ 1622003 w 1990117"/>
                <a:gd name="connsiteY27" fmla="*/ 3061761 h 3976161"/>
                <a:gd name="connsiteX28" fmla="*/ 1624185 w 1990117"/>
                <a:gd name="connsiteY28" fmla="*/ 3061761 h 3976161"/>
                <a:gd name="connsiteX29" fmla="*/ 1663905 w 1990117"/>
                <a:gd name="connsiteY29" fmla="*/ 3061761 h 3976161"/>
                <a:gd name="connsiteX30" fmla="*/ 1990117 w 1990117"/>
                <a:gd name="connsiteY30" fmla="*/ 3387973 h 3976161"/>
                <a:gd name="connsiteX31" fmla="*/ 1990117 w 1990117"/>
                <a:gd name="connsiteY31" fmla="*/ 3649949 h 3976161"/>
                <a:gd name="connsiteX32" fmla="*/ 1663905 w 1990117"/>
                <a:gd name="connsiteY32" fmla="*/ 3976161 h 3976161"/>
                <a:gd name="connsiteX33" fmla="*/ 328236 w 1990117"/>
                <a:gd name="connsiteY33" fmla="*/ 3976161 h 3976161"/>
                <a:gd name="connsiteX34" fmla="*/ 2024 w 1990117"/>
                <a:gd name="connsiteY34" fmla="*/ 3649949 h 3976161"/>
                <a:gd name="connsiteX35" fmla="*/ 2024 w 1990117"/>
                <a:gd name="connsiteY35" fmla="*/ 3387973 h 3976161"/>
                <a:gd name="connsiteX36" fmla="*/ 11890 w 1990117"/>
                <a:gd name="connsiteY36" fmla="*/ 3311796 h 3976161"/>
                <a:gd name="connsiteX37" fmla="*/ 2023 w 1990117"/>
                <a:gd name="connsiteY37" fmla="*/ 3213922 h 3976161"/>
                <a:gd name="connsiteX38" fmla="*/ 2023 w 1990117"/>
                <a:gd name="connsiteY38" fmla="*/ 2300499 h 3976161"/>
                <a:gd name="connsiteX39" fmla="*/ 2022 w 1990117"/>
                <a:gd name="connsiteY39" fmla="*/ 2038518 h 3976161"/>
                <a:gd name="connsiteX40" fmla="*/ 2023 w 1990117"/>
                <a:gd name="connsiteY40" fmla="*/ 2038513 h 3976161"/>
                <a:gd name="connsiteX41" fmla="*/ 2023 w 1990117"/>
                <a:gd name="connsiteY41" fmla="*/ 1948287 h 3976161"/>
                <a:gd name="connsiteX42" fmla="*/ 0 w 1990117"/>
                <a:gd name="connsiteY42" fmla="*/ 1928225 h 3976161"/>
                <a:gd name="connsiteX0" fmla="*/ 0 w 1990117"/>
                <a:gd name="connsiteY0" fmla="*/ 1928225 h 3976161"/>
                <a:gd name="connsiteX1" fmla="*/ 0 w 1990117"/>
                <a:gd name="connsiteY1" fmla="*/ 1666249 h 3976161"/>
                <a:gd name="connsiteX2" fmla="*/ 2023 w 1990117"/>
                <a:gd name="connsiteY2" fmla="*/ 1646186 h 3976161"/>
                <a:gd name="connsiteX3" fmla="*/ 1387 w 1990117"/>
                <a:gd name="connsiteY3" fmla="*/ 1080936 h 3976161"/>
                <a:gd name="connsiteX4" fmla="*/ 13040 w 1990117"/>
                <a:gd name="connsiteY4" fmla="*/ 976752 h 3976161"/>
                <a:gd name="connsiteX5" fmla="*/ 63436 w 1990117"/>
                <a:gd name="connsiteY5" fmla="*/ 875196 h 3976161"/>
                <a:gd name="connsiteX6" fmla="*/ 659054 w 1990117"/>
                <a:gd name="connsiteY6" fmla="*/ 60695 h 3976161"/>
                <a:gd name="connsiteX7" fmla="*/ 706745 w 1990117"/>
                <a:gd name="connsiteY7" fmla="*/ 11038 h 3976161"/>
                <a:gd name="connsiteX8" fmla="*/ 796765 w 1990117"/>
                <a:gd name="connsiteY8" fmla="*/ 102 h 3976161"/>
                <a:gd name="connsiteX9" fmla="*/ 1066475 w 1990117"/>
                <a:gd name="connsiteY9" fmla="*/ 21 h 3976161"/>
                <a:gd name="connsiteX10" fmla="*/ 1501413 w 1990117"/>
                <a:gd name="connsiteY10" fmla="*/ 998498 h 3976161"/>
                <a:gd name="connsiteX11" fmla="*/ 1496294 w 1990117"/>
                <a:gd name="connsiteY11" fmla="*/ 1023850 h 3976161"/>
                <a:gd name="connsiteX12" fmla="*/ 1496294 w 1990117"/>
                <a:gd name="connsiteY12" fmla="*/ 1207487 h 3976161"/>
                <a:gd name="connsiteX13" fmla="*/ 1622003 w 1990117"/>
                <a:gd name="connsiteY13" fmla="*/ 1333196 h 3976161"/>
                <a:gd name="connsiteX14" fmla="*/ 1624185 w 1990117"/>
                <a:gd name="connsiteY14" fmla="*/ 1333196 h 3976161"/>
                <a:gd name="connsiteX15" fmla="*/ 1624185 w 1990117"/>
                <a:gd name="connsiteY15" fmla="*/ 1340037 h 3976161"/>
                <a:gd name="connsiteX16" fmla="*/ 1661882 w 1990117"/>
                <a:gd name="connsiteY16" fmla="*/ 1340037 h 3976161"/>
                <a:gd name="connsiteX17" fmla="*/ 1988094 w 1990117"/>
                <a:gd name="connsiteY17" fmla="*/ 1666249 h 3976161"/>
                <a:gd name="connsiteX18" fmla="*/ 1988094 w 1990117"/>
                <a:gd name="connsiteY18" fmla="*/ 1928225 h 3976161"/>
                <a:gd name="connsiteX19" fmla="*/ 1983545 w 1990117"/>
                <a:gd name="connsiteY19" fmla="*/ 1973342 h 3976161"/>
                <a:gd name="connsiteX20" fmla="*/ 1990116 w 1990117"/>
                <a:gd name="connsiteY20" fmla="*/ 2038518 h 3976161"/>
                <a:gd name="connsiteX21" fmla="*/ 1990116 w 1990117"/>
                <a:gd name="connsiteY21" fmla="*/ 2300494 h 3976161"/>
                <a:gd name="connsiteX22" fmla="*/ 1663904 w 1990117"/>
                <a:gd name="connsiteY22" fmla="*/ 2626706 h 3976161"/>
                <a:gd name="connsiteX23" fmla="*/ 1624185 w 1990117"/>
                <a:gd name="connsiteY23" fmla="*/ 2626706 h 3976161"/>
                <a:gd name="connsiteX24" fmla="*/ 1622003 w 1990117"/>
                <a:gd name="connsiteY24" fmla="*/ 2626706 h 3976161"/>
                <a:gd name="connsiteX25" fmla="*/ 1496294 w 1990117"/>
                <a:gd name="connsiteY25" fmla="*/ 2752415 h 3976161"/>
                <a:gd name="connsiteX26" fmla="*/ 1496294 w 1990117"/>
                <a:gd name="connsiteY26" fmla="*/ 2936052 h 3976161"/>
                <a:gd name="connsiteX27" fmla="*/ 1622003 w 1990117"/>
                <a:gd name="connsiteY27" fmla="*/ 3061761 h 3976161"/>
                <a:gd name="connsiteX28" fmla="*/ 1624185 w 1990117"/>
                <a:gd name="connsiteY28" fmla="*/ 3061761 h 3976161"/>
                <a:gd name="connsiteX29" fmla="*/ 1663905 w 1990117"/>
                <a:gd name="connsiteY29" fmla="*/ 3061761 h 3976161"/>
                <a:gd name="connsiteX30" fmla="*/ 1990117 w 1990117"/>
                <a:gd name="connsiteY30" fmla="*/ 3387973 h 3976161"/>
                <a:gd name="connsiteX31" fmla="*/ 1990117 w 1990117"/>
                <a:gd name="connsiteY31" fmla="*/ 3649949 h 3976161"/>
                <a:gd name="connsiteX32" fmla="*/ 1663905 w 1990117"/>
                <a:gd name="connsiteY32" fmla="*/ 3976161 h 3976161"/>
                <a:gd name="connsiteX33" fmla="*/ 328236 w 1990117"/>
                <a:gd name="connsiteY33" fmla="*/ 3976161 h 3976161"/>
                <a:gd name="connsiteX34" fmla="*/ 2024 w 1990117"/>
                <a:gd name="connsiteY34" fmla="*/ 3649949 h 3976161"/>
                <a:gd name="connsiteX35" fmla="*/ 2024 w 1990117"/>
                <a:gd name="connsiteY35" fmla="*/ 3387973 h 3976161"/>
                <a:gd name="connsiteX36" fmla="*/ 11890 w 1990117"/>
                <a:gd name="connsiteY36" fmla="*/ 3311796 h 3976161"/>
                <a:gd name="connsiteX37" fmla="*/ 2023 w 1990117"/>
                <a:gd name="connsiteY37" fmla="*/ 3213922 h 3976161"/>
                <a:gd name="connsiteX38" fmla="*/ 2023 w 1990117"/>
                <a:gd name="connsiteY38" fmla="*/ 2300499 h 3976161"/>
                <a:gd name="connsiteX39" fmla="*/ 2022 w 1990117"/>
                <a:gd name="connsiteY39" fmla="*/ 2038518 h 3976161"/>
                <a:gd name="connsiteX40" fmla="*/ 2023 w 1990117"/>
                <a:gd name="connsiteY40" fmla="*/ 2038513 h 3976161"/>
                <a:gd name="connsiteX41" fmla="*/ 2023 w 1990117"/>
                <a:gd name="connsiteY41" fmla="*/ 1948287 h 3976161"/>
                <a:gd name="connsiteX42" fmla="*/ 0 w 1990117"/>
                <a:gd name="connsiteY42" fmla="*/ 1928225 h 3976161"/>
                <a:gd name="connsiteX0" fmla="*/ 0 w 1990117"/>
                <a:gd name="connsiteY0" fmla="*/ 1928204 h 3976140"/>
                <a:gd name="connsiteX1" fmla="*/ 0 w 1990117"/>
                <a:gd name="connsiteY1" fmla="*/ 1666228 h 3976140"/>
                <a:gd name="connsiteX2" fmla="*/ 2023 w 1990117"/>
                <a:gd name="connsiteY2" fmla="*/ 1646165 h 3976140"/>
                <a:gd name="connsiteX3" fmla="*/ 1387 w 1990117"/>
                <a:gd name="connsiteY3" fmla="*/ 1080915 h 3976140"/>
                <a:gd name="connsiteX4" fmla="*/ 13040 w 1990117"/>
                <a:gd name="connsiteY4" fmla="*/ 976731 h 3976140"/>
                <a:gd name="connsiteX5" fmla="*/ 63436 w 1990117"/>
                <a:gd name="connsiteY5" fmla="*/ 875175 h 3976140"/>
                <a:gd name="connsiteX6" fmla="*/ 659054 w 1990117"/>
                <a:gd name="connsiteY6" fmla="*/ 60674 h 3976140"/>
                <a:gd name="connsiteX7" fmla="*/ 706745 w 1990117"/>
                <a:gd name="connsiteY7" fmla="*/ 19280 h 3976140"/>
                <a:gd name="connsiteX8" fmla="*/ 796765 w 1990117"/>
                <a:gd name="connsiteY8" fmla="*/ 81 h 3976140"/>
                <a:gd name="connsiteX9" fmla="*/ 1066475 w 1990117"/>
                <a:gd name="connsiteY9" fmla="*/ 0 h 3976140"/>
                <a:gd name="connsiteX10" fmla="*/ 1501413 w 1990117"/>
                <a:gd name="connsiteY10" fmla="*/ 998477 h 3976140"/>
                <a:gd name="connsiteX11" fmla="*/ 1496294 w 1990117"/>
                <a:gd name="connsiteY11" fmla="*/ 1023829 h 3976140"/>
                <a:gd name="connsiteX12" fmla="*/ 1496294 w 1990117"/>
                <a:gd name="connsiteY12" fmla="*/ 1207466 h 3976140"/>
                <a:gd name="connsiteX13" fmla="*/ 1622003 w 1990117"/>
                <a:gd name="connsiteY13" fmla="*/ 1333175 h 3976140"/>
                <a:gd name="connsiteX14" fmla="*/ 1624185 w 1990117"/>
                <a:gd name="connsiteY14" fmla="*/ 1333175 h 3976140"/>
                <a:gd name="connsiteX15" fmla="*/ 1624185 w 1990117"/>
                <a:gd name="connsiteY15" fmla="*/ 1340016 h 3976140"/>
                <a:gd name="connsiteX16" fmla="*/ 1661882 w 1990117"/>
                <a:gd name="connsiteY16" fmla="*/ 1340016 h 3976140"/>
                <a:gd name="connsiteX17" fmla="*/ 1988094 w 1990117"/>
                <a:gd name="connsiteY17" fmla="*/ 1666228 h 3976140"/>
                <a:gd name="connsiteX18" fmla="*/ 1988094 w 1990117"/>
                <a:gd name="connsiteY18" fmla="*/ 1928204 h 3976140"/>
                <a:gd name="connsiteX19" fmla="*/ 1983545 w 1990117"/>
                <a:gd name="connsiteY19" fmla="*/ 1973321 h 3976140"/>
                <a:gd name="connsiteX20" fmla="*/ 1990116 w 1990117"/>
                <a:gd name="connsiteY20" fmla="*/ 2038497 h 3976140"/>
                <a:gd name="connsiteX21" fmla="*/ 1990116 w 1990117"/>
                <a:gd name="connsiteY21" fmla="*/ 2300473 h 3976140"/>
                <a:gd name="connsiteX22" fmla="*/ 1663904 w 1990117"/>
                <a:gd name="connsiteY22" fmla="*/ 2626685 h 3976140"/>
                <a:gd name="connsiteX23" fmla="*/ 1624185 w 1990117"/>
                <a:gd name="connsiteY23" fmla="*/ 2626685 h 3976140"/>
                <a:gd name="connsiteX24" fmla="*/ 1622003 w 1990117"/>
                <a:gd name="connsiteY24" fmla="*/ 2626685 h 3976140"/>
                <a:gd name="connsiteX25" fmla="*/ 1496294 w 1990117"/>
                <a:gd name="connsiteY25" fmla="*/ 2752394 h 3976140"/>
                <a:gd name="connsiteX26" fmla="*/ 1496294 w 1990117"/>
                <a:gd name="connsiteY26" fmla="*/ 2936031 h 3976140"/>
                <a:gd name="connsiteX27" fmla="*/ 1622003 w 1990117"/>
                <a:gd name="connsiteY27" fmla="*/ 3061740 h 3976140"/>
                <a:gd name="connsiteX28" fmla="*/ 1624185 w 1990117"/>
                <a:gd name="connsiteY28" fmla="*/ 3061740 h 3976140"/>
                <a:gd name="connsiteX29" fmla="*/ 1663905 w 1990117"/>
                <a:gd name="connsiteY29" fmla="*/ 3061740 h 3976140"/>
                <a:gd name="connsiteX30" fmla="*/ 1990117 w 1990117"/>
                <a:gd name="connsiteY30" fmla="*/ 3387952 h 3976140"/>
                <a:gd name="connsiteX31" fmla="*/ 1990117 w 1990117"/>
                <a:gd name="connsiteY31" fmla="*/ 3649928 h 3976140"/>
                <a:gd name="connsiteX32" fmla="*/ 1663905 w 1990117"/>
                <a:gd name="connsiteY32" fmla="*/ 3976140 h 3976140"/>
                <a:gd name="connsiteX33" fmla="*/ 328236 w 1990117"/>
                <a:gd name="connsiteY33" fmla="*/ 3976140 h 3976140"/>
                <a:gd name="connsiteX34" fmla="*/ 2024 w 1990117"/>
                <a:gd name="connsiteY34" fmla="*/ 3649928 h 3976140"/>
                <a:gd name="connsiteX35" fmla="*/ 2024 w 1990117"/>
                <a:gd name="connsiteY35" fmla="*/ 3387952 h 3976140"/>
                <a:gd name="connsiteX36" fmla="*/ 11890 w 1990117"/>
                <a:gd name="connsiteY36" fmla="*/ 3311775 h 3976140"/>
                <a:gd name="connsiteX37" fmla="*/ 2023 w 1990117"/>
                <a:gd name="connsiteY37" fmla="*/ 3213901 h 3976140"/>
                <a:gd name="connsiteX38" fmla="*/ 2023 w 1990117"/>
                <a:gd name="connsiteY38" fmla="*/ 2300478 h 3976140"/>
                <a:gd name="connsiteX39" fmla="*/ 2022 w 1990117"/>
                <a:gd name="connsiteY39" fmla="*/ 2038497 h 3976140"/>
                <a:gd name="connsiteX40" fmla="*/ 2023 w 1990117"/>
                <a:gd name="connsiteY40" fmla="*/ 2038492 h 3976140"/>
                <a:gd name="connsiteX41" fmla="*/ 2023 w 1990117"/>
                <a:gd name="connsiteY41" fmla="*/ 1948266 h 3976140"/>
                <a:gd name="connsiteX42" fmla="*/ 0 w 1990117"/>
                <a:gd name="connsiteY42"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1387 w 1990117"/>
                <a:gd name="connsiteY3" fmla="*/ 1080915 h 3976140"/>
                <a:gd name="connsiteX4" fmla="*/ 13040 w 1990117"/>
                <a:gd name="connsiteY4" fmla="*/ 976731 h 3976140"/>
                <a:gd name="connsiteX5" fmla="*/ 63436 w 1990117"/>
                <a:gd name="connsiteY5" fmla="*/ 875175 h 3976140"/>
                <a:gd name="connsiteX6" fmla="*/ 659054 w 1990117"/>
                <a:gd name="connsiteY6" fmla="*/ 60674 h 3976140"/>
                <a:gd name="connsiteX7" fmla="*/ 706745 w 1990117"/>
                <a:gd name="connsiteY7" fmla="*/ 19280 h 3976140"/>
                <a:gd name="connsiteX8" fmla="*/ 796765 w 1990117"/>
                <a:gd name="connsiteY8" fmla="*/ 81 h 3976140"/>
                <a:gd name="connsiteX9" fmla="*/ 992314 w 1990117"/>
                <a:gd name="connsiteY9" fmla="*/ 81 h 3976140"/>
                <a:gd name="connsiteX10" fmla="*/ 1066475 w 1990117"/>
                <a:gd name="connsiteY10" fmla="*/ 0 h 3976140"/>
                <a:gd name="connsiteX11" fmla="*/ 1501413 w 1990117"/>
                <a:gd name="connsiteY11" fmla="*/ 998477 h 3976140"/>
                <a:gd name="connsiteX12" fmla="*/ 1496294 w 1990117"/>
                <a:gd name="connsiteY12" fmla="*/ 1023829 h 3976140"/>
                <a:gd name="connsiteX13" fmla="*/ 1496294 w 1990117"/>
                <a:gd name="connsiteY13" fmla="*/ 1207466 h 3976140"/>
                <a:gd name="connsiteX14" fmla="*/ 1622003 w 1990117"/>
                <a:gd name="connsiteY14" fmla="*/ 1333175 h 3976140"/>
                <a:gd name="connsiteX15" fmla="*/ 1624185 w 1990117"/>
                <a:gd name="connsiteY15" fmla="*/ 1333175 h 3976140"/>
                <a:gd name="connsiteX16" fmla="*/ 1624185 w 1990117"/>
                <a:gd name="connsiteY16" fmla="*/ 1340016 h 3976140"/>
                <a:gd name="connsiteX17" fmla="*/ 1661882 w 1990117"/>
                <a:gd name="connsiteY17" fmla="*/ 1340016 h 3976140"/>
                <a:gd name="connsiteX18" fmla="*/ 1988094 w 1990117"/>
                <a:gd name="connsiteY18" fmla="*/ 1666228 h 3976140"/>
                <a:gd name="connsiteX19" fmla="*/ 1988094 w 1990117"/>
                <a:gd name="connsiteY19" fmla="*/ 1928204 h 3976140"/>
                <a:gd name="connsiteX20" fmla="*/ 1983545 w 1990117"/>
                <a:gd name="connsiteY20" fmla="*/ 1973321 h 3976140"/>
                <a:gd name="connsiteX21" fmla="*/ 1990116 w 1990117"/>
                <a:gd name="connsiteY21" fmla="*/ 2038497 h 3976140"/>
                <a:gd name="connsiteX22" fmla="*/ 1990116 w 1990117"/>
                <a:gd name="connsiteY22" fmla="*/ 2300473 h 3976140"/>
                <a:gd name="connsiteX23" fmla="*/ 1663904 w 1990117"/>
                <a:gd name="connsiteY23" fmla="*/ 2626685 h 3976140"/>
                <a:gd name="connsiteX24" fmla="*/ 1624185 w 1990117"/>
                <a:gd name="connsiteY24" fmla="*/ 2626685 h 3976140"/>
                <a:gd name="connsiteX25" fmla="*/ 1622003 w 1990117"/>
                <a:gd name="connsiteY25" fmla="*/ 2626685 h 3976140"/>
                <a:gd name="connsiteX26" fmla="*/ 1496294 w 1990117"/>
                <a:gd name="connsiteY26" fmla="*/ 2752394 h 3976140"/>
                <a:gd name="connsiteX27" fmla="*/ 1496294 w 1990117"/>
                <a:gd name="connsiteY27" fmla="*/ 2936031 h 3976140"/>
                <a:gd name="connsiteX28" fmla="*/ 1622003 w 1990117"/>
                <a:gd name="connsiteY28" fmla="*/ 3061740 h 3976140"/>
                <a:gd name="connsiteX29" fmla="*/ 1624185 w 1990117"/>
                <a:gd name="connsiteY29" fmla="*/ 3061740 h 3976140"/>
                <a:gd name="connsiteX30" fmla="*/ 1663905 w 1990117"/>
                <a:gd name="connsiteY30" fmla="*/ 3061740 h 3976140"/>
                <a:gd name="connsiteX31" fmla="*/ 1990117 w 1990117"/>
                <a:gd name="connsiteY31" fmla="*/ 3387952 h 3976140"/>
                <a:gd name="connsiteX32" fmla="*/ 1990117 w 1990117"/>
                <a:gd name="connsiteY32" fmla="*/ 3649928 h 3976140"/>
                <a:gd name="connsiteX33" fmla="*/ 1663905 w 1990117"/>
                <a:gd name="connsiteY33" fmla="*/ 3976140 h 3976140"/>
                <a:gd name="connsiteX34" fmla="*/ 328236 w 1990117"/>
                <a:gd name="connsiteY34" fmla="*/ 3976140 h 3976140"/>
                <a:gd name="connsiteX35" fmla="*/ 2024 w 1990117"/>
                <a:gd name="connsiteY35" fmla="*/ 3649928 h 3976140"/>
                <a:gd name="connsiteX36" fmla="*/ 2024 w 1990117"/>
                <a:gd name="connsiteY36" fmla="*/ 3387952 h 3976140"/>
                <a:gd name="connsiteX37" fmla="*/ 11890 w 1990117"/>
                <a:gd name="connsiteY37" fmla="*/ 3311775 h 3976140"/>
                <a:gd name="connsiteX38" fmla="*/ 2023 w 1990117"/>
                <a:gd name="connsiteY38" fmla="*/ 3213901 h 3976140"/>
                <a:gd name="connsiteX39" fmla="*/ 2023 w 1990117"/>
                <a:gd name="connsiteY39" fmla="*/ 2300478 h 3976140"/>
                <a:gd name="connsiteX40" fmla="*/ 2022 w 1990117"/>
                <a:gd name="connsiteY40" fmla="*/ 2038497 h 3976140"/>
                <a:gd name="connsiteX41" fmla="*/ 2023 w 1990117"/>
                <a:gd name="connsiteY41" fmla="*/ 2038492 h 3976140"/>
                <a:gd name="connsiteX42" fmla="*/ 2023 w 1990117"/>
                <a:gd name="connsiteY42" fmla="*/ 1948266 h 3976140"/>
                <a:gd name="connsiteX43" fmla="*/ 0 w 1990117"/>
                <a:gd name="connsiteY43" fmla="*/ 1928204 h 3976140"/>
                <a:gd name="connsiteX0" fmla="*/ 0 w 1990117"/>
                <a:gd name="connsiteY0" fmla="*/ 1928204 h 3976140"/>
                <a:gd name="connsiteX1" fmla="*/ 0 w 1990117"/>
                <a:gd name="connsiteY1" fmla="*/ 1666228 h 3976140"/>
                <a:gd name="connsiteX2" fmla="*/ 2023 w 1990117"/>
                <a:gd name="connsiteY2" fmla="*/ 1646165 h 3976140"/>
                <a:gd name="connsiteX3" fmla="*/ 1387 w 1990117"/>
                <a:gd name="connsiteY3" fmla="*/ 1080915 h 3976140"/>
                <a:gd name="connsiteX4" fmla="*/ 13040 w 1990117"/>
                <a:gd name="connsiteY4" fmla="*/ 976731 h 3976140"/>
                <a:gd name="connsiteX5" fmla="*/ 63436 w 1990117"/>
                <a:gd name="connsiteY5" fmla="*/ 875175 h 3976140"/>
                <a:gd name="connsiteX6" fmla="*/ 659054 w 1990117"/>
                <a:gd name="connsiteY6" fmla="*/ 60674 h 3976140"/>
                <a:gd name="connsiteX7" fmla="*/ 706745 w 1990117"/>
                <a:gd name="connsiteY7" fmla="*/ 19280 h 3976140"/>
                <a:gd name="connsiteX8" fmla="*/ 796765 w 1990117"/>
                <a:gd name="connsiteY8" fmla="*/ 81 h 3976140"/>
                <a:gd name="connsiteX9" fmla="*/ 992314 w 1990117"/>
                <a:gd name="connsiteY9" fmla="*/ 81 h 3976140"/>
                <a:gd name="connsiteX10" fmla="*/ 1066475 w 1990117"/>
                <a:gd name="connsiteY10" fmla="*/ 0 h 3976140"/>
                <a:gd name="connsiteX11" fmla="*/ 1102483 w 1990117"/>
                <a:gd name="connsiteY11" fmla="*/ 79953 h 3976140"/>
                <a:gd name="connsiteX12" fmla="*/ 1501413 w 1990117"/>
                <a:gd name="connsiteY12" fmla="*/ 998477 h 3976140"/>
                <a:gd name="connsiteX13" fmla="*/ 1496294 w 1990117"/>
                <a:gd name="connsiteY13" fmla="*/ 1023829 h 3976140"/>
                <a:gd name="connsiteX14" fmla="*/ 1496294 w 1990117"/>
                <a:gd name="connsiteY14" fmla="*/ 1207466 h 3976140"/>
                <a:gd name="connsiteX15" fmla="*/ 1622003 w 1990117"/>
                <a:gd name="connsiteY15" fmla="*/ 1333175 h 3976140"/>
                <a:gd name="connsiteX16" fmla="*/ 1624185 w 1990117"/>
                <a:gd name="connsiteY16" fmla="*/ 1333175 h 3976140"/>
                <a:gd name="connsiteX17" fmla="*/ 1624185 w 1990117"/>
                <a:gd name="connsiteY17" fmla="*/ 1340016 h 3976140"/>
                <a:gd name="connsiteX18" fmla="*/ 1661882 w 1990117"/>
                <a:gd name="connsiteY18" fmla="*/ 1340016 h 3976140"/>
                <a:gd name="connsiteX19" fmla="*/ 1988094 w 1990117"/>
                <a:gd name="connsiteY19" fmla="*/ 1666228 h 3976140"/>
                <a:gd name="connsiteX20" fmla="*/ 1988094 w 1990117"/>
                <a:gd name="connsiteY20" fmla="*/ 1928204 h 3976140"/>
                <a:gd name="connsiteX21" fmla="*/ 1983545 w 1990117"/>
                <a:gd name="connsiteY21" fmla="*/ 1973321 h 3976140"/>
                <a:gd name="connsiteX22" fmla="*/ 1990116 w 1990117"/>
                <a:gd name="connsiteY22" fmla="*/ 2038497 h 3976140"/>
                <a:gd name="connsiteX23" fmla="*/ 1990116 w 1990117"/>
                <a:gd name="connsiteY23" fmla="*/ 2300473 h 3976140"/>
                <a:gd name="connsiteX24" fmla="*/ 1663904 w 1990117"/>
                <a:gd name="connsiteY24" fmla="*/ 2626685 h 3976140"/>
                <a:gd name="connsiteX25" fmla="*/ 1624185 w 1990117"/>
                <a:gd name="connsiteY25" fmla="*/ 2626685 h 3976140"/>
                <a:gd name="connsiteX26" fmla="*/ 1622003 w 1990117"/>
                <a:gd name="connsiteY26" fmla="*/ 2626685 h 3976140"/>
                <a:gd name="connsiteX27" fmla="*/ 1496294 w 1990117"/>
                <a:gd name="connsiteY27" fmla="*/ 2752394 h 3976140"/>
                <a:gd name="connsiteX28" fmla="*/ 1496294 w 1990117"/>
                <a:gd name="connsiteY28" fmla="*/ 2936031 h 3976140"/>
                <a:gd name="connsiteX29" fmla="*/ 1622003 w 1990117"/>
                <a:gd name="connsiteY29" fmla="*/ 3061740 h 3976140"/>
                <a:gd name="connsiteX30" fmla="*/ 1624185 w 1990117"/>
                <a:gd name="connsiteY30" fmla="*/ 3061740 h 3976140"/>
                <a:gd name="connsiteX31" fmla="*/ 1663905 w 1990117"/>
                <a:gd name="connsiteY31" fmla="*/ 3061740 h 3976140"/>
                <a:gd name="connsiteX32" fmla="*/ 1990117 w 1990117"/>
                <a:gd name="connsiteY32" fmla="*/ 3387952 h 3976140"/>
                <a:gd name="connsiteX33" fmla="*/ 1990117 w 1990117"/>
                <a:gd name="connsiteY33" fmla="*/ 3649928 h 3976140"/>
                <a:gd name="connsiteX34" fmla="*/ 1663905 w 1990117"/>
                <a:gd name="connsiteY34" fmla="*/ 3976140 h 3976140"/>
                <a:gd name="connsiteX35" fmla="*/ 328236 w 1990117"/>
                <a:gd name="connsiteY35" fmla="*/ 3976140 h 3976140"/>
                <a:gd name="connsiteX36" fmla="*/ 2024 w 1990117"/>
                <a:gd name="connsiteY36" fmla="*/ 3649928 h 3976140"/>
                <a:gd name="connsiteX37" fmla="*/ 2024 w 1990117"/>
                <a:gd name="connsiteY37" fmla="*/ 3387952 h 3976140"/>
                <a:gd name="connsiteX38" fmla="*/ 11890 w 1990117"/>
                <a:gd name="connsiteY38" fmla="*/ 3311775 h 3976140"/>
                <a:gd name="connsiteX39" fmla="*/ 2023 w 1990117"/>
                <a:gd name="connsiteY39" fmla="*/ 3213901 h 3976140"/>
                <a:gd name="connsiteX40" fmla="*/ 2023 w 1990117"/>
                <a:gd name="connsiteY40" fmla="*/ 2300478 h 3976140"/>
                <a:gd name="connsiteX41" fmla="*/ 2022 w 1990117"/>
                <a:gd name="connsiteY41" fmla="*/ 2038497 h 3976140"/>
                <a:gd name="connsiteX42" fmla="*/ 2023 w 1990117"/>
                <a:gd name="connsiteY42" fmla="*/ 2038492 h 3976140"/>
                <a:gd name="connsiteX43" fmla="*/ 2023 w 1990117"/>
                <a:gd name="connsiteY43" fmla="*/ 1948266 h 3976140"/>
                <a:gd name="connsiteX44" fmla="*/ 0 w 1990117"/>
                <a:gd name="connsiteY44" fmla="*/ 1928204 h 3976140"/>
                <a:gd name="connsiteX0" fmla="*/ 0 w 1990117"/>
                <a:gd name="connsiteY0" fmla="*/ 1945869 h 3993805"/>
                <a:gd name="connsiteX1" fmla="*/ 0 w 1990117"/>
                <a:gd name="connsiteY1" fmla="*/ 1683893 h 3993805"/>
                <a:gd name="connsiteX2" fmla="*/ 2023 w 1990117"/>
                <a:gd name="connsiteY2" fmla="*/ 1663830 h 3993805"/>
                <a:gd name="connsiteX3" fmla="*/ 1387 w 1990117"/>
                <a:gd name="connsiteY3" fmla="*/ 1098580 h 3993805"/>
                <a:gd name="connsiteX4" fmla="*/ 13040 w 1990117"/>
                <a:gd name="connsiteY4" fmla="*/ 994396 h 3993805"/>
                <a:gd name="connsiteX5" fmla="*/ 63436 w 1990117"/>
                <a:gd name="connsiteY5" fmla="*/ 892840 h 3993805"/>
                <a:gd name="connsiteX6" fmla="*/ 659054 w 1990117"/>
                <a:gd name="connsiteY6" fmla="*/ 78339 h 3993805"/>
                <a:gd name="connsiteX7" fmla="*/ 706745 w 1990117"/>
                <a:gd name="connsiteY7" fmla="*/ 36945 h 3993805"/>
                <a:gd name="connsiteX8" fmla="*/ 796765 w 1990117"/>
                <a:gd name="connsiteY8" fmla="*/ 17746 h 3993805"/>
                <a:gd name="connsiteX9" fmla="*/ 992314 w 1990117"/>
                <a:gd name="connsiteY9" fmla="*/ 17746 h 3993805"/>
                <a:gd name="connsiteX10" fmla="*/ 1066475 w 1990117"/>
                <a:gd name="connsiteY10" fmla="*/ 17665 h 3993805"/>
                <a:gd name="connsiteX11" fmla="*/ 1102483 w 1990117"/>
                <a:gd name="connsiteY11" fmla="*/ 97618 h 3993805"/>
                <a:gd name="connsiteX12" fmla="*/ 1501413 w 1990117"/>
                <a:gd name="connsiteY12" fmla="*/ 1016142 h 3993805"/>
                <a:gd name="connsiteX13" fmla="*/ 1496294 w 1990117"/>
                <a:gd name="connsiteY13" fmla="*/ 1041494 h 3993805"/>
                <a:gd name="connsiteX14" fmla="*/ 1496294 w 1990117"/>
                <a:gd name="connsiteY14" fmla="*/ 1225131 h 3993805"/>
                <a:gd name="connsiteX15" fmla="*/ 1622003 w 1990117"/>
                <a:gd name="connsiteY15" fmla="*/ 1350840 h 3993805"/>
                <a:gd name="connsiteX16" fmla="*/ 1624185 w 1990117"/>
                <a:gd name="connsiteY16" fmla="*/ 1350840 h 3993805"/>
                <a:gd name="connsiteX17" fmla="*/ 1624185 w 1990117"/>
                <a:gd name="connsiteY17" fmla="*/ 1357681 h 3993805"/>
                <a:gd name="connsiteX18" fmla="*/ 1661882 w 1990117"/>
                <a:gd name="connsiteY18" fmla="*/ 1357681 h 3993805"/>
                <a:gd name="connsiteX19" fmla="*/ 1988094 w 1990117"/>
                <a:gd name="connsiteY19" fmla="*/ 1683893 h 3993805"/>
                <a:gd name="connsiteX20" fmla="*/ 1988094 w 1990117"/>
                <a:gd name="connsiteY20" fmla="*/ 1945869 h 3993805"/>
                <a:gd name="connsiteX21" fmla="*/ 1983545 w 1990117"/>
                <a:gd name="connsiteY21" fmla="*/ 1990986 h 3993805"/>
                <a:gd name="connsiteX22" fmla="*/ 1990116 w 1990117"/>
                <a:gd name="connsiteY22" fmla="*/ 2056162 h 3993805"/>
                <a:gd name="connsiteX23" fmla="*/ 1990116 w 1990117"/>
                <a:gd name="connsiteY23" fmla="*/ 2318138 h 3993805"/>
                <a:gd name="connsiteX24" fmla="*/ 1663904 w 1990117"/>
                <a:gd name="connsiteY24" fmla="*/ 2644350 h 3993805"/>
                <a:gd name="connsiteX25" fmla="*/ 1624185 w 1990117"/>
                <a:gd name="connsiteY25" fmla="*/ 2644350 h 3993805"/>
                <a:gd name="connsiteX26" fmla="*/ 1622003 w 1990117"/>
                <a:gd name="connsiteY26" fmla="*/ 2644350 h 3993805"/>
                <a:gd name="connsiteX27" fmla="*/ 1496294 w 1990117"/>
                <a:gd name="connsiteY27" fmla="*/ 2770059 h 3993805"/>
                <a:gd name="connsiteX28" fmla="*/ 1496294 w 1990117"/>
                <a:gd name="connsiteY28" fmla="*/ 2953696 h 3993805"/>
                <a:gd name="connsiteX29" fmla="*/ 1622003 w 1990117"/>
                <a:gd name="connsiteY29" fmla="*/ 3079405 h 3993805"/>
                <a:gd name="connsiteX30" fmla="*/ 1624185 w 1990117"/>
                <a:gd name="connsiteY30" fmla="*/ 3079405 h 3993805"/>
                <a:gd name="connsiteX31" fmla="*/ 1663905 w 1990117"/>
                <a:gd name="connsiteY31" fmla="*/ 3079405 h 3993805"/>
                <a:gd name="connsiteX32" fmla="*/ 1990117 w 1990117"/>
                <a:gd name="connsiteY32" fmla="*/ 3405617 h 3993805"/>
                <a:gd name="connsiteX33" fmla="*/ 1990117 w 1990117"/>
                <a:gd name="connsiteY33" fmla="*/ 3667593 h 3993805"/>
                <a:gd name="connsiteX34" fmla="*/ 1663905 w 1990117"/>
                <a:gd name="connsiteY34" fmla="*/ 3993805 h 3993805"/>
                <a:gd name="connsiteX35" fmla="*/ 328236 w 1990117"/>
                <a:gd name="connsiteY35" fmla="*/ 3993805 h 3993805"/>
                <a:gd name="connsiteX36" fmla="*/ 2024 w 1990117"/>
                <a:gd name="connsiteY36" fmla="*/ 3667593 h 3993805"/>
                <a:gd name="connsiteX37" fmla="*/ 2024 w 1990117"/>
                <a:gd name="connsiteY37" fmla="*/ 3405617 h 3993805"/>
                <a:gd name="connsiteX38" fmla="*/ 11890 w 1990117"/>
                <a:gd name="connsiteY38" fmla="*/ 3329440 h 3993805"/>
                <a:gd name="connsiteX39" fmla="*/ 2023 w 1990117"/>
                <a:gd name="connsiteY39" fmla="*/ 3231566 h 3993805"/>
                <a:gd name="connsiteX40" fmla="*/ 2023 w 1990117"/>
                <a:gd name="connsiteY40" fmla="*/ 2318143 h 3993805"/>
                <a:gd name="connsiteX41" fmla="*/ 2022 w 1990117"/>
                <a:gd name="connsiteY41" fmla="*/ 2056162 h 3993805"/>
                <a:gd name="connsiteX42" fmla="*/ 2023 w 1990117"/>
                <a:gd name="connsiteY42" fmla="*/ 2056157 h 3993805"/>
                <a:gd name="connsiteX43" fmla="*/ 2023 w 1990117"/>
                <a:gd name="connsiteY43" fmla="*/ 1965931 h 3993805"/>
                <a:gd name="connsiteX44" fmla="*/ 0 w 1990117"/>
                <a:gd name="connsiteY44" fmla="*/ 1945869 h 3993805"/>
                <a:gd name="connsiteX0" fmla="*/ 0 w 1990117"/>
                <a:gd name="connsiteY0" fmla="*/ 1934103 h 3982039"/>
                <a:gd name="connsiteX1" fmla="*/ 0 w 1990117"/>
                <a:gd name="connsiteY1" fmla="*/ 1672127 h 3982039"/>
                <a:gd name="connsiteX2" fmla="*/ 2023 w 1990117"/>
                <a:gd name="connsiteY2" fmla="*/ 1652064 h 3982039"/>
                <a:gd name="connsiteX3" fmla="*/ 1387 w 1990117"/>
                <a:gd name="connsiteY3" fmla="*/ 1086814 h 3982039"/>
                <a:gd name="connsiteX4" fmla="*/ 13040 w 1990117"/>
                <a:gd name="connsiteY4" fmla="*/ 982630 h 3982039"/>
                <a:gd name="connsiteX5" fmla="*/ 63436 w 1990117"/>
                <a:gd name="connsiteY5" fmla="*/ 881074 h 3982039"/>
                <a:gd name="connsiteX6" fmla="*/ 659054 w 1990117"/>
                <a:gd name="connsiteY6" fmla="*/ 66573 h 3982039"/>
                <a:gd name="connsiteX7" fmla="*/ 706745 w 1990117"/>
                <a:gd name="connsiteY7" fmla="*/ 25179 h 3982039"/>
                <a:gd name="connsiteX8" fmla="*/ 796765 w 1990117"/>
                <a:gd name="connsiteY8" fmla="*/ 5980 h 3982039"/>
                <a:gd name="connsiteX9" fmla="*/ 992314 w 1990117"/>
                <a:gd name="connsiteY9" fmla="*/ 5980 h 3982039"/>
                <a:gd name="connsiteX10" fmla="*/ 1066475 w 1990117"/>
                <a:gd name="connsiteY10" fmla="*/ 5899 h 3982039"/>
                <a:gd name="connsiteX11" fmla="*/ 1102483 w 1990117"/>
                <a:gd name="connsiteY11" fmla="*/ 85852 h 3982039"/>
                <a:gd name="connsiteX12" fmla="*/ 1501413 w 1990117"/>
                <a:gd name="connsiteY12" fmla="*/ 1004376 h 3982039"/>
                <a:gd name="connsiteX13" fmla="*/ 1496294 w 1990117"/>
                <a:gd name="connsiteY13" fmla="*/ 1029728 h 3982039"/>
                <a:gd name="connsiteX14" fmla="*/ 1496294 w 1990117"/>
                <a:gd name="connsiteY14" fmla="*/ 1213365 h 3982039"/>
                <a:gd name="connsiteX15" fmla="*/ 1622003 w 1990117"/>
                <a:gd name="connsiteY15" fmla="*/ 1339074 h 3982039"/>
                <a:gd name="connsiteX16" fmla="*/ 1624185 w 1990117"/>
                <a:gd name="connsiteY16" fmla="*/ 1339074 h 3982039"/>
                <a:gd name="connsiteX17" fmla="*/ 1624185 w 1990117"/>
                <a:gd name="connsiteY17" fmla="*/ 1345915 h 3982039"/>
                <a:gd name="connsiteX18" fmla="*/ 1661882 w 1990117"/>
                <a:gd name="connsiteY18" fmla="*/ 1345915 h 3982039"/>
                <a:gd name="connsiteX19" fmla="*/ 1988094 w 1990117"/>
                <a:gd name="connsiteY19" fmla="*/ 1672127 h 3982039"/>
                <a:gd name="connsiteX20" fmla="*/ 1988094 w 1990117"/>
                <a:gd name="connsiteY20" fmla="*/ 1934103 h 3982039"/>
                <a:gd name="connsiteX21" fmla="*/ 1983545 w 1990117"/>
                <a:gd name="connsiteY21" fmla="*/ 1979220 h 3982039"/>
                <a:gd name="connsiteX22" fmla="*/ 1990116 w 1990117"/>
                <a:gd name="connsiteY22" fmla="*/ 2044396 h 3982039"/>
                <a:gd name="connsiteX23" fmla="*/ 1990116 w 1990117"/>
                <a:gd name="connsiteY23" fmla="*/ 2306372 h 3982039"/>
                <a:gd name="connsiteX24" fmla="*/ 1663904 w 1990117"/>
                <a:gd name="connsiteY24" fmla="*/ 2632584 h 3982039"/>
                <a:gd name="connsiteX25" fmla="*/ 1624185 w 1990117"/>
                <a:gd name="connsiteY25" fmla="*/ 2632584 h 3982039"/>
                <a:gd name="connsiteX26" fmla="*/ 1622003 w 1990117"/>
                <a:gd name="connsiteY26" fmla="*/ 2632584 h 3982039"/>
                <a:gd name="connsiteX27" fmla="*/ 1496294 w 1990117"/>
                <a:gd name="connsiteY27" fmla="*/ 2758293 h 3982039"/>
                <a:gd name="connsiteX28" fmla="*/ 1496294 w 1990117"/>
                <a:gd name="connsiteY28" fmla="*/ 2941930 h 3982039"/>
                <a:gd name="connsiteX29" fmla="*/ 1622003 w 1990117"/>
                <a:gd name="connsiteY29" fmla="*/ 3067639 h 3982039"/>
                <a:gd name="connsiteX30" fmla="*/ 1624185 w 1990117"/>
                <a:gd name="connsiteY30" fmla="*/ 3067639 h 3982039"/>
                <a:gd name="connsiteX31" fmla="*/ 1663905 w 1990117"/>
                <a:gd name="connsiteY31" fmla="*/ 3067639 h 3982039"/>
                <a:gd name="connsiteX32" fmla="*/ 1990117 w 1990117"/>
                <a:gd name="connsiteY32" fmla="*/ 3393851 h 3982039"/>
                <a:gd name="connsiteX33" fmla="*/ 1990117 w 1990117"/>
                <a:gd name="connsiteY33" fmla="*/ 3655827 h 3982039"/>
                <a:gd name="connsiteX34" fmla="*/ 1663905 w 1990117"/>
                <a:gd name="connsiteY34" fmla="*/ 3982039 h 3982039"/>
                <a:gd name="connsiteX35" fmla="*/ 328236 w 1990117"/>
                <a:gd name="connsiteY35" fmla="*/ 3982039 h 3982039"/>
                <a:gd name="connsiteX36" fmla="*/ 2024 w 1990117"/>
                <a:gd name="connsiteY36" fmla="*/ 3655827 h 3982039"/>
                <a:gd name="connsiteX37" fmla="*/ 2024 w 1990117"/>
                <a:gd name="connsiteY37" fmla="*/ 3393851 h 3982039"/>
                <a:gd name="connsiteX38" fmla="*/ 11890 w 1990117"/>
                <a:gd name="connsiteY38" fmla="*/ 3317674 h 3982039"/>
                <a:gd name="connsiteX39" fmla="*/ 2023 w 1990117"/>
                <a:gd name="connsiteY39" fmla="*/ 3219800 h 3982039"/>
                <a:gd name="connsiteX40" fmla="*/ 2023 w 1990117"/>
                <a:gd name="connsiteY40" fmla="*/ 2306377 h 3982039"/>
                <a:gd name="connsiteX41" fmla="*/ 2022 w 1990117"/>
                <a:gd name="connsiteY41" fmla="*/ 2044396 h 3982039"/>
                <a:gd name="connsiteX42" fmla="*/ 2023 w 1990117"/>
                <a:gd name="connsiteY42" fmla="*/ 2044391 h 3982039"/>
                <a:gd name="connsiteX43" fmla="*/ 2023 w 1990117"/>
                <a:gd name="connsiteY43" fmla="*/ 1954165 h 3982039"/>
                <a:gd name="connsiteX44" fmla="*/ 0 w 1990117"/>
                <a:gd name="connsiteY44" fmla="*/ 1934103 h 3982039"/>
                <a:gd name="connsiteX0" fmla="*/ 0 w 1990117"/>
                <a:gd name="connsiteY0" fmla="*/ 1934103 h 3982039"/>
                <a:gd name="connsiteX1" fmla="*/ 0 w 1990117"/>
                <a:gd name="connsiteY1" fmla="*/ 1672127 h 3982039"/>
                <a:gd name="connsiteX2" fmla="*/ 2023 w 1990117"/>
                <a:gd name="connsiteY2" fmla="*/ 1652064 h 3982039"/>
                <a:gd name="connsiteX3" fmla="*/ 1387 w 1990117"/>
                <a:gd name="connsiteY3" fmla="*/ 1086814 h 3982039"/>
                <a:gd name="connsiteX4" fmla="*/ 13040 w 1990117"/>
                <a:gd name="connsiteY4" fmla="*/ 982630 h 3982039"/>
                <a:gd name="connsiteX5" fmla="*/ 63436 w 1990117"/>
                <a:gd name="connsiteY5" fmla="*/ 881074 h 3982039"/>
                <a:gd name="connsiteX6" fmla="*/ 659054 w 1990117"/>
                <a:gd name="connsiteY6" fmla="*/ 66573 h 3982039"/>
                <a:gd name="connsiteX7" fmla="*/ 706745 w 1990117"/>
                <a:gd name="connsiteY7" fmla="*/ 25179 h 3982039"/>
                <a:gd name="connsiteX8" fmla="*/ 796765 w 1990117"/>
                <a:gd name="connsiteY8" fmla="*/ 5980 h 3982039"/>
                <a:gd name="connsiteX9" fmla="*/ 992314 w 1990117"/>
                <a:gd name="connsiteY9" fmla="*/ 5980 h 3982039"/>
                <a:gd name="connsiteX10" fmla="*/ 1066475 w 1990117"/>
                <a:gd name="connsiteY10" fmla="*/ 5899 h 3982039"/>
                <a:gd name="connsiteX11" fmla="*/ 1102483 w 1990117"/>
                <a:gd name="connsiteY11" fmla="*/ 85852 h 3982039"/>
                <a:gd name="connsiteX12" fmla="*/ 1501413 w 1990117"/>
                <a:gd name="connsiteY12" fmla="*/ 1004376 h 3982039"/>
                <a:gd name="connsiteX13" fmla="*/ 1496294 w 1990117"/>
                <a:gd name="connsiteY13" fmla="*/ 1029728 h 3982039"/>
                <a:gd name="connsiteX14" fmla="*/ 1496294 w 1990117"/>
                <a:gd name="connsiteY14" fmla="*/ 1213365 h 3982039"/>
                <a:gd name="connsiteX15" fmla="*/ 1622003 w 1990117"/>
                <a:gd name="connsiteY15" fmla="*/ 1339074 h 3982039"/>
                <a:gd name="connsiteX16" fmla="*/ 1624185 w 1990117"/>
                <a:gd name="connsiteY16" fmla="*/ 1339074 h 3982039"/>
                <a:gd name="connsiteX17" fmla="*/ 1624185 w 1990117"/>
                <a:gd name="connsiteY17" fmla="*/ 1345915 h 3982039"/>
                <a:gd name="connsiteX18" fmla="*/ 1661882 w 1990117"/>
                <a:gd name="connsiteY18" fmla="*/ 1345915 h 3982039"/>
                <a:gd name="connsiteX19" fmla="*/ 1988094 w 1990117"/>
                <a:gd name="connsiteY19" fmla="*/ 1672127 h 3982039"/>
                <a:gd name="connsiteX20" fmla="*/ 1988094 w 1990117"/>
                <a:gd name="connsiteY20" fmla="*/ 1934103 h 3982039"/>
                <a:gd name="connsiteX21" fmla="*/ 1983545 w 1990117"/>
                <a:gd name="connsiteY21" fmla="*/ 1979220 h 3982039"/>
                <a:gd name="connsiteX22" fmla="*/ 1990116 w 1990117"/>
                <a:gd name="connsiteY22" fmla="*/ 2044396 h 3982039"/>
                <a:gd name="connsiteX23" fmla="*/ 1990116 w 1990117"/>
                <a:gd name="connsiteY23" fmla="*/ 2306372 h 3982039"/>
                <a:gd name="connsiteX24" fmla="*/ 1663904 w 1990117"/>
                <a:gd name="connsiteY24" fmla="*/ 2632584 h 3982039"/>
                <a:gd name="connsiteX25" fmla="*/ 1624185 w 1990117"/>
                <a:gd name="connsiteY25" fmla="*/ 2632584 h 3982039"/>
                <a:gd name="connsiteX26" fmla="*/ 1622003 w 1990117"/>
                <a:gd name="connsiteY26" fmla="*/ 2632584 h 3982039"/>
                <a:gd name="connsiteX27" fmla="*/ 1496294 w 1990117"/>
                <a:gd name="connsiteY27" fmla="*/ 2758293 h 3982039"/>
                <a:gd name="connsiteX28" fmla="*/ 1496294 w 1990117"/>
                <a:gd name="connsiteY28" fmla="*/ 2941930 h 3982039"/>
                <a:gd name="connsiteX29" fmla="*/ 1622003 w 1990117"/>
                <a:gd name="connsiteY29" fmla="*/ 3067639 h 3982039"/>
                <a:gd name="connsiteX30" fmla="*/ 1624185 w 1990117"/>
                <a:gd name="connsiteY30" fmla="*/ 3067639 h 3982039"/>
                <a:gd name="connsiteX31" fmla="*/ 1663905 w 1990117"/>
                <a:gd name="connsiteY31" fmla="*/ 3067639 h 3982039"/>
                <a:gd name="connsiteX32" fmla="*/ 1990117 w 1990117"/>
                <a:gd name="connsiteY32" fmla="*/ 3393851 h 3982039"/>
                <a:gd name="connsiteX33" fmla="*/ 1990117 w 1990117"/>
                <a:gd name="connsiteY33" fmla="*/ 3655827 h 3982039"/>
                <a:gd name="connsiteX34" fmla="*/ 1663905 w 1990117"/>
                <a:gd name="connsiteY34" fmla="*/ 3982039 h 3982039"/>
                <a:gd name="connsiteX35" fmla="*/ 328236 w 1990117"/>
                <a:gd name="connsiteY35" fmla="*/ 3982039 h 3982039"/>
                <a:gd name="connsiteX36" fmla="*/ 2024 w 1990117"/>
                <a:gd name="connsiteY36" fmla="*/ 3655827 h 3982039"/>
                <a:gd name="connsiteX37" fmla="*/ 2024 w 1990117"/>
                <a:gd name="connsiteY37" fmla="*/ 3393851 h 3982039"/>
                <a:gd name="connsiteX38" fmla="*/ 11890 w 1990117"/>
                <a:gd name="connsiteY38" fmla="*/ 3317674 h 3982039"/>
                <a:gd name="connsiteX39" fmla="*/ 2023 w 1990117"/>
                <a:gd name="connsiteY39" fmla="*/ 3219800 h 3982039"/>
                <a:gd name="connsiteX40" fmla="*/ 2023 w 1990117"/>
                <a:gd name="connsiteY40" fmla="*/ 2306377 h 3982039"/>
                <a:gd name="connsiteX41" fmla="*/ 2022 w 1990117"/>
                <a:gd name="connsiteY41" fmla="*/ 2044396 h 3982039"/>
                <a:gd name="connsiteX42" fmla="*/ 2023 w 1990117"/>
                <a:gd name="connsiteY42" fmla="*/ 2044391 h 3982039"/>
                <a:gd name="connsiteX43" fmla="*/ 2023 w 1990117"/>
                <a:gd name="connsiteY43" fmla="*/ 1954165 h 3982039"/>
                <a:gd name="connsiteX44" fmla="*/ 0 w 1990117"/>
                <a:gd name="connsiteY44" fmla="*/ 1934103 h 3982039"/>
                <a:gd name="connsiteX0" fmla="*/ 0 w 1990117"/>
                <a:gd name="connsiteY0" fmla="*/ 1928124 h 3976060"/>
                <a:gd name="connsiteX1" fmla="*/ 0 w 1990117"/>
                <a:gd name="connsiteY1" fmla="*/ 1666148 h 3976060"/>
                <a:gd name="connsiteX2" fmla="*/ 2023 w 1990117"/>
                <a:gd name="connsiteY2" fmla="*/ 1646085 h 3976060"/>
                <a:gd name="connsiteX3" fmla="*/ 1387 w 1990117"/>
                <a:gd name="connsiteY3" fmla="*/ 1080835 h 3976060"/>
                <a:gd name="connsiteX4" fmla="*/ 13040 w 1990117"/>
                <a:gd name="connsiteY4" fmla="*/ 976651 h 3976060"/>
                <a:gd name="connsiteX5" fmla="*/ 63436 w 1990117"/>
                <a:gd name="connsiteY5" fmla="*/ 875095 h 3976060"/>
                <a:gd name="connsiteX6" fmla="*/ 659054 w 1990117"/>
                <a:gd name="connsiteY6" fmla="*/ 60594 h 3976060"/>
                <a:gd name="connsiteX7" fmla="*/ 706745 w 1990117"/>
                <a:gd name="connsiteY7" fmla="*/ 19200 h 3976060"/>
                <a:gd name="connsiteX8" fmla="*/ 796765 w 1990117"/>
                <a:gd name="connsiteY8" fmla="*/ 1 h 3976060"/>
                <a:gd name="connsiteX9" fmla="*/ 992314 w 1990117"/>
                <a:gd name="connsiteY9" fmla="*/ 1 h 3976060"/>
                <a:gd name="connsiteX10" fmla="*/ 1060967 w 1990117"/>
                <a:gd name="connsiteY10" fmla="*/ 13691 h 3976060"/>
                <a:gd name="connsiteX11" fmla="*/ 1102483 w 1990117"/>
                <a:gd name="connsiteY11" fmla="*/ 79873 h 3976060"/>
                <a:gd name="connsiteX12" fmla="*/ 1501413 w 1990117"/>
                <a:gd name="connsiteY12" fmla="*/ 998397 h 3976060"/>
                <a:gd name="connsiteX13" fmla="*/ 1496294 w 1990117"/>
                <a:gd name="connsiteY13" fmla="*/ 1023749 h 3976060"/>
                <a:gd name="connsiteX14" fmla="*/ 1496294 w 1990117"/>
                <a:gd name="connsiteY14" fmla="*/ 1207386 h 3976060"/>
                <a:gd name="connsiteX15" fmla="*/ 1622003 w 1990117"/>
                <a:gd name="connsiteY15" fmla="*/ 1333095 h 3976060"/>
                <a:gd name="connsiteX16" fmla="*/ 1624185 w 1990117"/>
                <a:gd name="connsiteY16" fmla="*/ 1333095 h 3976060"/>
                <a:gd name="connsiteX17" fmla="*/ 1624185 w 1990117"/>
                <a:gd name="connsiteY17" fmla="*/ 1339936 h 3976060"/>
                <a:gd name="connsiteX18" fmla="*/ 1661882 w 1990117"/>
                <a:gd name="connsiteY18" fmla="*/ 1339936 h 3976060"/>
                <a:gd name="connsiteX19" fmla="*/ 1988094 w 1990117"/>
                <a:gd name="connsiteY19" fmla="*/ 1666148 h 3976060"/>
                <a:gd name="connsiteX20" fmla="*/ 1988094 w 1990117"/>
                <a:gd name="connsiteY20" fmla="*/ 1928124 h 3976060"/>
                <a:gd name="connsiteX21" fmla="*/ 1983545 w 1990117"/>
                <a:gd name="connsiteY21" fmla="*/ 1973241 h 3976060"/>
                <a:gd name="connsiteX22" fmla="*/ 1990116 w 1990117"/>
                <a:gd name="connsiteY22" fmla="*/ 2038417 h 3976060"/>
                <a:gd name="connsiteX23" fmla="*/ 1990116 w 1990117"/>
                <a:gd name="connsiteY23" fmla="*/ 2300393 h 3976060"/>
                <a:gd name="connsiteX24" fmla="*/ 1663904 w 1990117"/>
                <a:gd name="connsiteY24" fmla="*/ 2626605 h 3976060"/>
                <a:gd name="connsiteX25" fmla="*/ 1624185 w 1990117"/>
                <a:gd name="connsiteY25" fmla="*/ 2626605 h 3976060"/>
                <a:gd name="connsiteX26" fmla="*/ 1622003 w 1990117"/>
                <a:gd name="connsiteY26" fmla="*/ 2626605 h 3976060"/>
                <a:gd name="connsiteX27" fmla="*/ 1496294 w 1990117"/>
                <a:gd name="connsiteY27" fmla="*/ 2752314 h 3976060"/>
                <a:gd name="connsiteX28" fmla="*/ 1496294 w 1990117"/>
                <a:gd name="connsiteY28" fmla="*/ 2935951 h 3976060"/>
                <a:gd name="connsiteX29" fmla="*/ 1622003 w 1990117"/>
                <a:gd name="connsiteY29" fmla="*/ 3061660 h 3976060"/>
                <a:gd name="connsiteX30" fmla="*/ 1624185 w 1990117"/>
                <a:gd name="connsiteY30" fmla="*/ 3061660 h 3976060"/>
                <a:gd name="connsiteX31" fmla="*/ 1663905 w 1990117"/>
                <a:gd name="connsiteY31" fmla="*/ 3061660 h 3976060"/>
                <a:gd name="connsiteX32" fmla="*/ 1990117 w 1990117"/>
                <a:gd name="connsiteY32" fmla="*/ 3387872 h 3976060"/>
                <a:gd name="connsiteX33" fmla="*/ 1990117 w 1990117"/>
                <a:gd name="connsiteY33" fmla="*/ 3649848 h 3976060"/>
                <a:gd name="connsiteX34" fmla="*/ 1663905 w 1990117"/>
                <a:gd name="connsiteY34" fmla="*/ 3976060 h 3976060"/>
                <a:gd name="connsiteX35" fmla="*/ 328236 w 1990117"/>
                <a:gd name="connsiteY35" fmla="*/ 3976060 h 3976060"/>
                <a:gd name="connsiteX36" fmla="*/ 2024 w 1990117"/>
                <a:gd name="connsiteY36" fmla="*/ 3649848 h 3976060"/>
                <a:gd name="connsiteX37" fmla="*/ 2024 w 1990117"/>
                <a:gd name="connsiteY37" fmla="*/ 3387872 h 3976060"/>
                <a:gd name="connsiteX38" fmla="*/ 11890 w 1990117"/>
                <a:gd name="connsiteY38" fmla="*/ 3311695 h 3976060"/>
                <a:gd name="connsiteX39" fmla="*/ 2023 w 1990117"/>
                <a:gd name="connsiteY39" fmla="*/ 3213821 h 3976060"/>
                <a:gd name="connsiteX40" fmla="*/ 2023 w 1990117"/>
                <a:gd name="connsiteY40" fmla="*/ 2300398 h 3976060"/>
                <a:gd name="connsiteX41" fmla="*/ 2022 w 1990117"/>
                <a:gd name="connsiteY41" fmla="*/ 2038417 h 3976060"/>
                <a:gd name="connsiteX42" fmla="*/ 2023 w 1990117"/>
                <a:gd name="connsiteY42" fmla="*/ 2038412 h 3976060"/>
                <a:gd name="connsiteX43" fmla="*/ 2023 w 1990117"/>
                <a:gd name="connsiteY43" fmla="*/ 1948186 h 3976060"/>
                <a:gd name="connsiteX44" fmla="*/ 0 w 1990117"/>
                <a:gd name="connsiteY44" fmla="*/ 1928124 h 3976060"/>
                <a:gd name="connsiteX0" fmla="*/ 0 w 1990117"/>
                <a:gd name="connsiteY0" fmla="*/ 1928124 h 3976060"/>
                <a:gd name="connsiteX1" fmla="*/ 0 w 1990117"/>
                <a:gd name="connsiteY1" fmla="*/ 1666148 h 3976060"/>
                <a:gd name="connsiteX2" fmla="*/ 2023 w 1990117"/>
                <a:gd name="connsiteY2" fmla="*/ 1646085 h 3976060"/>
                <a:gd name="connsiteX3" fmla="*/ 1387 w 1990117"/>
                <a:gd name="connsiteY3" fmla="*/ 1080835 h 3976060"/>
                <a:gd name="connsiteX4" fmla="*/ 13040 w 1990117"/>
                <a:gd name="connsiteY4" fmla="*/ 976651 h 3976060"/>
                <a:gd name="connsiteX5" fmla="*/ 63436 w 1990117"/>
                <a:gd name="connsiteY5" fmla="*/ 875095 h 3976060"/>
                <a:gd name="connsiteX6" fmla="*/ 659054 w 1990117"/>
                <a:gd name="connsiteY6" fmla="*/ 60594 h 3976060"/>
                <a:gd name="connsiteX7" fmla="*/ 706745 w 1990117"/>
                <a:gd name="connsiteY7" fmla="*/ 19200 h 3976060"/>
                <a:gd name="connsiteX8" fmla="*/ 796765 w 1990117"/>
                <a:gd name="connsiteY8" fmla="*/ 1 h 3976060"/>
                <a:gd name="connsiteX9" fmla="*/ 992314 w 1990117"/>
                <a:gd name="connsiteY9" fmla="*/ 1 h 3976060"/>
                <a:gd name="connsiteX10" fmla="*/ 1060970 w 1990117"/>
                <a:gd name="connsiteY10" fmla="*/ 21954 h 3976060"/>
                <a:gd name="connsiteX11" fmla="*/ 1102483 w 1990117"/>
                <a:gd name="connsiteY11" fmla="*/ 79873 h 3976060"/>
                <a:gd name="connsiteX12" fmla="*/ 1501413 w 1990117"/>
                <a:gd name="connsiteY12" fmla="*/ 998397 h 3976060"/>
                <a:gd name="connsiteX13" fmla="*/ 1496294 w 1990117"/>
                <a:gd name="connsiteY13" fmla="*/ 1023749 h 3976060"/>
                <a:gd name="connsiteX14" fmla="*/ 1496294 w 1990117"/>
                <a:gd name="connsiteY14" fmla="*/ 1207386 h 3976060"/>
                <a:gd name="connsiteX15" fmla="*/ 1622003 w 1990117"/>
                <a:gd name="connsiteY15" fmla="*/ 1333095 h 3976060"/>
                <a:gd name="connsiteX16" fmla="*/ 1624185 w 1990117"/>
                <a:gd name="connsiteY16" fmla="*/ 1333095 h 3976060"/>
                <a:gd name="connsiteX17" fmla="*/ 1624185 w 1990117"/>
                <a:gd name="connsiteY17" fmla="*/ 1339936 h 3976060"/>
                <a:gd name="connsiteX18" fmla="*/ 1661882 w 1990117"/>
                <a:gd name="connsiteY18" fmla="*/ 1339936 h 3976060"/>
                <a:gd name="connsiteX19" fmla="*/ 1988094 w 1990117"/>
                <a:gd name="connsiteY19" fmla="*/ 1666148 h 3976060"/>
                <a:gd name="connsiteX20" fmla="*/ 1988094 w 1990117"/>
                <a:gd name="connsiteY20" fmla="*/ 1928124 h 3976060"/>
                <a:gd name="connsiteX21" fmla="*/ 1983545 w 1990117"/>
                <a:gd name="connsiteY21" fmla="*/ 1973241 h 3976060"/>
                <a:gd name="connsiteX22" fmla="*/ 1990116 w 1990117"/>
                <a:gd name="connsiteY22" fmla="*/ 2038417 h 3976060"/>
                <a:gd name="connsiteX23" fmla="*/ 1990116 w 1990117"/>
                <a:gd name="connsiteY23" fmla="*/ 2300393 h 3976060"/>
                <a:gd name="connsiteX24" fmla="*/ 1663904 w 1990117"/>
                <a:gd name="connsiteY24" fmla="*/ 2626605 h 3976060"/>
                <a:gd name="connsiteX25" fmla="*/ 1624185 w 1990117"/>
                <a:gd name="connsiteY25" fmla="*/ 2626605 h 3976060"/>
                <a:gd name="connsiteX26" fmla="*/ 1622003 w 1990117"/>
                <a:gd name="connsiteY26" fmla="*/ 2626605 h 3976060"/>
                <a:gd name="connsiteX27" fmla="*/ 1496294 w 1990117"/>
                <a:gd name="connsiteY27" fmla="*/ 2752314 h 3976060"/>
                <a:gd name="connsiteX28" fmla="*/ 1496294 w 1990117"/>
                <a:gd name="connsiteY28" fmla="*/ 2935951 h 3976060"/>
                <a:gd name="connsiteX29" fmla="*/ 1622003 w 1990117"/>
                <a:gd name="connsiteY29" fmla="*/ 3061660 h 3976060"/>
                <a:gd name="connsiteX30" fmla="*/ 1624185 w 1990117"/>
                <a:gd name="connsiteY30" fmla="*/ 3061660 h 3976060"/>
                <a:gd name="connsiteX31" fmla="*/ 1663905 w 1990117"/>
                <a:gd name="connsiteY31" fmla="*/ 3061660 h 3976060"/>
                <a:gd name="connsiteX32" fmla="*/ 1990117 w 1990117"/>
                <a:gd name="connsiteY32" fmla="*/ 3387872 h 3976060"/>
                <a:gd name="connsiteX33" fmla="*/ 1990117 w 1990117"/>
                <a:gd name="connsiteY33" fmla="*/ 3649848 h 3976060"/>
                <a:gd name="connsiteX34" fmla="*/ 1663905 w 1990117"/>
                <a:gd name="connsiteY34" fmla="*/ 3976060 h 3976060"/>
                <a:gd name="connsiteX35" fmla="*/ 328236 w 1990117"/>
                <a:gd name="connsiteY35" fmla="*/ 3976060 h 3976060"/>
                <a:gd name="connsiteX36" fmla="*/ 2024 w 1990117"/>
                <a:gd name="connsiteY36" fmla="*/ 3649848 h 3976060"/>
                <a:gd name="connsiteX37" fmla="*/ 2024 w 1990117"/>
                <a:gd name="connsiteY37" fmla="*/ 3387872 h 3976060"/>
                <a:gd name="connsiteX38" fmla="*/ 11890 w 1990117"/>
                <a:gd name="connsiteY38" fmla="*/ 3311695 h 3976060"/>
                <a:gd name="connsiteX39" fmla="*/ 2023 w 1990117"/>
                <a:gd name="connsiteY39" fmla="*/ 3213821 h 3976060"/>
                <a:gd name="connsiteX40" fmla="*/ 2023 w 1990117"/>
                <a:gd name="connsiteY40" fmla="*/ 2300398 h 3976060"/>
                <a:gd name="connsiteX41" fmla="*/ 2022 w 1990117"/>
                <a:gd name="connsiteY41" fmla="*/ 2038417 h 3976060"/>
                <a:gd name="connsiteX42" fmla="*/ 2023 w 1990117"/>
                <a:gd name="connsiteY42" fmla="*/ 2038412 h 3976060"/>
                <a:gd name="connsiteX43" fmla="*/ 2023 w 1990117"/>
                <a:gd name="connsiteY43" fmla="*/ 1948186 h 3976060"/>
                <a:gd name="connsiteX44" fmla="*/ 0 w 1990117"/>
                <a:gd name="connsiteY44" fmla="*/ 1928124 h 3976060"/>
                <a:gd name="connsiteX0" fmla="*/ 0 w 1990117"/>
                <a:gd name="connsiteY0" fmla="*/ 1928124 h 3976060"/>
                <a:gd name="connsiteX1" fmla="*/ 0 w 1990117"/>
                <a:gd name="connsiteY1" fmla="*/ 1666148 h 3976060"/>
                <a:gd name="connsiteX2" fmla="*/ 2023 w 1990117"/>
                <a:gd name="connsiteY2" fmla="*/ 1646085 h 3976060"/>
                <a:gd name="connsiteX3" fmla="*/ 1387 w 1990117"/>
                <a:gd name="connsiteY3" fmla="*/ 1080835 h 3976060"/>
                <a:gd name="connsiteX4" fmla="*/ 13040 w 1990117"/>
                <a:gd name="connsiteY4" fmla="*/ 976651 h 3976060"/>
                <a:gd name="connsiteX5" fmla="*/ 63436 w 1990117"/>
                <a:gd name="connsiteY5" fmla="*/ 875095 h 3976060"/>
                <a:gd name="connsiteX6" fmla="*/ 659054 w 1990117"/>
                <a:gd name="connsiteY6" fmla="*/ 60594 h 3976060"/>
                <a:gd name="connsiteX7" fmla="*/ 706745 w 1990117"/>
                <a:gd name="connsiteY7" fmla="*/ 19200 h 3976060"/>
                <a:gd name="connsiteX8" fmla="*/ 796765 w 1990117"/>
                <a:gd name="connsiteY8" fmla="*/ 1 h 3976060"/>
                <a:gd name="connsiteX9" fmla="*/ 992314 w 1990117"/>
                <a:gd name="connsiteY9" fmla="*/ 1 h 3976060"/>
                <a:gd name="connsiteX10" fmla="*/ 1060970 w 1990117"/>
                <a:gd name="connsiteY10" fmla="*/ 21954 h 3976060"/>
                <a:gd name="connsiteX11" fmla="*/ 1102483 w 1990117"/>
                <a:gd name="connsiteY11" fmla="*/ 79873 h 3976060"/>
                <a:gd name="connsiteX12" fmla="*/ 1501413 w 1990117"/>
                <a:gd name="connsiteY12" fmla="*/ 998397 h 3976060"/>
                <a:gd name="connsiteX13" fmla="*/ 1496294 w 1990117"/>
                <a:gd name="connsiteY13" fmla="*/ 1207386 h 3976060"/>
                <a:gd name="connsiteX14" fmla="*/ 1622003 w 1990117"/>
                <a:gd name="connsiteY14" fmla="*/ 1333095 h 3976060"/>
                <a:gd name="connsiteX15" fmla="*/ 1624185 w 1990117"/>
                <a:gd name="connsiteY15" fmla="*/ 1333095 h 3976060"/>
                <a:gd name="connsiteX16" fmla="*/ 1624185 w 1990117"/>
                <a:gd name="connsiteY16" fmla="*/ 1339936 h 3976060"/>
                <a:gd name="connsiteX17" fmla="*/ 1661882 w 1990117"/>
                <a:gd name="connsiteY17" fmla="*/ 1339936 h 3976060"/>
                <a:gd name="connsiteX18" fmla="*/ 1988094 w 1990117"/>
                <a:gd name="connsiteY18" fmla="*/ 1666148 h 3976060"/>
                <a:gd name="connsiteX19" fmla="*/ 1988094 w 1990117"/>
                <a:gd name="connsiteY19" fmla="*/ 1928124 h 3976060"/>
                <a:gd name="connsiteX20" fmla="*/ 1983545 w 1990117"/>
                <a:gd name="connsiteY20" fmla="*/ 1973241 h 3976060"/>
                <a:gd name="connsiteX21" fmla="*/ 1990116 w 1990117"/>
                <a:gd name="connsiteY21" fmla="*/ 2038417 h 3976060"/>
                <a:gd name="connsiteX22" fmla="*/ 1990116 w 1990117"/>
                <a:gd name="connsiteY22" fmla="*/ 2300393 h 3976060"/>
                <a:gd name="connsiteX23" fmla="*/ 1663904 w 1990117"/>
                <a:gd name="connsiteY23" fmla="*/ 2626605 h 3976060"/>
                <a:gd name="connsiteX24" fmla="*/ 1624185 w 1990117"/>
                <a:gd name="connsiteY24" fmla="*/ 2626605 h 3976060"/>
                <a:gd name="connsiteX25" fmla="*/ 1622003 w 1990117"/>
                <a:gd name="connsiteY25" fmla="*/ 2626605 h 3976060"/>
                <a:gd name="connsiteX26" fmla="*/ 1496294 w 1990117"/>
                <a:gd name="connsiteY26" fmla="*/ 2752314 h 3976060"/>
                <a:gd name="connsiteX27" fmla="*/ 1496294 w 1990117"/>
                <a:gd name="connsiteY27" fmla="*/ 2935951 h 3976060"/>
                <a:gd name="connsiteX28" fmla="*/ 1622003 w 1990117"/>
                <a:gd name="connsiteY28" fmla="*/ 3061660 h 3976060"/>
                <a:gd name="connsiteX29" fmla="*/ 1624185 w 1990117"/>
                <a:gd name="connsiteY29" fmla="*/ 3061660 h 3976060"/>
                <a:gd name="connsiteX30" fmla="*/ 1663905 w 1990117"/>
                <a:gd name="connsiteY30" fmla="*/ 3061660 h 3976060"/>
                <a:gd name="connsiteX31" fmla="*/ 1990117 w 1990117"/>
                <a:gd name="connsiteY31" fmla="*/ 3387872 h 3976060"/>
                <a:gd name="connsiteX32" fmla="*/ 1990117 w 1990117"/>
                <a:gd name="connsiteY32" fmla="*/ 3649848 h 3976060"/>
                <a:gd name="connsiteX33" fmla="*/ 1663905 w 1990117"/>
                <a:gd name="connsiteY33" fmla="*/ 3976060 h 3976060"/>
                <a:gd name="connsiteX34" fmla="*/ 328236 w 1990117"/>
                <a:gd name="connsiteY34" fmla="*/ 3976060 h 3976060"/>
                <a:gd name="connsiteX35" fmla="*/ 2024 w 1990117"/>
                <a:gd name="connsiteY35" fmla="*/ 3649848 h 3976060"/>
                <a:gd name="connsiteX36" fmla="*/ 2024 w 1990117"/>
                <a:gd name="connsiteY36" fmla="*/ 3387872 h 3976060"/>
                <a:gd name="connsiteX37" fmla="*/ 11890 w 1990117"/>
                <a:gd name="connsiteY37" fmla="*/ 3311695 h 3976060"/>
                <a:gd name="connsiteX38" fmla="*/ 2023 w 1990117"/>
                <a:gd name="connsiteY38" fmla="*/ 3213821 h 3976060"/>
                <a:gd name="connsiteX39" fmla="*/ 2023 w 1990117"/>
                <a:gd name="connsiteY39" fmla="*/ 2300398 h 3976060"/>
                <a:gd name="connsiteX40" fmla="*/ 2022 w 1990117"/>
                <a:gd name="connsiteY40" fmla="*/ 2038417 h 3976060"/>
                <a:gd name="connsiteX41" fmla="*/ 2023 w 1990117"/>
                <a:gd name="connsiteY41" fmla="*/ 2038412 h 3976060"/>
                <a:gd name="connsiteX42" fmla="*/ 2023 w 1990117"/>
                <a:gd name="connsiteY42" fmla="*/ 1948186 h 3976060"/>
                <a:gd name="connsiteX43" fmla="*/ 0 w 1990117"/>
                <a:gd name="connsiteY43" fmla="*/ 1928124 h 3976060"/>
                <a:gd name="connsiteX0" fmla="*/ 0 w 1990117"/>
                <a:gd name="connsiteY0" fmla="*/ 1928124 h 3976060"/>
                <a:gd name="connsiteX1" fmla="*/ 0 w 1990117"/>
                <a:gd name="connsiteY1" fmla="*/ 1666148 h 3976060"/>
                <a:gd name="connsiteX2" fmla="*/ 2023 w 1990117"/>
                <a:gd name="connsiteY2" fmla="*/ 1646085 h 3976060"/>
                <a:gd name="connsiteX3" fmla="*/ 1387 w 1990117"/>
                <a:gd name="connsiteY3" fmla="*/ 1080835 h 3976060"/>
                <a:gd name="connsiteX4" fmla="*/ 13040 w 1990117"/>
                <a:gd name="connsiteY4" fmla="*/ 976651 h 3976060"/>
                <a:gd name="connsiteX5" fmla="*/ 63436 w 1990117"/>
                <a:gd name="connsiteY5" fmla="*/ 875095 h 3976060"/>
                <a:gd name="connsiteX6" fmla="*/ 659054 w 1990117"/>
                <a:gd name="connsiteY6" fmla="*/ 60594 h 3976060"/>
                <a:gd name="connsiteX7" fmla="*/ 706745 w 1990117"/>
                <a:gd name="connsiteY7" fmla="*/ 19200 h 3976060"/>
                <a:gd name="connsiteX8" fmla="*/ 796765 w 1990117"/>
                <a:gd name="connsiteY8" fmla="*/ 1 h 3976060"/>
                <a:gd name="connsiteX9" fmla="*/ 992314 w 1990117"/>
                <a:gd name="connsiteY9" fmla="*/ 1 h 3976060"/>
                <a:gd name="connsiteX10" fmla="*/ 1060970 w 1990117"/>
                <a:gd name="connsiteY10" fmla="*/ 21954 h 3976060"/>
                <a:gd name="connsiteX11" fmla="*/ 1102483 w 1990117"/>
                <a:gd name="connsiteY11" fmla="*/ 79873 h 3976060"/>
                <a:gd name="connsiteX12" fmla="*/ 1501413 w 1990117"/>
                <a:gd name="connsiteY12" fmla="*/ 998397 h 3976060"/>
                <a:gd name="connsiteX13" fmla="*/ 1496294 w 1990117"/>
                <a:gd name="connsiteY13" fmla="*/ 1207386 h 3976060"/>
                <a:gd name="connsiteX14" fmla="*/ 1622003 w 1990117"/>
                <a:gd name="connsiteY14" fmla="*/ 1333095 h 3976060"/>
                <a:gd name="connsiteX15" fmla="*/ 1624185 w 1990117"/>
                <a:gd name="connsiteY15" fmla="*/ 1333095 h 3976060"/>
                <a:gd name="connsiteX16" fmla="*/ 1624185 w 1990117"/>
                <a:gd name="connsiteY16" fmla="*/ 1339936 h 3976060"/>
                <a:gd name="connsiteX17" fmla="*/ 1661882 w 1990117"/>
                <a:gd name="connsiteY17" fmla="*/ 1339936 h 3976060"/>
                <a:gd name="connsiteX18" fmla="*/ 1988094 w 1990117"/>
                <a:gd name="connsiteY18" fmla="*/ 1666148 h 3976060"/>
                <a:gd name="connsiteX19" fmla="*/ 1988094 w 1990117"/>
                <a:gd name="connsiteY19" fmla="*/ 1928124 h 3976060"/>
                <a:gd name="connsiteX20" fmla="*/ 1983545 w 1990117"/>
                <a:gd name="connsiteY20" fmla="*/ 1973241 h 3976060"/>
                <a:gd name="connsiteX21" fmla="*/ 1990116 w 1990117"/>
                <a:gd name="connsiteY21" fmla="*/ 2038417 h 3976060"/>
                <a:gd name="connsiteX22" fmla="*/ 1990116 w 1990117"/>
                <a:gd name="connsiteY22" fmla="*/ 2300393 h 3976060"/>
                <a:gd name="connsiteX23" fmla="*/ 1663904 w 1990117"/>
                <a:gd name="connsiteY23" fmla="*/ 2626605 h 3976060"/>
                <a:gd name="connsiteX24" fmla="*/ 1624185 w 1990117"/>
                <a:gd name="connsiteY24" fmla="*/ 2626605 h 3976060"/>
                <a:gd name="connsiteX25" fmla="*/ 1622003 w 1990117"/>
                <a:gd name="connsiteY25" fmla="*/ 2626605 h 3976060"/>
                <a:gd name="connsiteX26" fmla="*/ 1496294 w 1990117"/>
                <a:gd name="connsiteY26" fmla="*/ 2752314 h 3976060"/>
                <a:gd name="connsiteX27" fmla="*/ 1496294 w 1990117"/>
                <a:gd name="connsiteY27" fmla="*/ 2935951 h 3976060"/>
                <a:gd name="connsiteX28" fmla="*/ 1622003 w 1990117"/>
                <a:gd name="connsiteY28" fmla="*/ 3061660 h 3976060"/>
                <a:gd name="connsiteX29" fmla="*/ 1624185 w 1990117"/>
                <a:gd name="connsiteY29" fmla="*/ 3061660 h 3976060"/>
                <a:gd name="connsiteX30" fmla="*/ 1663905 w 1990117"/>
                <a:gd name="connsiteY30" fmla="*/ 3061660 h 3976060"/>
                <a:gd name="connsiteX31" fmla="*/ 1990117 w 1990117"/>
                <a:gd name="connsiteY31" fmla="*/ 3387872 h 3976060"/>
                <a:gd name="connsiteX32" fmla="*/ 1990117 w 1990117"/>
                <a:gd name="connsiteY32" fmla="*/ 3649848 h 3976060"/>
                <a:gd name="connsiteX33" fmla="*/ 1663905 w 1990117"/>
                <a:gd name="connsiteY33" fmla="*/ 3976060 h 3976060"/>
                <a:gd name="connsiteX34" fmla="*/ 328236 w 1990117"/>
                <a:gd name="connsiteY34" fmla="*/ 3976060 h 3976060"/>
                <a:gd name="connsiteX35" fmla="*/ 2024 w 1990117"/>
                <a:gd name="connsiteY35" fmla="*/ 3649848 h 3976060"/>
                <a:gd name="connsiteX36" fmla="*/ 2024 w 1990117"/>
                <a:gd name="connsiteY36" fmla="*/ 3387872 h 3976060"/>
                <a:gd name="connsiteX37" fmla="*/ 11890 w 1990117"/>
                <a:gd name="connsiteY37" fmla="*/ 3311695 h 3976060"/>
                <a:gd name="connsiteX38" fmla="*/ 2023 w 1990117"/>
                <a:gd name="connsiteY38" fmla="*/ 3213821 h 3976060"/>
                <a:gd name="connsiteX39" fmla="*/ 2023 w 1990117"/>
                <a:gd name="connsiteY39" fmla="*/ 2300398 h 3976060"/>
                <a:gd name="connsiteX40" fmla="*/ 2022 w 1990117"/>
                <a:gd name="connsiteY40" fmla="*/ 2038417 h 3976060"/>
                <a:gd name="connsiteX41" fmla="*/ 2023 w 1990117"/>
                <a:gd name="connsiteY41" fmla="*/ 2038412 h 3976060"/>
                <a:gd name="connsiteX42" fmla="*/ 2023 w 1990117"/>
                <a:gd name="connsiteY42" fmla="*/ 1948186 h 3976060"/>
                <a:gd name="connsiteX43" fmla="*/ 0 w 1990117"/>
                <a:gd name="connsiteY43" fmla="*/ 1928124 h 3976060"/>
                <a:gd name="connsiteX0" fmla="*/ 0 w 1990117"/>
                <a:gd name="connsiteY0" fmla="*/ 1928124 h 3976060"/>
                <a:gd name="connsiteX1" fmla="*/ 0 w 1990117"/>
                <a:gd name="connsiteY1" fmla="*/ 1666148 h 3976060"/>
                <a:gd name="connsiteX2" fmla="*/ 2023 w 1990117"/>
                <a:gd name="connsiteY2" fmla="*/ 1646085 h 3976060"/>
                <a:gd name="connsiteX3" fmla="*/ 1387 w 1990117"/>
                <a:gd name="connsiteY3" fmla="*/ 1080835 h 3976060"/>
                <a:gd name="connsiteX4" fmla="*/ 13040 w 1990117"/>
                <a:gd name="connsiteY4" fmla="*/ 976651 h 3976060"/>
                <a:gd name="connsiteX5" fmla="*/ 63436 w 1990117"/>
                <a:gd name="connsiteY5" fmla="*/ 875095 h 3976060"/>
                <a:gd name="connsiteX6" fmla="*/ 659054 w 1990117"/>
                <a:gd name="connsiteY6" fmla="*/ 60594 h 3976060"/>
                <a:gd name="connsiteX7" fmla="*/ 706745 w 1990117"/>
                <a:gd name="connsiteY7" fmla="*/ 19200 h 3976060"/>
                <a:gd name="connsiteX8" fmla="*/ 796765 w 1990117"/>
                <a:gd name="connsiteY8" fmla="*/ 1 h 3976060"/>
                <a:gd name="connsiteX9" fmla="*/ 992314 w 1990117"/>
                <a:gd name="connsiteY9" fmla="*/ 1 h 3976060"/>
                <a:gd name="connsiteX10" fmla="*/ 1060970 w 1990117"/>
                <a:gd name="connsiteY10" fmla="*/ 21954 h 3976060"/>
                <a:gd name="connsiteX11" fmla="*/ 1102483 w 1990117"/>
                <a:gd name="connsiteY11" fmla="*/ 79873 h 3976060"/>
                <a:gd name="connsiteX12" fmla="*/ 1501413 w 1990117"/>
                <a:gd name="connsiteY12" fmla="*/ 998397 h 3976060"/>
                <a:gd name="connsiteX13" fmla="*/ 1496294 w 1990117"/>
                <a:gd name="connsiteY13" fmla="*/ 1207386 h 3976060"/>
                <a:gd name="connsiteX14" fmla="*/ 1622003 w 1990117"/>
                <a:gd name="connsiteY14" fmla="*/ 1333095 h 3976060"/>
                <a:gd name="connsiteX15" fmla="*/ 1624185 w 1990117"/>
                <a:gd name="connsiteY15" fmla="*/ 1333095 h 3976060"/>
                <a:gd name="connsiteX16" fmla="*/ 1661882 w 1990117"/>
                <a:gd name="connsiteY16" fmla="*/ 1339936 h 3976060"/>
                <a:gd name="connsiteX17" fmla="*/ 1988094 w 1990117"/>
                <a:gd name="connsiteY17" fmla="*/ 1666148 h 3976060"/>
                <a:gd name="connsiteX18" fmla="*/ 1988094 w 1990117"/>
                <a:gd name="connsiteY18" fmla="*/ 1928124 h 3976060"/>
                <a:gd name="connsiteX19" fmla="*/ 1983545 w 1990117"/>
                <a:gd name="connsiteY19" fmla="*/ 1973241 h 3976060"/>
                <a:gd name="connsiteX20" fmla="*/ 1990116 w 1990117"/>
                <a:gd name="connsiteY20" fmla="*/ 2038417 h 3976060"/>
                <a:gd name="connsiteX21" fmla="*/ 1990116 w 1990117"/>
                <a:gd name="connsiteY21" fmla="*/ 2300393 h 3976060"/>
                <a:gd name="connsiteX22" fmla="*/ 1663904 w 1990117"/>
                <a:gd name="connsiteY22" fmla="*/ 2626605 h 3976060"/>
                <a:gd name="connsiteX23" fmla="*/ 1624185 w 1990117"/>
                <a:gd name="connsiteY23" fmla="*/ 2626605 h 3976060"/>
                <a:gd name="connsiteX24" fmla="*/ 1622003 w 1990117"/>
                <a:gd name="connsiteY24" fmla="*/ 2626605 h 3976060"/>
                <a:gd name="connsiteX25" fmla="*/ 1496294 w 1990117"/>
                <a:gd name="connsiteY25" fmla="*/ 2752314 h 3976060"/>
                <a:gd name="connsiteX26" fmla="*/ 1496294 w 1990117"/>
                <a:gd name="connsiteY26" fmla="*/ 2935951 h 3976060"/>
                <a:gd name="connsiteX27" fmla="*/ 1622003 w 1990117"/>
                <a:gd name="connsiteY27" fmla="*/ 3061660 h 3976060"/>
                <a:gd name="connsiteX28" fmla="*/ 1624185 w 1990117"/>
                <a:gd name="connsiteY28" fmla="*/ 3061660 h 3976060"/>
                <a:gd name="connsiteX29" fmla="*/ 1663905 w 1990117"/>
                <a:gd name="connsiteY29" fmla="*/ 3061660 h 3976060"/>
                <a:gd name="connsiteX30" fmla="*/ 1990117 w 1990117"/>
                <a:gd name="connsiteY30" fmla="*/ 3387872 h 3976060"/>
                <a:gd name="connsiteX31" fmla="*/ 1990117 w 1990117"/>
                <a:gd name="connsiteY31" fmla="*/ 3649848 h 3976060"/>
                <a:gd name="connsiteX32" fmla="*/ 1663905 w 1990117"/>
                <a:gd name="connsiteY32" fmla="*/ 3976060 h 3976060"/>
                <a:gd name="connsiteX33" fmla="*/ 328236 w 1990117"/>
                <a:gd name="connsiteY33" fmla="*/ 3976060 h 3976060"/>
                <a:gd name="connsiteX34" fmla="*/ 2024 w 1990117"/>
                <a:gd name="connsiteY34" fmla="*/ 3649848 h 3976060"/>
                <a:gd name="connsiteX35" fmla="*/ 2024 w 1990117"/>
                <a:gd name="connsiteY35" fmla="*/ 3387872 h 3976060"/>
                <a:gd name="connsiteX36" fmla="*/ 11890 w 1990117"/>
                <a:gd name="connsiteY36" fmla="*/ 3311695 h 3976060"/>
                <a:gd name="connsiteX37" fmla="*/ 2023 w 1990117"/>
                <a:gd name="connsiteY37" fmla="*/ 3213821 h 3976060"/>
                <a:gd name="connsiteX38" fmla="*/ 2023 w 1990117"/>
                <a:gd name="connsiteY38" fmla="*/ 2300398 h 3976060"/>
                <a:gd name="connsiteX39" fmla="*/ 2022 w 1990117"/>
                <a:gd name="connsiteY39" fmla="*/ 2038417 h 3976060"/>
                <a:gd name="connsiteX40" fmla="*/ 2023 w 1990117"/>
                <a:gd name="connsiteY40" fmla="*/ 2038412 h 3976060"/>
                <a:gd name="connsiteX41" fmla="*/ 2023 w 1990117"/>
                <a:gd name="connsiteY41" fmla="*/ 1948186 h 3976060"/>
                <a:gd name="connsiteX42" fmla="*/ 0 w 1990117"/>
                <a:gd name="connsiteY42" fmla="*/ 1928124 h 3976060"/>
                <a:gd name="connsiteX0" fmla="*/ 0 w 1990117"/>
                <a:gd name="connsiteY0" fmla="*/ 1928124 h 3976060"/>
                <a:gd name="connsiteX1" fmla="*/ 0 w 1990117"/>
                <a:gd name="connsiteY1" fmla="*/ 1666148 h 3976060"/>
                <a:gd name="connsiteX2" fmla="*/ 2023 w 1990117"/>
                <a:gd name="connsiteY2" fmla="*/ 1646085 h 3976060"/>
                <a:gd name="connsiteX3" fmla="*/ 1387 w 1990117"/>
                <a:gd name="connsiteY3" fmla="*/ 1080835 h 3976060"/>
                <a:gd name="connsiteX4" fmla="*/ 13040 w 1990117"/>
                <a:gd name="connsiteY4" fmla="*/ 976651 h 3976060"/>
                <a:gd name="connsiteX5" fmla="*/ 63436 w 1990117"/>
                <a:gd name="connsiteY5" fmla="*/ 875095 h 3976060"/>
                <a:gd name="connsiteX6" fmla="*/ 659054 w 1990117"/>
                <a:gd name="connsiteY6" fmla="*/ 60594 h 3976060"/>
                <a:gd name="connsiteX7" fmla="*/ 706745 w 1990117"/>
                <a:gd name="connsiteY7" fmla="*/ 19200 h 3976060"/>
                <a:gd name="connsiteX8" fmla="*/ 796765 w 1990117"/>
                <a:gd name="connsiteY8" fmla="*/ 1 h 3976060"/>
                <a:gd name="connsiteX9" fmla="*/ 992314 w 1990117"/>
                <a:gd name="connsiteY9" fmla="*/ 1 h 3976060"/>
                <a:gd name="connsiteX10" fmla="*/ 1060970 w 1990117"/>
                <a:gd name="connsiteY10" fmla="*/ 21954 h 3976060"/>
                <a:gd name="connsiteX11" fmla="*/ 1102483 w 1990117"/>
                <a:gd name="connsiteY11" fmla="*/ 79873 h 3976060"/>
                <a:gd name="connsiteX12" fmla="*/ 1501413 w 1990117"/>
                <a:gd name="connsiteY12" fmla="*/ 998397 h 3976060"/>
                <a:gd name="connsiteX13" fmla="*/ 1496294 w 1990117"/>
                <a:gd name="connsiteY13" fmla="*/ 1207386 h 3976060"/>
                <a:gd name="connsiteX14" fmla="*/ 1622003 w 1990117"/>
                <a:gd name="connsiteY14" fmla="*/ 1333095 h 3976060"/>
                <a:gd name="connsiteX15" fmla="*/ 1661882 w 1990117"/>
                <a:gd name="connsiteY15" fmla="*/ 1339936 h 3976060"/>
                <a:gd name="connsiteX16" fmla="*/ 1988094 w 1990117"/>
                <a:gd name="connsiteY16" fmla="*/ 1666148 h 3976060"/>
                <a:gd name="connsiteX17" fmla="*/ 1988094 w 1990117"/>
                <a:gd name="connsiteY17" fmla="*/ 1928124 h 3976060"/>
                <a:gd name="connsiteX18" fmla="*/ 1983545 w 1990117"/>
                <a:gd name="connsiteY18" fmla="*/ 1973241 h 3976060"/>
                <a:gd name="connsiteX19" fmla="*/ 1990116 w 1990117"/>
                <a:gd name="connsiteY19" fmla="*/ 2038417 h 3976060"/>
                <a:gd name="connsiteX20" fmla="*/ 1990116 w 1990117"/>
                <a:gd name="connsiteY20" fmla="*/ 2300393 h 3976060"/>
                <a:gd name="connsiteX21" fmla="*/ 1663904 w 1990117"/>
                <a:gd name="connsiteY21" fmla="*/ 2626605 h 3976060"/>
                <a:gd name="connsiteX22" fmla="*/ 1624185 w 1990117"/>
                <a:gd name="connsiteY22" fmla="*/ 2626605 h 3976060"/>
                <a:gd name="connsiteX23" fmla="*/ 1622003 w 1990117"/>
                <a:gd name="connsiteY23" fmla="*/ 2626605 h 3976060"/>
                <a:gd name="connsiteX24" fmla="*/ 1496294 w 1990117"/>
                <a:gd name="connsiteY24" fmla="*/ 2752314 h 3976060"/>
                <a:gd name="connsiteX25" fmla="*/ 1496294 w 1990117"/>
                <a:gd name="connsiteY25" fmla="*/ 2935951 h 3976060"/>
                <a:gd name="connsiteX26" fmla="*/ 1622003 w 1990117"/>
                <a:gd name="connsiteY26" fmla="*/ 3061660 h 3976060"/>
                <a:gd name="connsiteX27" fmla="*/ 1624185 w 1990117"/>
                <a:gd name="connsiteY27" fmla="*/ 3061660 h 3976060"/>
                <a:gd name="connsiteX28" fmla="*/ 1663905 w 1990117"/>
                <a:gd name="connsiteY28" fmla="*/ 3061660 h 3976060"/>
                <a:gd name="connsiteX29" fmla="*/ 1990117 w 1990117"/>
                <a:gd name="connsiteY29" fmla="*/ 3387872 h 3976060"/>
                <a:gd name="connsiteX30" fmla="*/ 1990117 w 1990117"/>
                <a:gd name="connsiteY30" fmla="*/ 3649848 h 3976060"/>
                <a:gd name="connsiteX31" fmla="*/ 1663905 w 1990117"/>
                <a:gd name="connsiteY31" fmla="*/ 3976060 h 3976060"/>
                <a:gd name="connsiteX32" fmla="*/ 328236 w 1990117"/>
                <a:gd name="connsiteY32" fmla="*/ 3976060 h 3976060"/>
                <a:gd name="connsiteX33" fmla="*/ 2024 w 1990117"/>
                <a:gd name="connsiteY33" fmla="*/ 3649848 h 3976060"/>
                <a:gd name="connsiteX34" fmla="*/ 2024 w 1990117"/>
                <a:gd name="connsiteY34" fmla="*/ 3387872 h 3976060"/>
                <a:gd name="connsiteX35" fmla="*/ 11890 w 1990117"/>
                <a:gd name="connsiteY35" fmla="*/ 3311695 h 3976060"/>
                <a:gd name="connsiteX36" fmla="*/ 2023 w 1990117"/>
                <a:gd name="connsiteY36" fmla="*/ 3213821 h 3976060"/>
                <a:gd name="connsiteX37" fmla="*/ 2023 w 1990117"/>
                <a:gd name="connsiteY37" fmla="*/ 2300398 h 3976060"/>
                <a:gd name="connsiteX38" fmla="*/ 2022 w 1990117"/>
                <a:gd name="connsiteY38" fmla="*/ 2038417 h 3976060"/>
                <a:gd name="connsiteX39" fmla="*/ 2023 w 1990117"/>
                <a:gd name="connsiteY39" fmla="*/ 2038412 h 3976060"/>
                <a:gd name="connsiteX40" fmla="*/ 2023 w 1990117"/>
                <a:gd name="connsiteY40" fmla="*/ 1948186 h 3976060"/>
                <a:gd name="connsiteX41" fmla="*/ 0 w 1990117"/>
                <a:gd name="connsiteY41" fmla="*/ 1928124 h 3976060"/>
                <a:gd name="connsiteX0" fmla="*/ 0 w 1990117"/>
                <a:gd name="connsiteY0" fmla="*/ 1928124 h 3976060"/>
                <a:gd name="connsiteX1" fmla="*/ 0 w 1990117"/>
                <a:gd name="connsiteY1" fmla="*/ 1666148 h 3976060"/>
                <a:gd name="connsiteX2" fmla="*/ 2023 w 1990117"/>
                <a:gd name="connsiteY2" fmla="*/ 1646085 h 3976060"/>
                <a:gd name="connsiteX3" fmla="*/ 1387 w 1990117"/>
                <a:gd name="connsiteY3" fmla="*/ 1080835 h 3976060"/>
                <a:gd name="connsiteX4" fmla="*/ 13040 w 1990117"/>
                <a:gd name="connsiteY4" fmla="*/ 976651 h 3976060"/>
                <a:gd name="connsiteX5" fmla="*/ 63436 w 1990117"/>
                <a:gd name="connsiteY5" fmla="*/ 875095 h 3976060"/>
                <a:gd name="connsiteX6" fmla="*/ 659054 w 1990117"/>
                <a:gd name="connsiteY6" fmla="*/ 60594 h 3976060"/>
                <a:gd name="connsiteX7" fmla="*/ 706745 w 1990117"/>
                <a:gd name="connsiteY7" fmla="*/ 19200 h 3976060"/>
                <a:gd name="connsiteX8" fmla="*/ 796765 w 1990117"/>
                <a:gd name="connsiteY8" fmla="*/ 1 h 3976060"/>
                <a:gd name="connsiteX9" fmla="*/ 992314 w 1990117"/>
                <a:gd name="connsiteY9" fmla="*/ 1 h 3976060"/>
                <a:gd name="connsiteX10" fmla="*/ 1060970 w 1990117"/>
                <a:gd name="connsiteY10" fmla="*/ 21954 h 3976060"/>
                <a:gd name="connsiteX11" fmla="*/ 1102483 w 1990117"/>
                <a:gd name="connsiteY11" fmla="*/ 79873 h 3976060"/>
                <a:gd name="connsiteX12" fmla="*/ 1501413 w 1990117"/>
                <a:gd name="connsiteY12" fmla="*/ 998397 h 3976060"/>
                <a:gd name="connsiteX13" fmla="*/ 1496294 w 1990117"/>
                <a:gd name="connsiteY13" fmla="*/ 1207386 h 3976060"/>
                <a:gd name="connsiteX14" fmla="*/ 1622003 w 1990117"/>
                <a:gd name="connsiteY14" fmla="*/ 1333095 h 3976060"/>
                <a:gd name="connsiteX15" fmla="*/ 1661882 w 1990117"/>
                <a:gd name="connsiteY15" fmla="*/ 1339936 h 3976060"/>
                <a:gd name="connsiteX16" fmla="*/ 1988094 w 1990117"/>
                <a:gd name="connsiteY16" fmla="*/ 1666148 h 3976060"/>
                <a:gd name="connsiteX17" fmla="*/ 1988094 w 1990117"/>
                <a:gd name="connsiteY17" fmla="*/ 1928124 h 3976060"/>
                <a:gd name="connsiteX18" fmla="*/ 1990116 w 1990117"/>
                <a:gd name="connsiteY18" fmla="*/ 2038417 h 3976060"/>
                <a:gd name="connsiteX19" fmla="*/ 1990116 w 1990117"/>
                <a:gd name="connsiteY19" fmla="*/ 2300393 h 3976060"/>
                <a:gd name="connsiteX20" fmla="*/ 1663904 w 1990117"/>
                <a:gd name="connsiteY20" fmla="*/ 2626605 h 3976060"/>
                <a:gd name="connsiteX21" fmla="*/ 1624185 w 1990117"/>
                <a:gd name="connsiteY21" fmla="*/ 2626605 h 3976060"/>
                <a:gd name="connsiteX22" fmla="*/ 1622003 w 1990117"/>
                <a:gd name="connsiteY22" fmla="*/ 2626605 h 3976060"/>
                <a:gd name="connsiteX23" fmla="*/ 1496294 w 1990117"/>
                <a:gd name="connsiteY23" fmla="*/ 2752314 h 3976060"/>
                <a:gd name="connsiteX24" fmla="*/ 1496294 w 1990117"/>
                <a:gd name="connsiteY24" fmla="*/ 2935951 h 3976060"/>
                <a:gd name="connsiteX25" fmla="*/ 1622003 w 1990117"/>
                <a:gd name="connsiteY25" fmla="*/ 3061660 h 3976060"/>
                <a:gd name="connsiteX26" fmla="*/ 1624185 w 1990117"/>
                <a:gd name="connsiteY26" fmla="*/ 3061660 h 3976060"/>
                <a:gd name="connsiteX27" fmla="*/ 1663905 w 1990117"/>
                <a:gd name="connsiteY27" fmla="*/ 3061660 h 3976060"/>
                <a:gd name="connsiteX28" fmla="*/ 1990117 w 1990117"/>
                <a:gd name="connsiteY28" fmla="*/ 3387872 h 3976060"/>
                <a:gd name="connsiteX29" fmla="*/ 1990117 w 1990117"/>
                <a:gd name="connsiteY29" fmla="*/ 3649848 h 3976060"/>
                <a:gd name="connsiteX30" fmla="*/ 1663905 w 1990117"/>
                <a:gd name="connsiteY30" fmla="*/ 3976060 h 3976060"/>
                <a:gd name="connsiteX31" fmla="*/ 328236 w 1990117"/>
                <a:gd name="connsiteY31" fmla="*/ 3976060 h 3976060"/>
                <a:gd name="connsiteX32" fmla="*/ 2024 w 1990117"/>
                <a:gd name="connsiteY32" fmla="*/ 3649848 h 3976060"/>
                <a:gd name="connsiteX33" fmla="*/ 2024 w 1990117"/>
                <a:gd name="connsiteY33" fmla="*/ 3387872 h 3976060"/>
                <a:gd name="connsiteX34" fmla="*/ 11890 w 1990117"/>
                <a:gd name="connsiteY34" fmla="*/ 3311695 h 3976060"/>
                <a:gd name="connsiteX35" fmla="*/ 2023 w 1990117"/>
                <a:gd name="connsiteY35" fmla="*/ 3213821 h 3976060"/>
                <a:gd name="connsiteX36" fmla="*/ 2023 w 1990117"/>
                <a:gd name="connsiteY36" fmla="*/ 2300398 h 3976060"/>
                <a:gd name="connsiteX37" fmla="*/ 2022 w 1990117"/>
                <a:gd name="connsiteY37" fmla="*/ 2038417 h 3976060"/>
                <a:gd name="connsiteX38" fmla="*/ 2023 w 1990117"/>
                <a:gd name="connsiteY38" fmla="*/ 2038412 h 3976060"/>
                <a:gd name="connsiteX39" fmla="*/ 2023 w 1990117"/>
                <a:gd name="connsiteY39" fmla="*/ 1948186 h 3976060"/>
                <a:gd name="connsiteX40" fmla="*/ 0 w 1990117"/>
                <a:gd name="connsiteY40" fmla="*/ 1928124 h 3976060"/>
                <a:gd name="connsiteX0" fmla="*/ 0 w 1990117"/>
                <a:gd name="connsiteY0" fmla="*/ 1928124 h 3976060"/>
                <a:gd name="connsiteX1" fmla="*/ 0 w 1990117"/>
                <a:gd name="connsiteY1" fmla="*/ 1666148 h 3976060"/>
                <a:gd name="connsiteX2" fmla="*/ 2023 w 1990117"/>
                <a:gd name="connsiteY2" fmla="*/ 1646085 h 3976060"/>
                <a:gd name="connsiteX3" fmla="*/ 1387 w 1990117"/>
                <a:gd name="connsiteY3" fmla="*/ 1080835 h 3976060"/>
                <a:gd name="connsiteX4" fmla="*/ 13040 w 1990117"/>
                <a:gd name="connsiteY4" fmla="*/ 976651 h 3976060"/>
                <a:gd name="connsiteX5" fmla="*/ 63436 w 1990117"/>
                <a:gd name="connsiteY5" fmla="*/ 875095 h 3976060"/>
                <a:gd name="connsiteX6" fmla="*/ 659054 w 1990117"/>
                <a:gd name="connsiteY6" fmla="*/ 60594 h 3976060"/>
                <a:gd name="connsiteX7" fmla="*/ 706745 w 1990117"/>
                <a:gd name="connsiteY7" fmla="*/ 19200 h 3976060"/>
                <a:gd name="connsiteX8" fmla="*/ 796765 w 1990117"/>
                <a:gd name="connsiteY8" fmla="*/ 1 h 3976060"/>
                <a:gd name="connsiteX9" fmla="*/ 992314 w 1990117"/>
                <a:gd name="connsiteY9" fmla="*/ 1 h 3976060"/>
                <a:gd name="connsiteX10" fmla="*/ 1060970 w 1990117"/>
                <a:gd name="connsiteY10" fmla="*/ 21954 h 3976060"/>
                <a:gd name="connsiteX11" fmla="*/ 1102483 w 1990117"/>
                <a:gd name="connsiteY11" fmla="*/ 79873 h 3976060"/>
                <a:gd name="connsiteX12" fmla="*/ 1501413 w 1990117"/>
                <a:gd name="connsiteY12" fmla="*/ 998397 h 3976060"/>
                <a:gd name="connsiteX13" fmla="*/ 1496294 w 1990117"/>
                <a:gd name="connsiteY13" fmla="*/ 1207386 h 3976060"/>
                <a:gd name="connsiteX14" fmla="*/ 1622006 w 1990117"/>
                <a:gd name="connsiteY14" fmla="*/ 1338604 h 3976060"/>
                <a:gd name="connsiteX15" fmla="*/ 1661882 w 1990117"/>
                <a:gd name="connsiteY15" fmla="*/ 1339936 h 3976060"/>
                <a:gd name="connsiteX16" fmla="*/ 1988094 w 1990117"/>
                <a:gd name="connsiteY16" fmla="*/ 1666148 h 3976060"/>
                <a:gd name="connsiteX17" fmla="*/ 1988094 w 1990117"/>
                <a:gd name="connsiteY17" fmla="*/ 1928124 h 3976060"/>
                <a:gd name="connsiteX18" fmla="*/ 1990116 w 1990117"/>
                <a:gd name="connsiteY18" fmla="*/ 2038417 h 3976060"/>
                <a:gd name="connsiteX19" fmla="*/ 1990116 w 1990117"/>
                <a:gd name="connsiteY19" fmla="*/ 2300393 h 3976060"/>
                <a:gd name="connsiteX20" fmla="*/ 1663904 w 1990117"/>
                <a:gd name="connsiteY20" fmla="*/ 2626605 h 3976060"/>
                <a:gd name="connsiteX21" fmla="*/ 1624185 w 1990117"/>
                <a:gd name="connsiteY21" fmla="*/ 2626605 h 3976060"/>
                <a:gd name="connsiteX22" fmla="*/ 1622003 w 1990117"/>
                <a:gd name="connsiteY22" fmla="*/ 2626605 h 3976060"/>
                <a:gd name="connsiteX23" fmla="*/ 1496294 w 1990117"/>
                <a:gd name="connsiteY23" fmla="*/ 2752314 h 3976060"/>
                <a:gd name="connsiteX24" fmla="*/ 1496294 w 1990117"/>
                <a:gd name="connsiteY24" fmla="*/ 2935951 h 3976060"/>
                <a:gd name="connsiteX25" fmla="*/ 1622003 w 1990117"/>
                <a:gd name="connsiteY25" fmla="*/ 3061660 h 3976060"/>
                <a:gd name="connsiteX26" fmla="*/ 1624185 w 1990117"/>
                <a:gd name="connsiteY26" fmla="*/ 3061660 h 3976060"/>
                <a:gd name="connsiteX27" fmla="*/ 1663905 w 1990117"/>
                <a:gd name="connsiteY27" fmla="*/ 3061660 h 3976060"/>
                <a:gd name="connsiteX28" fmla="*/ 1990117 w 1990117"/>
                <a:gd name="connsiteY28" fmla="*/ 3387872 h 3976060"/>
                <a:gd name="connsiteX29" fmla="*/ 1990117 w 1990117"/>
                <a:gd name="connsiteY29" fmla="*/ 3649848 h 3976060"/>
                <a:gd name="connsiteX30" fmla="*/ 1663905 w 1990117"/>
                <a:gd name="connsiteY30" fmla="*/ 3976060 h 3976060"/>
                <a:gd name="connsiteX31" fmla="*/ 328236 w 1990117"/>
                <a:gd name="connsiteY31" fmla="*/ 3976060 h 3976060"/>
                <a:gd name="connsiteX32" fmla="*/ 2024 w 1990117"/>
                <a:gd name="connsiteY32" fmla="*/ 3649848 h 3976060"/>
                <a:gd name="connsiteX33" fmla="*/ 2024 w 1990117"/>
                <a:gd name="connsiteY33" fmla="*/ 3387872 h 3976060"/>
                <a:gd name="connsiteX34" fmla="*/ 11890 w 1990117"/>
                <a:gd name="connsiteY34" fmla="*/ 3311695 h 3976060"/>
                <a:gd name="connsiteX35" fmla="*/ 2023 w 1990117"/>
                <a:gd name="connsiteY35" fmla="*/ 3213821 h 3976060"/>
                <a:gd name="connsiteX36" fmla="*/ 2023 w 1990117"/>
                <a:gd name="connsiteY36" fmla="*/ 2300398 h 3976060"/>
                <a:gd name="connsiteX37" fmla="*/ 2022 w 1990117"/>
                <a:gd name="connsiteY37" fmla="*/ 2038417 h 3976060"/>
                <a:gd name="connsiteX38" fmla="*/ 2023 w 1990117"/>
                <a:gd name="connsiteY38" fmla="*/ 2038412 h 3976060"/>
                <a:gd name="connsiteX39" fmla="*/ 2023 w 1990117"/>
                <a:gd name="connsiteY39" fmla="*/ 1948186 h 3976060"/>
                <a:gd name="connsiteX40" fmla="*/ 0 w 1990117"/>
                <a:gd name="connsiteY40" fmla="*/ 1928124 h 3976060"/>
                <a:gd name="connsiteX0" fmla="*/ 0 w 1990117"/>
                <a:gd name="connsiteY0" fmla="*/ 1928124 h 3976060"/>
                <a:gd name="connsiteX1" fmla="*/ 0 w 1990117"/>
                <a:gd name="connsiteY1" fmla="*/ 1666148 h 3976060"/>
                <a:gd name="connsiteX2" fmla="*/ 2023 w 1990117"/>
                <a:gd name="connsiteY2" fmla="*/ 1646085 h 3976060"/>
                <a:gd name="connsiteX3" fmla="*/ 1387 w 1990117"/>
                <a:gd name="connsiteY3" fmla="*/ 1080835 h 3976060"/>
                <a:gd name="connsiteX4" fmla="*/ 13040 w 1990117"/>
                <a:gd name="connsiteY4" fmla="*/ 976651 h 3976060"/>
                <a:gd name="connsiteX5" fmla="*/ 63436 w 1990117"/>
                <a:gd name="connsiteY5" fmla="*/ 875095 h 3976060"/>
                <a:gd name="connsiteX6" fmla="*/ 659054 w 1990117"/>
                <a:gd name="connsiteY6" fmla="*/ 60594 h 3976060"/>
                <a:gd name="connsiteX7" fmla="*/ 706745 w 1990117"/>
                <a:gd name="connsiteY7" fmla="*/ 19200 h 3976060"/>
                <a:gd name="connsiteX8" fmla="*/ 796765 w 1990117"/>
                <a:gd name="connsiteY8" fmla="*/ 1 h 3976060"/>
                <a:gd name="connsiteX9" fmla="*/ 992314 w 1990117"/>
                <a:gd name="connsiteY9" fmla="*/ 1 h 3976060"/>
                <a:gd name="connsiteX10" fmla="*/ 1060970 w 1990117"/>
                <a:gd name="connsiteY10" fmla="*/ 21954 h 3976060"/>
                <a:gd name="connsiteX11" fmla="*/ 1102483 w 1990117"/>
                <a:gd name="connsiteY11" fmla="*/ 79873 h 3976060"/>
                <a:gd name="connsiteX12" fmla="*/ 1501413 w 1990117"/>
                <a:gd name="connsiteY12" fmla="*/ 998397 h 3976060"/>
                <a:gd name="connsiteX13" fmla="*/ 1499090 w 1990117"/>
                <a:gd name="connsiteY13" fmla="*/ 1082408 h 3976060"/>
                <a:gd name="connsiteX14" fmla="*/ 1496294 w 1990117"/>
                <a:gd name="connsiteY14" fmla="*/ 1207386 h 3976060"/>
                <a:gd name="connsiteX15" fmla="*/ 1622006 w 1990117"/>
                <a:gd name="connsiteY15" fmla="*/ 1338604 h 3976060"/>
                <a:gd name="connsiteX16" fmla="*/ 1661882 w 1990117"/>
                <a:gd name="connsiteY16" fmla="*/ 1339936 h 3976060"/>
                <a:gd name="connsiteX17" fmla="*/ 1988094 w 1990117"/>
                <a:gd name="connsiteY17" fmla="*/ 1666148 h 3976060"/>
                <a:gd name="connsiteX18" fmla="*/ 1988094 w 1990117"/>
                <a:gd name="connsiteY18" fmla="*/ 1928124 h 3976060"/>
                <a:gd name="connsiteX19" fmla="*/ 1990116 w 1990117"/>
                <a:gd name="connsiteY19" fmla="*/ 2038417 h 3976060"/>
                <a:gd name="connsiteX20" fmla="*/ 1990116 w 1990117"/>
                <a:gd name="connsiteY20" fmla="*/ 2300393 h 3976060"/>
                <a:gd name="connsiteX21" fmla="*/ 1663904 w 1990117"/>
                <a:gd name="connsiteY21" fmla="*/ 2626605 h 3976060"/>
                <a:gd name="connsiteX22" fmla="*/ 1624185 w 1990117"/>
                <a:gd name="connsiteY22" fmla="*/ 2626605 h 3976060"/>
                <a:gd name="connsiteX23" fmla="*/ 1622003 w 1990117"/>
                <a:gd name="connsiteY23" fmla="*/ 2626605 h 3976060"/>
                <a:gd name="connsiteX24" fmla="*/ 1496294 w 1990117"/>
                <a:gd name="connsiteY24" fmla="*/ 2752314 h 3976060"/>
                <a:gd name="connsiteX25" fmla="*/ 1496294 w 1990117"/>
                <a:gd name="connsiteY25" fmla="*/ 2935951 h 3976060"/>
                <a:gd name="connsiteX26" fmla="*/ 1622003 w 1990117"/>
                <a:gd name="connsiteY26" fmla="*/ 3061660 h 3976060"/>
                <a:gd name="connsiteX27" fmla="*/ 1624185 w 1990117"/>
                <a:gd name="connsiteY27" fmla="*/ 3061660 h 3976060"/>
                <a:gd name="connsiteX28" fmla="*/ 1663905 w 1990117"/>
                <a:gd name="connsiteY28" fmla="*/ 3061660 h 3976060"/>
                <a:gd name="connsiteX29" fmla="*/ 1990117 w 1990117"/>
                <a:gd name="connsiteY29" fmla="*/ 3387872 h 3976060"/>
                <a:gd name="connsiteX30" fmla="*/ 1990117 w 1990117"/>
                <a:gd name="connsiteY30" fmla="*/ 3649848 h 3976060"/>
                <a:gd name="connsiteX31" fmla="*/ 1663905 w 1990117"/>
                <a:gd name="connsiteY31" fmla="*/ 3976060 h 3976060"/>
                <a:gd name="connsiteX32" fmla="*/ 328236 w 1990117"/>
                <a:gd name="connsiteY32" fmla="*/ 3976060 h 3976060"/>
                <a:gd name="connsiteX33" fmla="*/ 2024 w 1990117"/>
                <a:gd name="connsiteY33" fmla="*/ 3649848 h 3976060"/>
                <a:gd name="connsiteX34" fmla="*/ 2024 w 1990117"/>
                <a:gd name="connsiteY34" fmla="*/ 3387872 h 3976060"/>
                <a:gd name="connsiteX35" fmla="*/ 11890 w 1990117"/>
                <a:gd name="connsiteY35" fmla="*/ 3311695 h 3976060"/>
                <a:gd name="connsiteX36" fmla="*/ 2023 w 1990117"/>
                <a:gd name="connsiteY36" fmla="*/ 3213821 h 3976060"/>
                <a:gd name="connsiteX37" fmla="*/ 2023 w 1990117"/>
                <a:gd name="connsiteY37" fmla="*/ 2300398 h 3976060"/>
                <a:gd name="connsiteX38" fmla="*/ 2022 w 1990117"/>
                <a:gd name="connsiteY38" fmla="*/ 2038417 h 3976060"/>
                <a:gd name="connsiteX39" fmla="*/ 2023 w 1990117"/>
                <a:gd name="connsiteY39" fmla="*/ 2038412 h 3976060"/>
                <a:gd name="connsiteX40" fmla="*/ 2023 w 1990117"/>
                <a:gd name="connsiteY40" fmla="*/ 1948186 h 3976060"/>
                <a:gd name="connsiteX41" fmla="*/ 0 w 1990117"/>
                <a:gd name="connsiteY41" fmla="*/ 1928124 h 3976060"/>
                <a:gd name="connsiteX0" fmla="*/ 0 w 1990117"/>
                <a:gd name="connsiteY0" fmla="*/ 1928338 h 3976274"/>
                <a:gd name="connsiteX1" fmla="*/ 0 w 1990117"/>
                <a:gd name="connsiteY1" fmla="*/ 1666362 h 3976274"/>
                <a:gd name="connsiteX2" fmla="*/ 2023 w 1990117"/>
                <a:gd name="connsiteY2" fmla="*/ 1646299 h 3976274"/>
                <a:gd name="connsiteX3" fmla="*/ 1387 w 1990117"/>
                <a:gd name="connsiteY3" fmla="*/ 1081049 h 3976274"/>
                <a:gd name="connsiteX4" fmla="*/ 13040 w 1990117"/>
                <a:gd name="connsiteY4" fmla="*/ 976865 h 3976274"/>
                <a:gd name="connsiteX5" fmla="*/ 63436 w 1990117"/>
                <a:gd name="connsiteY5" fmla="*/ 875309 h 3976274"/>
                <a:gd name="connsiteX6" fmla="*/ 659054 w 1990117"/>
                <a:gd name="connsiteY6" fmla="*/ 60808 h 3976274"/>
                <a:gd name="connsiteX7" fmla="*/ 706745 w 1990117"/>
                <a:gd name="connsiteY7" fmla="*/ 19414 h 3976274"/>
                <a:gd name="connsiteX8" fmla="*/ 796765 w 1990117"/>
                <a:gd name="connsiteY8" fmla="*/ 215 h 3976274"/>
                <a:gd name="connsiteX9" fmla="*/ 992314 w 1990117"/>
                <a:gd name="connsiteY9" fmla="*/ 215 h 3976274"/>
                <a:gd name="connsiteX10" fmla="*/ 1060970 w 1990117"/>
                <a:gd name="connsiteY10" fmla="*/ 22168 h 3976274"/>
                <a:gd name="connsiteX11" fmla="*/ 1102483 w 1990117"/>
                <a:gd name="connsiteY11" fmla="*/ 80087 h 3976274"/>
                <a:gd name="connsiteX12" fmla="*/ 1457777 w 1990117"/>
                <a:gd name="connsiteY12" fmla="*/ 900844 h 3976274"/>
                <a:gd name="connsiteX13" fmla="*/ 1501413 w 1990117"/>
                <a:gd name="connsiteY13" fmla="*/ 998611 h 3976274"/>
                <a:gd name="connsiteX14" fmla="*/ 1499090 w 1990117"/>
                <a:gd name="connsiteY14" fmla="*/ 1082622 h 3976274"/>
                <a:gd name="connsiteX15" fmla="*/ 1496294 w 1990117"/>
                <a:gd name="connsiteY15" fmla="*/ 1207600 h 3976274"/>
                <a:gd name="connsiteX16" fmla="*/ 1622006 w 1990117"/>
                <a:gd name="connsiteY16" fmla="*/ 1338818 h 3976274"/>
                <a:gd name="connsiteX17" fmla="*/ 1661882 w 1990117"/>
                <a:gd name="connsiteY17" fmla="*/ 1340150 h 3976274"/>
                <a:gd name="connsiteX18" fmla="*/ 1988094 w 1990117"/>
                <a:gd name="connsiteY18" fmla="*/ 1666362 h 3976274"/>
                <a:gd name="connsiteX19" fmla="*/ 1988094 w 1990117"/>
                <a:gd name="connsiteY19" fmla="*/ 1928338 h 3976274"/>
                <a:gd name="connsiteX20" fmla="*/ 1990116 w 1990117"/>
                <a:gd name="connsiteY20" fmla="*/ 2038631 h 3976274"/>
                <a:gd name="connsiteX21" fmla="*/ 1990116 w 1990117"/>
                <a:gd name="connsiteY21" fmla="*/ 2300607 h 3976274"/>
                <a:gd name="connsiteX22" fmla="*/ 1663904 w 1990117"/>
                <a:gd name="connsiteY22" fmla="*/ 2626819 h 3976274"/>
                <a:gd name="connsiteX23" fmla="*/ 1624185 w 1990117"/>
                <a:gd name="connsiteY23" fmla="*/ 2626819 h 3976274"/>
                <a:gd name="connsiteX24" fmla="*/ 1622003 w 1990117"/>
                <a:gd name="connsiteY24" fmla="*/ 2626819 h 3976274"/>
                <a:gd name="connsiteX25" fmla="*/ 1496294 w 1990117"/>
                <a:gd name="connsiteY25" fmla="*/ 2752528 h 3976274"/>
                <a:gd name="connsiteX26" fmla="*/ 1496294 w 1990117"/>
                <a:gd name="connsiteY26" fmla="*/ 2936165 h 3976274"/>
                <a:gd name="connsiteX27" fmla="*/ 1622003 w 1990117"/>
                <a:gd name="connsiteY27" fmla="*/ 3061874 h 3976274"/>
                <a:gd name="connsiteX28" fmla="*/ 1624185 w 1990117"/>
                <a:gd name="connsiteY28" fmla="*/ 3061874 h 3976274"/>
                <a:gd name="connsiteX29" fmla="*/ 1663905 w 1990117"/>
                <a:gd name="connsiteY29" fmla="*/ 3061874 h 3976274"/>
                <a:gd name="connsiteX30" fmla="*/ 1990117 w 1990117"/>
                <a:gd name="connsiteY30" fmla="*/ 3388086 h 3976274"/>
                <a:gd name="connsiteX31" fmla="*/ 1990117 w 1990117"/>
                <a:gd name="connsiteY31" fmla="*/ 3650062 h 3976274"/>
                <a:gd name="connsiteX32" fmla="*/ 1663905 w 1990117"/>
                <a:gd name="connsiteY32" fmla="*/ 3976274 h 3976274"/>
                <a:gd name="connsiteX33" fmla="*/ 328236 w 1990117"/>
                <a:gd name="connsiteY33" fmla="*/ 3976274 h 3976274"/>
                <a:gd name="connsiteX34" fmla="*/ 2024 w 1990117"/>
                <a:gd name="connsiteY34" fmla="*/ 3650062 h 3976274"/>
                <a:gd name="connsiteX35" fmla="*/ 2024 w 1990117"/>
                <a:gd name="connsiteY35" fmla="*/ 3388086 h 3976274"/>
                <a:gd name="connsiteX36" fmla="*/ 11890 w 1990117"/>
                <a:gd name="connsiteY36" fmla="*/ 3311909 h 3976274"/>
                <a:gd name="connsiteX37" fmla="*/ 2023 w 1990117"/>
                <a:gd name="connsiteY37" fmla="*/ 3214035 h 3976274"/>
                <a:gd name="connsiteX38" fmla="*/ 2023 w 1990117"/>
                <a:gd name="connsiteY38" fmla="*/ 2300612 h 3976274"/>
                <a:gd name="connsiteX39" fmla="*/ 2022 w 1990117"/>
                <a:gd name="connsiteY39" fmla="*/ 2038631 h 3976274"/>
                <a:gd name="connsiteX40" fmla="*/ 2023 w 1990117"/>
                <a:gd name="connsiteY40" fmla="*/ 2038626 h 3976274"/>
                <a:gd name="connsiteX41" fmla="*/ 2023 w 1990117"/>
                <a:gd name="connsiteY41" fmla="*/ 1948400 h 3976274"/>
                <a:gd name="connsiteX42" fmla="*/ 0 w 1990117"/>
                <a:gd name="connsiteY42" fmla="*/ 1928338 h 3976274"/>
                <a:gd name="connsiteX0" fmla="*/ 0 w 1990117"/>
                <a:gd name="connsiteY0" fmla="*/ 1928338 h 3976274"/>
                <a:gd name="connsiteX1" fmla="*/ 0 w 1990117"/>
                <a:gd name="connsiteY1" fmla="*/ 1666362 h 3976274"/>
                <a:gd name="connsiteX2" fmla="*/ 2023 w 1990117"/>
                <a:gd name="connsiteY2" fmla="*/ 1646299 h 3976274"/>
                <a:gd name="connsiteX3" fmla="*/ 1387 w 1990117"/>
                <a:gd name="connsiteY3" fmla="*/ 1081049 h 3976274"/>
                <a:gd name="connsiteX4" fmla="*/ 13040 w 1990117"/>
                <a:gd name="connsiteY4" fmla="*/ 976865 h 3976274"/>
                <a:gd name="connsiteX5" fmla="*/ 63436 w 1990117"/>
                <a:gd name="connsiteY5" fmla="*/ 875309 h 3976274"/>
                <a:gd name="connsiteX6" fmla="*/ 659054 w 1990117"/>
                <a:gd name="connsiteY6" fmla="*/ 60808 h 3976274"/>
                <a:gd name="connsiteX7" fmla="*/ 706745 w 1990117"/>
                <a:gd name="connsiteY7" fmla="*/ 19414 h 3976274"/>
                <a:gd name="connsiteX8" fmla="*/ 796765 w 1990117"/>
                <a:gd name="connsiteY8" fmla="*/ 215 h 3976274"/>
                <a:gd name="connsiteX9" fmla="*/ 992314 w 1990117"/>
                <a:gd name="connsiteY9" fmla="*/ 215 h 3976274"/>
                <a:gd name="connsiteX10" fmla="*/ 1060970 w 1990117"/>
                <a:gd name="connsiteY10" fmla="*/ 22168 h 3976274"/>
                <a:gd name="connsiteX11" fmla="*/ 1102483 w 1990117"/>
                <a:gd name="connsiteY11" fmla="*/ 80087 h 3976274"/>
                <a:gd name="connsiteX12" fmla="*/ 1457777 w 1990117"/>
                <a:gd name="connsiteY12" fmla="*/ 900844 h 3976274"/>
                <a:gd name="connsiteX13" fmla="*/ 1501413 w 1990117"/>
                <a:gd name="connsiteY13" fmla="*/ 998611 h 3976274"/>
                <a:gd name="connsiteX14" fmla="*/ 1499090 w 1990117"/>
                <a:gd name="connsiteY14" fmla="*/ 1082622 h 3976274"/>
                <a:gd name="connsiteX15" fmla="*/ 1496294 w 1990117"/>
                <a:gd name="connsiteY15" fmla="*/ 1207600 h 3976274"/>
                <a:gd name="connsiteX16" fmla="*/ 1622006 w 1990117"/>
                <a:gd name="connsiteY16" fmla="*/ 1338818 h 3976274"/>
                <a:gd name="connsiteX17" fmla="*/ 1661882 w 1990117"/>
                <a:gd name="connsiteY17" fmla="*/ 1340150 h 3976274"/>
                <a:gd name="connsiteX18" fmla="*/ 1988094 w 1990117"/>
                <a:gd name="connsiteY18" fmla="*/ 1666362 h 3976274"/>
                <a:gd name="connsiteX19" fmla="*/ 1988094 w 1990117"/>
                <a:gd name="connsiteY19" fmla="*/ 1928338 h 3976274"/>
                <a:gd name="connsiteX20" fmla="*/ 1990116 w 1990117"/>
                <a:gd name="connsiteY20" fmla="*/ 2038631 h 3976274"/>
                <a:gd name="connsiteX21" fmla="*/ 1990116 w 1990117"/>
                <a:gd name="connsiteY21" fmla="*/ 2300607 h 3976274"/>
                <a:gd name="connsiteX22" fmla="*/ 1663904 w 1990117"/>
                <a:gd name="connsiteY22" fmla="*/ 2626819 h 3976274"/>
                <a:gd name="connsiteX23" fmla="*/ 1624185 w 1990117"/>
                <a:gd name="connsiteY23" fmla="*/ 2626819 h 3976274"/>
                <a:gd name="connsiteX24" fmla="*/ 1622003 w 1990117"/>
                <a:gd name="connsiteY24" fmla="*/ 2626819 h 3976274"/>
                <a:gd name="connsiteX25" fmla="*/ 1496294 w 1990117"/>
                <a:gd name="connsiteY25" fmla="*/ 2752528 h 3976274"/>
                <a:gd name="connsiteX26" fmla="*/ 1496294 w 1990117"/>
                <a:gd name="connsiteY26" fmla="*/ 2936165 h 3976274"/>
                <a:gd name="connsiteX27" fmla="*/ 1622003 w 1990117"/>
                <a:gd name="connsiteY27" fmla="*/ 3061874 h 3976274"/>
                <a:gd name="connsiteX28" fmla="*/ 1624185 w 1990117"/>
                <a:gd name="connsiteY28" fmla="*/ 3061874 h 3976274"/>
                <a:gd name="connsiteX29" fmla="*/ 1663905 w 1990117"/>
                <a:gd name="connsiteY29" fmla="*/ 3061874 h 3976274"/>
                <a:gd name="connsiteX30" fmla="*/ 1990117 w 1990117"/>
                <a:gd name="connsiteY30" fmla="*/ 3388086 h 3976274"/>
                <a:gd name="connsiteX31" fmla="*/ 1990117 w 1990117"/>
                <a:gd name="connsiteY31" fmla="*/ 3650062 h 3976274"/>
                <a:gd name="connsiteX32" fmla="*/ 1663905 w 1990117"/>
                <a:gd name="connsiteY32" fmla="*/ 3976274 h 3976274"/>
                <a:gd name="connsiteX33" fmla="*/ 328236 w 1990117"/>
                <a:gd name="connsiteY33" fmla="*/ 3976274 h 3976274"/>
                <a:gd name="connsiteX34" fmla="*/ 2024 w 1990117"/>
                <a:gd name="connsiteY34" fmla="*/ 3650062 h 3976274"/>
                <a:gd name="connsiteX35" fmla="*/ 2024 w 1990117"/>
                <a:gd name="connsiteY35" fmla="*/ 3388086 h 3976274"/>
                <a:gd name="connsiteX36" fmla="*/ 11890 w 1990117"/>
                <a:gd name="connsiteY36" fmla="*/ 3311909 h 3976274"/>
                <a:gd name="connsiteX37" fmla="*/ 2023 w 1990117"/>
                <a:gd name="connsiteY37" fmla="*/ 3214035 h 3976274"/>
                <a:gd name="connsiteX38" fmla="*/ 2023 w 1990117"/>
                <a:gd name="connsiteY38" fmla="*/ 2300612 h 3976274"/>
                <a:gd name="connsiteX39" fmla="*/ 2022 w 1990117"/>
                <a:gd name="connsiteY39" fmla="*/ 2038631 h 3976274"/>
                <a:gd name="connsiteX40" fmla="*/ 2023 w 1990117"/>
                <a:gd name="connsiteY40" fmla="*/ 2038626 h 3976274"/>
                <a:gd name="connsiteX41" fmla="*/ 2023 w 1990117"/>
                <a:gd name="connsiteY41" fmla="*/ 1948400 h 3976274"/>
                <a:gd name="connsiteX42" fmla="*/ 0 w 1990117"/>
                <a:gd name="connsiteY42" fmla="*/ 1928338 h 3976274"/>
                <a:gd name="connsiteX0" fmla="*/ 0 w 1990117"/>
                <a:gd name="connsiteY0" fmla="*/ 1928338 h 3976274"/>
                <a:gd name="connsiteX1" fmla="*/ 0 w 1990117"/>
                <a:gd name="connsiteY1" fmla="*/ 1666362 h 3976274"/>
                <a:gd name="connsiteX2" fmla="*/ 2023 w 1990117"/>
                <a:gd name="connsiteY2" fmla="*/ 1646299 h 3976274"/>
                <a:gd name="connsiteX3" fmla="*/ 1387 w 1990117"/>
                <a:gd name="connsiteY3" fmla="*/ 1081049 h 3976274"/>
                <a:gd name="connsiteX4" fmla="*/ 13040 w 1990117"/>
                <a:gd name="connsiteY4" fmla="*/ 976865 h 3976274"/>
                <a:gd name="connsiteX5" fmla="*/ 63436 w 1990117"/>
                <a:gd name="connsiteY5" fmla="*/ 875309 h 3976274"/>
                <a:gd name="connsiteX6" fmla="*/ 659054 w 1990117"/>
                <a:gd name="connsiteY6" fmla="*/ 60808 h 3976274"/>
                <a:gd name="connsiteX7" fmla="*/ 706745 w 1990117"/>
                <a:gd name="connsiteY7" fmla="*/ 19414 h 3976274"/>
                <a:gd name="connsiteX8" fmla="*/ 796765 w 1990117"/>
                <a:gd name="connsiteY8" fmla="*/ 215 h 3976274"/>
                <a:gd name="connsiteX9" fmla="*/ 992314 w 1990117"/>
                <a:gd name="connsiteY9" fmla="*/ 215 h 3976274"/>
                <a:gd name="connsiteX10" fmla="*/ 1060970 w 1990117"/>
                <a:gd name="connsiteY10" fmla="*/ 22168 h 3976274"/>
                <a:gd name="connsiteX11" fmla="*/ 1102483 w 1990117"/>
                <a:gd name="connsiteY11" fmla="*/ 80087 h 3976274"/>
                <a:gd name="connsiteX12" fmla="*/ 1457777 w 1990117"/>
                <a:gd name="connsiteY12" fmla="*/ 900844 h 3976274"/>
                <a:gd name="connsiteX13" fmla="*/ 1501413 w 1990117"/>
                <a:gd name="connsiteY13" fmla="*/ 998611 h 3976274"/>
                <a:gd name="connsiteX14" fmla="*/ 1499090 w 1990117"/>
                <a:gd name="connsiteY14" fmla="*/ 1082622 h 3976274"/>
                <a:gd name="connsiteX15" fmla="*/ 1496294 w 1990117"/>
                <a:gd name="connsiteY15" fmla="*/ 1207600 h 3976274"/>
                <a:gd name="connsiteX16" fmla="*/ 1622006 w 1990117"/>
                <a:gd name="connsiteY16" fmla="*/ 1338818 h 3976274"/>
                <a:gd name="connsiteX17" fmla="*/ 1661882 w 1990117"/>
                <a:gd name="connsiteY17" fmla="*/ 1340150 h 3976274"/>
                <a:gd name="connsiteX18" fmla="*/ 1988094 w 1990117"/>
                <a:gd name="connsiteY18" fmla="*/ 1666362 h 3976274"/>
                <a:gd name="connsiteX19" fmla="*/ 1988094 w 1990117"/>
                <a:gd name="connsiteY19" fmla="*/ 1928338 h 3976274"/>
                <a:gd name="connsiteX20" fmla="*/ 1990116 w 1990117"/>
                <a:gd name="connsiteY20" fmla="*/ 2038631 h 3976274"/>
                <a:gd name="connsiteX21" fmla="*/ 1990116 w 1990117"/>
                <a:gd name="connsiteY21" fmla="*/ 2300607 h 3976274"/>
                <a:gd name="connsiteX22" fmla="*/ 1663904 w 1990117"/>
                <a:gd name="connsiteY22" fmla="*/ 2626819 h 3976274"/>
                <a:gd name="connsiteX23" fmla="*/ 1624185 w 1990117"/>
                <a:gd name="connsiteY23" fmla="*/ 2626819 h 3976274"/>
                <a:gd name="connsiteX24" fmla="*/ 1622003 w 1990117"/>
                <a:gd name="connsiteY24" fmla="*/ 2626819 h 3976274"/>
                <a:gd name="connsiteX25" fmla="*/ 1496294 w 1990117"/>
                <a:gd name="connsiteY25" fmla="*/ 2752528 h 3976274"/>
                <a:gd name="connsiteX26" fmla="*/ 1496294 w 1990117"/>
                <a:gd name="connsiteY26" fmla="*/ 2936165 h 3976274"/>
                <a:gd name="connsiteX27" fmla="*/ 1622003 w 1990117"/>
                <a:gd name="connsiteY27" fmla="*/ 3061874 h 3976274"/>
                <a:gd name="connsiteX28" fmla="*/ 1624185 w 1990117"/>
                <a:gd name="connsiteY28" fmla="*/ 3061874 h 3976274"/>
                <a:gd name="connsiteX29" fmla="*/ 1663905 w 1990117"/>
                <a:gd name="connsiteY29" fmla="*/ 3061874 h 3976274"/>
                <a:gd name="connsiteX30" fmla="*/ 1990117 w 1990117"/>
                <a:gd name="connsiteY30" fmla="*/ 3388086 h 3976274"/>
                <a:gd name="connsiteX31" fmla="*/ 1990117 w 1990117"/>
                <a:gd name="connsiteY31" fmla="*/ 3650062 h 3976274"/>
                <a:gd name="connsiteX32" fmla="*/ 1663905 w 1990117"/>
                <a:gd name="connsiteY32" fmla="*/ 3976274 h 3976274"/>
                <a:gd name="connsiteX33" fmla="*/ 328236 w 1990117"/>
                <a:gd name="connsiteY33" fmla="*/ 3976274 h 3976274"/>
                <a:gd name="connsiteX34" fmla="*/ 2024 w 1990117"/>
                <a:gd name="connsiteY34" fmla="*/ 3650062 h 3976274"/>
                <a:gd name="connsiteX35" fmla="*/ 2024 w 1990117"/>
                <a:gd name="connsiteY35" fmla="*/ 3388086 h 3976274"/>
                <a:gd name="connsiteX36" fmla="*/ 11890 w 1990117"/>
                <a:gd name="connsiteY36" fmla="*/ 3311909 h 3976274"/>
                <a:gd name="connsiteX37" fmla="*/ 2023 w 1990117"/>
                <a:gd name="connsiteY37" fmla="*/ 3214035 h 3976274"/>
                <a:gd name="connsiteX38" fmla="*/ 2023 w 1990117"/>
                <a:gd name="connsiteY38" fmla="*/ 2300612 h 3976274"/>
                <a:gd name="connsiteX39" fmla="*/ 2022 w 1990117"/>
                <a:gd name="connsiteY39" fmla="*/ 2038631 h 3976274"/>
                <a:gd name="connsiteX40" fmla="*/ 2023 w 1990117"/>
                <a:gd name="connsiteY40" fmla="*/ 2038626 h 3976274"/>
                <a:gd name="connsiteX41" fmla="*/ 2023 w 1990117"/>
                <a:gd name="connsiteY41" fmla="*/ 1948400 h 3976274"/>
                <a:gd name="connsiteX42" fmla="*/ 0 w 1990117"/>
                <a:gd name="connsiteY42" fmla="*/ 1928338 h 3976274"/>
                <a:gd name="connsiteX0" fmla="*/ 0 w 1990117"/>
                <a:gd name="connsiteY0" fmla="*/ 1928338 h 3976274"/>
                <a:gd name="connsiteX1" fmla="*/ 0 w 1990117"/>
                <a:gd name="connsiteY1" fmla="*/ 1666362 h 3976274"/>
                <a:gd name="connsiteX2" fmla="*/ 2023 w 1990117"/>
                <a:gd name="connsiteY2" fmla="*/ 1646299 h 3976274"/>
                <a:gd name="connsiteX3" fmla="*/ 1387 w 1990117"/>
                <a:gd name="connsiteY3" fmla="*/ 1081049 h 3976274"/>
                <a:gd name="connsiteX4" fmla="*/ 13040 w 1990117"/>
                <a:gd name="connsiteY4" fmla="*/ 976865 h 3976274"/>
                <a:gd name="connsiteX5" fmla="*/ 63436 w 1990117"/>
                <a:gd name="connsiteY5" fmla="*/ 875309 h 3976274"/>
                <a:gd name="connsiteX6" fmla="*/ 659054 w 1990117"/>
                <a:gd name="connsiteY6" fmla="*/ 60808 h 3976274"/>
                <a:gd name="connsiteX7" fmla="*/ 706745 w 1990117"/>
                <a:gd name="connsiteY7" fmla="*/ 19414 h 3976274"/>
                <a:gd name="connsiteX8" fmla="*/ 796765 w 1990117"/>
                <a:gd name="connsiteY8" fmla="*/ 215 h 3976274"/>
                <a:gd name="connsiteX9" fmla="*/ 992314 w 1990117"/>
                <a:gd name="connsiteY9" fmla="*/ 215 h 3976274"/>
                <a:gd name="connsiteX10" fmla="*/ 1060970 w 1990117"/>
                <a:gd name="connsiteY10" fmla="*/ 22168 h 3976274"/>
                <a:gd name="connsiteX11" fmla="*/ 1102483 w 1990117"/>
                <a:gd name="connsiteY11" fmla="*/ 80087 h 3976274"/>
                <a:gd name="connsiteX12" fmla="*/ 1457777 w 1990117"/>
                <a:gd name="connsiteY12" fmla="*/ 900844 h 3976274"/>
                <a:gd name="connsiteX13" fmla="*/ 1495908 w 1990117"/>
                <a:gd name="connsiteY13" fmla="*/ 1006874 h 3976274"/>
                <a:gd name="connsiteX14" fmla="*/ 1499090 w 1990117"/>
                <a:gd name="connsiteY14" fmla="*/ 1082622 h 3976274"/>
                <a:gd name="connsiteX15" fmla="*/ 1496294 w 1990117"/>
                <a:gd name="connsiteY15" fmla="*/ 1207600 h 3976274"/>
                <a:gd name="connsiteX16" fmla="*/ 1622006 w 1990117"/>
                <a:gd name="connsiteY16" fmla="*/ 1338818 h 3976274"/>
                <a:gd name="connsiteX17" fmla="*/ 1661882 w 1990117"/>
                <a:gd name="connsiteY17" fmla="*/ 1340150 h 3976274"/>
                <a:gd name="connsiteX18" fmla="*/ 1988094 w 1990117"/>
                <a:gd name="connsiteY18" fmla="*/ 1666362 h 3976274"/>
                <a:gd name="connsiteX19" fmla="*/ 1988094 w 1990117"/>
                <a:gd name="connsiteY19" fmla="*/ 1928338 h 3976274"/>
                <a:gd name="connsiteX20" fmla="*/ 1990116 w 1990117"/>
                <a:gd name="connsiteY20" fmla="*/ 2038631 h 3976274"/>
                <a:gd name="connsiteX21" fmla="*/ 1990116 w 1990117"/>
                <a:gd name="connsiteY21" fmla="*/ 2300607 h 3976274"/>
                <a:gd name="connsiteX22" fmla="*/ 1663904 w 1990117"/>
                <a:gd name="connsiteY22" fmla="*/ 2626819 h 3976274"/>
                <a:gd name="connsiteX23" fmla="*/ 1624185 w 1990117"/>
                <a:gd name="connsiteY23" fmla="*/ 2626819 h 3976274"/>
                <a:gd name="connsiteX24" fmla="*/ 1622003 w 1990117"/>
                <a:gd name="connsiteY24" fmla="*/ 2626819 h 3976274"/>
                <a:gd name="connsiteX25" fmla="*/ 1496294 w 1990117"/>
                <a:gd name="connsiteY25" fmla="*/ 2752528 h 3976274"/>
                <a:gd name="connsiteX26" fmla="*/ 1496294 w 1990117"/>
                <a:gd name="connsiteY26" fmla="*/ 2936165 h 3976274"/>
                <a:gd name="connsiteX27" fmla="*/ 1622003 w 1990117"/>
                <a:gd name="connsiteY27" fmla="*/ 3061874 h 3976274"/>
                <a:gd name="connsiteX28" fmla="*/ 1624185 w 1990117"/>
                <a:gd name="connsiteY28" fmla="*/ 3061874 h 3976274"/>
                <a:gd name="connsiteX29" fmla="*/ 1663905 w 1990117"/>
                <a:gd name="connsiteY29" fmla="*/ 3061874 h 3976274"/>
                <a:gd name="connsiteX30" fmla="*/ 1990117 w 1990117"/>
                <a:gd name="connsiteY30" fmla="*/ 3388086 h 3976274"/>
                <a:gd name="connsiteX31" fmla="*/ 1990117 w 1990117"/>
                <a:gd name="connsiteY31" fmla="*/ 3650062 h 3976274"/>
                <a:gd name="connsiteX32" fmla="*/ 1663905 w 1990117"/>
                <a:gd name="connsiteY32" fmla="*/ 3976274 h 3976274"/>
                <a:gd name="connsiteX33" fmla="*/ 328236 w 1990117"/>
                <a:gd name="connsiteY33" fmla="*/ 3976274 h 3976274"/>
                <a:gd name="connsiteX34" fmla="*/ 2024 w 1990117"/>
                <a:gd name="connsiteY34" fmla="*/ 3650062 h 3976274"/>
                <a:gd name="connsiteX35" fmla="*/ 2024 w 1990117"/>
                <a:gd name="connsiteY35" fmla="*/ 3388086 h 3976274"/>
                <a:gd name="connsiteX36" fmla="*/ 11890 w 1990117"/>
                <a:gd name="connsiteY36" fmla="*/ 3311909 h 3976274"/>
                <a:gd name="connsiteX37" fmla="*/ 2023 w 1990117"/>
                <a:gd name="connsiteY37" fmla="*/ 3214035 h 3976274"/>
                <a:gd name="connsiteX38" fmla="*/ 2023 w 1990117"/>
                <a:gd name="connsiteY38" fmla="*/ 2300612 h 3976274"/>
                <a:gd name="connsiteX39" fmla="*/ 2022 w 1990117"/>
                <a:gd name="connsiteY39" fmla="*/ 2038631 h 3976274"/>
                <a:gd name="connsiteX40" fmla="*/ 2023 w 1990117"/>
                <a:gd name="connsiteY40" fmla="*/ 2038626 h 3976274"/>
                <a:gd name="connsiteX41" fmla="*/ 2023 w 1990117"/>
                <a:gd name="connsiteY41" fmla="*/ 1948400 h 3976274"/>
                <a:gd name="connsiteX42" fmla="*/ 0 w 1990117"/>
                <a:gd name="connsiteY42" fmla="*/ 1928338 h 3976274"/>
                <a:gd name="connsiteX0" fmla="*/ 0 w 1990117"/>
                <a:gd name="connsiteY0" fmla="*/ 1928124 h 3976060"/>
                <a:gd name="connsiteX1" fmla="*/ 0 w 1990117"/>
                <a:gd name="connsiteY1" fmla="*/ 1666148 h 3976060"/>
                <a:gd name="connsiteX2" fmla="*/ 2023 w 1990117"/>
                <a:gd name="connsiteY2" fmla="*/ 1646085 h 3976060"/>
                <a:gd name="connsiteX3" fmla="*/ 1387 w 1990117"/>
                <a:gd name="connsiteY3" fmla="*/ 1080835 h 3976060"/>
                <a:gd name="connsiteX4" fmla="*/ 13040 w 1990117"/>
                <a:gd name="connsiteY4" fmla="*/ 976651 h 3976060"/>
                <a:gd name="connsiteX5" fmla="*/ 63436 w 1990117"/>
                <a:gd name="connsiteY5" fmla="*/ 875095 h 3976060"/>
                <a:gd name="connsiteX6" fmla="*/ 659054 w 1990117"/>
                <a:gd name="connsiteY6" fmla="*/ 60594 h 3976060"/>
                <a:gd name="connsiteX7" fmla="*/ 706745 w 1990117"/>
                <a:gd name="connsiteY7" fmla="*/ 19200 h 3976060"/>
                <a:gd name="connsiteX8" fmla="*/ 796765 w 1990117"/>
                <a:gd name="connsiteY8" fmla="*/ 1 h 3976060"/>
                <a:gd name="connsiteX9" fmla="*/ 992314 w 1990117"/>
                <a:gd name="connsiteY9" fmla="*/ 1 h 3976060"/>
                <a:gd name="connsiteX10" fmla="*/ 1060970 w 1990117"/>
                <a:gd name="connsiteY10" fmla="*/ 21954 h 3976060"/>
                <a:gd name="connsiteX11" fmla="*/ 1102483 w 1990117"/>
                <a:gd name="connsiteY11" fmla="*/ 79873 h 3976060"/>
                <a:gd name="connsiteX12" fmla="*/ 1457777 w 1990117"/>
                <a:gd name="connsiteY12" fmla="*/ 900630 h 3976060"/>
                <a:gd name="connsiteX13" fmla="*/ 1495908 w 1990117"/>
                <a:gd name="connsiteY13" fmla="*/ 1006660 h 3976060"/>
                <a:gd name="connsiteX14" fmla="*/ 1499090 w 1990117"/>
                <a:gd name="connsiteY14" fmla="*/ 1082408 h 3976060"/>
                <a:gd name="connsiteX15" fmla="*/ 1496294 w 1990117"/>
                <a:gd name="connsiteY15" fmla="*/ 1207386 h 3976060"/>
                <a:gd name="connsiteX16" fmla="*/ 1622006 w 1990117"/>
                <a:gd name="connsiteY16" fmla="*/ 1338604 h 3976060"/>
                <a:gd name="connsiteX17" fmla="*/ 1661882 w 1990117"/>
                <a:gd name="connsiteY17" fmla="*/ 1339936 h 3976060"/>
                <a:gd name="connsiteX18" fmla="*/ 1988094 w 1990117"/>
                <a:gd name="connsiteY18" fmla="*/ 1666148 h 3976060"/>
                <a:gd name="connsiteX19" fmla="*/ 1988094 w 1990117"/>
                <a:gd name="connsiteY19" fmla="*/ 1928124 h 3976060"/>
                <a:gd name="connsiteX20" fmla="*/ 1990116 w 1990117"/>
                <a:gd name="connsiteY20" fmla="*/ 2038417 h 3976060"/>
                <a:gd name="connsiteX21" fmla="*/ 1990116 w 1990117"/>
                <a:gd name="connsiteY21" fmla="*/ 2300393 h 3976060"/>
                <a:gd name="connsiteX22" fmla="*/ 1663904 w 1990117"/>
                <a:gd name="connsiteY22" fmla="*/ 2626605 h 3976060"/>
                <a:gd name="connsiteX23" fmla="*/ 1624185 w 1990117"/>
                <a:gd name="connsiteY23" fmla="*/ 2626605 h 3976060"/>
                <a:gd name="connsiteX24" fmla="*/ 1622003 w 1990117"/>
                <a:gd name="connsiteY24" fmla="*/ 2626605 h 3976060"/>
                <a:gd name="connsiteX25" fmla="*/ 1496294 w 1990117"/>
                <a:gd name="connsiteY25" fmla="*/ 2752314 h 3976060"/>
                <a:gd name="connsiteX26" fmla="*/ 1496294 w 1990117"/>
                <a:gd name="connsiteY26" fmla="*/ 2935951 h 3976060"/>
                <a:gd name="connsiteX27" fmla="*/ 1622003 w 1990117"/>
                <a:gd name="connsiteY27" fmla="*/ 3061660 h 3976060"/>
                <a:gd name="connsiteX28" fmla="*/ 1624185 w 1990117"/>
                <a:gd name="connsiteY28" fmla="*/ 3061660 h 3976060"/>
                <a:gd name="connsiteX29" fmla="*/ 1663905 w 1990117"/>
                <a:gd name="connsiteY29" fmla="*/ 3061660 h 3976060"/>
                <a:gd name="connsiteX30" fmla="*/ 1990117 w 1990117"/>
                <a:gd name="connsiteY30" fmla="*/ 3387872 h 3976060"/>
                <a:gd name="connsiteX31" fmla="*/ 1990117 w 1990117"/>
                <a:gd name="connsiteY31" fmla="*/ 3649848 h 3976060"/>
                <a:gd name="connsiteX32" fmla="*/ 1663905 w 1990117"/>
                <a:gd name="connsiteY32" fmla="*/ 3976060 h 3976060"/>
                <a:gd name="connsiteX33" fmla="*/ 328236 w 1990117"/>
                <a:gd name="connsiteY33" fmla="*/ 3976060 h 3976060"/>
                <a:gd name="connsiteX34" fmla="*/ 2024 w 1990117"/>
                <a:gd name="connsiteY34" fmla="*/ 3649848 h 3976060"/>
                <a:gd name="connsiteX35" fmla="*/ 2024 w 1990117"/>
                <a:gd name="connsiteY35" fmla="*/ 3387872 h 3976060"/>
                <a:gd name="connsiteX36" fmla="*/ 11890 w 1990117"/>
                <a:gd name="connsiteY36" fmla="*/ 3311695 h 3976060"/>
                <a:gd name="connsiteX37" fmla="*/ 2023 w 1990117"/>
                <a:gd name="connsiteY37" fmla="*/ 3213821 h 3976060"/>
                <a:gd name="connsiteX38" fmla="*/ 2023 w 1990117"/>
                <a:gd name="connsiteY38" fmla="*/ 2300398 h 3976060"/>
                <a:gd name="connsiteX39" fmla="*/ 2022 w 1990117"/>
                <a:gd name="connsiteY39" fmla="*/ 2038417 h 3976060"/>
                <a:gd name="connsiteX40" fmla="*/ 2023 w 1990117"/>
                <a:gd name="connsiteY40" fmla="*/ 2038412 h 3976060"/>
                <a:gd name="connsiteX41" fmla="*/ 2023 w 1990117"/>
                <a:gd name="connsiteY41" fmla="*/ 1948186 h 3976060"/>
                <a:gd name="connsiteX42" fmla="*/ 0 w 1990117"/>
                <a:gd name="connsiteY42" fmla="*/ 1928124 h 3976060"/>
                <a:gd name="connsiteX0" fmla="*/ 0 w 1990117"/>
                <a:gd name="connsiteY0" fmla="*/ 1928124 h 3976060"/>
                <a:gd name="connsiteX1" fmla="*/ 0 w 1990117"/>
                <a:gd name="connsiteY1" fmla="*/ 1666148 h 3976060"/>
                <a:gd name="connsiteX2" fmla="*/ 2023 w 1990117"/>
                <a:gd name="connsiteY2" fmla="*/ 1646085 h 3976060"/>
                <a:gd name="connsiteX3" fmla="*/ 1387 w 1990117"/>
                <a:gd name="connsiteY3" fmla="*/ 1080835 h 3976060"/>
                <a:gd name="connsiteX4" fmla="*/ 13040 w 1990117"/>
                <a:gd name="connsiteY4" fmla="*/ 976651 h 3976060"/>
                <a:gd name="connsiteX5" fmla="*/ 63436 w 1990117"/>
                <a:gd name="connsiteY5" fmla="*/ 875095 h 3976060"/>
                <a:gd name="connsiteX6" fmla="*/ 659054 w 1990117"/>
                <a:gd name="connsiteY6" fmla="*/ 60594 h 3976060"/>
                <a:gd name="connsiteX7" fmla="*/ 706745 w 1990117"/>
                <a:gd name="connsiteY7" fmla="*/ 19200 h 3976060"/>
                <a:gd name="connsiteX8" fmla="*/ 796765 w 1990117"/>
                <a:gd name="connsiteY8" fmla="*/ 1 h 3976060"/>
                <a:gd name="connsiteX9" fmla="*/ 992314 w 1990117"/>
                <a:gd name="connsiteY9" fmla="*/ 1 h 3976060"/>
                <a:gd name="connsiteX10" fmla="*/ 1060970 w 1990117"/>
                <a:gd name="connsiteY10" fmla="*/ 21954 h 3976060"/>
                <a:gd name="connsiteX11" fmla="*/ 1102483 w 1990117"/>
                <a:gd name="connsiteY11" fmla="*/ 79873 h 3976060"/>
                <a:gd name="connsiteX12" fmla="*/ 1457777 w 1990117"/>
                <a:gd name="connsiteY12" fmla="*/ 900630 h 3976060"/>
                <a:gd name="connsiteX13" fmla="*/ 1490403 w 1990117"/>
                <a:gd name="connsiteY13" fmla="*/ 998397 h 3976060"/>
                <a:gd name="connsiteX14" fmla="*/ 1499090 w 1990117"/>
                <a:gd name="connsiteY14" fmla="*/ 1082408 h 3976060"/>
                <a:gd name="connsiteX15" fmla="*/ 1496294 w 1990117"/>
                <a:gd name="connsiteY15" fmla="*/ 1207386 h 3976060"/>
                <a:gd name="connsiteX16" fmla="*/ 1622006 w 1990117"/>
                <a:gd name="connsiteY16" fmla="*/ 1338604 h 3976060"/>
                <a:gd name="connsiteX17" fmla="*/ 1661882 w 1990117"/>
                <a:gd name="connsiteY17" fmla="*/ 1339936 h 3976060"/>
                <a:gd name="connsiteX18" fmla="*/ 1988094 w 1990117"/>
                <a:gd name="connsiteY18" fmla="*/ 1666148 h 3976060"/>
                <a:gd name="connsiteX19" fmla="*/ 1988094 w 1990117"/>
                <a:gd name="connsiteY19" fmla="*/ 1928124 h 3976060"/>
                <a:gd name="connsiteX20" fmla="*/ 1990116 w 1990117"/>
                <a:gd name="connsiteY20" fmla="*/ 2038417 h 3976060"/>
                <a:gd name="connsiteX21" fmla="*/ 1990116 w 1990117"/>
                <a:gd name="connsiteY21" fmla="*/ 2300393 h 3976060"/>
                <a:gd name="connsiteX22" fmla="*/ 1663904 w 1990117"/>
                <a:gd name="connsiteY22" fmla="*/ 2626605 h 3976060"/>
                <a:gd name="connsiteX23" fmla="*/ 1624185 w 1990117"/>
                <a:gd name="connsiteY23" fmla="*/ 2626605 h 3976060"/>
                <a:gd name="connsiteX24" fmla="*/ 1622003 w 1990117"/>
                <a:gd name="connsiteY24" fmla="*/ 2626605 h 3976060"/>
                <a:gd name="connsiteX25" fmla="*/ 1496294 w 1990117"/>
                <a:gd name="connsiteY25" fmla="*/ 2752314 h 3976060"/>
                <a:gd name="connsiteX26" fmla="*/ 1496294 w 1990117"/>
                <a:gd name="connsiteY26" fmla="*/ 2935951 h 3976060"/>
                <a:gd name="connsiteX27" fmla="*/ 1622003 w 1990117"/>
                <a:gd name="connsiteY27" fmla="*/ 3061660 h 3976060"/>
                <a:gd name="connsiteX28" fmla="*/ 1624185 w 1990117"/>
                <a:gd name="connsiteY28" fmla="*/ 3061660 h 3976060"/>
                <a:gd name="connsiteX29" fmla="*/ 1663905 w 1990117"/>
                <a:gd name="connsiteY29" fmla="*/ 3061660 h 3976060"/>
                <a:gd name="connsiteX30" fmla="*/ 1990117 w 1990117"/>
                <a:gd name="connsiteY30" fmla="*/ 3387872 h 3976060"/>
                <a:gd name="connsiteX31" fmla="*/ 1990117 w 1990117"/>
                <a:gd name="connsiteY31" fmla="*/ 3649848 h 3976060"/>
                <a:gd name="connsiteX32" fmla="*/ 1663905 w 1990117"/>
                <a:gd name="connsiteY32" fmla="*/ 3976060 h 3976060"/>
                <a:gd name="connsiteX33" fmla="*/ 328236 w 1990117"/>
                <a:gd name="connsiteY33" fmla="*/ 3976060 h 3976060"/>
                <a:gd name="connsiteX34" fmla="*/ 2024 w 1990117"/>
                <a:gd name="connsiteY34" fmla="*/ 3649848 h 3976060"/>
                <a:gd name="connsiteX35" fmla="*/ 2024 w 1990117"/>
                <a:gd name="connsiteY35" fmla="*/ 3387872 h 3976060"/>
                <a:gd name="connsiteX36" fmla="*/ 11890 w 1990117"/>
                <a:gd name="connsiteY36" fmla="*/ 3311695 h 3976060"/>
                <a:gd name="connsiteX37" fmla="*/ 2023 w 1990117"/>
                <a:gd name="connsiteY37" fmla="*/ 3213821 h 3976060"/>
                <a:gd name="connsiteX38" fmla="*/ 2023 w 1990117"/>
                <a:gd name="connsiteY38" fmla="*/ 2300398 h 3976060"/>
                <a:gd name="connsiteX39" fmla="*/ 2022 w 1990117"/>
                <a:gd name="connsiteY39" fmla="*/ 2038417 h 3976060"/>
                <a:gd name="connsiteX40" fmla="*/ 2023 w 1990117"/>
                <a:gd name="connsiteY40" fmla="*/ 2038412 h 3976060"/>
                <a:gd name="connsiteX41" fmla="*/ 2023 w 1990117"/>
                <a:gd name="connsiteY41" fmla="*/ 1948186 h 3976060"/>
                <a:gd name="connsiteX42" fmla="*/ 0 w 1990117"/>
                <a:gd name="connsiteY42" fmla="*/ 1928124 h 3976060"/>
                <a:gd name="connsiteX0" fmla="*/ 0 w 1990117"/>
                <a:gd name="connsiteY0" fmla="*/ 1928124 h 3976060"/>
                <a:gd name="connsiteX1" fmla="*/ 0 w 1990117"/>
                <a:gd name="connsiteY1" fmla="*/ 1666148 h 3976060"/>
                <a:gd name="connsiteX2" fmla="*/ 2023 w 1990117"/>
                <a:gd name="connsiteY2" fmla="*/ 1646085 h 3976060"/>
                <a:gd name="connsiteX3" fmla="*/ 1387 w 1990117"/>
                <a:gd name="connsiteY3" fmla="*/ 1080835 h 3976060"/>
                <a:gd name="connsiteX4" fmla="*/ 13040 w 1990117"/>
                <a:gd name="connsiteY4" fmla="*/ 976651 h 3976060"/>
                <a:gd name="connsiteX5" fmla="*/ 63436 w 1990117"/>
                <a:gd name="connsiteY5" fmla="*/ 875095 h 3976060"/>
                <a:gd name="connsiteX6" fmla="*/ 659054 w 1990117"/>
                <a:gd name="connsiteY6" fmla="*/ 60594 h 3976060"/>
                <a:gd name="connsiteX7" fmla="*/ 706745 w 1990117"/>
                <a:gd name="connsiteY7" fmla="*/ 19200 h 3976060"/>
                <a:gd name="connsiteX8" fmla="*/ 796765 w 1990117"/>
                <a:gd name="connsiteY8" fmla="*/ 1 h 3976060"/>
                <a:gd name="connsiteX9" fmla="*/ 992314 w 1990117"/>
                <a:gd name="connsiteY9" fmla="*/ 1 h 3976060"/>
                <a:gd name="connsiteX10" fmla="*/ 1060970 w 1990117"/>
                <a:gd name="connsiteY10" fmla="*/ 21954 h 3976060"/>
                <a:gd name="connsiteX11" fmla="*/ 1102483 w 1990117"/>
                <a:gd name="connsiteY11" fmla="*/ 79873 h 3976060"/>
                <a:gd name="connsiteX12" fmla="*/ 1457777 w 1990117"/>
                <a:gd name="connsiteY12" fmla="*/ 900630 h 3976060"/>
                <a:gd name="connsiteX13" fmla="*/ 1490403 w 1990117"/>
                <a:gd name="connsiteY13" fmla="*/ 998397 h 3976060"/>
                <a:gd name="connsiteX14" fmla="*/ 1499090 w 1990117"/>
                <a:gd name="connsiteY14" fmla="*/ 1082408 h 3976060"/>
                <a:gd name="connsiteX15" fmla="*/ 1496294 w 1990117"/>
                <a:gd name="connsiteY15" fmla="*/ 1207386 h 3976060"/>
                <a:gd name="connsiteX16" fmla="*/ 1622006 w 1990117"/>
                <a:gd name="connsiteY16" fmla="*/ 1338604 h 3976060"/>
                <a:gd name="connsiteX17" fmla="*/ 1661882 w 1990117"/>
                <a:gd name="connsiteY17" fmla="*/ 1339936 h 3976060"/>
                <a:gd name="connsiteX18" fmla="*/ 1988094 w 1990117"/>
                <a:gd name="connsiteY18" fmla="*/ 1666148 h 3976060"/>
                <a:gd name="connsiteX19" fmla="*/ 1988094 w 1990117"/>
                <a:gd name="connsiteY19" fmla="*/ 1928124 h 3976060"/>
                <a:gd name="connsiteX20" fmla="*/ 1990116 w 1990117"/>
                <a:gd name="connsiteY20" fmla="*/ 2038417 h 3976060"/>
                <a:gd name="connsiteX21" fmla="*/ 1990116 w 1990117"/>
                <a:gd name="connsiteY21" fmla="*/ 2300393 h 3976060"/>
                <a:gd name="connsiteX22" fmla="*/ 1663904 w 1990117"/>
                <a:gd name="connsiteY22" fmla="*/ 2626605 h 3976060"/>
                <a:gd name="connsiteX23" fmla="*/ 1624185 w 1990117"/>
                <a:gd name="connsiteY23" fmla="*/ 2626605 h 3976060"/>
                <a:gd name="connsiteX24" fmla="*/ 1622003 w 1990117"/>
                <a:gd name="connsiteY24" fmla="*/ 2626605 h 3976060"/>
                <a:gd name="connsiteX25" fmla="*/ 1496294 w 1990117"/>
                <a:gd name="connsiteY25" fmla="*/ 2752314 h 3976060"/>
                <a:gd name="connsiteX26" fmla="*/ 1496294 w 1990117"/>
                <a:gd name="connsiteY26" fmla="*/ 2935951 h 3976060"/>
                <a:gd name="connsiteX27" fmla="*/ 1622003 w 1990117"/>
                <a:gd name="connsiteY27" fmla="*/ 3061660 h 3976060"/>
                <a:gd name="connsiteX28" fmla="*/ 1624185 w 1990117"/>
                <a:gd name="connsiteY28" fmla="*/ 3061660 h 3976060"/>
                <a:gd name="connsiteX29" fmla="*/ 1663905 w 1990117"/>
                <a:gd name="connsiteY29" fmla="*/ 3061660 h 3976060"/>
                <a:gd name="connsiteX30" fmla="*/ 1990117 w 1990117"/>
                <a:gd name="connsiteY30" fmla="*/ 3387872 h 3976060"/>
                <a:gd name="connsiteX31" fmla="*/ 1990117 w 1990117"/>
                <a:gd name="connsiteY31" fmla="*/ 3649848 h 3976060"/>
                <a:gd name="connsiteX32" fmla="*/ 1663905 w 1990117"/>
                <a:gd name="connsiteY32" fmla="*/ 3976060 h 3976060"/>
                <a:gd name="connsiteX33" fmla="*/ 328236 w 1990117"/>
                <a:gd name="connsiteY33" fmla="*/ 3976060 h 3976060"/>
                <a:gd name="connsiteX34" fmla="*/ 2024 w 1990117"/>
                <a:gd name="connsiteY34" fmla="*/ 3649848 h 3976060"/>
                <a:gd name="connsiteX35" fmla="*/ 2024 w 1990117"/>
                <a:gd name="connsiteY35" fmla="*/ 3387872 h 3976060"/>
                <a:gd name="connsiteX36" fmla="*/ 2023 w 1990117"/>
                <a:gd name="connsiteY36" fmla="*/ 3213821 h 3976060"/>
                <a:gd name="connsiteX37" fmla="*/ 2023 w 1990117"/>
                <a:gd name="connsiteY37" fmla="*/ 2300398 h 3976060"/>
                <a:gd name="connsiteX38" fmla="*/ 2022 w 1990117"/>
                <a:gd name="connsiteY38" fmla="*/ 2038417 h 3976060"/>
                <a:gd name="connsiteX39" fmla="*/ 2023 w 1990117"/>
                <a:gd name="connsiteY39" fmla="*/ 2038412 h 3976060"/>
                <a:gd name="connsiteX40" fmla="*/ 2023 w 1990117"/>
                <a:gd name="connsiteY40" fmla="*/ 1948186 h 3976060"/>
                <a:gd name="connsiteX41" fmla="*/ 0 w 1990117"/>
                <a:gd name="connsiteY41" fmla="*/ 1928124 h 3976060"/>
                <a:gd name="connsiteX0" fmla="*/ 0 w 1990117"/>
                <a:gd name="connsiteY0" fmla="*/ 1928124 h 3976060"/>
                <a:gd name="connsiteX1" fmla="*/ 0 w 1990117"/>
                <a:gd name="connsiteY1" fmla="*/ 1666148 h 3976060"/>
                <a:gd name="connsiteX2" fmla="*/ 2023 w 1990117"/>
                <a:gd name="connsiteY2" fmla="*/ 1646085 h 3976060"/>
                <a:gd name="connsiteX3" fmla="*/ 1387 w 1990117"/>
                <a:gd name="connsiteY3" fmla="*/ 1080835 h 3976060"/>
                <a:gd name="connsiteX4" fmla="*/ 13040 w 1990117"/>
                <a:gd name="connsiteY4" fmla="*/ 976651 h 3976060"/>
                <a:gd name="connsiteX5" fmla="*/ 63436 w 1990117"/>
                <a:gd name="connsiteY5" fmla="*/ 875095 h 3976060"/>
                <a:gd name="connsiteX6" fmla="*/ 659054 w 1990117"/>
                <a:gd name="connsiteY6" fmla="*/ 60594 h 3976060"/>
                <a:gd name="connsiteX7" fmla="*/ 706745 w 1990117"/>
                <a:gd name="connsiteY7" fmla="*/ 19200 h 3976060"/>
                <a:gd name="connsiteX8" fmla="*/ 796765 w 1990117"/>
                <a:gd name="connsiteY8" fmla="*/ 1 h 3976060"/>
                <a:gd name="connsiteX9" fmla="*/ 992314 w 1990117"/>
                <a:gd name="connsiteY9" fmla="*/ 1 h 3976060"/>
                <a:gd name="connsiteX10" fmla="*/ 1060970 w 1990117"/>
                <a:gd name="connsiteY10" fmla="*/ 21954 h 3976060"/>
                <a:gd name="connsiteX11" fmla="*/ 1102483 w 1990117"/>
                <a:gd name="connsiteY11" fmla="*/ 79873 h 3976060"/>
                <a:gd name="connsiteX12" fmla="*/ 1457777 w 1990117"/>
                <a:gd name="connsiteY12" fmla="*/ 900630 h 3976060"/>
                <a:gd name="connsiteX13" fmla="*/ 1490403 w 1990117"/>
                <a:gd name="connsiteY13" fmla="*/ 998397 h 3976060"/>
                <a:gd name="connsiteX14" fmla="*/ 1499090 w 1990117"/>
                <a:gd name="connsiteY14" fmla="*/ 1082408 h 3976060"/>
                <a:gd name="connsiteX15" fmla="*/ 1496294 w 1990117"/>
                <a:gd name="connsiteY15" fmla="*/ 1207386 h 3976060"/>
                <a:gd name="connsiteX16" fmla="*/ 1622006 w 1990117"/>
                <a:gd name="connsiteY16" fmla="*/ 1338604 h 3976060"/>
                <a:gd name="connsiteX17" fmla="*/ 1661882 w 1990117"/>
                <a:gd name="connsiteY17" fmla="*/ 1339936 h 3976060"/>
                <a:gd name="connsiteX18" fmla="*/ 1988094 w 1990117"/>
                <a:gd name="connsiteY18" fmla="*/ 1666148 h 3976060"/>
                <a:gd name="connsiteX19" fmla="*/ 1988094 w 1990117"/>
                <a:gd name="connsiteY19" fmla="*/ 1928124 h 3976060"/>
                <a:gd name="connsiteX20" fmla="*/ 1990116 w 1990117"/>
                <a:gd name="connsiteY20" fmla="*/ 2038417 h 3976060"/>
                <a:gd name="connsiteX21" fmla="*/ 1990116 w 1990117"/>
                <a:gd name="connsiteY21" fmla="*/ 2300393 h 3976060"/>
                <a:gd name="connsiteX22" fmla="*/ 1663904 w 1990117"/>
                <a:gd name="connsiteY22" fmla="*/ 2626605 h 3976060"/>
                <a:gd name="connsiteX23" fmla="*/ 1624185 w 1990117"/>
                <a:gd name="connsiteY23" fmla="*/ 2626605 h 3976060"/>
                <a:gd name="connsiteX24" fmla="*/ 1622003 w 1990117"/>
                <a:gd name="connsiteY24" fmla="*/ 2626605 h 3976060"/>
                <a:gd name="connsiteX25" fmla="*/ 1496294 w 1990117"/>
                <a:gd name="connsiteY25" fmla="*/ 2752314 h 3976060"/>
                <a:gd name="connsiteX26" fmla="*/ 1496294 w 1990117"/>
                <a:gd name="connsiteY26" fmla="*/ 2935951 h 3976060"/>
                <a:gd name="connsiteX27" fmla="*/ 1622003 w 1990117"/>
                <a:gd name="connsiteY27" fmla="*/ 3061660 h 3976060"/>
                <a:gd name="connsiteX28" fmla="*/ 1663905 w 1990117"/>
                <a:gd name="connsiteY28" fmla="*/ 3061660 h 3976060"/>
                <a:gd name="connsiteX29" fmla="*/ 1990117 w 1990117"/>
                <a:gd name="connsiteY29" fmla="*/ 3387872 h 3976060"/>
                <a:gd name="connsiteX30" fmla="*/ 1990117 w 1990117"/>
                <a:gd name="connsiteY30" fmla="*/ 3649848 h 3976060"/>
                <a:gd name="connsiteX31" fmla="*/ 1663905 w 1990117"/>
                <a:gd name="connsiteY31" fmla="*/ 3976060 h 3976060"/>
                <a:gd name="connsiteX32" fmla="*/ 328236 w 1990117"/>
                <a:gd name="connsiteY32" fmla="*/ 3976060 h 3976060"/>
                <a:gd name="connsiteX33" fmla="*/ 2024 w 1990117"/>
                <a:gd name="connsiteY33" fmla="*/ 3649848 h 3976060"/>
                <a:gd name="connsiteX34" fmla="*/ 2024 w 1990117"/>
                <a:gd name="connsiteY34" fmla="*/ 3387872 h 3976060"/>
                <a:gd name="connsiteX35" fmla="*/ 2023 w 1990117"/>
                <a:gd name="connsiteY35" fmla="*/ 3213821 h 3976060"/>
                <a:gd name="connsiteX36" fmla="*/ 2023 w 1990117"/>
                <a:gd name="connsiteY36" fmla="*/ 2300398 h 3976060"/>
                <a:gd name="connsiteX37" fmla="*/ 2022 w 1990117"/>
                <a:gd name="connsiteY37" fmla="*/ 2038417 h 3976060"/>
                <a:gd name="connsiteX38" fmla="*/ 2023 w 1990117"/>
                <a:gd name="connsiteY38" fmla="*/ 2038412 h 3976060"/>
                <a:gd name="connsiteX39" fmla="*/ 2023 w 1990117"/>
                <a:gd name="connsiteY39" fmla="*/ 1948186 h 3976060"/>
                <a:gd name="connsiteX40" fmla="*/ 0 w 1990117"/>
                <a:gd name="connsiteY40" fmla="*/ 1928124 h 397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90117" h="3976060">
                  <a:moveTo>
                    <a:pt x="0" y="1928124"/>
                  </a:moveTo>
                  <a:lnTo>
                    <a:pt x="0" y="1666148"/>
                  </a:lnTo>
                  <a:lnTo>
                    <a:pt x="2023" y="1646085"/>
                  </a:lnTo>
                  <a:cubicBezTo>
                    <a:pt x="1811" y="1457668"/>
                    <a:pt x="1602" y="1115763"/>
                    <a:pt x="1387" y="1080835"/>
                  </a:cubicBezTo>
                  <a:cubicBezTo>
                    <a:pt x="1390" y="1047640"/>
                    <a:pt x="5455" y="1006967"/>
                    <a:pt x="13040" y="976651"/>
                  </a:cubicBezTo>
                  <a:cubicBezTo>
                    <a:pt x="20625" y="946335"/>
                    <a:pt x="38393" y="912094"/>
                    <a:pt x="63436" y="875095"/>
                  </a:cubicBezTo>
                  <a:lnTo>
                    <a:pt x="659054" y="60594"/>
                  </a:lnTo>
                  <a:cubicBezTo>
                    <a:pt x="680435" y="35916"/>
                    <a:pt x="686550" y="32053"/>
                    <a:pt x="706745" y="19200"/>
                  </a:cubicBezTo>
                  <a:cubicBezTo>
                    <a:pt x="726940" y="6347"/>
                    <a:pt x="749170" y="3201"/>
                    <a:pt x="796765" y="1"/>
                  </a:cubicBezTo>
                  <a:lnTo>
                    <a:pt x="992314" y="1"/>
                  </a:lnTo>
                  <a:cubicBezTo>
                    <a:pt x="1012478" y="-12"/>
                    <a:pt x="1042609" y="8642"/>
                    <a:pt x="1060970" y="21954"/>
                  </a:cubicBezTo>
                  <a:cubicBezTo>
                    <a:pt x="1079332" y="35266"/>
                    <a:pt x="1091437" y="54613"/>
                    <a:pt x="1102483" y="79873"/>
                  </a:cubicBezTo>
                  <a:lnTo>
                    <a:pt x="1457777" y="900630"/>
                  </a:lnTo>
                  <a:cubicBezTo>
                    <a:pt x="1477446" y="943548"/>
                    <a:pt x="1483518" y="968101"/>
                    <a:pt x="1490403" y="998397"/>
                  </a:cubicBezTo>
                  <a:cubicBezTo>
                    <a:pt x="1497289" y="1028693"/>
                    <a:pt x="1499943" y="1047577"/>
                    <a:pt x="1499090" y="1082408"/>
                  </a:cubicBezTo>
                  <a:lnTo>
                    <a:pt x="1496294" y="1207386"/>
                  </a:lnTo>
                  <a:cubicBezTo>
                    <a:pt x="1496294" y="1276813"/>
                    <a:pt x="1552579" y="1338604"/>
                    <a:pt x="1622006" y="1338604"/>
                  </a:cubicBezTo>
                  <a:lnTo>
                    <a:pt x="1661882" y="1339936"/>
                  </a:lnTo>
                  <a:cubicBezTo>
                    <a:pt x="1842044" y="1339936"/>
                    <a:pt x="1988094" y="1485986"/>
                    <a:pt x="1988094" y="1666148"/>
                  </a:cubicBezTo>
                  <a:lnTo>
                    <a:pt x="1988094" y="1928124"/>
                  </a:lnTo>
                  <a:lnTo>
                    <a:pt x="1990116" y="2038417"/>
                  </a:lnTo>
                  <a:lnTo>
                    <a:pt x="1990116" y="2300393"/>
                  </a:lnTo>
                  <a:cubicBezTo>
                    <a:pt x="1990116" y="2480555"/>
                    <a:pt x="1844066" y="2626605"/>
                    <a:pt x="1663904" y="2626605"/>
                  </a:cubicBezTo>
                  <a:lnTo>
                    <a:pt x="1624185" y="2626605"/>
                  </a:lnTo>
                  <a:lnTo>
                    <a:pt x="1622003" y="2626605"/>
                  </a:lnTo>
                  <a:cubicBezTo>
                    <a:pt x="1552576" y="2626605"/>
                    <a:pt x="1496294" y="2682887"/>
                    <a:pt x="1496294" y="2752314"/>
                  </a:cubicBezTo>
                  <a:lnTo>
                    <a:pt x="1496294" y="2935951"/>
                  </a:lnTo>
                  <a:cubicBezTo>
                    <a:pt x="1496294" y="3005378"/>
                    <a:pt x="1552576" y="3061660"/>
                    <a:pt x="1622003" y="3061660"/>
                  </a:cubicBezTo>
                  <a:lnTo>
                    <a:pt x="1663905" y="3061660"/>
                  </a:lnTo>
                  <a:cubicBezTo>
                    <a:pt x="1844067" y="3061660"/>
                    <a:pt x="1990117" y="3207710"/>
                    <a:pt x="1990117" y="3387872"/>
                  </a:cubicBezTo>
                  <a:lnTo>
                    <a:pt x="1990117" y="3649848"/>
                  </a:lnTo>
                  <a:cubicBezTo>
                    <a:pt x="1990117" y="3830010"/>
                    <a:pt x="1844067" y="3976060"/>
                    <a:pt x="1663905" y="3976060"/>
                  </a:cubicBezTo>
                  <a:lnTo>
                    <a:pt x="328236" y="3976060"/>
                  </a:lnTo>
                  <a:cubicBezTo>
                    <a:pt x="148074" y="3976060"/>
                    <a:pt x="2024" y="3830010"/>
                    <a:pt x="2024" y="3649848"/>
                  </a:cubicBezTo>
                  <a:lnTo>
                    <a:pt x="2024" y="3387872"/>
                  </a:lnTo>
                  <a:cubicBezTo>
                    <a:pt x="2024" y="3315201"/>
                    <a:pt x="2023" y="3395067"/>
                    <a:pt x="2023" y="3213821"/>
                  </a:cubicBezTo>
                  <a:lnTo>
                    <a:pt x="2023" y="2300398"/>
                  </a:lnTo>
                  <a:cubicBezTo>
                    <a:pt x="2023" y="2213071"/>
                    <a:pt x="2022" y="2125744"/>
                    <a:pt x="2022" y="2038417"/>
                  </a:cubicBezTo>
                  <a:cubicBezTo>
                    <a:pt x="2022" y="2038415"/>
                    <a:pt x="2023" y="2038414"/>
                    <a:pt x="2023" y="2038412"/>
                  </a:cubicBezTo>
                  <a:lnTo>
                    <a:pt x="2023" y="1948186"/>
                  </a:lnTo>
                  <a:cubicBezTo>
                    <a:pt x="206" y="1941608"/>
                    <a:pt x="0" y="1934890"/>
                    <a:pt x="0" y="19281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cxnSp>
          <p:nvCxnSpPr>
            <p:cNvPr id="5" name="Straight Arrow Connector 4"/>
            <p:cNvCxnSpPr/>
            <p:nvPr/>
          </p:nvCxnSpPr>
          <p:spPr>
            <a:xfrm>
              <a:off x="914400" y="5943600"/>
              <a:ext cx="70104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21193" y="6067455"/>
              <a:ext cx="1083951" cy="400110"/>
            </a:xfrm>
            <a:prstGeom prst="rect">
              <a:avLst/>
            </a:prstGeom>
            <a:noFill/>
          </p:spPr>
          <p:txBody>
            <a:bodyPr wrap="none" rtlCol="0">
              <a:spAutoFit/>
            </a:bodyPr>
            <a:lstStyle/>
            <a:p>
              <a:pPr defTabSz="457200" fontAlgn="auto">
                <a:spcBef>
                  <a:spcPts val="0"/>
                </a:spcBef>
                <a:spcAft>
                  <a:spcPts val="0"/>
                </a:spcAft>
              </a:pPr>
              <a:r>
                <a:rPr lang="en-US" sz="2000" dirty="0" smtClean="0">
                  <a:solidFill>
                    <a:prstClr val="black"/>
                  </a:solidFill>
                  <a:latin typeface="Calibri"/>
                </a:rPr>
                <a:t>Timeline</a:t>
              </a:r>
              <a:endParaRPr lang="en-US" sz="2000" dirty="0">
                <a:solidFill>
                  <a:prstClr val="black"/>
                </a:solidFill>
                <a:latin typeface="Calibri"/>
              </a:endParaRPr>
            </a:p>
          </p:txBody>
        </p:sp>
        <p:grpSp>
          <p:nvGrpSpPr>
            <p:cNvPr id="76" name="Group 75"/>
            <p:cNvGrpSpPr/>
            <p:nvPr/>
          </p:nvGrpSpPr>
          <p:grpSpPr>
            <a:xfrm>
              <a:off x="1729678" y="1257299"/>
              <a:ext cx="5510215" cy="4309393"/>
              <a:chOff x="1729678" y="1257299"/>
              <a:chExt cx="5510215" cy="4309393"/>
            </a:xfrm>
          </p:grpSpPr>
          <p:cxnSp>
            <p:nvCxnSpPr>
              <p:cNvPr id="74" name="Straight Connector 73"/>
              <p:cNvCxnSpPr>
                <a:stCxn id="57" idx="7"/>
              </p:cNvCxnSpPr>
              <p:nvPr/>
            </p:nvCxnSpPr>
            <p:spPr>
              <a:xfrm flipH="1">
                <a:off x="2650094" y="1284081"/>
                <a:ext cx="884121" cy="7332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Freeform 71"/>
              <p:cNvSpPr/>
              <p:nvPr/>
            </p:nvSpPr>
            <p:spPr>
              <a:xfrm>
                <a:off x="5341306" y="1980567"/>
                <a:ext cx="1057984" cy="1428343"/>
              </a:xfrm>
              <a:custGeom>
                <a:avLst/>
                <a:gdLst>
                  <a:gd name="connsiteX0" fmla="*/ 0 w 1057984"/>
                  <a:gd name="connsiteY0" fmla="*/ 638 h 1428916"/>
                  <a:gd name="connsiteX1" fmla="*/ 649904 w 1057984"/>
                  <a:gd name="connsiteY1" fmla="*/ 61094 h 1428916"/>
                  <a:gd name="connsiteX2" fmla="*/ 982413 w 1057984"/>
                  <a:gd name="connsiteY2" fmla="*/ 386046 h 1428916"/>
                  <a:gd name="connsiteX3" fmla="*/ 1057984 w 1057984"/>
                  <a:gd name="connsiteY3" fmla="*/ 1428916 h 1428916"/>
                  <a:gd name="connsiteX0" fmla="*/ 0 w 1057984"/>
                  <a:gd name="connsiteY0" fmla="*/ 7932 h 1436210"/>
                  <a:gd name="connsiteX1" fmla="*/ 649904 w 1057984"/>
                  <a:gd name="connsiteY1" fmla="*/ 68388 h 1436210"/>
                  <a:gd name="connsiteX2" fmla="*/ 997527 w 1057984"/>
                  <a:gd name="connsiteY2" fmla="*/ 597380 h 1436210"/>
                  <a:gd name="connsiteX3" fmla="*/ 1057984 w 1057984"/>
                  <a:gd name="connsiteY3" fmla="*/ 1436210 h 1436210"/>
                  <a:gd name="connsiteX0" fmla="*/ 0 w 1057984"/>
                  <a:gd name="connsiteY0" fmla="*/ 65 h 1428343"/>
                  <a:gd name="connsiteX1" fmla="*/ 642347 w 1057984"/>
                  <a:gd name="connsiteY1" fmla="*/ 136091 h 1428343"/>
                  <a:gd name="connsiteX2" fmla="*/ 997527 w 1057984"/>
                  <a:gd name="connsiteY2" fmla="*/ 589513 h 1428343"/>
                  <a:gd name="connsiteX3" fmla="*/ 1057984 w 1057984"/>
                  <a:gd name="connsiteY3" fmla="*/ 1428343 h 1428343"/>
                </a:gdLst>
                <a:ahLst/>
                <a:cxnLst>
                  <a:cxn ang="0">
                    <a:pos x="connsiteX0" y="connsiteY0"/>
                  </a:cxn>
                  <a:cxn ang="0">
                    <a:pos x="connsiteX1" y="connsiteY1"/>
                  </a:cxn>
                  <a:cxn ang="0">
                    <a:pos x="connsiteX2" y="connsiteY2"/>
                  </a:cxn>
                  <a:cxn ang="0">
                    <a:pos x="connsiteX3" y="connsiteY3"/>
                  </a:cxn>
                </a:cxnLst>
                <a:rect l="l" t="t" r="r" b="b"/>
                <a:pathLst>
                  <a:path w="1057984" h="1428343">
                    <a:moveTo>
                      <a:pt x="0" y="65"/>
                    </a:moveTo>
                    <a:cubicBezTo>
                      <a:pt x="243084" y="-1825"/>
                      <a:pt x="476093" y="37850"/>
                      <a:pt x="642347" y="136091"/>
                    </a:cubicBezTo>
                    <a:cubicBezTo>
                      <a:pt x="808601" y="234332"/>
                      <a:pt x="928254" y="374138"/>
                      <a:pt x="997527" y="589513"/>
                    </a:cubicBezTo>
                    <a:cubicBezTo>
                      <a:pt x="1066800" y="804888"/>
                      <a:pt x="1054205" y="1020893"/>
                      <a:pt x="1057984" y="1428343"/>
                    </a:cubicBezTo>
                  </a:path>
                </a:pathLst>
              </a:cu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71" name="Freeform 70"/>
              <p:cNvSpPr/>
              <p:nvPr/>
            </p:nvSpPr>
            <p:spPr>
              <a:xfrm>
                <a:off x="1842404" y="1338285"/>
                <a:ext cx="3483788" cy="642347"/>
              </a:xfrm>
              <a:custGeom>
                <a:avLst/>
                <a:gdLst>
                  <a:gd name="connsiteX0" fmla="*/ 3483788 w 3483788"/>
                  <a:gd name="connsiteY0" fmla="*/ 669034 h 669034"/>
                  <a:gd name="connsiteX1" fmla="*/ 2584502 w 3483788"/>
                  <a:gd name="connsiteY1" fmla="*/ 56915 h 669034"/>
                  <a:gd name="connsiteX2" fmla="*/ 1639874 w 3483788"/>
                  <a:gd name="connsiteY2" fmla="*/ 26687 h 669034"/>
                  <a:gd name="connsiteX3" fmla="*/ 0 w 3483788"/>
                  <a:gd name="connsiteY3" fmla="*/ 34244 h 669034"/>
                  <a:gd name="connsiteX4" fmla="*/ 0 w 3483788"/>
                  <a:gd name="connsiteY4" fmla="*/ 34244 h 669034"/>
                  <a:gd name="connsiteX0" fmla="*/ 3483788 w 3483788"/>
                  <a:gd name="connsiteY0" fmla="*/ 669034 h 669034"/>
                  <a:gd name="connsiteX1" fmla="*/ 2584502 w 3483788"/>
                  <a:gd name="connsiteY1" fmla="*/ 56915 h 669034"/>
                  <a:gd name="connsiteX2" fmla="*/ 1639874 w 3483788"/>
                  <a:gd name="connsiteY2" fmla="*/ 26687 h 669034"/>
                  <a:gd name="connsiteX3" fmla="*/ 0 w 3483788"/>
                  <a:gd name="connsiteY3" fmla="*/ 34244 h 669034"/>
                  <a:gd name="connsiteX4" fmla="*/ 0 w 3483788"/>
                  <a:gd name="connsiteY4" fmla="*/ 34244 h 669034"/>
                  <a:gd name="connsiteX0" fmla="*/ 3483788 w 3483788"/>
                  <a:gd name="connsiteY0" fmla="*/ 669034 h 669034"/>
                  <a:gd name="connsiteX1" fmla="*/ 2584502 w 3483788"/>
                  <a:gd name="connsiteY1" fmla="*/ 56915 h 669034"/>
                  <a:gd name="connsiteX2" fmla="*/ 1639874 w 3483788"/>
                  <a:gd name="connsiteY2" fmla="*/ 26687 h 669034"/>
                  <a:gd name="connsiteX3" fmla="*/ 0 w 3483788"/>
                  <a:gd name="connsiteY3" fmla="*/ 34244 h 669034"/>
                  <a:gd name="connsiteX4" fmla="*/ 0 w 3483788"/>
                  <a:gd name="connsiteY4" fmla="*/ 34244 h 669034"/>
                  <a:gd name="connsiteX0" fmla="*/ 3483788 w 3483788"/>
                  <a:gd name="connsiteY0" fmla="*/ 669034 h 669034"/>
                  <a:gd name="connsiteX1" fmla="*/ 2584502 w 3483788"/>
                  <a:gd name="connsiteY1" fmla="*/ 56915 h 669034"/>
                  <a:gd name="connsiteX2" fmla="*/ 1639874 w 3483788"/>
                  <a:gd name="connsiteY2" fmla="*/ 26687 h 669034"/>
                  <a:gd name="connsiteX3" fmla="*/ 0 w 3483788"/>
                  <a:gd name="connsiteY3" fmla="*/ 34244 h 669034"/>
                  <a:gd name="connsiteX4" fmla="*/ 0 w 3483788"/>
                  <a:gd name="connsiteY4" fmla="*/ 34244 h 669034"/>
                  <a:gd name="connsiteX0" fmla="*/ 3483788 w 3483788"/>
                  <a:gd name="connsiteY0" fmla="*/ 642347 h 642347"/>
                  <a:gd name="connsiteX1" fmla="*/ 2584502 w 3483788"/>
                  <a:gd name="connsiteY1" fmla="*/ 30228 h 642347"/>
                  <a:gd name="connsiteX2" fmla="*/ 1639874 w 3483788"/>
                  <a:gd name="connsiteY2" fmla="*/ 0 h 642347"/>
                  <a:gd name="connsiteX3" fmla="*/ 0 w 3483788"/>
                  <a:gd name="connsiteY3" fmla="*/ 7557 h 642347"/>
                  <a:gd name="connsiteX4" fmla="*/ 0 w 3483788"/>
                  <a:gd name="connsiteY4" fmla="*/ 7557 h 64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788" h="642347">
                    <a:moveTo>
                      <a:pt x="3483788" y="642347"/>
                    </a:moveTo>
                    <a:lnTo>
                      <a:pt x="2584502" y="30228"/>
                    </a:lnTo>
                    <a:lnTo>
                      <a:pt x="1639874" y="0"/>
                    </a:lnTo>
                    <a:lnTo>
                      <a:pt x="0" y="7557"/>
                    </a:lnTo>
                    <a:lnTo>
                      <a:pt x="0" y="755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67" name="Straight Connector 66"/>
              <p:cNvCxnSpPr>
                <a:stCxn id="53" idx="6"/>
              </p:cNvCxnSpPr>
              <p:nvPr/>
            </p:nvCxnSpPr>
            <p:spPr>
              <a:xfrm flipH="1">
                <a:off x="3484041" y="1970052"/>
                <a:ext cx="1933843" cy="86565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Freeform 62"/>
              <p:cNvSpPr/>
              <p:nvPr/>
            </p:nvSpPr>
            <p:spPr>
              <a:xfrm>
                <a:off x="1827290" y="1345843"/>
                <a:ext cx="3521573" cy="665018"/>
              </a:xfrm>
              <a:custGeom>
                <a:avLst/>
                <a:gdLst>
                  <a:gd name="connsiteX0" fmla="*/ 3514016 w 3514016"/>
                  <a:gd name="connsiteY0" fmla="*/ 634790 h 690209"/>
                  <a:gd name="connsiteX1" fmla="*/ 1654988 w 3514016"/>
                  <a:gd name="connsiteY1" fmla="*/ 642347 h 690209"/>
                  <a:gd name="connsiteX2" fmla="*/ 853943 w 3514016"/>
                  <a:gd name="connsiteY2" fmla="*/ 642347 h 690209"/>
                  <a:gd name="connsiteX3" fmla="*/ 0 w 3514016"/>
                  <a:gd name="connsiteY3" fmla="*/ 0 h 690209"/>
                  <a:gd name="connsiteX0" fmla="*/ 3514016 w 3514016"/>
                  <a:gd name="connsiteY0" fmla="*/ 634790 h 642347"/>
                  <a:gd name="connsiteX1" fmla="*/ 1654988 w 3514016"/>
                  <a:gd name="connsiteY1" fmla="*/ 642347 h 642347"/>
                  <a:gd name="connsiteX2" fmla="*/ 853943 w 3514016"/>
                  <a:gd name="connsiteY2" fmla="*/ 642347 h 642347"/>
                  <a:gd name="connsiteX3" fmla="*/ 0 w 3514016"/>
                  <a:gd name="connsiteY3" fmla="*/ 0 h 642347"/>
                  <a:gd name="connsiteX0" fmla="*/ 3514016 w 3514016"/>
                  <a:gd name="connsiteY0" fmla="*/ 634790 h 642347"/>
                  <a:gd name="connsiteX1" fmla="*/ 1654988 w 3514016"/>
                  <a:gd name="connsiteY1" fmla="*/ 642347 h 642347"/>
                  <a:gd name="connsiteX2" fmla="*/ 853943 w 3514016"/>
                  <a:gd name="connsiteY2" fmla="*/ 642347 h 642347"/>
                  <a:gd name="connsiteX3" fmla="*/ 0 w 3514016"/>
                  <a:gd name="connsiteY3" fmla="*/ 0 h 642347"/>
                  <a:gd name="connsiteX0" fmla="*/ 3514016 w 3514016"/>
                  <a:gd name="connsiteY0" fmla="*/ 634790 h 642347"/>
                  <a:gd name="connsiteX1" fmla="*/ 1654988 w 3514016"/>
                  <a:gd name="connsiteY1" fmla="*/ 642347 h 642347"/>
                  <a:gd name="connsiteX2" fmla="*/ 853943 w 3514016"/>
                  <a:gd name="connsiteY2" fmla="*/ 642347 h 642347"/>
                  <a:gd name="connsiteX3" fmla="*/ 0 w 3514016"/>
                  <a:gd name="connsiteY3" fmla="*/ 0 h 642347"/>
                  <a:gd name="connsiteX0" fmla="*/ 3514016 w 3514016"/>
                  <a:gd name="connsiteY0" fmla="*/ 634790 h 665018"/>
                  <a:gd name="connsiteX1" fmla="*/ 1654988 w 3514016"/>
                  <a:gd name="connsiteY1" fmla="*/ 642347 h 665018"/>
                  <a:gd name="connsiteX2" fmla="*/ 846386 w 3514016"/>
                  <a:gd name="connsiteY2" fmla="*/ 665018 h 665018"/>
                  <a:gd name="connsiteX3" fmla="*/ 0 w 3514016"/>
                  <a:gd name="connsiteY3" fmla="*/ 0 h 665018"/>
                  <a:gd name="connsiteX0" fmla="*/ 3514016 w 3514016"/>
                  <a:gd name="connsiteY0" fmla="*/ 634790 h 665018"/>
                  <a:gd name="connsiteX1" fmla="*/ 1654988 w 3514016"/>
                  <a:gd name="connsiteY1" fmla="*/ 649904 h 665018"/>
                  <a:gd name="connsiteX2" fmla="*/ 846386 w 3514016"/>
                  <a:gd name="connsiteY2" fmla="*/ 665018 h 665018"/>
                  <a:gd name="connsiteX3" fmla="*/ 0 w 3514016"/>
                  <a:gd name="connsiteY3" fmla="*/ 0 h 665018"/>
                  <a:gd name="connsiteX0" fmla="*/ 3514016 w 3514016"/>
                  <a:gd name="connsiteY0" fmla="*/ 612119 h 665018"/>
                  <a:gd name="connsiteX1" fmla="*/ 1654988 w 3514016"/>
                  <a:gd name="connsiteY1" fmla="*/ 649904 h 665018"/>
                  <a:gd name="connsiteX2" fmla="*/ 846386 w 3514016"/>
                  <a:gd name="connsiteY2" fmla="*/ 665018 h 665018"/>
                  <a:gd name="connsiteX3" fmla="*/ 0 w 3514016"/>
                  <a:gd name="connsiteY3" fmla="*/ 0 h 665018"/>
                  <a:gd name="connsiteX0" fmla="*/ 3521573 w 3521573"/>
                  <a:gd name="connsiteY0" fmla="*/ 642347 h 665018"/>
                  <a:gd name="connsiteX1" fmla="*/ 1654988 w 3521573"/>
                  <a:gd name="connsiteY1" fmla="*/ 649904 h 665018"/>
                  <a:gd name="connsiteX2" fmla="*/ 846386 w 3521573"/>
                  <a:gd name="connsiteY2" fmla="*/ 665018 h 665018"/>
                  <a:gd name="connsiteX3" fmla="*/ 0 w 3521573"/>
                  <a:gd name="connsiteY3" fmla="*/ 0 h 665018"/>
                </a:gdLst>
                <a:ahLst/>
                <a:cxnLst>
                  <a:cxn ang="0">
                    <a:pos x="connsiteX0" y="connsiteY0"/>
                  </a:cxn>
                  <a:cxn ang="0">
                    <a:pos x="connsiteX1" y="connsiteY1"/>
                  </a:cxn>
                  <a:cxn ang="0">
                    <a:pos x="connsiteX2" y="connsiteY2"/>
                  </a:cxn>
                  <a:cxn ang="0">
                    <a:pos x="connsiteX3" y="connsiteY3"/>
                  </a:cxn>
                </a:cxnLst>
                <a:rect l="l" t="t" r="r" b="b"/>
                <a:pathLst>
                  <a:path w="3521573" h="665018">
                    <a:moveTo>
                      <a:pt x="3521573" y="642347"/>
                    </a:moveTo>
                    <a:lnTo>
                      <a:pt x="1654988" y="649904"/>
                    </a:lnTo>
                    <a:lnTo>
                      <a:pt x="846386" y="665018"/>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50" name="Straight Connector 49"/>
              <p:cNvCxnSpPr>
                <a:stCxn id="24" idx="7"/>
              </p:cNvCxnSpPr>
              <p:nvPr/>
            </p:nvCxnSpPr>
            <p:spPr>
              <a:xfrm flipH="1">
                <a:off x="1822514" y="2743594"/>
                <a:ext cx="925393" cy="13865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801355" y="2776686"/>
                <a:ext cx="881894" cy="71228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8" idx="6"/>
              </p:cNvCxnSpPr>
              <p:nvPr/>
            </p:nvCxnSpPr>
            <p:spPr>
              <a:xfrm flipH="1" flipV="1">
                <a:off x="4378552" y="2802333"/>
                <a:ext cx="2106006" cy="6155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840273" y="5478274"/>
                <a:ext cx="164604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840273" y="4774810"/>
                <a:ext cx="881894" cy="71228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827290" y="4134383"/>
                <a:ext cx="2569388" cy="1337593"/>
              </a:xfrm>
              <a:custGeom>
                <a:avLst/>
                <a:gdLst>
                  <a:gd name="connsiteX0" fmla="*/ 2569388 w 2569388"/>
                  <a:gd name="connsiteY0" fmla="*/ 589448 h 1338110"/>
                  <a:gd name="connsiteX1" fmla="*/ 1760786 w 2569388"/>
                  <a:gd name="connsiteY1" fmla="*/ 1337593 h 1338110"/>
                  <a:gd name="connsiteX2" fmla="*/ 884171 w 2569388"/>
                  <a:gd name="connsiteY2" fmla="*/ 695246 h 1338110"/>
                  <a:gd name="connsiteX3" fmla="*/ 0 w 2569388"/>
                  <a:gd name="connsiteY3" fmla="*/ 0 h 1338110"/>
                  <a:gd name="connsiteX0" fmla="*/ 2569388 w 2569388"/>
                  <a:gd name="connsiteY0" fmla="*/ 589448 h 1338110"/>
                  <a:gd name="connsiteX1" fmla="*/ 1760786 w 2569388"/>
                  <a:gd name="connsiteY1" fmla="*/ 1337593 h 1338110"/>
                  <a:gd name="connsiteX2" fmla="*/ 884171 w 2569388"/>
                  <a:gd name="connsiteY2" fmla="*/ 695246 h 1338110"/>
                  <a:gd name="connsiteX3" fmla="*/ 0 w 2569388"/>
                  <a:gd name="connsiteY3" fmla="*/ 0 h 1338110"/>
                  <a:gd name="connsiteX0" fmla="*/ 2569388 w 2569388"/>
                  <a:gd name="connsiteY0" fmla="*/ 589448 h 1338110"/>
                  <a:gd name="connsiteX1" fmla="*/ 1760786 w 2569388"/>
                  <a:gd name="connsiteY1" fmla="*/ 1337593 h 1338110"/>
                  <a:gd name="connsiteX2" fmla="*/ 884171 w 2569388"/>
                  <a:gd name="connsiteY2" fmla="*/ 695246 h 1338110"/>
                  <a:gd name="connsiteX3" fmla="*/ 0 w 2569388"/>
                  <a:gd name="connsiteY3" fmla="*/ 0 h 1338110"/>
                  <a:gd name="connsiteX0" fmla="*/ 2569388 w 2569388"/>
                  <a:gd name="connsiteY0" fmla="*/ 589448 h 1337593"/>
                  <a:gd name="connsiteX1" fmla="*/ 1760786 w 2569388"/>
                  <a:gd name="connsiteY1" fmla="*/ 1337593 h 1337593"/>
                  <a:gd name="connsiteX2" fmla="*/ 884171 w 2569388"/>
                  <a:gd name="connsiteY2" fmla="*/ 695246 h 1337593"/>
                  <a:gd name="connsiteX3" fmla="*/ 0 w 2569388"/>
                  <a:gd name="connsiteY3" fmla="*/ 0 h 1337593"/>
                  <a:gd name="connsiteX0" fmla="*/ 2569388 w 2569388"/>
                  <a:gd name="connsiteY0" fmla="*/ 589448 h 1337593"/>
                  <a:gd name="connsiteX1" fmla="*/ 1760786 w 2569388"/>
                  <a:gd name="connsiteY1" fmla="*/ 1337593 h 1337593"/>
                  <a:gd name="connsiteX2" fmla="*/ 884171 w 2569388"/>
                  <a:gd name="connsiteY2" fmla="*/ 695246 h 1337593"/>
                  <a:gd name="connsiteX3" fmla="*/ 0 w 2569388"/>
                  <a:gd name="connsiteY3" fmla="*/ 0 h 1337593"/>
                </a:gdLst>
                <a:ahLst/>
                <a:cxnLst>
                  <a:cxn ang="0">
                    <a:pos x="connsiteX0" y="connsiteY0"/>
                  </a:cxn>
                  <a:cxn ang="0">
                    <a:pos x="connsiteX1" y="connsiteY1"/>
                  </a:cxn>
                  <a:cxn ang="0">
                    <a:pos x="connsiteX2" y="connsiteY2"/>
                  </a:cxn>
                  <a:cxn ang="0">
                    <a:pos x="connsiteX3" y="connsiteY3"/>
                  </a:cxn>
                </a:cxnLst>
                <a:rect l="l" t="t" r="r" b="b"/>
                <a:pathLst>
                  <a:path w="2569388" h="1337593">
                    <a:moveTo>
                      <a:pt x="2569388" y="589448"/>
                    </a:moveTo>
                    <a:lnTo>
                      <a:pt x="1760786" y="1337593"/>
                    </a:lnTo>
                    <a:lnTo>
                      <a:pt x="884171" y="695246"/>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5" name="Freeform 34"/>
              <p:cNvSpPr/>
              <p:nvPr/>
            </p:nvSpPr>
            <p:spPr>
              <a:xfrm>
                <a:off x="2696347" y="3688519"/>
                <a:ext cx="4443531" cy="1798572"/>
              </a:xfrm>
              <a:custGeom>
                <a:avLst/>
                <a:gdLst>
                  <a:gd name="connsiteX0" fmla="*/ 4443531 w 4443531"/>
                  <a:gd name="connsiteY0" fmla="*/ 0 h 1806307"/>
                  <a:gd name="connsiteX1" fmla="*/ 3173951 w 4443531"/>
                  <a:gd name="connsiteY1" fmla="*/ 1337594 h 1806307"/>
                  <a:gd name="connsiteX2" fmla="*/ 2697858 w 4443531"/>
                  <a:gd name="connsiteY2" fmla="*/ 1798572 h 1806307"/>
                  <a:gd name="connsiteX3" fmla="*/ 1715445 w 4443531"/>
                  <a:gd name="connsiteY3" fmla="*/ 1027756 h 1806307"/>
                  <a:gd name="connsiteX4" fmla="*/ 816159 w 4443531"/>
                  <a:gd name="connsiteY4" fmla="*/ 438308 h 1806307"/>
                  <a:gd name="connsiteX5" fmla="*/ 0 w 4443531"/>
                  <a:gd name="connsiteY5" fmla="*/ 415637 h 1806307"/>
                  <a:gd name="connsiteX0" fmla="*/ 4443531 w 4443531"/>
                  <a:gd name="connsiteY0" fmla="*/ 0 h 1806307"/>
                  <a:gd name="connsiteX1" fmla="*/ 3173951 w 4443531"/>
                  <a:gd name="connsiteY1" fmla="*/ 1337594 h 1806307"/>
                  <a:gd name="connsiteX2" fmla="*/ 2697858 w 4443531"/>
                  <a:gd name="connsiteY2" fmla="*/ 1798572 h 1806307"/>
                  <a:gd name="connsiteX3" fmla="*/ 1715445 w 4443531"/>
                  <a:gd name="connsiteY3" fmla="*/ 1027756 h 1806307"/>
                  <a:gd name="connsiteX4" fmla="*/ 816159 w 4443531"/>
                  <a:gd name="connsiteY4" fmla="*/ 438308 h 1806307"/>
                  <a:gd name="connsiteX5" fmla="*/ 0 w 4443531"/>
                  <a:gd name="connsiteY5" fmla="*/ 415637 h 1806307"/>
                  <a:gd name="connsiteX0" fmla="*/ 4443531 w 4443531"/>
                  <a:gd name="connsiteY0" fmla="*/ 0 h 1806307"/>
                  <a:gd name="connsiteX1" fmla="*/ 3173951 w 4443531"/>
                  <a:gd name="connsiteY1" fmla="*/ 1337594 h 1806307"/>
                  <a:gd name="connsiteX2" fmla="*/ 2697858 w 4443531"/>
                  <a:gd name="connsiteY2" fmla="*/ 1798572 h 1806307"/>
                  <a:gd name="connsiteX3" fmla="*/ 1715445 w 4443531"/>
                  <a:gd name="connsiteY3" fmla="*/ 1027756 h 1806307"/>
                  <a:gd name="connsiteX4" fmla="*/ 816159 w 4443531"/>
                  <a:gd name="connsiteY4" fmla="*/ 438308 h 1806307"/>
                  <a:gd name="connsiteX5" fmla="*/ 0 w 4443531"/>
                  <a:gd name="connsiteY5" fmla="*/ 415637 h 1806307"/>
                  <a:gd name="connsiteX0" fmla="*/ 4443531 w 4443531"/>
                  <a:gd name="connsiteY0" fmla="*/ 0 h 1806307"/>
                  <a:gd name="connsiteX1" fmla="*/ 3173951 w 4443531"/>
                  <a:gd name="connsiteY1" fmla="*/ 1337594 h 1806307"/>
                  <a:gd name="connsiteX2" fmla="*/ 2697858 w 4443531"/>
                  <a:gd name="connsiteY2" fmla="*/ 1798572 h 1806307"/>
                  <a:gd name="connsiteX3" fmla="*/ 1715445 w 4443531"/>
                  <a:gd name="connsiteY3" fmla="*/ 1027756 h 1806307"/>
                  <a:gd name="connsiteX4" fmla="*/ 816159 w 4443531"/>
                  <a:gd name="connsiteY4" fmla="*/ 438308 h 1806307"/>
                  <a:gd name="connsiteX5" fmla="*/ 0 w 4443531"/>
                  <a:gd name="connsiteY5" fmla="*/ 415637 h 1806307"/>
                  <a:gd name="connsiteX0" fmla="*/ 4443531 w 4443531"/>
                  <a:gd name="connsiteY0" fmla="*/ 0 h 1806307"/>
                  <a:gd name="connsiteX1" fmla="*/ 3173951 w 4443531"/>
                  <a:gd name="connsiteY1" fmla="*/ 1337594 h 1806307"/>
                  <a:gd name="connsiteX2" fmla="*/ 2697858 w 4443531"/>
                  <a:gd name="connsiteY2" fmla="*/ 1798572 h 1806307"/>
                  <a:gd name="connsiteX3" fmla="*/ 1715445 w 4443531"/>
                  <a:gd name="connsiteY3" fmla="*/ 1027756 h 1806307"/>
                  <a:gd name="connsiteX4" fmla="*/ 816159 w 4443531"/>
                  <a:gd name="connsiteY4" fmla="*/ 438308 h 1806307"/>
                  <a:gd name="connsiteX5" fmla="*/ 0 w 4443531"/>
                  <a:gd name="connsiteY5" fmla="*/ 415637 h 1806307"/>
                  <a:gd name="connsiteX0" fmla="*/ 4443531 w 4443531"/>
                  <a:gd name="connsiteY0" fmla="*/ 0 h 1806307"/>
                  <a:gd name="connsiteX1" fmla="*/ 3173951 w 4443531"/>
                  <a:gd name="connsiteY1" fmla="*/ 1337594 h 1806307"/>
                  <a:gd name="connsiteX2" fmla="*/ 2697858 w 4443531"/>
                  <a:gd name="connsiteY2" fmla="*/ 1798572 h 1806307"/>
                  <a:gd name="connsiteX3" fmla="*/ 1715445 w 4443531"/>
                  <a:gd name="connsiteY3" fmla="*/ 1027756 h 1806307"/>
                  <a:gd name="connsiteX4" fmla="*/ 816159 w 4443531"/>
                  <a:gd name="connsiteY4" fmla="*/ 438308 h 1806307"/>
                  <a:gd name="connsiteX5" fmla="*/ 0 w 4443531"/>
                  <a:gd name="connsiteY5" fmla="*/ 415637 h 1806307"/>
                  <a:gd name="connsiteX0" fmla="*/ 4443531 w 4443531"/>
                  <a:gd name="connsiteY0" fmla="*/ 0 h 1798572"/>
                  <a:gd name="connsiteX1" fmla="*/ 3173951 w 4443531"/>
                  <a:gd name="connsiteY1" fmla="*/ 1337594 h 1798572"/>
                  <a:gd name="connsiteX2" fmla="*/ 2697858 w 4443531"/>
                  <a:gd name="connsiteY2" fmla="*/ 1798572 h 1798572"/>
                  <a:gd name="connsiteX3" fmla="*/ 1715445 w 4443531"/>
                  <a:gd name="connsiteY3" fmla="*/ 1027756 h 1798572"/>
                  <a:gd name="connsiteX4" fmla="*/ 816159 w 4443531"/>
                  <a:gd name="connsiteY4" fmla="*/ 438308 h 1798572"/>
                  <a:gd name="connsiteX5" fmla="*/ 0 w 4443531"/>
                  <a:gd name="connsiteY5" fmla="*/ 415637 h 1798572"/>
                  <a:gd name="connsiteX0" fmla="*/ 4443531 w 4443531"/>
                  <a:gd name="connsiteY0" fmla="*/ 0 h 1798572"/>
                  <a:gd name="connsiteX1" fmla="*/ 3173951 w 4443531"/>
                  <a:gd name="connsiteY1" fmla="*/ 1337594 h 1798572"/>
                  <a:gd name="connsiteX2" fmla="*/ 2697858 w 4443531"/>
                  <a:gd name="connsiteY2" fmla="*/ 1798572 h 1798572"/>
                  <a:gd name="connsiteX3" fmla="*/ 1715445 w 4443531"/>
                  <a:gd name="connsiteY3" fmla="*/ 1027756 h 1798572"/>
                  <a:gd name="connsiteX4" fmla="*/ 816159 w 4443531"/>
                  <a:gd name="connsiteY4" fmla="*/ 438308 h 1798572"/>
                  <a:gd name="connsiteX5" fmla="*/ 0 w 4443531"/>
                  <a:gd name="connsiteY5" fmla="*/ 415637 h 1798572"/>
                  <a:gd name="connsiteX0" fmla="*/ 4443531 w 4443531"/>
                  <a:gd name="connsiteY0" fmla="*/ 0 h 1798572"/>
                  <a:gd name="connsiteX1" fmla="*/ 3173951 w 4443531"/>
                  <a:gd name="connsiteY1" fmla="*/ 1337594 h 1798572"/>
                  <a:gd name="connsiteX2" fmla="*/ 2697858 w 4443531"/>
                  <a:gd name="connsiteY2" fmla="*/ 1798572 h 1798572"/>
                  <a:gd name="connsiteX3" fmla="*/ 1715445 w 4443531"/>
                  <a:gd name="connsiteY3" fmla="*/ 1027756 h 1798572"/>
                  <a:gd name="connsiteX4" fmla="*/ 816159 w 4443531"/>
                  <a:gd name="connsiteY4" fmla="*/ 438308 h 1798572"/>
                  <a:gd name="connsiteX5" fmla="*/ 0 w 4443531"/>
                  <a:gd name="connsiteY5" fmla="*/ 415637 h 179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3531" h="1798572">
                    <a:moveTo>
                      <a:pt x="4443531" y="0"/>
                    </a:moveTo>
                    <a:lnTo>
                      <a:pt x="3173951" y="1337594"/>
                    </a:lnTo>
                    <a:lnTo>
                      <a:pt x="2697858" y="1798572"/>
                    </a:lnTo>
                    <a:lnTo>
                      <a:pt x="1715445" y="1027756"/>
                    </a:lnTo>
                    <a:lnTo>
                      <a:pt x="816159" y="438308"/>
                    </a:lnTo>
                    <a:lnTo>
                      <a:pt x="0" y="415637"/>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4" name="Freeform 33"/>
              <p:cNvSpPr/>
              <p:nvPr/>
            </p:nvSpPr>
            <p:spPr>
              <a:xfrm>
                <a:off x="2711461" y="3696076"/>
                <a:ext cx="4443531" cy="1118440"/>
              </a:xfrm>
              <a:custGeom>
                <a:avLst/>
                <a:gdLst>
                  <a:gd name="connsiteX0" fmla="*/ 4443531 w 4443531"/>
                  <a:gd name="connsiteY0" fmla="*/ 0 h 1126864"/>
                  <a:gd name="connsiteX1" fmla="*/ 3695386 w 4443531"/>
                  <a:gd name="connsiteY1" fmla="*/ 415637 h 1126864"/>
                  <a:gd name="connsiteX2" fmla="*/ 1700331 w 4443531"/>
                  <a:gd name="connsiteY2" fmla="*/ 1027756 h 1126864"/>
                  <a:gd name="connsiteX3" fmla="*/ 0 w 4443531"/>
                  <a:gd name="connsiteY3" fmla="*/ 1118440 h 1126864"/>
                  <a:gd name="connsiteX0" fmla="*/ 4443531 w 4443531"/>
                  <a:gd name="connsiteY0" fmla="*/ 0 h 1126864"/>
                  <a:gd name="connsiteX1" fmla="*/ 3695386 w 4443531"/>
                  <a:gd name="connsiteY1" fmla="*/ 415637 h 1126864"/>
                  <a:gd name="connsiteX2" fmla="*/ 1700331 w 4443531"/>
                  <a:gd name="connsiteY2" fmla="*/ 1027756 h 1126864"/>
                  <a:gd name="connsiteX3" fmla="*/ 0 w 4443531"/>
                  <a:gd name="connsiteY3" fmla="*/ 1118440 h 1126864"/>
                  <a:gd name="connsiteX0" fmla="*/ 4443531 w 4443531"/>
                  <a:gd name="connsiteY0" fmla="*/ 0 h 1118440"/>
                  <a:gd name="connsiteX1" fmla="*/ 3695386 w 4443531"/>
                  <a:gd name="connsiteY1" fmla="*/ 415637 h 1118440"/>
                  <a:gd name="connsiteX2" fmla="*/ 1700331 w 4443531"/>
                  <a:gd name="connsiteY2" fmla="*/ 1027756 h 1118440"/>
                  <a:gd name="connsiteX3" fmla="*/ 0 w 4443531"/>
                  <a:gd name="connsiteY3" fmla="*/ 1118440 h 1118440"/>
                  <a:gd name="connsiteX0" fmla="*/ 4443531 w 4443531"/>
                  <a:gd name="connsiteY0" fmla="*/ 0 h 1118440"/>
                  <a:gd name="connsiteX1" fmla="*/ 3695386 w 4443531"/>
                  <a:gd name="connsiteY1" fmla="*/ 415637 h 1118440"/>
                  <a:gd name="connsiteX2" fmla="*/ 1700331 w 4443531"/>
                  <a:gd name="connsiteY2" fmla="*/ 1027756 h 1118440"/>
                  <a:gd name="connsiteX3" fmla="*/ 0 w 4443531"/>
                  <a:gd name="connsiteY3" fmla="*/ 1118440 h 1118440"/>
                  <a:gd name="connsiteX0" fmla="*/ 4443531 w 4443531"/>
                  <a:gd name="connsiteY0" fmla="*/ 0 h 1118440"/>
                  <a:gd name="connsiteX1" fmla="*/ 3695386 w 4443531"/>
                  <a:gd name="connsiteY1" fmla="*/ 415637 h 1118440"/>
                  <a:gd name="connsiteX2" fmla="*/ 1700331 w 4443531"/>
                  <a:gd name="connsiteY2" fmla="*/ 1027756 h 1118440"/>
                  <a:gd name="connsiteX3" fmla="*/ 0 w 4443531"/>
                  <a:gd name="connsiteY3" fmla="*/ 1118440 h 1118440"/>
                  <a:gd name="connsiteX0" fmla="*/ 4443531 w 4443531"/>
                  <a:gd name="connsiteY0" fmla="*/ 0 h 1118440"/>
                  <a:gd name="connsiteX1" fmla="*/ 3695386 w 4443531"/>
                  <a:gd name="connsiteY1" fmla="*/ 415637 h 1118440"/>
                  <a:gd name="connsiteX2" fmla="*/ 1700331 w 4443531"/>
                  <a:gd name="connsiteY2" fmla="*/ 1027756 h 1118440"/>
                  <a:gd name="connsiteX3" fmla="*/ 0 w 4443531"/>
                  <a:gd name="connsiteY3" fmla="*/ 1118440 h 1118440"/>
                </a:gdLst>
                <a:ahLst/>
                <a:cxnLst>
                  <a:cxn ang="0">
                    <a:pos x="connsiteX0" y="connsiteY0"/>
                  </a:cxn>
                  <a:cxn ang="0">
                    <a:pos x="connsiteX1" y="connsiteY1"/>
                  </a:cxn>
                  <a:cxn ang="0">
                    <a:pos x="connsiteX2" y="connsiteY2"/>
                  </a:cxn>
                  <a:cxn ang="0">
                    <a:pos x="connsiteX3" y="connsiteY3"/>
                  </a:cxn>
                </a:cxnLst>
                <a:rect l="l" t="t" r="r" b="b"/>
                <a:pathLst>
                  <a:path w="4443531" h="1118440">
                    <a:moveTo>
                      <a:pt x="4443531" y="0"/>
                    </a:moveTo>
                    <a:lnTo>
                      <a:pt x="3695386" y="415637"/>
                    </a:lnTo>
                    <a:lnTo>
                      <a:pt x="1700331" y="1027756"/>
                    </a:lnTo>
                    <a:lnTo>
                      <a:pt x="0" y="111844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31" name="Straight Connector 30"/>
              <p:cNvCxnSpPr>
                <a:stCxn id="12" idx="1"/>
              </p:cNvCxnSpPr>
              <p:nvPr/>
            </p:nvCxnSpPr>
            <p:spPr>
              <a:xfrm flipH="1" flipV="1">
                <a:off x="4386108" y="2808252"/>
                <a:ext cx="875678" cy="5449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444550" y="3396157"/>
                <a:ext cx="881894" cy="71228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2696347" y="2819462"/>
                <a:ext cx="4466202" cy="1284694"/>
              </a:xfrm>
              <a:custGeom>
                <a:avLst/>
                <a:gdLst>
                  <a:gd name="connsiteX0" fmla="*/ 4466202 w 4466202"/>
                  <a:gd name="connsiteY0" fmla="*/ 876614 h 1296453"/>
                  <a:gd name="connsiteX1" fmla="*/ 3702943 w 4466202"/>
                  <a:gd name="connsiteY1" fmla="*/ 597005 h 1296453"/>
                  <a:gd name="connsiteX2" fmla="*/ 2652516 w 4466202"/>
                  <a:gd name="connsiteY2" fmla="*/ 589448 h 1296453"/>
                  <a:gd name="connsiteX3" fmla="*/ 1745673 w 4466202"/>
                  <a:gd name="connsiteY3" fmla="*/ 634790 h 1296453"/>
                  <a:gd name="connsiteX4" fmla="*/ 816159 w 4466202"/>
                  <a:gd name="connsiteY4" fmla="*/ 1284694 h 1296453"/>
                  <a:gd name="connsiteX5" fmla="*/ 0 w 4466202"/>
                  <a:gd name="connsiteY5" fmla="*/ 0 h 1296453"/>
                  <a:gd name="connsiteX0" fmla="*/ 4466202 w 4466202"/>
                  <a:gd name="connsiteY0" fmla="*/ 876614 h 1296453"/>
                  <a:gd name="connsiteX1" fmla="*/ 3702943 w 4466202"/>
                  <a:gd name="connsiteY1" fmla="*/ 597005 h 1296453"/>
                  <a:gd name="connsiteX2" fmla="*/ 2652516 w 4466202"/>
                  <a:gd name="connsiteY2" fmla="*/ 589448 h 1296453"/>
                  <a:gd name="connsiteX3" fmla="*/ 1745673 w 4466202"/>
                  <a:gd name="connsiteY3" fmla="*/ 634790 h 1296453"/>
                  <a:gd name="connsiteX4" fmla="*/ 816159 w 4466202"/>
                  <a:gd name="connsiteY4" fmla="*/ 1284694 h 1296453"/>
                  <a:gd name="connsiteX5" fmla="*/ 0 w 4466202"/>
                  <a:gd name="connsiteY5" fmla="*/ 0 h 1296453"/>
                  <a:gd name="connsiteX0" fmla="*/ 4466202 w 4466202"/>
                  <a:gd name="connsiteY0" fmla="*/ 876614 h 1296453"/>
                  <a:gd name="connsiteX1" fmla="*/ 3702943 w 4466202"/>
                  <a:gd name="connsiteY1" fmla="*/ 597005 h 1296453"/>
                  <a:gd name="connsiteX2" fmla="*/ 2652516 w 4466202"/>
                  <a:gd name="connsiteY2" fmla="*/ 589448 h 1296453"/>
                  <a:gd name="connsiteX3" fmla="*/ 1745673 w 4466202"/>
                  <a:gd name="connsiteY3" fmla="*/ 634790 h 1296453"/>
                  <a:gd name="connsiteX4" fmla="*/ 816159 w 4466202"/>
                  <a:gd name="connsiteY4" fmla="*/ 1284694 h 1296453"/>
                  <a:gd name="connsiteX5" fmla="*/ 0 w 4466202"/>
                  <a:gd name="connsiteY5" fmla="*/ 0 h 1296453"/>
                  <a:gd name="connsiteX0" fmla="*/ 4466202 w 4466202"/>
                  <a:gd name="connsiteY0" fmla="*/ 876614 h 1284694"/>
                  <a:gd name="connsiteX1" fmla="*/ 3702943 w 4466202"/>
                  <a:gd name="connsiteY1" fmla="*/ 597005 h 1284694"/>
                  <a:gd name="connsiteX2" fmla="*/ 2652516 w 4466202"/>
                  <a:gd name="connsiteY2" fmla="*/ 589448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52516 w 4466202"/>
                  <a:gd name="connsiteY2" fmla="*/ 589448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52516 w 4466202"/>
                  <a:gd name="connsiteY2" fmla="*/ 589448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52516 w 4466202"/>
                  <a:gd name="connsiteY2" fmla="*/ 589448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52516 w 4466202"/>
                  <a:gd name="connsiteY2" fmla="*/ 589448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52516 w 4466202"/>
                  <a:gd name="connsiteY2" fmla="*/ 589448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52516 w 4466202"/>
                  <a:gd name="connsiteY2" fmla="*/ 589448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37402 w 4466202"/>
                  <a:gd name="connsiteY2" fmla="*/ 612120 h 1284694"/>
                  <a:gd name="connsiteX3" fmla="*/ 1745673 w 4466202"/>
                  <a:gd name="connsiteY3" fmla="*/ 634790 h 1284694"/>
                  <a:gd name="connsiteX4" fmla="*/ 816159 w 4466202"/>
                  <a:gd name="connsiteY4" fmla="*/ 1284694 h 1284694"/>
                  <a:gd name="connsiteX5" fmla="*/ 0 w 4466202"/>
                  <a:gd name="connsiteY5" fmla="*/ 0 h 1284694"/>
                  <a:gd name="connsiteX0" fmla="*/ 4466202 w 4466202"/>
                  <a:gd name="connsiteY0" fmla="*/ 876614 h 1284694"/>
                  <a:gd name="connsiteX1" fmla="*/ 3702943 w 4466202"/>
                  <a:gd name="connsiteY1" fmla="*/ 597005 h 1284694"/>
                  <a:gd name="connsiteX2" fmla="*/ 2637402 w 4466202"/>
                  <a:gd name="connsiteY2" fmla="*/ 612120 h 1284694"/>
                  <a:gd name="connsiteX3" fmla="*/ 1738116 w 4466202"/>
                  <a:gd name="connsiteY3" fmla="*/ 612119 h 1284694"/>
                  <a:gd name="connsiteX4" fmla="*/ 816159 w 4466202"/>
                  <a:gd name="connsiteY4" fmla="*/ 1284694 h 1284694"/>
                  <a:gd name="connsiteX5" fmla="*/ 0 w 4466202"/>
                  <a:gd name="connsiteY5" fmla="*/ 0 h 128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6202" h="1284694">
                    <a:moveTo>
                      <a:pt x="4466202" y="876614"/>
                    </a:moveTo>
                    <a:lnTo>
                      <a:pt x="3702943" y="597005"/>
                    </a:lnTo>
                    <a:lnTo>
                      <a:pt x="2637402" y="612120"/>
                    </a:lnTo>
                    <a:lnTo>
                      <a:pt x="1738116" y="612119"/>
                    </a:lnTo>
                    <a:lnTo>
                      <a:pt x="816159" y="1284694"/>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7" name="Oval 6"/>
              <p:cNvSpPr>
                <a:spLocks noChangeAspect="1"/>
              </p:cNvSpPr>
              <p:nvPr/>
            </p:nvSpPr>
            <p:spPr>
              <a:xfrm>
                <a:off x="7057013" y="3599095"/>
                <a:ext cx="182880" cy="1828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8" name="Oval 7"/>
              <p:cNvSpPr>
                <a:spLocks noChangeAspect="1"/>
              </p:cNvSpPr>
              <p:nvPr/>
            </p:nvSpPr>
            <p:spPr>
              <a:xfrm>
                <a:off x="6301678" y="3326412"/>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9" name="Oval 8"/>
              <p:cNvSpPr>
                <a:spLocks noChangeAspect="1"/>
              </p:cNvSpPr>
              <p:nvPr/>
            </p:nvSpPr>
            <p:spPr>
              <a:xfrm>
                <a:off x="6301678" y="4012212"/>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0" name="Oval 9"/>
              <p:cNvSpPr>
                <a:spLocks noChangeAspect="1"/>
              </p:cNvSpPr>
              <p:nvPr/>
            </p:nvSpPr>
            <p:spPr>
              <a:xfrm>
                <a:off x="5768278" y="4926612"/>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1" name="Oval 10"/>
              <p:cNvSpPr>
                <a:spLocks noChangeAspect="1"/>
              </p:cNvSpPr>
              <p:nvPr/>
            </p:nvSpPr>
            <p:spPr>
              <a:xfrm>
                <a:off x="4315198" y="4621812"/>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2" name="Oval 11"/>
              <p:cNvSpPr>
                <a:spLocks noChangeAspect="1"/>
              </p:cNvSpPr>
              <p:nvPr/>
            </p:nvSpPr>
            <p:spPr>
              <a:xfrm>
                <a:off x="5235004" y="3326412"/>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6" name="Oval 15"/>
              <p:cNvSpPr>
                <a:spLocks noChangeAspect="1"/>
              </p:cNvSpPr>
              <p:nvPr/>
            </p:nvSpPr>
            <p:spPr>
              <a:xfrm>
                <a:off x="4312301" y="2716812"/>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7" name="Oval 16"/>
              <p:cNvSpPr>
                <a:spLocks noChangeAspect="1"/>
              </p:cNvSpPr>
              <p:nvPr/>
            </p:nvSpPr>
            <p:spPr>
              <a:xfrm>
                <a:off x="4345416" y="3359285"/>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8" name="Oval 17"/>
              <p:cNvSpPr>
                <a:spLocks noChangeAspect="1"/>
              </p:cNvSpPr>
              <p:nvPr/>
            </p:nvSpPr>
            <p:spPr>
              <a:xfrm>
                <a:off x="4332569" y="4012212"/>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9" name="Oval 18"/>
              <p:cNvSpPr>
                <a:spLocks noChangeAspect="1"/>
              </p:cNvSpPr>
              <p:nvPr/>
            </p:nvSpPr>
            <p:spPr>
              <a:xfrm>
                <a:off x="5306040" y="5383812"/>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20" name="Oval 19"/>
              <p:cNvSpPr>
                <a:spLocks noChangeAspect="1"/>
              </p:cNvSpPr>
              <p:nvPr/>
            </p:nvSpPr>
            <p:spPr>
              <a:xfrm>
                <a:off x="3406078" y="4012212"/>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21" name="Oval 20"/>
              <p:cNvSpPr>
                <a:spLocks noChangeAspect="1"/>
              </p:cNvSpPr>
              <p:nvPr/>
            </p:nvSpPr>
            <p:spPr>
              <a:xfrm>
                <a:off x="3469557" y="5383812"/>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22" name="Oval 21"/>
              <p:cNvSpPr>
                <a:spLocks noChangeAspect="1"/>
              </p:cNvSpPr>
              <p:nvPr/>
            </p:nvSpPr>
            <p:spPr>
              <a:xfrm>
                <a:off x="2612968" y="4713252"/>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23" name="Oval 22"/>
              <p:cNvSpPr>
                <a:spLocks noChangeAspect="1"/>
              </p:cNvSpPr>
              <p:nvPr/>
            </p:nvSpPr>
            <p:spPr>
              <a:xfrm>
                <a:off x="2616117" y="4012212"/>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24" name="Oval 23"/>
              <p:cNvSpPr>
                <a:spLocks noChangeAspect="1"/>
              </p:cNvSpPr>
              <p:nvPr/>
            </p:nvSpPr>
            <p:spPr>
              <a:xfrm>
                <a:off x="2591809" y="2716812"/>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25" name="Oval 24"/>
              <p:cNvSpPr>
                <a:spLocks noChangeAspect="1"/>
              </p:cNvSpPr>
              <p:nvPr/>
            </p:nvSpPr>
            <p:spPr>
              <a:xfrm>
                <a:off x="1729678" y="4016998"/>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7" name="Oval 36"/>
              <p:cNvSpPr>
                <a:spLocks noChangeAspect="1"/>
              </p:cNvSpPr>
              <p:nvPr/>
            </p:nvSpPr>
            <p:spPr>
              <a:xfrm>
                <a:off x="1735850" y="5383812"/>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48" name="Oval 47"/>
              <p:cNvSpPr>
                <a:spLocks noChangeAspect="1"/>
              </p:cNvSpPr>
              <p:nvPr/>
            </p:nvSpPr>
            <p:spPr>
              <a:xfrm>
                <a:off x="1735850" y="3353194"/>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52" name="Straight Connector 51"/>
              <p:cNvCxnSpPr/>
              <p:nvPr/>
            </p:nvCxnSpPr>
            <p:spPr>
              <a:xfrm flipH="1">
                <a:off x="1792675" y="1970052"/>
                <a:ext cx="890574" cy="87195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Oval 52"/>
              <p:cNvSpPr>
                <a:spLocks noChangeAspect="1"/>
              </p:cNvSpPr>
              <p:nvPr/>
            </p:nvSpPr>
            <p:spPr>
              <a:xfrm>
                <a:off x="5235004" y="1878612"/>
                <a:ext cx="182880" cy="18288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4" name="Oval 53"/>
              <p:cNvSpPr>
                <a:spLocks noChangeAspect="1"/>
              </p:cNvSpPr>
              <p:nvPr/>
            </p:nvSpPr>
            <p:spPr>
              <a:xfrm>
                <a:off x="4309289" y="1269012"/>
                <a:ext cx="182880" cy="1828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5" name="Oval 54"/>
              <p:cNvSpPr>
                <a:spLocks noChangeAspect="1"/>
              </p:cNvSpPr>
              <p:nvPr/>
            </p:nvSpPr>
            <p:spPr>
              <a:xfrm>
                <a:off x="3406078" y="2716812"/>
                <a:ext cx="182880" cy="1828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6" name="Oval 55"/>
              <p:cNvSpPr>
                <a:spLocks noChangeAspect="1"/>
              </p:cNvSpPr>
              <p:nvPr/>
            </p:nvSpPr>
            <p:spPr>
              <a:xfrm>
                <a:off x="3406078" y="1891459"/>
                <a:ext cx="182880" cy="1828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7" name="Oval 56"/>
              <p:cNvSpPr>
                <a:spLocks noChangeAspect="1"/>
              </p:cNvSpPr>
              <p:nvPr/>
            </p:nvSpPr>
            <p:spPr>
              <a:xfrm>
                <a:off x="3378117" y="1257299"/>
                <a:ext cx="182880" cy="1828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8" name="Oval 57"/>
              <p:cNvSpPr>
                <a:spLocks noChangeAspect="1"/>
              </p:cNvSpPr>
              <p:nvPr/>
            </p:nvSpPr>
            <p:spPr>
              <a:xfrm>
                <a:off x="2571855" y="1905818"/>
                <a:ext cx="182880" cy="1828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9" name="Oval 58"/>
              <p:cNvSpPr>
                <a:spLocks noChangeAspect="1"/>
              </p:cNvSpPr>
              <p:nvPr/>
            </p:nvSpPr>
            <p:spPr>
              <a:xfrm>
                <a:off x="1752476" y="1257299"/>
                <a:ext cx="182880" cy="1828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60" name="Oval 59"/>
              <p:cNvSpPr>
                <a:spLocks noChangeAspect="1"/>
              </p:cNvSpPr>
              <p:nvPr/>
            </p:nvSpPr>
            <p:spPr>
              <a:xfrm>
                <a:off x="1735850" y="2716812"/>
                <a:ext cx="182880" cy="1828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sp>
          <p:nvSpPr>
            <p:cNvPr id="77" name="TextBox 76"/>
            <p:cNvSpPr txBox="1"/>
            <p:nvPr/>
          </p:nvSpPr>
          <p:spPr>
            <a:xfrm>
              <a:off x="5672237" y="2325406"/>
              <a:ext cx="1290931" cy="369332"/>
            </a:xfrm>
            <a:prstGeom prst="rect">
              <a:avLst/>
            </a:prstGeom>
            <a:solidFill>
              <a:schemeClr val="bg1"/>
            </a:solidFill>
          </p:spPr>
          <p:txBody>
            <a:bodyPr wrap="none" rtlCol="0">
              <a:spAutoFit/>
            </a:bodyPr>
            <a:lstStyle/>
            <a:p>
              <a:pPr defTabSz="457200" fontAlgn="auto">
                <a:spcBef>
                  <a:spcPts val="0"/>
                </a:spcBef>
                <a:spcAft>
                  <a:spcPts val="0"/>
                </a:spcAft>
              </a:pPr>
              <a:r>
                <a:rPr lang="en-US" dirty="0" smtClean="0">
                  <a:solidFill>
                    <a:prstClr val="black"/>
                  </a:solidFill>
                  <a:latin typeface="Calibri"/>
                </a:rPr>
                <a:t>Indirect link</a:t>
              </a:r>
              <a:endParaRPr lang="en-US" dirty="0">
                <a:solidFill>
                  <a:prstClr val="black"/>
                </a:solidFill>
                <a:latin typeface="Calibri"/>
              </a:endParaRPr>
            </a:p>
          </p:txBody>
        </p:sp>
        <p:sp>
          <p:nvSpPr>
            <p:cNvPr id="78" name="TextBox 77"/>
            <p:cNvSpPr txBox="1"/>
            <p:nvPr/>
          </p:nvSpPr>
          <p:spPr>
            <a:xfrm>
              <a:off x="6953810" y="2890435"/>
              <a:ext cx="904415" cy="369332"/>
            </a:xfrm>
            <a:prstGeom prst="rect">
              <a:avLst/>
            </a:prstGeom>
            <a:solidFill>
              <a:schemeClr val="bg1"/>
            </a:solidFill>
          </p:spPr>
          <p:txBody>
            <a:bodyPr wrap="none" rtlCol="0">
              <a:spAutoFit/>
            </a:bodyPr>
            <a:lstStyle/>
            <a:p>
              <a:pPr algn="ctr" defTabSz="457200" fontAlgn="auto">
                <a:spcBef>
                  <a:spcPts val="0"/>
                </a:spcBef>
                <a:spcAft>
                  <a:spcPts val="0"/>
                </a:spcAft>
              </a:pPr>
              <a:r>
                <a:rPr lang="en-US" dirty="0" smtClean="0">
                  <a:solidFill>
                    <a:prstClr val="black"/>
                  </a:solidFill>
                  <a:latin typeface="Calibri"/>
                </a:rPr>
                <a:t>Subject</a:t>
              </a:r>
              <a:endParaRPr lang="en-US" dirty="0">
                <a:solidFill>
                  <a:prstClr val="black"/>
                </a:solidFill>
                <a:latin typeface="Calibri"/>
              </a:endParaRPr>
            </a:p>
          </p:txBody>
        </p:sp>
        <p:sp>
          <p:nvSpPr>
            <p:cNvPr id="79" name="TextBox 78"/>
            <p:cNvSpPr txBox="1"/>
            <p:nvPr/>
          </p:nvSpPr>
          <p:spPr>
            <a:xfrm>
              <a:off x="5797079" y="4446700"/>
              <a:ext cx="1361463" cy="369332"/>
            </a:xfrm>
            <a:prstGeom prst="rect">
              <a:avLst/>
            </a:prstGeom>
            <a:solidFill>
              <a:schemeClr val="bg1"/>
            </a:solidFill>
          </p:spPr>
          <p:txBody>
            <a:bodyPr wrap="none" rtlCol="0">
              <a:spAutoFit/>
            </a:bodyPr>
            <a:lstStyle/>
            <a:p>
              <a:pPr algn="ctr" defTabSz="457200" fontAlgn="auto">
                <a:spcBef>
                  <a:spcPts val="0"/>
                </a:spcBef>
                <a:spcAft>
                  <a:spcPts val="0"/>
                </a:spcAft>
              </a:pPr>
              <a:r>
                <a:rPr lang="en-US" dirty="0" smtClean="0">
                  <a:solidFill>
                    <a:prstClr val="black"/>
                  </a:solidFill>
                  <a:latin typeface="Calibri"/>
                </a:rPr>
                <a:t>Material link</a:t>
              </a:r>
              <a:endParaRPr lang="en-US" dirty="0">
                <a:solidFill>
                  <a:prstClr val="black"/>
                </a:solidFill>
                <a:latin typeface="Calibri"/>
              </a:endParaRPr>
            </a:p>
          </p:txBody>
        </p:sp>
        <p:sp>
          <p:nvSpPr>
            <p:cNvPr id="80" name="TextBox 79"/>
            <p:cNvSpPr txBox="1"/>
            <p:nvPr/>
          </p:nvSpPr>
          <p:spPr>
            <a:xfrm>
              <a:off x="4679715" y="4195073"/>
              <a:ext cx="1323183" cy="369332"/>
            </a:xfrm>
            <a:prstGeom prst="rect">
              <a:avLst/>
            </a:prstGeom>
            <a:solidFill>
              <a:schemeClr val="bg1"/>
            </a:solidFill>
          </p:spPr>
          <p:txBody>
            <a:bodyPr wrap="none" rtlCol="0">
              <a:spAutoFit/>
            </a:bodyPr>
            <a:lstStyle/>
            <a:p>
              <a:pPr algn="ctr" defTabSz="457200" fontAlgn="auto">
                <a:spcBef>
                  <a:spcPts val="0"/>
                </a:spcBef>
                <a:spcAft>
                  <a:spcPts val="0"/>
                </a:spcAft>
              </a:pPr>
              <a:r>
                <a:rPr lang="en-US" dirty="0" smtClean="0">
                  <a:solidFill>
                    <a:prstClr val="black"/>
                  </a:solidFill>
                  <a:latin typeface="Calibri"/>
                </a:rPr>
                <a:t>Method link</a:t>
              </a:r>
              <a:endParaRPr lang="en-US" dirty="0">
                <a:solidFill>
                  <a:prstClr val="black"/>
                </a:solidFill>
                <a:latin typeface="Calibri"/>
              </a:endParaRPr>
            </a:p>
          </p:txBody>
        </p:sp>
        <p:sp>
          <p:nvSpPr>
            <p:cNvPr id="81" name="TextBox 80"/>
            <p:cNvSpPr txBox="1"/>
            <p:nvPr/>
          </p:nvSpPr>
          <p:spPr>
            <a:xfrm>
              <a:off x="2498899" y="3229763"/>
              <a:ext cx="1226170" cy="369332"/>
            </a:xfrm>
            <a:prstGeom prst="rect">
              <a:avLst/>
            </a:prstGeom>
            <a:solidFill>
              <a:schemeClr val="bg1"/>
            </a:solidFill>
          </p:spPr>
          <p:txBody>
            <a:bodyPr wrap="none" rtlCol="0">
              <a:spAutoFit/>
            </a:bodyPr>
            <a:lstStyle/>
            <a:p>
              <a:pPr algn="ctr" defTabSz="457200" fontAlgn="auto">
                <a:spcBef>
                  <a:spcPts val="0"/>
                </a:spcBef>
                <a:spcAft>
                  <a:spcPts val="0"/>
                </a:spcAft>
              </a:pPr>
              <a:r>
                <a:rPr lang="en-US" dirty="0" smtClean="0">
                  <a:solidFill>
                    <a:prstClr val="black"/>
                  </a:solidFill>
                  <a:latin typeface="Calibri"/>
                </a:rPr>
                <a:t>Theory link</a:t>
              </a:r>
              <a:endParaRPr lang="en-US" dirty="0">
                <a:solidFill>
                  <a:prstClr val="black"/>
                </a:solidFill>
                <a:latin typeface="Calibri"/>
              </a:endParaRPr>
            </a:p>
          </p:txBody>
        </p:sp>
        <p:sp>
          <p:nvSpPr>
            <p:cNvPr id="82" name="TextBox 81"/>
            <p:cNvSpPr txBox="1"/>
            <p:nvPr/>
          </p:nvSpPr>
          <p:spPr>
            <a:xfrm>
              <a:off x="1586461" y="4262034"/>
              <a:ext cx="1397498" cy="369332"/>
            </a:xfrm>
            <a:prstGeom prst="rect">
              <a:avLst/>
            </a:prstGeom>
            <a:solidFill>
              <a:schemeClr val="bg1"/>
            </a:solidFill>
          </p:spPr>
          <p:txBody>
            <a:bodyPr wrap="none" rtlCol="0">
              <a:spAutoFit/>
            </a:bodyPr>
            <a:lstStyle/>
            <a:p>
              <a:pPr algn="ctr" defTabSz="457200" fontAlgn="auto">
                <a:spcBef>
                  <a:spcPts val="0"/>
                </a:spcBef>
                <a:spcAft>
                  <a:spcPts val="0"/>
                </a:spcAft>
              </a:pPr>
              <a:r>
                <a:rPr lang="en-US" dirty="0" smtClean="0">
                  <a:solidFill>
                    <a:prstClr val="black"/>
                  </a:solidFill>
                  <a:latin typeface="Calibri"/>
                </a:rPr>
                <a:t>Behavior link</a:t>
              </a:r>
              <a:endParaRPr lang="en-US" dirty="0">
                <a:solidFill>
                  <a:prstClr val="black"/>
                </a:solidFill>
                <a:latin typeface="Calibri"/>
              </a:endParaRPr>
            </a:p>
          </p:txBody>
        </p:sp>
      </p:grpSp>
      <p:sp>
        <p:nvSpPr>
          <p:cNvPr id="100" name="Rounded Rectangle 99"/>
          <p:cNvSpPr/>
          <p:nvPr/>
        </p:nvSpPr>
        <p:spPr>
          <a:xfrm>
            <a:off x="6626378" y="468531"/>
            <a:ext cx="435055" cy="543904"/>
          </a:xfrm>
          <a:prstGeom prst="roundRect">
            <a:avLst>
              <a:gd name="adj" fmla="val 288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61" name="Title 1"/>
          <p:cNvSpPr txBox="1">
            <a:spLocks/>
          </p:cNvSpPr>
          <p:nvPr/>
        </p:nvSpPr>
        <p:spPr bwMode="auto">
          <a:xfrm>
            <a:off x="-30103" y="126715"/>
            <a:ext cx="9144000" cy="82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sz="2800" b="1" kern="0" dirty="0" smtClean="0">
                <a:solidFill>
                  <a:srgbClr val="106636"/>
                </a:solidFill>
                <a:latin typeface="Arial"/>
                <a:cs typeface="Arial"/>
              </a:rPr>
              <a:t>Expert evaluation of direct and indirect past knowledge</a:t>
            </a:r>
            <a:endParaRPr lang="en-US" sz="2800" i="1" kern="0" dirty="0">
              <a:solidFill>
                <a:srgbClr val="106636"/>
              </a:solidFill>
              <a:latin typeface="Arial"/>
              <a:cs typeface="Arial"/>
            </a:endParaRPr>
          </a:p>
        </p:txBody>
      </p:sp>
      <p:sp>
        <p:nvSpPr>
          <p:cNvPr id="62" name="Rectangle 61"/>
          <p:cNvSpPr/>
          <p:nvPr/>
        </p:nvSpPr>
        <p:spPr>
          <a:xfrm>
            <a:off x="6483051" y="615640"/>
            <a:ext cx="2660949" cy="1815882"/>
          </a:xfrm>
          <a:prstGeom prst="rect">
            <a:avLst/>
          </a:prstGeom>
        </p:spPr>
        <p:txBody>
          <a:bodyPr wrap="square">
            <a:spAutoFit/>
          </a:bodyPr>
          <a:lstStyle/>
          <a:p>
            <a:r>
              <a:rPr lang="en-US" sz="1600" i="1" dirty="0"/>
              <a:t>What makes us a community: structure, correlations, and success in scientific </a:t>
            </a:r>
            <a:r>
              <a:rPr lang="en-US" sz="1600" i="1" dirty="0" smtClean="0"/>
              <a:t>world</a:t>
            </a:r>
          </a:p>
          <a:p>
            <a:endParaRPr lang="en-US" sz="1600" i="1" dirty="0"/>
          </a:p>
          <a:p>
            <a:r>
              <a:rPr lang="en-US" sz="1600" dirty="0" smtClean="0"/>
              <a:t>S.V</a:t>
            </a:r>
            <a:r>
              <a:rPr lang="en-US" sz="1600" dirty="0"/>
              <a:t>. </a:t>
            </a:r>
            <a:r>
              <a:rPr lang="en-US" sz="1600" dirty="0" smtClean="0"/>
              <a:t>Kalinin </a:t>
            </a:r>
            <a:r>
              <a:rPr lang="en-US" sz="1600" dirty="0"/>
              <a:t>and </a:t>
            </a:r>
            <a:r>
              <a:rPr lang="en-US" sz="1600" dirty="0" smtClean="0"/>
              <a:t>A. </a:t>
            </a:r>
            <a:r>
              <a:rPr lang="en-US" sz="1600" dirty="0" err="1" smtClean="0"/>
              <a:t>Maksov</a:t>
            </a:r>
            <a:endParaRPr lang="en-US" sz="1600" dirty="0"/>
          </a:p>
          <a:p>
            <a:r>
              <a:rPr lang="en-US" sz="1600" dirty="0" smtClean="0"/>
              <a:t>arXiv:1502.03439</a:t>
            </a:r>
            <a:endParaRPr lang="en-US" sz="1600" dirty="0"/>
          </a:p>
        </p:txBody>
      </p:sp>
    </p:spTree>
    <p:extLst>
      <p:ext uri="{BB962C8B-B14F-4D97-AF65-F5344CB8AC3E}">
        <p14:creationId xmlns:p14="http://schemas.microsoft.com/office/powerpoint/2010/main" val="15161484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08" y="57707"/>
            <a:ext cx="8890784" cy="637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1303894" cy="57320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1"/>
          <p:cNvSpPr txBox="1">
            <a:spLocks/>
          </p:cNvSpPr>
          <p:nvPr/>
        </p:nvSpPr>
        <p:spPr bwMode="auto">
          <a:xfrm>
            <a:off x="116539" y="57707"/>
            <a:ext cx="8296783"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defTabSz="457200"/>
            <a:r>
              <a:rPr lang="en-US" sz="2800" b="1" kern="0" dirty="0" smtClean="0">
                <a:solidFill>
                  <a:srgbClr val="106636"/>
                </a:solidFill>
                <a:latin typeface="Arial"/>
                <a:cs typeface="Arial"/>
              </a:rPr>
              <a:t>Citation and semantic analysis of publications</a:t>
            </a:r>
            <a:endParaRPr lang="en-US" sz="2800" i="1" kern="0" dirty="0">
              <a:solidFill>
                <a:srgbClr val="106636"/>
              </a:solidFill>
              <a:latin typeface="Arial"/>
              <a:cs typeface="Arial"/>
            </a:endParaRPr>
          </a:p>
        </p:txBody>
      </p:sp>
      <p:sp>
        <p:nvSpPr>
          <p:cNvPr id="26" name="TextBox 25"/>
          <p:cNvSpPr txBox="1"/>
          <p:nvPr/>
        </p:nvSpPr>
        <p:spPr>
          <a:xfrm>
            <a:off x="243334" y="5787808"/>
            <a:ext cx="7705956"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chemeClr val="bg1"/>
                </a:solidFill>
              </a:rPr>
              <a:t>Rapid screening of community for major groups/directions</a:t>
            </a:r>
          </a:p>
          <a:p>
            <a:pPr marL="285750" indent="-285750">
              <a:buFont typeface="Arial" panose="020B0604020202020204" pitchFamily="34" charset="0"/>
              <a:buChar char="•"/>
            </a:pPr>
            <a:r>
              <a:rPr lang="en-US" dirty="0" smtClean="0">
                <a:solidFill>
                  <a:schemeClr val="bg1"/>
                </a:solidFill>
              </a:rPr>
              <a:t>Evaluation of potential communities of interest (reviewers, latent users)</a:t>
            </a:r>
          </a:p>
          <a:p>
            <a:pPr marL="285750" indent="-285750">
              <a:buFont typeface="Arial" panose="020B0604020202020204" pitchFamily="34" charset="0"/>
              <a:buChar char="•"/>
            </a:pPr>
            <a:r>
              <a:rPr lang="en-US" dirty="0" err="1" smtClean="0">
                <a:solidFill>
                  <a:srgbClr val="FF0000"/>
                </a:solidFill>
              </a:rPr>
              <a:t>CiteScape</a:t>
            </a:r>
            <a:r>
              <a:rPr lang="en-US" dirty="0" smtClean="0">
                <a:solidFill>
                  <a:srgbClr val="FF0000"/>
                </a:solidFill>
              </a:rPr>
              <a:t>: MRS Fall Tutorial</a:t>
            </a:r>
            <a:endParaRPr lang="en-US" dirty="0">
              <a:solidFill>
                <a:srgbClr val="FF0000"/>
              </a:solidFill>
            </a:endParaRPr>
          </a:p>
        </p:txBody>
      </p:sp>
      <p:pic>
        <p:nvPicPr>
          <p:cNvPr id="25604" name="Picture 4" descr="http://ecx.images-amazon.com/images/I/51I-xxlpFFL._SX331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386" y="2929003"/>
            <a:ext cx="2006389" cy="300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4038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796845" y="152400"/>
            <a:ext cx="6096000" cy="8803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lnSpc>
                <a:spcPct val="85000"/>
              </a:lnSpc>
              <a:spcBef>
                <a:spcPct val="0"/>
              </a:spcBef>
              <a:spcAft>
                <a:spcPct val="0"/>
              </a:spcAft>
              <a:defRPr sz="3000" kern="120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r>
              <a:rPr lang="en-US" sz="2800" b="1" dirty="0" smtClean="0"/>
              <a:t>From Imaging to Making Stuff</a:t>
            </a:r>
            <a:r>
              <a:rPr lang="en-US" sz="2800" dirty="0" smtClean="0"/>
              <a:t/>
            </a:r>
            <a:br>
              <a:rPr lang="en-US" sz="2800" dirty="0" smtClean="0"/>
            </a:br>
            <a:endParaRPr lang="en-US" sz="2800" dirty="0"/>
          </a:p>
        </p:txBody>
      </p:sp>
      <p:sp>
        <p:nvSpPr>
          <p:cNvPr id="2" name="TextBox 1"/>
          <p:cNvSpPr txBox="1"/>
          <p:nvPr/>
        </p:nvSpPr>
        <p:spPr>
          <a:xfrm>
            <a:off x="228600" y="4495800"/>
            <a:ext cx="8763000" cy="2308324"/>
          </a:xfrm>
          <a:prstGeom prst="rect">
            <a:avLst/>
          </a:prstGeom>
          <a:noFill/>
        </p:spPr>
        <p:txBody>
          <a:bodyPr wrap="square" rtlCol="0">
            <a:spAutoFit/>
          </a:bodyPr>
          <a:lstStyle/>
          <a:p>
            <a:pPr marL="342900" indent="-342900" fontAlgn="auto">
              <a:spcBef>
                <a:spcPts val="0"/>
              </a:spcBef>
              <a:spcAft>
                <a:spcPts val="0"/>
              </a:spcAft>
              <a:buFontTx/>
              <a:buAutoNum type="arabicPeriod"/>
            </a:pPr>
            <a:r>
              <a:rPr lang="en-US" dirty="0" smtClean="0">
                <a:solidFill>
                  <a:prstClr val="black"/>
                </a:solidFill>
                <a:latin typeface="Calibri"/>
                <a:cs typeface="+mn-cs"/>
              </a:rPr>
              <a:t>Continuous process monitoring: capture all degrees of freedom we can</a:t>
            </a:r>
          </a:p>
          <a:p>
            <a:pPr marL="342900" indent="-342900" fontAlgn="auto">
              <a:spcBef>
                <a:spcPts val="0"/>
              </a:spcBef>
              <a:spcAft>
                <a:spcPts val="0"/>
              </a:spcAft>
              <a:buFontTx/>
              <a:buAutoNum type="arabicPeriod"/>
            </a:pPr>
            <a:r>
              <a:rPr lang="en-US" dirty="0" smtClean="0">
                <a:solidFill>
                  <a:prstClr val="black"/>
                </a:solidFill>
                <a:latin typeface="Calibri"/>
                <a:cs typeface="+mn-cs"/>
              </a:rPr>
              <a:t>Develop materials and synthesis specific schema </a:t>
            </a:r>
          </a:p>
          <a:p>
            <a:pPr marL="342900" indent="-342900" fontAlgn="auto">
              <a:spcBef>
                <a:spcPts val="0"/>
              </a:spcBef>
              <a:spcAft>
                <a:spcPts val="0"/>
              </a:spcAft>
              <a:buFontTx/>
              <a:buAutoNum type="arabicPeriod"/>
            </a:pPr>
            <a:r>
              <a:rPr lang="en-US" dirty="0" smtClean="0">
                <a:solidFill>
                  <a:prstClr val="black"/>
                </a:solidFill>
                <a:latin typeface="Calibri"/>
                <a:cs typeface="+mn-cs"/>
              </a:rPr>
              <a:t>Implement across facilities/open format</a:t>
            </a:r>
          </a:p>
          <a:p>
            <a:pPr marL="342900" indent="-342900" fontAlgn="auto">
              <a:spcBef>
                <a:spcPts val="0"/>
              </a:spcBef>
              <a:spcAft>
                <a:spcPts val="0"/>
              </a:spcAft>
              <a:buFontTx/>
              <a:buAutoNum type="arabicPeriod"/>
            </a:pPr>
            <a:r>
              <a:rPr lang="en-US" dirty="0" smtClean="0">
                <a:solidFill>
                  <a:prstClr val="black"/>
                </a:solidFill>
                <a:latin typeface="Calibri"/>
                <a:cs typeface="+mn-cs"/>
              </a:rPr>
              <a:t>Data mine prior work/crowd-source for information</a:t>
            </a:r>
          </a:p>
          <a:p>
            <a:pPr marL="342900" indent="-342900" fontAlgn="auto">
              <a:spcBef>
                <a:spcPts val="0"/>
              </a:spcBef>
              <a:spcAft>
                <a:spcPts val="0"/>
              </a:spcAft>
              <a:buFontTx/>
              <a:buAutoNum type="arabicPeriod"/>
            </a:pPr>
            <a:r>
              <a:rPr lang="en-US" dirty="0" smtClean="0">
                <a:solidFill>
                  <a:prstClr val="black"/>
                </a:solidFill>
                <a:latin typeface="Calibri"/>
                <a:cs typeface="+mn-cs"/>
              </a:rPr>
              <a:t>Correlative analysis in specific areas/link to structural and thermodynamic data bases</a:t>
            </a:r>
          </a:p>
          <a:p>
            <a:pPr marL="342900" indent="-342900" fontAlgn="auto">
              <a:spcBef>
                <a:spcPts val="0"/>
              </a:spcBef>
              <a:spcAft>
                <a:spcPts val="0"/>
              </a:spcAft>
              <a:buFontTx/>
              <a:buAutoNum type="arabicPeriod"/>
            </a:pPr>
            <a:endParaRPr lang="en-US" dirty="0" smtClean="0">
              <a:solidFill>
                <a:prstClr val="black"/>
              </a:solidFill>
              <a:latin typeface="Calibri"/>
              <a:cs typeface="+mn-cs"/>
            </a:endParaRPr>
          </a:p>
          <a:p>
            <a:pPr marL="342900" indent="-342900" fontAlgn="auto">
              <a:spcBef>
                <a:spcPts val="0"/>
              </a:spcBef>
              <a:spcAft>
                <a:spcPts val="0"/>
              </a:spcAft>
              <a:buFontTx/>
              <a:buAutoNum type="arabicPeriod"/>
            </a:pPr>
            <a:r>
              <a:rPr lang="en-US" dirty="0" smtClean="0">
                <a:solidFill>
                  <a:prstClr val="black"/>
                </a:solidFill>
                <a:latin typeface="Calibri"/>
                <a:cs typeface="+mn-cs"/>
              </a:rPr>
              <a:t>Develop hierarchical clustering approach for materials/methods to integrate communities</a:t>
            </a:r>
            <a:endParaRPr lang="en-US" dirty="0">
              <a:solidFill>
                <a:prstClr val="black"/>
              </a:solidFill>
              <a:latin typeface="Calibri"/>
              <a:cs typeface="+mn-cs"/>
            </a:endParaRPr>
          </a:p>
        </p:txBody>
      </p:sp>
      <p:grpSp>
        <p:nvGrpSpPr>
          <p:cNvPr id="3" name="Group 2"/>
          <p:cNvGrpSpPr/>
          <p:nvPr/>
        </p:nvGrpSpPr>
        <p:grpSpPr>
          <a:xfrm>
            <a:off x="226381" y="714999"/>
            <a:ext cx="5796047" cy="2990278"/>
            <a:chOff x="226381" y="714998"/>
            <a:chExt cx="8647759" cy="3701533"/>
          </a:xfrm>
        </p:grpSpPr>
        <p:sp>
          <p:nvSpPr>
            <p:cNvPr id="21" name="Oval 20"/>
            <p:cNvSpPr/>
            <p:nvPr/>
          </p:nvSpPr>
          <p:spPr>
            <a:xfrm>
              <a:off x="226381" y="714998"/>
              <a:ext cx="5413051" cy="3701533"/>
            </a:xfrm>
            <a:prstGeom prst="ellipse">
              <a:avLst/>
            </a:prstGeom>
          </p:spPr>
          <p:style>
            <a:lnRef idx="1">
              <a:schemeClr val="accent1"/>
            </a:lnRef>
            <a:fillRef idx="1002">
              <a:schemeClr val="lt2"/>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5898886" y="2552372"/>
              <a:ext cx="2142066" cy="1769534"/>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6732074" y="758469"/>
              <a:ext cx="2142066" cy="176953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2592931" y="799201"/>
              <a:ext cx="902811" cy="369332"/>
            </a:xfrm>
            <a:prstGeom prst="rect">
              <a:avLst/>
            </a:prstGeom>
            <a:noFill/>
          </p:spPr>
          <p:txBody>
            <a:bodyPr wrap="none" rtlCol="0">
              <a:spAutoFit/>
            </a:bodyPr>
            <a:lstStyle/>
            <a:p>
              <a:r>
                <a:rPr lang="en-US" dirty="0" smtClean="0">
                  <a:solidFill>
                    <a:prstClr val="black"/>
                  </a:solidFill>
                </a:rPr>
                <a:t>Oxides</a:t>
              </a:r>
              <a:endParaRPr lang="en-US" dirty="0">
                <a:solidFill>
                  <a:prstClr val="black"/>
                </a:solidFill>
              </a:endParaRPr>
            </a:p>
          </p:txBody>
        </p:sp>
        <p:sp>
          <p:nvSpPr>
            <p:cNvPr id="25" name="TextBox 24"/>
            <p:cNvSpPr txBox="1"/>
            <p:nvPr/>
          </p:nvSpPr>
          <p:spPr>
            <a:xfrm>
              <a:off x="7351701" y="1415773"/>
              <a:ext cx="966931" cy="369332"/>
            </a:xfrm>
            <a:prstGeom prst="rect">
              <a:avLst/>
            </a:prstGeom>
            <a:noFill/>
          </p:spPr>
          <p:txBody>
            <a:bodyPr wrap="none" rtlCol="0">
              <a:spAutoFit/>
            </a:bodyPr>
            <a:lstStyle/>
            <a:p>
              <a:r>
                <a:rPr lang="en-US" dirty="0" smtClean="0">
                  <a:solidFill>
                    <a:prstClr val="black"/>
                  </a:solidFill>
                </a:rPr>
                <a:t>Nitrides</a:t>
              </a:r>
              <a:endParaRPr lang="en-US" dirty="0">
                <a:solidFill>
                  <a:prstClr val="black"/>
                </a:solidFill>
              </a:endParaRPr>
            </a:p>
          </p:txBody>
        </p:sp>
        <p:sp>
          <p:nvSpPr>
            <p:cNvPr id="26" name="TextBox 25"/>
            <p:cNvSpPr txBox="1"/>
            <p:nvPr/>
          </p:nvSpPr>
          <p:spPr>
            <a:xfrm>
              <a:off x="6360409" y="3252473"/>
              <a:ext cx="1197764" cy="369332"/>
            </a:xfrm>
            <a:prstGeom prst="rect">
              <a:avLst/>
            </a:prstGeom>
            <a:noFill/>
          </p:spPr>
          <p:txBody>
            <a:bodyPr wrap="none" rtlCol="0">
              <a:spAutoFit/>
            </a:bodyPr>
            <a:lstStyle/>
            <a:p>
              <a:r>
                <a:rPr lang="en-US" dirty="0" err="1" smtClean="0">
                  <a:solidFill>
                    <a:prstClr val="black"/>
                  </a:solidFill>
                </a:rPr>
                <a:t>Sulphides</a:t>
              </a:r>
              <a:endParaRPr lang="en-US" dirty="0">
                <a:solidFill>
                  <a:prstClr val="black"/>
                </a:solidFill>
              </a:endParaRPr>
            </a:p>
          </p:txBody>
        </p:sp>
        <p:sp>
          <p:nvSpPr>
            <p:cNvPr id="27" name="Oval 26"/>
            <p:cNvSpPr/>
            <p:nvPr/>
          </p:nvSpPr>
          <p:spPr>
            <a:xfrm>
              <a:off x="694616" y="1129864"/>
              <a:ext cx="2992968" cy="220133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1792712" y="1262129"/>
              <a:ext cx="800219" cy="369332"/>
            </a:xfrm>
            <a:prstGeom prst="rect">
              <a:avLst/>
            </a:prstGeom>
            <a:noFill/>
          </p:spPr>
          <p:txBody>
            <a:bodyPr wrap="none" rtlCol="0">
              <a:spAutoFit/>
            </a:bodyPr>
            <a:lstStyle/>
            <a:p>
              <a:r>
                <a:rPr lang="en-US" dirty="0" smtClean="0">
                  <a:solidFill>
                    <a:prstClr val="black"/>
                  </a:solidFill>
                </a:rPr>
                <a:t>Films </a:t>
              </a:r>
              <a:endParaRPr lang="en-US" dirty="0">
                <a:solidFill>
                  <a:prstClr val="black"/>
                </a:solidFill>
              </a:endParaRPr>
            </a:p>
          </p:txBody>
        </p:sp>
        <p:sp>
          <p:nvSpPr>
            <p:cNvPr id="29" name="Oval 28"/>
            <p:cNvSpPr/>
            <p:nvPr/>
          </p:nvSpPr>
          <p:spPr>
            <a:xfrm>
              <a:off x="4004858" y="1626197"/>
              <a:ext cx="1378503" cy="116313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a:off x="4184995" y="1958567"/>
              <a:ext cx="1018227" cy="369332"/>
            </a:xfrm>
            <a:prstGeom prst="rect">
              <a:avLst/>
            </a:prstGeom>
            <a:noFill/>
          </p:spPr>
          <p:txBody>
            <a:bodyPr wrap="none" rtlCol="0">
              <a:spAutoFit/>
            </a:bodyPr>
            <a:lstStyle/>
            <a:p>
              <a:r>
                <a:rPr lang="en-US" dirty="0" smtClean="0">
                  <a:solidFill>
                    <a:prstClr val="black"/>
                  </a:solidFill>
                </a:rPr>
                <a:t>Crystals</a:t>
              </a:r>
              <a:endParaRPr lang="en-US" dirty="0">
                <a:solidFill>
                  <a:prstClr val="black"/>
                </a:solidFill>
              </a:endParaRPr>
            </a:p>
          </p:txBody>
        </p:sp>
        <p:sp>
          <p:nvSpPr>
            <p:cNvPr id="31" name="Oval 30"/>
            <p:cNvSpPr/>
            <p:nvPr/>
          </p:nvSpPr>
          <p:spPr>
            <a:xfrm>
              <a:off x="3315605" y="2941733"/>
              <a:ext cx="1378503" cy="116313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3495742" y="3274103"/>
              <a:ext cx="1159292" cy="369332"/>
            </a:xfrm>
            <a:prstGeom prst="rect">
              <a:avLst/>
            </a:prstGeom>
            <a:noFill/>
          </p:spPr>
          <p:txBody>
            <a:bodyPr wrap="none" rtlCol="0">
              <a:spAutoFit/>
            </a:bodyPr>
            <a:lstStyle/>
            <a:p>
              <a:r>
                <a:rPr lang="en-US" dirty="0" smtClean="0">
                  <a:solidFill>
                    <a:prstClr val="black"/>
                  </a:solidFill>
                </a:rPr>
                <a:t>Ceramics</a:t>
              </a:r>
              <a:endParaRPr lang="en-US" dirty="0">
                <a:solidFill>
                  <a:prstClr val="black"/>
                </a:solidFill>
              </a:endParaRPr>
            </a:p>
          </p:txBody>
        </p:sp>
        <p:sp>
          <p:nvSpPr>
            <p:cNvPr id="33" name="Oval 32"/>
            <p:cNvSpPr/>
            <p:nvPr/>
          </p:nvSpPr>
          <p:spPr>
            <a:xfrm>
              <a:off x="935749" y="1514067"/>
              <a:ext cx="981355" cy="8890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1107422" y="1746437"/>
              <a:ext cx="633507" cy="369332"/>
            </a:xfrm>
            <a:prstGeom prst="rect">
              <a:avLst/>
            </a:prstGeom>
            <a:noFill/>
          </p:spPr>
          <p:txBody>
            <a:bodyPr wrap="none" rtlCol="0">
              <a:spAutoFit/>
            </a:bodyPr>
            <a:lstStyle/>
            <a:p>
              <a:r>
                <a:rPr lang="en-US" dirty="0" smtClean="0">
                  <a:solidFill>
                    <a:prstClr val="black"/>
                  </a:solidFill>
                </a:rPr>
                <a:t>PLD</a:t>
              </a:r>
              <a:endParaRPr lang="en-US" dirty="0">
                <a:solidFill>
                  <a:prstClr val="black"/>
                </a:solidFill>
              </a:endParaRPr>
            </a:p>
          </p:txBody>
        </p:sp>
        <p:sp>
          <p:nvSpPr>
            <p:cNvPr id="35" name="Oval 34"/>
            <p:cNvSpPr/>
            <p:nvPr/>
          </p:nvSpPr>
          <p:spPr>
            <a:xfrm>
              <a:off x="2334250" y="1518300"/>
              <a:ext cx="981355" cy="889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2505923" y="1750670"/>
              <a:ext cx="633507" cy="369332"/>
            </a:xfrm>
            <a:prstGeom prst="rect">
              <a:avLst/>
            </a:prstGeom>
            <a:noFill/>
          </p:spPr>
          <p:txBody>
            <a:bodyPr wrap="none" rtlCol="0">
              <a:spAutoFit/>
            </a:bodyPr>
            <a:lstStyle/>
            <a:p>
              <a:r>
                <a:rPr lang="en-US" dirty="0" smtClean="0">
                  <a:solidFill>
                    <a:prstClr val="black"/>
                  </a:solidFill>
                </a:rPr>
                <a:t>ALD</a:t>
              </a:r>
              <a:endParaRPr lang="en-US" dirty="0">
                <a:solidFill>
                  <a:prstClr val="black"/>
                </a:solidFill>
              </a:endParaRPr>
            </a:p>
          </p:txBody>
        </p:sp>
        <p:sp>
          <p:nvSpPr>
            <p:cNvPr id="37" name="Oval 36"/>
            <p:cNvSpPr/>
            <p:nvPr/>
          </p:nvSpPr>
          <p:spPr>
            <a:xfrm>
              <a:off x="1700422" y="2268169"/>
              <a:ext cx="981355" cy="8890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prstClr val="white"/>
                </a:solidFill>
              </a:endParaRPr>
            </a:p>
          </p:txBody>
        </p:sp>
        <p:sp>
          <p:nvSpPr>
            <p:cNvPr id="38" name="TextBox 37"/>
            <p:cNvSpPr txBox="1"/>
            <p:nvPr/>
          </p:nvSpPr>
          <p:spPr>
            <a:xfrm>
              <a:off x="1700422" y="2528003"/>
              <a:ext cx="1043876" cy="369332"/>
            </a:xfrm>
            <a:prstGeom prst="rect">
              <a:avLst/>
            </a:prstGeom>
            <a:noFill/>
          </p:spPr>
          <p:txBody>
            <a:bodyPr wrap="none" rtlCol="0">
              <a:spAutoFit/>
            </a:bodyPr>
            <a:lstStyle/>
            <a:p>
              <a:r>
                <a:rPr lang="en-US" dirty="0" smtClean="0">
                  <a:solidFill>
                    <a:prstClr val="black"/>
                  </a:solidFill>
                </a:rPr>
                <a:t>MOCVD</a:t>
              </a:r>
              <a:endParaRPr lang="en-US" dirty="0">
                <a:solidFill>
                  <a:prstClr val="black"/>
                </a:solidFill>
              </a:endParaRPr>
            </a:p>
          </p:txBody>
        </p:sp>
      </p:grpSp>
    </p:spTree>
    <p:extLst>
      <p:ext uri="{BB962C8B-B14F-4D97-AF65-F5344CB8AC3E}">
        <p14:creationId xmlns:p14="http://schemas.microsoft.com/office/powerpoint/2010/main" val="34166996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861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75" y="51672"/>
            <a:ext cx="8229600" cy="487954"/>
          </a:xfrm>
        </p:spPr>
        <p:txBody>
          <a:bodyPr/>
          <a:lstStyle/>
          <a:p>
            <a:r>
              <a:rPr lang="en-US" dirty="0" smtClean="0"/>
              <a:t>Imaging: What do the atoms do?</a:t>
            </a:r>
            <a:endParaRPr lang="en-US" dirty="0"/>
          </a:p>
        </p:txBody>
      </p:sp>
      <p:grpSp>
        <p:nvGrpSpPr>
          <p:cNvPr id="14" name="Group 13"/>
          <p:cNvGrpSpPr/>
          <p:nvPr/>
        </p:nvGrpSpPr>
        <p:grpSpPr>
          <a:xfrm>
            <a:off x="402570" y="1128869"/>
            <a:ext cx="7827030" cy="5208866"/>
            <a:chOff x="394140" y="1570317"/>
            <a:chExt cx="6715413" cy="5208866"/>
          </a:xfrm>
        </p:grpSpPr>
        <p:sp>
          <p:nvSpPr>
            <p:cNvPr id="8" name="Rectangle 7"/>
            <p:cNvSpPr/>
            <p:nvPr/>
          </p:nvSpPr>
          <p:spPr>
            <a:xfrm>
              <a:off x="394140" y="1570317"/>
              <a:ext cx="3272933" cy="2620448"/>
            </a:xfrm>
            <a:prstGeom prst="rect">
              <a:avLst/>
            </a:prstGeom>
            <a:ln>
              <a:gradFill flip="none" rotWithShape="1">
                <a:gsLst>
                  <a:gs pos="0">
                    <a:schemeClr val="accent1"/>
                  </a:gs>
                  <a:gs pos="100000">
                    <a:schemeClr val="bg1">
                      <a:alpha val="0"/>
                    </a:schemeClr>
                  </a:gs>
                </a:gsLst>
                <a:lin ang="5400000" scaled="1"/>
                <a:tileRect/>
              </a:gra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1476" tIns="191476" rIns="191476" bIns="191476" numCol="1" spcCol="1270" anchor="t" anchorCtr="0">
              <a:noAutofit/>
            </a:bodyPr>
            <a:lstStyle/>
            <a:p>
              <a:pPr marL="0" lvl="1" algn="l" defTabSz="800100">
                <a:lnSpc>
                  <a:spcPct val="90000"/>
                </a:lnSpc>
                <a:spcBef>
                  <a:spcPts val="600"/>
                </a:spcBef>
                <a:spcAft>
                  <a:spcPts val="0"/>
                </a:spcAft>
              </a:pPr>
              <a:r>
                <a:rPr lang="en-US" b="1" kern="1200" dirty="0" smtClean="0">
                  <a:solidFill>
                    <a:schemeClr val="accent1"/>
                  </a:solidFill>
                </a:rPr>
                <a:t>Classical concept</a:t>
              </a:r>
            </a:p>
            <a:p>
              <a:pPr marL="171450" lvl="1" indent="-171450" algn="l" defTabSz="800100">
                <a:lnSpc>
                  <a:spcPct val="90000"/>
                </a:lnSpc>
                <a:spcBef>
                  <a:spcPts val="600"/>
                </a:spcBef>
                <a:spcAft>
                  <a:spcPts val="0"/>
                </a:spcAft>
                <a:buChar char="••"/>
              </a:pPr>
              <a:r>
                <a:rPr lang="en-US" kern="1200" dirty="0" smtClean="0">
                  <a:solidFill>
                    <a:schemeClr val="tx1"/>
                  </a:solidFill>
                </a:rPr>
                <a:t>Synthesis</a:t>
              </a:r>
            </a:p>
            <a:p>
              <a:pPr marL="171450" lvl="1" indent="-171450" algn="l" defTabSz="800100">
                <a:lnSpc>
                  <a:spcPct val="90000"/>
                </a:lnSpc>
                <a:spcBef>
                  <a:spcPts val="600"/>
                </a:spcBef>
                <a:spcAft>
                  <a:spcPts val="0"/>
                </a:spcAft>
                <a:buChar char="••"/>
              </a:pPr>
              <a:r>
                <a:rPr lang="en-US" dirty="0" smtClean="0">
                  <a:solidFill>
                    <a:schemeClr val="tx1"/>
                  </a:solidFill>
                </a:rPr>
                <a:t>C</a:t>
              </a:r>
              <a:r>
                <a:rPr lang="en-US" kern="1200" dirty="0" smtClean="0">
                  <a:solidFill>
                    <a:schemeClr val="tx1"/>
                  </a:solidFill>
                </a:rPr>
                <a:t>haracterization</a:t>
              </a:r>
            </a:p>
            <a:p>
              <a:pPr marL="171450" lvl="1" indent="-171450" algn="l" defTabSz="800100">
                <a:lnSpc>
                  <a:spcPct val="90000"/>
                </a:lnSpc>
                <a:spcBef>
                  <a:spcPts val="600"/>
                </a:spcBef>
                <a:spcAft>
                  <a:spcPts val="0"/>
                </a:spcAft>
                <a:buChar char="••"/>
              </a:pPr>
              <a:r>
                <a:rPr lang="en-US" dirty="0" smtClean="0">
                  <a:solidFill>
                    <a:schemeClr val="tx1"/>
                  </a:solidFill>
                </a:rPr>
                <a:t>T</a:t>
              </a:r>
              <a:r>
                <a:rPr lang="en-US" kern="1200" dirty="0" smtClean="0">
                  <a:solidFill>
                    <a:schemeClr val="tx1"/>
                  </a:solidFill>
                </a:rPr>
                <a:t>heory</a:t>
              </a:r>
            </a:p>
            <a:p>
              <a:pPr marL="171450" lvl="1" indent="-171450" algn="l" defTabSz="800100">
                <a:lnSpc>
                  <a:spcPct val="90000"/>
                </a:lnSpc>
                <a:spcBef>
                  <a:spcPts val="600"/>
                </a:spcBef>
                <a:spcAft>
                  <a:spcPts val="0"/>
                </a:spcAft>
                <a:buChar char="••"/>
              </a:pPr>
              <a:r>
                <a:rPr lang="en-US" dirty="0">
                  <a:solidFill>
                    <a:schemeClr val="tx1"/>
                  </a:solidFill>
                </a:rPr>
                <a:t>C</a:t>
              </a:r>
              <a:r>
                <a:rPr lang="en-US" kern="1200" dirty="0" smtClean="0">
                  <a:solidFill>
                    <a:schemeClr val="tx1"/>
                  </a:solidFill>
                </a:rPr>
                <a:t>omputation </a:t>
              </a:r>
              <a:endParaRPr lang="en-US" kern="1200" dirty="0">
                <a:solidFill>
                  <a:schemeClr val="tx1"/>
                </a:solidFill>
              </a:endParaRPr>
            </a:p>
          </p:txBody>
        </p:sp>
        <p:sp>
          <p:nvSpPr>
            <p:cNvPr id="11" name="Rectangle 10"/>
            <p:cNvSpPr/>
            <p:nvPr/>
          </p:nvSpPr>
          <p:spPr>
            <a:xfrm>
              <a:off x="3836620" y="1570317"/>
              <a:ext cx="3272933" cy="2620448"/>
            </a:xfrm>
            <a:prstGeom prst="rect">
              <a:avLst/>
            </a:prstGeom>
            <a:ln>
              <a:gradFill flip="none" rotWithShape="1">
                <a:gsLst>
                  <a:gs pos="0">
                    <a:schemeClr val="accent1"/>
                  </a:gs>
                  <a:gs pos="100000">
                    <a:schemeClr val="bg1">
                      <a:alpha val="0"/>
                    </a:schemeClr>
                  </a:gs>
                </a:gsLst>
                <a:lin ang="5400000" scaled="1"/>
                <a:tileRect/>
              </a:gra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1476" tIns="191476" rIns="191476" bIns="191476" numCol="1" spcCol="1270" anchor="t" anchorCtr="0">
              <a:noAutofit/>
            </a:bodyPr>
            <a:lstStyle/>
            <a:p>
              <a:pPr marL="0" lvl="1" algn="l" defTabSz="800100">
                <a:lnSpc>
                  <a:spcPct val="90000"/>
                </a:lnSpc>
                <a:spcBef>
                  <a:spcPts val="600"/>
                </a:spcBef>
                <a:spcAft>
                  <a:spcPts val="0"/>
                </a:spcAft>
              </a:pPr>
              <a:r>
                <a:rPr lang="en-US" b="1" kern="1200" dirty="0" smtClean="0">
                  <a:solidFill>
                    <a:schemeClr val="accent1"/>
                  </a:solidFill>
                </a:rPr>
                <a:t>Expanding to include</a:t>
              </a:r>
            </a:p>
            <a:p>
              <a:pPr marL="171450" lvl="1" indent="-171450" algn="l" defTabSz="800100">
                <a:lnSpc>
                  <a:spcPct val="90000"/>
                </a:lnSpc>
                <a:spcBef>
                  <a:spcPts val="600"/>
                </a:spcBef>
                <a:spcAft>
                  <a:spcPts val="0"/>
                </a:spcAft>
                <a:buChar char="••"/>
              </a:pPr>
              <a:r>
                <a:rPr lang="en-US" kern="1200" dirty="0" smtClean="0">
                  <a:solidFill>
                    <a:schemeClr val="tx1"/>
                  </a:solidFill>
                </a:rPr>
                <a:t>Data mining</a:t>
              </a:r>
            </a:p>
            <a:p>
              <a:pPr marL="171450" lvl="1" indent="-171450" algn="l" defTabSz="800100">
                <a:lnSpc>
                  <a:spcPct val="90000"/>
                </a:lnSpc>
                <a:spcBef>
                  <a:spcPts val="600"/>
                </a:spcBef>
                <a:spcAft>
                  <a:spcPts val="0"/>
                </a:spcAft>
                <a:buChar char="••"/>
              </a:pPr>
              <a:r>
                <a:rPr lang="en-US" kern="1200" dirty="0" smtClean="0">
                  <a:solidFill>
                    <a:schemeClr val="tx1"/>
                  </a:solidFill>
                </a:rPr>
                <a:t>Correlative functional imaging </a:t>
              </a:r>
            </a:p>
            <a:p>
              <a:pPr marL="171450" lvl="1" indent="-171450" algn="l" defTabSz="800100">
                <a:lnSpc>
                  <a:spcPct val="90000"/>
                </a:lnSpc>
                <a:spcBef>
                  <a:spcPts val="600"/>
                </a:spcBef>
                <a:spcAft>
                  <a:spcPts val="0"/>
                </a:spcAft>
                <a:buChar char="••"/>
              </a:pPr>
              <a:r>
                <a:rPr lang="en-US" kern="1200" dirty="0" smtClean="0">
                  <a:solidFill>
                    <a:schemeClr val="tx1"/>
                  </a:solidFill>
                </a:rPr>
                <a:t>Local theory-experiment matching of multi-dimensional (multi-modal), spatially and temporally resolved information</a:t>
              </a:r>
              <a:endParaRPr lang="en-US" kern="1200" dirty="0">
                <a:solidFill>
                  <a:schemeClr val="tx1"/>
                </a:solidFill>
              </a:endParaRPr>
            </a:p>
          </p:txBody>
        </p:sp>
        <p:sp>
          <p:nvSpPr>
            <p:cNvPr id="15" name="Rectangle 14"/>
            <p:cNvSpPr/>
            <p:nvPr/>
          </p:nvSpPr>
          <p:spPr>
            <a:xfrm>
              <a:off x="706770" y="3877407"/>
              <a:ext cx="6080141" cy="2901776"/>
            </a:xfrm>
            <a:prstGeom prst="rect">
              <a:avLst/>
            </a:prstGeom>
            <a:noFill/>
            <a:ln>
              <a:gradFill flip="none" rotWithShape="1">
                <a:gsLst>
                  <a:gs pos="0">
                    <a:schemeClr val="accent1"/>
                  </a:gs>
                  <a:gs pos="100000">
                    <a:schemeClr val="bg1">
                      <a:alpha val="0"/>
                    </a:schemeClr>
                  </a:gs>
                </a:gsLst>
                <a:lin ang="16200000" scaled="1"/>
                <a:tileRect/>
              </a:gra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1476" tIns="191476" rIns="191476" bIns="191476" numCol="1" spcCol="1270" anchor="t" anchorCtr="0">
              <a:noAutofit/>
            </a:bodyPr>
            <a:lstStyle/>
            <a:p>
              <a:pPr marL="0" lvl="1" algn="l" defTabSz="800100">
                <a:lnSpc>
                  <a:spcPct val="90000"/>
                </a:lnSpc>
                <a:spcBef>
                  <a:spcPts val="600"/>
                </a:spcBef>
                <a:spcAft>
                  <a:spcPts val="0"/>
                </a:spcAft>
              </a:pPr>
              <a:r>
                <a:rPr lang="en-US" b="1" kern="1200" dirty="0" smtClean="0">
                  <a:solidFill>
                    <a:schemeClr val="accent1"/>
                  </a:solidFill>
                </a:rPr>
                <a:t>Institute for Functional Imaging of Materials (IFIM)</a:t>
              </a:r>
            </a:p>
            <a:p>
              <a:pPr marL="171450" lvl="1" indent="-171450" defTabSz="800100">
                <a:lnSpc>
                  <a:spcPct val="90000"/>
                </a:lnSpc>
                <a:spcBef>
                  <a:spcPts val="600"/>
                </a:spcBef>
                <a:spcAft>
                  <a:spcPts val="0"/>
                </a:spcAft>
                <a:buChar char="••"/>
              </a:pPr>
              <a:r>
                <a:rPr lang="en-US" dirty="0" smtClean="0">
                  <a:solidFill>
                    <a:schemeClr val="tx1"/>
                  </a:solidFill>
                </a:rPr>
                <a:t>Develop new imaging probes and workflows  based on synergy </a:t>
              </a:r>
            </a:p>
            <a:p>
              <a:pPr marL="0" lvl="1" defTabSz="800100">
                <a:lnSpc>
                  <a:spcPct val="90000"/>
                </a:lnSpc>
                <a:spcBef>
                  <a:spcPts val="600"/>
                </a:spcBef>
                <a:spcAft>
                  <a:spcPts val="0"/>
                </a:spcAft>
              </a:pPr>
              <a:r>
                <a:rPr lang="en-US" dirty="0">
                  <a:solidFill>
                    <a:schemeClr val="tx1"/>
                  </a:solidFill>
                </a:rPr>
                <a:t> </a:t>
              </a:r>
              <a:r>
                <a:rPr lang="en-US" dirty="0" smtClean="0">
                  <a:solidFill>
                    <a:schemeClr val="tx1"/>
                  </a:solidFill>
                </a:rPr>
                <a:t>   between imaging disciplines</a:t>
              </a:r>
            </a:p>
            <a:p>
              <a:pPr marL="171450" lvl="1" indent="-171450" defTabSz="800100">
                <a:lnSpc>
                  <a:spcPct val="90000"/>
                </a:lnSpc>
                <a:spcBef>
                  <a:spcPts val="600"/>
                </a:spcBef>
                <a:spcAft>
                  <a:spcPts val="0"/>
                </a:spcAft>
                <a:buChar char="••"/>
              </a:pPr>
              <a:r>
                <a:rPr lang="en-US" dirty="0" smtClean="0">
                  <a:solidFill>
                    <a:schemeClr val="tx1"/>
                  </a:solidFill>
                </a:rPr>
                <a:t>Bridge </a:t>
              </a:r>
              <a:r>
                <a:rPr lang="en-US" dirty="0">
                  <a:solidFill>
                    <a:schemeClr val="tx1"/>
                  </a:solidFill>
                </a:rPr>
                <a:t>physical imaging with theory via big data </a:t>
              </a:r>
              <a:r>
                <a:rPr lang="en-US" dirty="0" smtClean="0">
                  <a:solidFill>
                    <a:schemeClr val="tx1"/>
                  </a:solidFill>
                </a:rPr>
                <a:t/>
              </a:r>
              <a:br>
                <a:rPr lang="en-US" dirty="0" smtClean="0">
                  <a:solidFill>
                    <a:schemeClr val="tx1"/>
                  </a:solidFill>
                </a:rPr>
              </a:br>
              <a:r>
                <a:rPr lang="en-US" dirty="0" smtClean="0">
                  <a:solidFill>
                    <a:schemeClr val="tx1"/>
                  </a:solidFill>
                </a:rPr>
                <a:t>and </a:t>
              </a:r>
              <a:r>
                <a:rPr lang="en-US" dirty="0">
                  <a:solidFill>
                    <a:schemeClr val="tx1"/>
                  </a:solidFill>
                </a:rPr>
                <a:t>data analytics to design new </a:t>
              </a:r>
              <a:r>
                <a:rPr lang="en-US" dirty="0" smtClean="0">
                  <a:solidFill>
                    <a:schemeClr val="tx1"/>
                  </a:solidFill>
                </a:rPr>
                <a:t>materials</a:t>
              </a:r>
            </a:p>
            <a:p>
              <a:pPr marL="171450" lvl="1" indent="-171450" defTabSz="800100">
                <a:lnSpc>
                  <a:spcPct val="90000"/>
                </a:lnSpc>
                <a:spcBef>
                  <a:spcPts val="600"/>
                </a:spcBef>
                <a:spcAft>
                  <a:spcPts val="0"/>
                </a:spcAft>
                <a:buChar char="••"/>
              </a:pPr>
              <a:r>
                <a:rPr lang="en-US" dirty="0" smtClean="0">
                  <a:solidFill>
                    <a:schemeClr val="tx1"/>
                  </a:solidFill>
                </a:rPr>
                <a:t>Leverage ORNL strengths in </a:t>
              </a:r>
            </a:p>
            <a:p>
              <a:pPr marL="511175" lvl="2" indent="-225425" defTabSz="800100">
                <a:lnSpc>
                  <a:spcPct val="90000"/>
                </a:lnSpc>
                <a:spcBef>
                  <a:spcPts val="300"/>
                </a:spcBef>
                <a:spcAft>
                  <a:spcPts val="0"/>
                </a:spcAft>
                <a:buFont typeface="Calibri" panose="020F0502020204030204" pitchFamily="34" charset="0"/>
                <a:buChar char="–"/>
              </a:pPr>
              <a:r>
                <a:rPr lang="en-US" sz="1600" dirty="0" smtClean="0">
                  <a:solidFill>
                    <a:schemeClr val="tx1"/>
                  </a:solidFill>
                </a:rPr>
                <a:t>Physics and chemistry on the atomic scale in real space</a:t>
              </a:r>
            </a:p>
            <a:p>
              <a:pPr marL="511175" lvl="2" indent="-225425" defTabSz="800100">
                <a:lnSpc>
                  <a:spcPct val="90000"/>
                </a:lnSpc>
                <a:spcBef>
                  <a:spcPts val="300"/>
                </a:spcBef>
                <a:spcAft>
                  <a:spcPts val="0"/>
                </a:spcAft>
                <a:buFont typeface="Calibri" panose="020F0502020204030204" pitchFamily="34" charset="0"/>
                <a:buChar char="–"/>
              </a:pPr>
              <a:r>
                <a:rPr lang="en-US" sz="1600" dirty="0" smtClean="0">
                  <a:solidFill>
                    <a:schemeClr val="tx1"/>
                  </a:solidFill>
                </a:rPr>
                <a:t>Mesoscale structure and functional probing</a:t>
              </a:r>
            </a:p>
            <a:p>
              <a:pPr marL="511175" lvl="2" indent="-225425" defTabSz="800100">
                <a:lnSpc>
                  <a:spcPct val="90000"/>
                </a:lnSpc>
                <a:spcBef>
                  <a:spcPts val="300"/>
                </a:spcBef>
                <a:spcAft>
                  <a:spcPts val="0"/>
                </a:spcAft>
                <a:buFont typeface="Calibri" panose="020F0502020204030204" pitchFamily="34" charset="0"/>
                <a:buChar char="–"/>
              </a:pPr>
              <a:r>
                <a:rPr lang="en-US" sz="1600" dirty="0" smtClean="0">
                  <a:solidFill>
                    <a:schemeClr val="tx1"/>
                  </a:solidFill>
                </a:rPr>
                <a:t>Big data and predictive theories</a:t>
              </a:r>
              <a:endParaRPr lang="en-US" sz="1600" dirty="0">
                <a:solidFill>
                  <a:schemeClr val="tx1"/>
                </a:solidFill>
              </a:endParaRPr>
            </a:p>
          </p:txBody>
        </p:sp>
      </p:grpSp>
      <p:sp>
        <p:nvSpPr>
          <p:cNvPr id="12" name="Right Arrow 11"/>
          <p:cNvSpPr/>
          <p:nvPr/>
        </p:nvSpPr>
        <p:spPr>
          <a:xfrm>
            <a:off x="361014" y="396752"/>
            <a:ext cx="8401986" cy="777599"/>
          </a:xfrm>
          <a:prstGeom prst="rightArrow">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128016" rIns="128016" bIns="327779" numCol="1" spcCol="1270" anchor="t" anchorCtr="0">
            <a:noAutofit/>
          </a:bodyPr>
          <a:lstStyle/>
          <a:p>
            <a:pPr lvl="0" algn="l" defTabSz="800100">
              <a:lnSpc>
                <a:spcPct val="90000"/>
              </a:lnSpc>
              <a:spcBef>
                <a:spcPct val="0"/>
              </a:spcBef>
              <a:spcAft>
                <a:spcPct val="35000"/>
              </a:spcAft>
            </a:pPr>
            <a:r>
              <a:rPr lang="en-US" kern="1200" dirty="0" smtClean="0">
                <a:solidFill>
                  <a:schemeClr val="bg1"/>
                </a:solidFill>
              </a:rPr>
              <a:t>Our scientific paradigm is shifting</a:t>
            </a:r>
            <a:endParaRPr lang="en-US" kern="1200" dirty="0">
              <a:solidFill>
                <a:schemeClr val="bg1"/>
              </a:solidFill>
            </a:endParaRPr>
          </a:p>
        </p:txBody>
      </p:sp>
    </p:spTree>
    <p:extLst>
      <p:ext uri="{BB962C8B-B14F-4D97-AF65-F5344CB8AC3E}">
        <p14:creationId xmlns:p14="http://schemas.microsoft.com/office/powerpoint/2010/main" val="582830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44429" y="1337820"/>
            <a:ext cx="8518571" cy="711506"/>
          </a:xfrm>
          <a:prstGeom prst="rect">
            <a:avLst/>
          </a:prstGeom>
          <a:solidFill>
            <a:schemeClr val="accent2">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prstClr val="black"/>
              </a:solidFill>
            </a:endParaRPr>
          </a:p>
        </p:txBody>
      </p:sp>
      <p:sp>
        <p:nvSpPr>
          <p:cNvPr id="2" name="Title 1"/>
          <p:cNvSpPr>
            <a:spLocks noGrp="1"/>
          </p:cNvSpPr>
          <p:nvPr>
            <p:ph type="title"/>
          </p:nvPr>
        </p:nvSpPr>
        <p:spPr/>
        <p:txBody>
          <a:bodyPr/>
          <a:lstStyle/>
          <a:p>
            <a:r>
              <a:rPr lang="en-US" dirty="0" smtClean="0"/>
              <a:t>Approach</a:t>
            </a:r>
            <a:endParaRPr lang="en-US" dirty="0"/>
          </a:p>
        </p:txBody>
      </p:sp>
      <p:sp>
        <p:nvSpPr>
          <p:cNvPr id="7" name="Oval 6"/>
          <p:cNvSpPr/>
          <p:nvPr/>
        </p:nvSpPr>
        <p:spPr>
          <a:xfrm>
            <a:off x="263478" y="1947948"/>
            <a:ext cx="668699" cy="668699"/>
          </a:xfrm>
          <a:prstGeom prst="ellipse">
            <a:avLst/>
          </a:prstGeom>
          <a:solidFill>
            <a:schemeClr val="accent2">
              <a:lumMod val="40000"/>
              <a:lumOff val="60000"/>
            </a:schemeClr>
          </a:solidFill>
          <a:ln w="19050">
            <a:solidFill>
              <a:schemeClr val="bg1"/>
            </a:solidFill>
          </a:ln>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8" name="Chord 7"/>
          <p:cNvSpPr/>
          <p:nvPr/>
        </p:nvSpPr>
        <p:spPr>
          <a:xfrm>
            <a:off x="330348" y="2014817"/>
            <a:ext cx="534959" cy="534959"/>
          </a:xfrm>
          <a:prstGeom prst="chord">
            <a:avLst>
              <a:gd name="adj1" fmla="val 1168272"/>
              <a:gd name="adj2" fmla="val 9631728"/>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Freeform 8"/>
          <p:cNvSpPr/>
          <p:nvPr/>
        </p:nvSpPr>
        <p:spPr>
          <a:xfrm>
            <a:off x="1071490" y="3219182"/>
            <a:ext cx="2184418" cy="2814110"/>
          </a:xfrm>
          <a:custGeom>
            <a:avLst/>
            <a:gdLst>
              <a:gd name="connsiteX0" fmla="*/ 0 w 1978236"/>
              <a:gd name="connsiteY0" fmla="*/ 0 h 2814110"/>
              <a:gd name="connsiteX1" fmla="*/ 1978236 w 1978236"/>
              <a:gd name="connsiteY1" fmla="*/ 0 h 2814110"/>
              <a:gd name="connsiteX2" fmla="*/ 1978236 w 1978236"/>
              <a:gd name="connsiteY2" fmla="*/ 2814110 h 2814110"/>
              <a:gd name="connsiteX3" fmla="*/ 0 w 1978236"/>
              <a:gd name="connsiteY3" fmla="*/ 2814110 h 2814110"/>
              <a:gd name="connsiteX4" fmla="*/ 0 w 1978236"/>
              <a:gd name="connsiteY4" fmla="*/ 0 h 281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236" h="2814110">
                <a:moveTo>
                  <a:pt x="0" y="0"/>
                </a:moveTo>
                <a:lnTo>
                  <a:pt x="1978236" y="0"/>
                </a:lnTo>
                <a:lnTo>
                  <a:pt x="1978236" y="2814110"/>
                </a:lnTo>
                <a:lnTo>
                  <a:pt x="0" y="28141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8260" tIns="48260" rIns="48260" bIns="48260" numCol="1" spcCol="1270" anchor="t" anchorCtr="0">
            <a:noAutofit/>
          </a:bodyPr>
          <a:lstStyle/>
          <a:p>
            <a:pPr marL="166688" indent="-166688" defTabSz="844550">
              <a:lnSpc>
                <a:spcPct val="90000"/>
              </a:lnSpc>
              <a:spcAft>
                <a:spcPct val="35000"/>
              </a:spcAft>
              <a:buFont typeface="Arial" panose="020B0604020202020204" pitchFamily="34" charset="0"/>
              <a:buChar char="•"/>
            </a:pPr>
            <a:r>
              <a:rPr lang="en-US" altLang="ko-KR" dirty="0" smtClean="0">
                <a:solidFill>
                  <a:prstClr val="black">
                    <a:hueOff val="0"/>
                    <a:satOff val="0"/>
                    <a:lumOff val="0"/>
                    <a:alphaOff val="0"/>
                  </a:prstClr>
                </a:solidFill>
                <a:cs typeface="Arial" pitchFamily="34" charset="0"/>
              </a:rPr>
              <a:t>Unsupervised learning, clustering, and visualization</a:t>
            </a:r>
          </a:p>
          <a:p>
            <a:pPr marL="166688" indent="-166688" defTabSz="844550">
              <a:lnSpc>
                <a:spcPct val="90000"/>
              </a:lnSpc>
              <a:spcAft>
                <a:spcPct val="35000"/>
              </a:spcAft>
              <a:buFont typeface="Arial" panose="020B0604020202020204" pitchFamily="34" charset="0"/>
              <a:buChar char="•"/>
            </a:pPr>
            <a:r>
              <a:rPr lang="en-US" altLang="ko-KR" b="1" dirty="0" smtClean="0">
                <a:solidFill>
                  <a:prstClr val="black">
                    <a:hueOff val="0"/>
                    <a:satOff val="0"/>
                    <a:lumOff val="0"/>
                    <a:alphaOff val="0"/>
                  </a:prstClr>
                </a:solidFill>
                <a:cs typeface="Arial" pitchFamily="34" charset="0"/>
              </a:rPr>
              <a:t>Biggest hurdle:</a:t>
            </a:r>
            <a:r>
              <a:rPr lang="en-US" altLang="ko-KR" dirty="0" smtClean="0">
                <a:solidFill>
                  <a:prstClr val="black">
                    <a:hueOff val="0"/>
                    <a:satOff val="0"/>
                    <a:lumOff val="0"/>
                    <a:alphaOff val="0"/>
                  </a:prstClr>
                </a:solidFill>
                <a:cs typeface="Arial" pitchFamily="34" charset="0"/>
              </a:rPr>
              <a:t> Language/ elementary tools</a:t>
            </a:r>
          </a:p>
        </p:txBody>
      </p:sp>
      <p:sp>
        <p:nvSpPr>
          <p:cNvPr id="10" name="Freeform 9"/>
          <p:cNvSpPr/>
          <p:nvPr/>
        </p:nvSpPr>
        <p:spPr>
          <a:xfrm>
            <a:off x="1071490" y="2108701"/>
            <a:ext cx="2340686" cy="668699"/>
          </a:xfrm>
          <a:custGeom>
            <a:avLst/>
            <a:gdLst>
              <a:gd name="connsiteX0" fmla="*/ 0 w 1978236"/>
              <a:gd name="connsiteY0" fmla="*/ 0 h 668699"/>
              <a:gd name="connsiteX1" fmla="*/ 1978236 w 1978236"/>
              <a:gd name="connsiteY1" fmla="*/ 0 h 668699"/>
              <a:gd name="connsiteX2" fmla="*/ 1978236 w 1978236"/>
              <a:gd name="connsiteY2" fmla="*/ 668699 h 668699"/>
              <a:gd name="connsiteX3" fmla="*/ 0 w 1978236"/>
              <a:gd name="connsiteY3" fmla="*/ 668699 h 668699"/>
              <a:gd name="connsiteX4" fmla="*/ 0 w 1978236"/>
              <a:gd name="connsiteY4" fmla="*/ 0 h 66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236" h="668699">
                <a:moveTo>
                  <a:pt x="0" y="0"/>
                </a:moveTo>
                <a:lnTo>
                  <a:pt x="1978236" y="0"/>
                </a:lnTo>
                <a:lnTo>
                  <a:pt x="1978236" y="668699"/>
                </a:lnTo>
                <a:lnTo>
                  <a:pt x="0" y="668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defTabSz="889000">
              <a:lnSpc>
                <a:spcPct val="90000"/>
              </a:lnSpc>
              <a:spcAft>
                <a:spcPct val="35000"/>
              </a:spcAft>
            </a:pPr>
            <a:r>
              <a:rPr lang="en-US" altLang="ko-KR" sz="2000" b="1" dirty="0" smtClean="0">
                <a:solidFill>
                  <a:prstClr val="black">
                    <a:hueOff val="0"/>
                    <a:satOff val="0"/>
                    <a:lumOff val="0"/>
                    <a:alphaOff val="0"/>
                  </a:prstClr>
                </a:solidFill>
                <a:cs typeface="Arial" pitchFamily="34" charset="0"/>
              </a:rPr>
              <a:t>1. Big data: </a:t>
            </a:r>
            <a:br>
              <a:rPr lang="en-US" altLang="ko-KR" sz="2000" b="1" dirty="0" smtClean="0">
                <a:solidFill>
                  <a:prstClr val="black">
                    <a:hueOff val="0"/>
                    <a:satOff val="0"/>
                    <a:lumOff val="0"/>
                    <a:alphaOff val="0"/>
                  </a:prstClr>
                </a:solidFill>
                <a:cs typeface="Arial" pitchFamily="34" charset="0"/>
              </a:rPr>
            </a:br>
            <a:r>
              <a:rPr lang="en-US" altLang="ko-KR" sz="2000" dirty="0" smtClean="0">
                <a:solidFill>
                  <a:prstClr val="black">
                    <a:hueOff val="0"/>
                    <a:satOff val="0"/>
                    <a:lumOff val="0"/>
                    <a:alphaOff val="0"/>
                  </a:prstClr>
                </a:solidFill>
                <a:cs typeface="Arial" pitchFamily="34" charset="0"/>
              </a:rPr>
              <a:t>How does </a:t>
            </a:r>
            <a:r>
              <a:rPr lang="en-US" altLang="ko-KR" sz="2000" dirty="0">
                <a:solidFill>
                  <a:prstClr val="black">
                    <a:hueOff val="0"/>
                    <a:satOff val="0"/>
                    <a:lumOff val="0"/>
                    <a:alphaOff val="0"/>
                  </a:prstClr>
                </a:solidFill>
                <a:cs typeface="Arial" pitchFamily="34" charset="0"/>
              </a:rPr>
              <a:t/>
            </a:r>
            <a:br>
              <a:rPr lang="en-US" altLang="ko-KR" sz="2000" dirty="0">
                <a:solidFill>
                  <a:prstClr val="black">
                    <a:hueOff val="0"/>
                    <a:satOff val="0"/>
                    <a:lumOff val="0"/>
                    <a:alphaOff val="0"/>
                  </a:prstClr>
                </a:solidFill>
                <a:cs typeface="Arial" pitchFamily="34" charset="0"/>
              </a:rPr>
            </a:br>
            <a:r>
              <a:rPr lang="en-US" altLang="ko-KR" sz="2000" dirty="0" smtClean="0">
                <a:solidFill>
                  <a:prstClr val="black">
                    <a:hueOff val="0"/>
                    <a:satOff val="0"/>
                    <a:lumOff val="0"/>
                    <a:alphaOff val="0"/>
                  </a:prstClr>
                </a:solidFill>
                <a:cs typeface="Arial" pitchFamily="34" charset="0"/>
              </a:rPr>
              <a:t>it</a:t>
            </a:r>
            <a:r>
              <a:rPr lang="en-US" altLang="ko-KR" sz="2000" dirty="0">
                <a:solidFill>
                  <a:prstClr val="black">
                    <a:hueOff val="0"/>
                    <a:satOff val="0"/>
                    <a:lumOff val="0"/>
                    <a:alphaOff val="0"/>
                  </a:prstClr>
                </a:solidFill>
                <a:cs typeface="Arial" pitchFamily="34" charset="0"/>
              </a:rPr>
              <a:t> </a:t>
            </a:r>
            <a:r>
              <a:rPr lang="en-US" altLang="ko-KR" sz="2000" dirty="0" smtClean="0">
                <a:solidFill>
                  <a:prstClr val="black">
                    <a:hueOff val="0"/>
                    <a:satOff val="0"/>
                    <a:lumOff val="0"/>
                    <a:alphaOff val="0"/>
                  </a:prstClr>
                </a:solidFill>
                <a:cs typeface="Arial" pitchFamily="34" charset="0"/>
              </a:rPr>
              <a:t>happen? </a:t>
            </a:r>
            <a:endParaRPr lang="en-US" sz="2000" dirty="0">
              <a:solidFill>
                <a:prstClr val="black">
                  <a:hueOff val="0"/>
                  <a:satOff val="0"/>
                  <a:lumOff val="0"/>
                  <a:alphaOff val="0"/>
                </a:prstClr>
              </a:solidFill>
            </a:endParaRPr>
          </a:p>
        </p:txBody>
      </p:sp>
      <p:sp>
        <p:nvSpPr>
          <p:cNvPr id="11" name="Oval 10"/>
          <p:cNvSpPr/>
          <p:nvPr/>
        </p:nvSpPr>
        <p:spPr>
          <a:xfrm>
            <a:off x="3189038" y="1947948"/>
            <a:ext cx="668699" cy="668699"/>
          </a:xfrm>
          <a:prstGeom prst="ellipse">
            <a:avLst/>
          </a:prstGeom>
          <a:solidFill>
            <a:schemeClr val="accent2">
              <a:lumMod val="40000"/>
              <a:lumOff val="60000"/>
            </a:schemeClr>
          </a:solidFill>
          <a:ln w="19050">
            <a:solidFill>
              <a:schemeClr val="bg1"/>
            </a:solidFill>
          </a:ln>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2" name="Chord 11"/>
          <p:cNvSpPr/>
          <p:nvPr/>
        </p:nvSpPr>
        <p:spPr>
          <a:xfrm>
            <a:off x="3255908" y="2014817"/>
            <a:ext cx="534959" cy="534959"/>
          </a:xfrm>
          <a:prstGeom prst="chord">
            <a:avLst>
              <a:gd name="adj1" fmla="val 20431728"/>
              <a:gd name="adj2" fmla="val 11968272"/>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Freeform 12"/>
          <p:cNvSpPr/>
          <p:nvPr/>
        </p:nvSpPr>
        <p:spPr>
          <a:xfrm>
            <a:off x="3997049" y="3219182"/>
            <a:ext cx="2451899" cy="2814110"/>
          </a:xfrm>
          <a:custGeom>
            <a:avLst/>
            <a:gdLst>
              <a:gd name="connsiteX0" fmla="*/ 0 w 1978236"/>
              <a:gd name="connsiteY0" fmla="*/ 0 h 2814110"/>
              <a:gd name="connsiteX1" fmla="*/ 1978236 w 1978236"/>
              <a:gd name="connsiteY1" fmla="*/ 0 h 2814110"/>
              <a:gd name="connsiteX2" fmla="*/ 1978236 w 1978236"/>
              <a:gd name="connsiteY2" fmla="*/ 2814110 h 2814110"/>
              <a:gd name="connsiteX3" fmla="*/ 0 w 1978236"/>
              <a:gd name="connsiteY3" fmla="*/ 2814110 h 2814110"/>
              <a:gd name="connsiteX4" fmla="*/ 0 w 1978236"/>
              <a:gd name="connsiteY4" fmla="*/ 0 h 281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236" h="2814110">
                <a:moveTo>
                  <a:pt x="0" y="0"/>
                </a:moveTo>
                <a:lnTo>
                  <a:pt x="1978236" y="0"/>
                </a:lnTo>
                <a:lnTo>
                  <a:pt x="1978236" y="2814110"/>
                </a:lnTo>
                <a:lnTo>
                  <a:pt x="0" y="28141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8260" tIns="48260" rIns="48260" bIns="48260" numCol="1" spcCol="1270" anchor="t" anchorCtr="0">
            <a:noAutofit/>
          </a:bodyPr>
          <a:lstStyle/>
          <a:p>
            <a:pPr marL="166688" indent="-166688" defTabSz="844550">
              <a:lnSpc>
                <a:spcPct val="90000"/>
              </a:lnSpc>
              <a:spcAft>
                <a:spcPct val="35000"/>
              </a:spcAft>
              <a:buFont typeface="Arial" panose="020B0604020202020204" pitchFamily="34" charset="0"/>
              <a:buChar char="•"/>
            </a:pPr>
            <a:r>
              <a:rPr lang="en-US" altLang="ko-KR" dirty="0" smtClean="0">
                <a:solidFill>
                  <a:prstClr val="black">
                    <a:hueOff val="0"/>
                    <a:satOff val="0"/>
                    <a:lumOff val="0"/>
                    <a:alphaOff val="0"/>
                  </a:prstClr>
                </a:solidFill>
                <a:cs typeface="Arial" pitchFamily="34" charset="0"/>
              </a:rPr>
              <a:t>Physics informed data analytics/ supervised methods</a:t>
            </a:r>
          </a:p>
          <a:p>
            <a:pPr marL="166688" indent="-166688" defTabSz="844550">
              <a:lnSpc>
                <a:spcPct val="90000"/>
              </a:lnSpc>
              <a:spcAft>
                <a:spcPct val="35000"/>
              </a:spcAft>
              <a:buFont typeface="Arial" panose="020B0604020202020204" pitchFamily="34" charset="0"/>
              <a:buChar char="•"/>
            </a:pPr>
            <a:r>
              <a:rPr lang="en-US" altLang="ko-KR" b="1" dirty="0" smtClean="0">
                <a:solidFill>
                  <a:prstClr val="black">
                    <a:hueOff val="0"/>
                    <a:satOff val="0"/>
                    <a:lumOff val="0"/>
                    <a:alphaOff val="0"/>
                  </a:prstClr>
                </a:solidFill>
                <a:cs typeface="Arial" pitchFamily="34" charset="0"/>
              </a:rPr>
              <a:t>Biggest hurdles: </a:t>
            </a:r>
            <a:r>
              <a:rPr lang="en-US" altLang="ko-KR" dirty="0" smtClean="0">
                <a:solidFill>
                  <a:prstClr val="black">
                    <a:hueOff val="0"/>
                    <a:satOff val="0"/>
                    <a:lumOff val="0"/>
                    <a:alphaOff val="0"/>
                  </a:prstClr>
                </a:solidFill>
                <a:cs typeface="Arial" pitchFamily="34" charset="0"/>
              </a:rPr>
              <a:t>Mathematical framework, </a:t>
            </a:r>
            <a:br>
              <a:rPr lang="en-US" altLang="ko-KR" dirty="0" smtClean="0">
                <a:solidFill>
                  <a:prstClr val="black">
                    <a:hueOff val="0"/>
                    <a:satOff val="0"/>
                    <a:lumOff val="0"/>
                    <a:alphaOff val="0"/>
                  </a:prstClr>
                </a:solidFill>
                <a:cs typeface="Arial" pitchFamily="34" charset="0"/>
              </a:rPr>
            </a:br>
            <a:r>
              <a:rPr lang="en-US" altLang="ko-KR" dirty="0" smtClean="0">
                <a:solidFill>
                  <a:prstClr val="black">
                    <a:hueOff val="0"/>
                    <a:satOff val="0"/>
                    <a:lumOff val="0"/>
                    <a:alphaOff val="0"/>
                  </a:prstClr>
                </a:solidFill>
                <a:cs typeface="Arial" pitchFamily="34" charset="0"/>
              </a:rPr>
              <a:t>scalability of computational tools</a:t>
            </a:r>
            <a:endParaRPr lang="en-US" altLang="ko-KR" dirty="0">
              <a:solidFill>
                <a:prstClr val="black">
                  <a:hueOff val="0"/>
                  <a:satOff val="0"/>
                  <a:lumOff val="0"/>
                  <a:alphaOff val="0"/>
                </a:prstClr>
              </a:solidFill>
              <a:cs typeface="Arial" pitchFamily="34" charset="0"/>
            </a:endParaRPr>
          </a:p>
        </p:txBody>
      </p:sp>
      <p:sp>
        <p:nvSpPr>
          <p:cNvPr id="14" name="Freeform 13"/>
          <p:cNvSpPr/>
          <p:nvPr/>
        </p:nvSpPr>
        <p:spPr>
          <a:xfrm>
            <a:off x="3997050" y="2108701"/>
            <a:ext cx="1978236" cy="668699"/>
          </a:xfrm>
          <a:custGeom>
            <a:avLst/>
            <a:gdLst>
              <a:gd name="connsiteX0" fmla="*/ 0 w 1978236"/>
              <a:gd name="connsiteY0" fmla="*/ 0 h 668699"/>
              <a:gd name="connsiteX1" fmla="*/ 1978236 w 1978236"/>
              <a:gd name="connsiteY1" fmla="*/ 0 h 668699"/>
              <a:gd name="connsiteX2" fmla="*/ 1978236 w 1978236"/>
              <a:gd name="connsiteY2" fmla="*/ 668699 h 668699"/>
              <a:gd name="connsiteX3" fmla="*/ 0 w 1978236"/>
              <a:gd name="connsiteY3" fmla="*/ 668699 h 668699"/>
              <a:gd name="connsiteX4" fmla="*/ 0 w 1978236"/>
              <a:gd name="connsiteY4" fmla="*/ 0 h 66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236" h="668699">
                <a:moveTo>
                  <a:pt x="0" y="0"/>
                </a:moveTo>
                <a:lnTo>
                  <a:pt x="1978236" y="0"/>
                </a:lnTo>
                <a:lnTo>
                  <a:pt x="1978236" y="668699"/>
                </a:lnTo>
                <a:lnTo>
                  <a:pt x="0" y="668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defTabSz="889000">
              <a:lnSpc>
                <a:spcPct val="90000"/>
              </a:lnSpc>
              <a:spcAft>
                <a:spcPct val="35000"/>
              </a:spcAft>
            </a:pPr>
            <a:r>
              <a:rPr lang="en-US" altLang="ko-KR" sz="2000" b="1" dirty="0" smtClean="0">
                <a:solidFill>
                  <a:prstClr val="black">
                    <a:hueOff val="0"/>
                    <a:satOff val="0"/>
                    <a:lumOff val="0"/>
                    <a:alphaOff val="0"/>
                  </a:prstClr>
                </a:solidFill>
                <a:cs typeface="Arial" pitchFamily="34" charset="0"/>
              </a:rPr>
              <a:t>2. Deep data: </a:t>
            </a:r>
            <a:r>
              <a:rPr lang="en-US" altLang="ko-KR" sz="2000" dirty="0">
                <a:solidFill>
                  <a:prstClr val="black">
                    <a:hueOff val="0"/>
                    <a:satOff val="0"/>
                    <a:lumOff val="0"/>
                    <a:alphaOff val="0"/>
                  </a:prstClr>
                </a:solidFill>
                <a:cs typeface="Arial" pitchFamily="34" charset="0"/>
              </a:rPr>
              <a:t>H</a:t>
            </a:r>
            <a:r>
              <a:rPr lang="en-US" altLang="ko-KR" sz="2000" dirty="0" smtClean="0">
                <a:solidFill>
                  <a:prstClr val="black">
                    <a:hueOff val="0"/>
                    <a:satOff val="0"/>
                    <a:lumOff val="0"/>
                    <a:alphaOff val="0"/>
                  </a:prstClr>
                </a:solidFill>
                <a:cs typeface="Arial" pitchFamily="34" charset="0"/>
              </a:rPr>
              <a:t>ow can </a:t>
            </a:r>
            <a:br>
              <a:rPr lang="en-US" altLang="ko-KR" sz="2000" dirty="0" smtClean="0">
                <a:solidFill>
                  <a:prstClr val="black">
                    <a:hueOff val="0"/>
                    <a:satOff val="0"/>
                    <a:lumOff val="0"/>
                    <a:alphaOff val="0"/>
                  </a:prstClr>
                </a:solidFill>
                <a:cs typeface="Arial" pitchFamily="34" charset="0"/>
              </a:rPr>
            </a:br>
            <a:r>
              <a:rPr lang="en-US" altLang="ko-KR" sz="2000" dirty="0" smtClean="0">
                <a:solidFill>
                  <a:prstClr val="black">
                    <a:hueOff val="0"/>
                    <a:satOff val="0"/>
                    <a:lumOff val="0"/>
                    <a:alphaOff val="0"/>
                  </a:prstClr>
                </a:solidFill>
                <a:cs typeface="Arial" pitchFamily="34" charset="0"/>
              </a:rPr>
              <a:t>we understand? </a:t>
            </a:r>
          </a:p>
        </p:txBody>
      </p:sp>
      <p:sp>
        <p:nvSpPr>
          <p:cNvPr id="15" name="Oval 14"/>
          <p:cNvSpPr/>
          <p:nvPr/>
        </p:nvSpPr>
        <p:spPr>
          <a:xfrm>
            <a:off x="6114599" y="1947948"/>
            <a:ext cx="668699" cy="668699"/>
          </a:xfrm>
          <a:prstGeom prst="ellipse">
            <a:avLst/>
          </a:prstGeom>
          <a:solidFill>
            <a:schemeClr val="accent2">
              <a:lumMod val="40000"/>
              <a:lumOff val="60000"/>
            </a:schemeClr>
          </a:solidFill>
          <a:ln w="19050">
            <a:solidFill>
              <a:schemeClr val="bg1"/>
            </a:solidFill>
          </a:ln>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Chord 15"/>
          <p:cNvSpPr/>
          <p:nvPr/>
        </p:nvSpPr>
        <p:spPr>
          <a:xfrm>
            <a:off x="6181469" y="2014817"/>
            <a:ext cx="534959" cy="534959"/>
          </a:xfrm>
          <a:prstGeom prst="chord">
            <a:avLst>
              <a:gd name="adj1" fmla="val 16200000"/>
              <a:gd name="adj2" fmla="val 16200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Freeform 16"/>
          <p:cNvSpPr/>
          <p:nvPr/>
        </p:nvSpPr>
        <p:spPr>
          <a:xfrm>
            <a:off x="6922611" y="3159807"/>
            <a:ext cx="2204564" cy="2814110"/>
          </a:xfrm>
          <a:custGeom>
            <a:avLst/>
            <a:gdLst>
              <a:gd name="connsiteX0" fmla="*/ 0 w 1978236"/>
              <a:gd name="connsiteY0" fmla="*/ 0 h 2814110"/>
              <a:gd name="connsiteX1" fmla="*/ 1978236 w 1978236"/>
              <a:gd name="connsiteY1" fmla="*/ 0 h 2814110"/>
              <a:gd name="connsiteX2" fmla="*/ 1978236 w 1978236"/>
              <a:gd name="connsiteY2" fmla="*/ 2814110 h 2814110"/>
              <a:gd name="connsiteX3" fmla="*/ 0 w 1978236"/>
              <a:gd name="connsiteY3" fmla="*/ 2814110 h 2814110"/>
              <a:gd name="connsiteX4" fmla="*/ 0 w 1978236"/>
              <a:gd name="connsiteY4" fmla="*/ 0 h 281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236" h="2814110">
                <a:moveTo>
                  <a:pt x="0" y="0"/>
                </a:moveTo>
                <a:lnTo>
                  <a:pt x="1978236" y="0"/>
                </a:lnTo>
                <a:lnTo>
                  <a:pt x="1978236" y="2814110"/>
                </a:lnTo>
                <a:lnTo>
                  <a:pt x="0" y="28141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8260" tIns="48260" rIns="48260" bIns="48260" numCol="1" spcCol="1270" anchor="t" anchorCtr="0">
            <a:noAutofit/>
          </a:bodyPr>
          <a:lstStyle/>
          <a:p>
            <a:pPr marL="166688" indent="-166688" defTabSz="844550">
              <a:lnSpc>
                <a:spcPct val="90000"/>
              </a:lnSpc>
              <a:spcAft>
                <a:spcPct val="35000"/>
              </a:spcAft>
              <a:buFont typeface="Arial" panose="020B0604020202020204" pitchFamily="34" charset="0"/>
              <a:buChar char="•"/>
            </a:pPr>
            <a:r>
              <a:rPr lang="en-US" altLang="ko-KR" dirty="0" smtClean="0">
                <a:solidFill>
                  <a:prstClr val="black">
                    <a:hueOff val="0"/>
                    <a:satOff val="0"/>
                    <a:lumOff val="0"/>
                    <a:alphaOff val="0"/>
                  </a:prstClr>
                </a:solidFill>
                <a:cs typeface="Arial" pitchFamily="34" charset="0"/>
              </a:rPr>
              <a:t>Feedback </a:t>
            </a:r>
            <a:br>
              <a:rPr lang="en-US" altLang="ko-KR" dirty="0" smtClean="0">
                <a:solidFill>
                  <a:prstClr val="black">
                    <a:hueOff val="0"/>
                    <a:satOff val="0"/>
                    <a:lumOff val="0"/>
                    <a:alphaOff val="0"/>
                  </a:prstClr>
                </a:solidFill>
                <a:cs typeface="Arial" pitchFamily="34" charset="0"/>
              </a:rPr>
            </a:br>
            <a:r>
              <a:rPr lang="en-US" altLang="ko-KR" dirty="0" smtClean="0">
                <a:solidFill>
                  <a:prstClr val="black">
                    <a:hueOff val="0"/>
                    <a:satOff val="0"/>
                    <a:lumOff val="0"/>
                    <a:alphaOff val="0"/>
                  </a:prstClr>
                </a:solidFill>
                <a:cs typeface="Arial" pitchFamily="34" charset="0"/>
              </a:rPr>
              <a:t>and expert/AI systems</a:t>
            </a:r>
          </a:p>
          <a:p>
            <a:pPr marL="166688" indent="-166688" defTabSz="844550">
              <a:lnSpc>
                <a:spcPct val="90000"/>
              </a:lnSpc>
              <a:spcAft>
                <a:spcPct val="35000"/>
              </a:spcAft>
              <a:buFont typeface="Arial" panose="020B0604020202020204" pitchFamily="34" charset="0"/>
              <a:buChar char="•"/>
            </a:pPr>
            <a:r>
              <a:rPr lang="en-US" altLang="ko-KR" b="1" dirty="0" smtClean="0">
                <a:solidFill>
                  <a:prstClr val="black">
                    <a:hueOff val="0"/>
                    <a:satOff val="0"/>
                    <a:lumOff val="0"/>
                    <a:alphaOff val="0"/>
                  </a:prstClr>
                </a:solidFill>
                <a:cs typeface="Arial" pitchFamily="34" charset="0"/>
              </a:rPr>
              <a:t>Biggest hurdles:  </a:t>
            </a:r>
            <a:r>
              <a:rPr lang="en-US" altLang="ko-KR" dirty="0">
                <a:solidFill>
                  <a:prstClr val="black">
                    <a:hueOff val="0"/>
                    <a:satOff val="0"/>
                    <a:lumOff val="0"/>
                    <a:alphaOff val="0"/>
                  </a:prstClr>
                </a:solidFill>
                <a:cs typeface="Arial" pitchFamily="34" charset="0"/>
              </a:rPr>
              <a:t>D</a:t>
            </a:r>
            <a:r>
              <a:rPr lang="en-US" altLang="ko-KR" dirty="0" smtClean="0">
                <a:solidFill>
                  <a:prstClr val="black">
                    <a:hueOff val="0"/>
                    <a:satOff val="0"/>
                    <a:lumOff val="0"/>
                    <a:alphaOff val="0"/>
                  </a:prstClr>
                </a:solidFill>
                <a:cs typeface="Arial" pitchFamily="34" charset="0"/>
              </a:rPr>
              <a:t>on’t know </a:t>
            </a:r>
            <a:br>
              <a:rPr lang="en-US" altLang="ko-KR" dirty="0" smtClean="0">
                <a:solidFill>
                  <a:prstClr val="black">
                    <a:hueOff val="0"/>
                    <a:satOff val="0"/>
                    <a:lumOff val="0"/>
                    <a:alphaOff val="0"/>
                  </a:prstClr>
                </a:solidFill>
                <a:cs typeface="Arial" pitchFamily="34" charset="0"/>
              </a:rPr>
            </a:br>
            <a:r>
              <a:rPr lang="en-US" altLang="ko-KR" dirty="0" smtClean="0">
                <a:solidFill>
                  <a:prstClr val="black">
                    <a:hueOff val="0"/>
                    <a:satOff val="0"/>
                    <a:lumOff val="0"/>
                    <a:alphaOff val="0"/>
                  </a:prstClr>
                </a:solidFill>
                <a:cs typeface="Arial" pitchFamily="34" charset="0"/>
              </a:rPr>
              <a:t>where to start, </a:t>
            </a:r>
            <a:br>
              <a:rPr lang="en-US" altLang="ko-KR" dirty="0" smtClean="0">
                <a:solidFill>
                  <a:prstClr val="black">
                    <a:hueOff val="0"/>
                    <a:satOff val="0"/>
                    <a:lumOff val="0"/>
                    <a:alphaOff val="0"/>
                  </a:prstClr>
                </a:solidFill>
                <a:cs typeface="Arial" pitchFamily="34" charset="0"/>
              </a:rPr>
            </a:br>
            <a:r>
              <a:rPr lang="en-US" altLang="ko-KR" dirty="0" smtClean="0">
                <a:solidFill>
                  <a:prstClr val="black">
                    <a:hueOff val="0"/>
                    <a:satOff val="0"/>
                    <a:lumOff val="0"/>
                    <a:alphaOff val="0"/>
                  </a:prstClr>
                </a:solidFill>
                <a:cs typeface="Arial" pitchFamily="34" charset="0"/>
              </a:rPr>
              <a:t>but it is possible</a:t>
            </a:r>
          </a:p>
        </p:txBody>
      </p:sp>
      <p:sp>
        <p:nvSpPr>
          <p:cNvPr id="18" name="Freeform 17"/>
          <p:cNvSpPr/>
          <p:nvPr/>
        </p:nvSpPr>
        <p:spPr>
          <a:xfrm>
            <a:off x="6922611" y="2108701"/>
            <a:ext cx="1978236" cy="668699"/>
          </a:xfrm>
          <a:custGeom>
            <a:avLst/>
            <a:gdLst>
              <a:gd name="connsiteX0" fmla="*/ 0 w 1978236"/>
              <a:gd name="connsiteY0" fmla="*/ 0 h 668699"/>
              <a:gd name="connsiteX1" fmla="*/ 1978236 w 1978236"/>
              <a:gd name="connsiteY1" fmla="*/ 0 h 668699"/>
              <a:gd name="connsiteX2" fmla="*/ 1978236 w 1978236"/>
              <a:gd name="connsiteY2" fmla="*/ 668699 h 668699"/>
              <a:gd name="connsiteX3" fmla="*/ 0 w 1978236"/>
              <a:gd name="connsiteY3" fmla="*/ 668699 h 668699"/>
              <a:gd name="connsiteX4" fmla="*/ 0 w 1978236"/>
              <a:gd name="connsiteY4" fmla="*/ 0 h 66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236" h="668699">
                <a:moveTo>
                  <a:pt x="0" y="0"/>
                </a:moveTo>
                <a:lnTo>
                  <a:pt x="1978236" y="0"/>
                </a:lnTo>
                <a:lnTo>
                  <a:pt x="1978236" y="668699"/>
                </a:lnTo>
                <a:lnTo>
                  <a:pt x="0" y="668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defTabSz="889000">
              <a:lnSpc>
                <a:spcPct val="90000"/>
              </a:lnSpc>
              <a:spcAft>
                <a:spcPct val="35000"/>
              </a:spcAft>
            </a:pPr>
            <a:r>
              <a:rPr lang="en-US" altLang="ko-KR" sz="2000" b="1" dirty="0" smtClean="0">
                <a:solidFill>
                  <a:prstClr val="black">
                    <a:hueOff val="0"/>
                    <a:satOff val="0"/>
                    <a:lumOff val="0"/>
                    <a:alphaOff val="0"/>
                  </a:prstClr>
                </a:solidFill>
                <a:cs typeface="Arial" pitchFamily="34" charset="0"/>
              </a:rPr>
              <a:t>3. Smart data: </a:t>
            </a:r>
            <a:r>
              <a:rPr lang="en-US" altLang="ko-KR" sz="2000" dirty="0">
                <a:solidFill>
                  <a:prstClr val="black">
                    <a:hueOff val="0"/>
                    <a:satOff val="0"/>
                    <a:lumOff val="0"/>
                    <a:alphaOff val="0"/>
                  </a:prstClr>
                </a:solidFill>
                <a:cs typeface="Arial" pitchFamily="34" charset="0"/>
              </a:rPr>
              <a:t>H</a:t>
            </a:r>
            <a:r>
              <a:rPr lang="en-US" altLang="ko-KR" sz="2000" dirty="0" smtClean="0">
                <a:solidFill>
                  <a:prstClr val="black">
                    <a:hueOff val="0"/>
                    <a:satOff val="0"/>
                    <a:lumOff val="0"/>
                    <a:alphaOff val="0"/>
                  </a:prstClr>
                </a:solidFill>
                <a:cs typeface="Arial" pitchFamily="34" charset="0"/>
              </a:rPr>
              <a:t>ow can </a:t>
            </a:r>
            <a:br>
              <a:rPr lang="en-US" altLang="ko-KR" sz="2000" dirty="0" smtClean="0">
                <a:solidFill>
                  <a:prstClr val="black">
                    <a:hueOff val="0"/>
                    <a:satOff val="0"/>
                    <a:lumOff val="0"/>
                    <a:alphaOff val="0"/>
                  </a:prstClr>
                </a:solidFill>
                <a:cs typeface="Arial" pitchFamily="34" charset="0"/>
              </a:rPr>
            </a:br>
            <a:r>
              <a:rPr lang="en-US" altLang="ko-KR" sz="2000" dirty="0" smtClean="0">
                <a:solidFill>
                  <a:prstClr val="black">
                    <a:hueOff val="0"/>
                    <a:satOff val="0"/>
                    <a:lumOff val="0"/>
                    <a:alphaOff val="0"/>
                  </a:prstClr>
                </a:solidFill>
                <a:cs typeface="Arial" pitchFamily="34" charset="0"/>
              </a:rPr>
              <a:t>we do better?</a:t>
            </a:r>
          </a:p>
        </p:txBody>
      </p:sp>
      <p:sp>
        <p:nvSpPr>
          <p:cNvPr id="19" name="Rounded Rectangle 18"/>
          <p:cNvSpPr/>
          <p:nvPr/>
        </p:nvSpPr>
        <p:spPr>
          <a:xfrm>
            <a:off x="244429" y="1337820"/>
            <a:ext cx="6412624" cy="531421"/>
          </a:xfrm>
          <a:prstGeom prst="roundRect">
            <a:avLst>
              <a:gd name="adj" fmla="val 24498"/>
            </a:avLst>
          </a:prstGeom>
          <a:noFill/>
          <a:ln w="38100">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spcBef>
                <a:spcPct val="10000"/>
              </a:spcBef>
              <a:spcAft>
                <a:spcPts val="300"/>
              </a:spcAft>
              <a:defRPr/>
            </a:pPr>
            <a:r>
              <a:rPr lang="en-US" altLang="ko-KR" sz="2400" b="1" dirty="0">
                <a:solidFill>
                  <a:srgbClr val="84B641"/>
                </a:solidFill>
                <a:cs typeface="Arial" pitchFamily="34" charset="0"/>
              </a:rPr>
              <a:t>Physics: </a:t>
            </a:r>
            <a:r>
              <a:rPr lang="en-US" altLang="ko-KR" sz="2400" dirty="0">
                <a:solidFill>
                  <a:srgbClr val="84B641"/>
                </a:solidFill>
                <a:cs typeface="Arial" pitchFamily="34" charset="0"/>
              </a:rPr>
              <a:t>W</a:t>
            </a:r>
            <a:r>
              <a:rPr lang="en-US" altLang="ko-KR" sz="2400" dirty="0" smtClean="0">
                <a:solidFill>
                  <a:srgbClr val="84B641"/>
                </a:solidFill>
                <a:cs typeface="Arial" pitchFamily="34" charset="0"/>
              </a:rPr>
              <a:t>hy </a:t>
            </a:r>
            <a:r>
              <a:rPr lang="en-US" altLang="ko-KR" sz="2400" dirty="0">
                <a:solidFill>
                  <a:srgbClr val="84B641"/>
                </a:solidFill>
                <a:cs typeface="Arial" pitchFamily="34" charset="0"/>
              </a:rPr>
              <a:t>something happens</a:t>
            </a:r>
          </a:p>
        </p:txBody>
      </p:sp>
    </p:spTree>
    <p:extLst>
      <p:ext uri="{BB962C8B-B14F-4D97-AF65-F5344CB8AC3E}">
        <p14:creationId xmlns:p14="http://schemas.microsoft.com/office/powerpoint/2010/main" val="2708669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4563" y="3100416"/>
            <a:ext cx="6095308" cy="553998"/>
          </a:xfrm>
          <a:prstGeom prst="rect">
            <a:avLst/>
          </a:prstGeom>
        </p:spPr>
        <p:txBody>
          <a:bodyPr wrap="square">
            <a:spAutoFit/>
          </a:bodyPr>
          <a:lstStyle/>
          <a:p>
            <a:r>
              <a:rPr lang="en-US" sz="3000" b="1" dirty="0" smtClean="0">
                <a:solidFill>
                  <a:srgbClr val="006C3A"/>
                </a:solidFill>
                <a:latin typeface="Arial Black" pitchFamily="34" charset="0"/>
                <a:ea typeface="+mj-ea"/>
                <a:cs typeface="+mj-cs"/>
              </a:rPr>
              <a:t>Level 1: Big data in imaging</a:t>
            </a:r>
            <a:endParaRPr lang="en-US" b="1" dirty="0"/>
          </a:p>
        </p:txBody>
      </p:sp>
    </p:spTree>
    <p:extLst>
      <p:ext uri="{BB962C8B-B14F-4D97-AF65-F5344CB8AC3E}">
        <p14:creationId xmlns:p14="http://schemas.microsoft.com/office/powerpoint/2010/main" val="773167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ormal_Modes\Images for Sergei\D - M1+M2 phase mixture images\D1 HAADF-76394.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1049"/>
            <a:ext cx="9144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934459" y="-1"/>
            <a:ext cx="2092239" cy="3170099"/>
          </a:xfrm>
          <a:prstGeom prst="rect">
            <a:avLst/>
          </a:prstGeom>
          <a:noFill/>
        </p:spPr>
        <p:txBody>
          <a:bodyPr wrap="none" rtlCol="0">
            <a:spAutoFit/>
          </a:bodyPr>
          <a:lstStyle/>
          <a:p>
            <a:r>
              <a:rPr lang="en-US" sz="2000" b="1" dirty="0" smtClean="0">
                <a:solidFill>
                  <a:srgbClr val="FFFF00"/>
                </a:solidFill>
              </a:rPr>
              <a:t>Imaging:</a:t>
            </a:r>
          </a:p>
          <a:p>
            <a:r>
              <a:rPr lang="en-US" sz="2000" b="1" dirty="0" smtClean="0">
                <a:solidFill>
                  <a:srgbClr val="FFFF00"/>
                </a:solidFill>
              </a:rPr>
              <a:t>A. Borisevich</a:t>
            </a:r>
          </a:p>
          <a:p>
            <a:r>
              <a:rPr lang="en-US" sz="2000" b="1" dirty="0" smtClean="0">
                <a:solidFill>
                  <a:srgbClr val="FFFF00"/>
                </a:solidFill>
              </a:rPr>
              <a:t>Q. He</a:t>
            </a:r>
          </a:p>
          <a:p>
            <a:pPr marL="342900" indent="-342900">
              <a:buAutoNum type="alphaUcPeriod"/>
            </a:pPr>
            <a:endParaRPr lang="en-US" sz="2000" b="1" dirty="0">
              <a:solidFill>
                <a:srgbClr val="FFFF00"/>
              </a:solidFill>
            </a:endParaRPr>
          </a:p>
          <a:p>
            <a:r>
              <a:rPr lang="en-US" sz="2000" b="1" dirty="0" smtClean="0">
                <a:solidFill>
                  <a:srgbClr val="FFFF00"/>
                </a:solidFill>
              </a:rPr>
              <a:t>Sample:</a:t>
            </a:r>
          </a:p>
          <a:p>
            <a:r>
              <a:rPr lang="en-US" sz="2000" b="1" dirty="0" smtClean="0">
                <a:solidFill>
                  <a:srgbClr val="FFFF00"/>
                </a:solidFill>
              </a:rPr>
              <a:t>V. </a:t>
            </a:r>
            <a:r>
              <a:rPr lang="en-US" sz="2000" b="1" dirty="0" err="1" smtClean="0">
                <a:solidFill>
                  <a:srgbClr val="FFFF00"/>
                </a:solidFill>
              </a:rPr>
              <a:t>Guilants</a:t>
            </a:r>
            <a:endParaRPr lang="en-US" sz="2000" b="1" dirty="0" smtClean="0">
              <a:solidFill>
                <a:srgbClr val="FFFF00"/>
              </a:solidFill>
            </a:endParaRPr>
          </a:p>
          <a:p>
            <a:endParaRPr lang="en-US" sz="2000" b="1" dirty="0">
              <a:solidFill>
                <a:srgbClr val="FFFF00"/>
              </a:solidFill>
            </a:endParaRPr>
          </a:p>
          <a:p>
            <a:r>
              <a:rPr lang="en-US" sz="2000" b="1" dirty="0" smtClean="0">
                <a:solidFill>
                  <a:srgbClr val="FFFF00"/>
                </a:solidFill>
              </a:rPr>
              <a:t>Image analysis:</a:t>
            </a:r>
          </a:p>
          <a:p>
            <a:r>
              <a:rPr lang="en-US" sz="2000" b="1" dirty="0" smtClean="0">
                <a:solidFill>
                  <a:srgbClr val="FFFF00"/>
                </a:solidFill>
              </a:rPr>
              <a:t>S. Jesse</a:t>
            </a:r>
          </a:p>
          <a:p>
            <a:r>
              <a:rPr lang="en-US" sz="2000" b="1" dirty="0" smtClean="0">
                <a:solidFill>
                  <a:srgbClr val="FFFF00"/>
                </a:solidFill>
              </a:rPr>
              <a:t>A. </a:t>
            </a:r>
            <a:r>
              <a:rPr lang="en-US" sz="2000" b="1" dirty="0" err="1" smtClean="0">
                <a:solidFill>
                  <a:srgbClr val="FFFF00"/>
                </a:solidFill>
              </a:rPr>
              <a:t>Belianinov</a:t>
            </a:r>
            <a:endParaRPr lang="en-US" sz="2000" b="1" dirty="0">
              <a:solidFill>
                <a:srgbClr val="FFFF00"/>
              </a:solidFill>
            </a:endParaRPr>
          </a:p>
        </p:txBody>
      </p:sp>
    </p:spTree>
    <p:extLst>
      <p:ext uri="{BB962C8B-B14F-4D97-AF65-F5344CB8AC3E}">
        <p14:creationId xmlns:p14="http://schemas.microsoft.com/office/powerpoint/2010/main" val="13893774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Isosceles Triangle 108"/>
          <p:cNvSpPr/>
          <p:nvPr/>
        </p:nvSpPr>
        <p:spPr>
          <a:xfrm rot="5400000">
            <a:off x="4117848" y="5129890"/>
            <a:ext cx="1060704" cy="914400"/>
          </a:xfrm>
          <a:prstGeom prst="triangle">
            <a:avLst/>
          </a:prstGeom>
          <a:solidFill>
            <a:schemeClr val="tx2">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Isosceles Triangle 107"/>
          <p:cNvSpPr/>
          <p:nvPr/>
        </p:nvSpPr>
        <p:spPr>
          <a:xfrm rot="5400000">
            <a:off x="1758075" y="5129890"/>
            <a:ext cx="1060704" cy="914400"/>
          </a:xfrm>
          <a:prstGeom prst="triangle">
            <a:avLst/>
          </a:prstGeom>
          <a:solidFill>
            <a:schemeClr val="tx2">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E:\Normal_Modes\Images for Sergei\D - M1+M2 phase mixture images\D1 HAADF-76394.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762000"/>
            <a:ext cx="4267200" cy="42672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6200" y="4308206"/>
            <a:ext cx="2120900" cy="2397393"/>
          </a:xfrm>
          <a:prstGeom prst="roundRect">
            <a:avLst>
              <a:gd name="adj" fmla="val 9713"/>
            </a:avLst>
          </a:prstGeom>
          <a:solidFill>
            <a:schemeClr val="bg1"/>
          </a:solidFill>
          <a:ln w="127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9939" y="163571"/>
            <a:ext cx="9144000" cy="487954"/>
          </a:xfrm>
          <a:prstGeom prst="rect">
            <a:avLst/>
          </a:prstGeom>
          <a:noFill/>
          <a:ln>
            <a:noFill/>
          </a:ln>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a:solidFill>
                  <a:srgbClr val="006C3A"/>
                </a:solidFill>
                <a:latin typeface="+mj-lt"/>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a:lstStyle>
          <a:p>
            <a:pPr algn="ctr" defTabSz="457200"/>
            <a:r>
              <a:rPr lang="en-US" b="1" kern="0" dirty="0" smtClean="0">
                <a:solidFill>
                  <a:srgbClr val="106636"/>
                </a:solidFill>
                <a:latin typeface="Arial Black" pitchFamily="34" charset="0"/>
                <a:cs typeface="Arial"/>
              </a:rPr>
              <a:t>Normal Modes Analysis</a:t>
            </a:r>
            <a:endParaRPr lang="en-US" i="1" kern="0" dirty="0">
              <a:solidFill>
                <a:srgbClr val="106636"/>
              </a:solidFill>
              <a:latin typeface="Arial Black" pitchFamily="34" charset="0"/>
              <a:cs typeface="Arial"/>
            </a:endParaRPr>
          </a:p>
        </p:txBody>
      </p:sp>
      <p:sp>
        <p:nvSpPr>
          <p:cNvPr id="12" name="Rounded Rectangle 11"/>
          <p:cNvSpPr/>
          <p:nvPr/>
        </p:nvSpPr>
        <p:spPr>
          <a:xfrm>
            <a:off x="4648200" y="762000"/>
            <a:ext cx="4419600" cy="5943600"/>
          </a:xfrm>
          <a:prstGeom prst="roundRect">
            <a:avLst>
              <a:gd name="adj" fmla="val 6322"/>
            </a:avLst>
          </a:prstGeom>
          <a:solidFill>
            <a:schemeClr val="bg1"/>
          </a:solid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7958152"/>
              </p:ext>
            </p:extLst>
          </p:nvPr>
        </p:nvGraphicFramePr>
        <p:xfrm>
          <a:off x="5934075" y="1600200"/>
          <a:ext cx="1847850" cy="385762"/>
        </p:xfrm>
        <a:graphic>
          <a:graphicData uri="http://schemas.openxmlformats.org/presentationml/2006/ole">
            <mc:AlternateContent xmlns:mc="http://schemas.openxmlformats.org/markup-compatibility/2006">
              <mc:Choice xmlns:v="urn:schemas-microsoft-com:vml" Requires="v">
                <p:oleObj spid="_x0000_s19524" name="Equation" r:id="rId4" imgW="1155700" imgH="241300" progId="Equation.3">
                  <p:embed/>
                </p:oleObj>
              </mc:Choice>
              <mc:Fallback>
                <p:oleObj name="Equation" r:id="rId4" imgW="11557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5" y="1600200"/>
                        <a:ext cx="184785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4724400" y="2019120"/>
            <a:ext cx="4267200" cy="1200329"/>
          </a:xfrm>
          <a:prstGeom prst="rect">
            <a:avLst/>
          </a:prstGeom>
          <a:noFill/>
        </p:spPr>
        <p:txBody>
          <a:bodyPr wrap="square" rtlCol="0">
            <a:spAutoFit/>
          </a:bodyPr>
          <a:lstStyle/>
          <a:p>
            <a:pPr algn="just">
              <a:spcBef>
                <a:spcPct val="0"/>
              </a:spcBef>
            </a:pPr>
            <a:r>
              <a:rPr lang="en-US" altLang="en-US" dirty="0">
                <a:solidFill>
                  <a:prstClr val="black"/>
                </a:solidFill>
              </a:rPr>
              <a:t>PCA transforms the data such that the greatest variance by any projection lies on the </a:t>
            </a:r>
            <a:r>
              <a:rPr lang="en-US" altLang="en-US" dirty="0" smtClean="0">
                <a:solidFill>
                  <a:prstClr val="black"/>
                </a:solidFill>
              </a:rPr>
              <a:t>first </a:t>
            </a:r>
            <a:r>
              <a:rPr lang="en-US" altLang="en-US" dirty="0">
                <a:solidFill>
                  <a:prstClr val="black"/>
                </a:solidFill>
              </a:rPr>
              <a:t>coordinate</a:t>
            </a:r>
          </a:p>
          <a:p>
            <a:pPr algn="just"/>
            <a:endParaRPr lang="en-US" dirty="0"/>
          </a:p>
        </p:txBody>
      </p:sp>
      <p:sp>
        <p:nvSpPr>
          <p:cNvPr id="13" name="Rectangle 12"/>
          <p:cNvSpPr/>
          <p:nvPr/>
        </p:nvSpPr>
        <p:spPr>
          <a:xfrm>
            <a:off x="4724400" y="4308207"/>
            <a:ext cx="4267200" cy="1200329"/>
          </a:xfrm>
          <a:prstGeom prst="rect">
            <a:avLst/>
          </a:prstGeom>
        </p:spPr>
        <p:txBody>
          <a:bodyPr wrap="square">
            <a:spAutoFit/>
          </a:bodyPr>
          <a:lstStyle/>
          <a:p>
            <a:pPr algn="just"/>
            <a:r>
              <a:rPr lang="en-US" dirty="0" smtClean="0">
                <a:solidFill>
                  <a:srgbClr val="000000"/>
                </a:solidFill>
              </a:rPr>
              <a:t> </a:t>
            </a:r>
            <a:r>
              <a:rPr lang="en-US" i="1" dirty="0" smtClean="0">
                <a:solidFill>
                  <a:srgbClr val="000000"/>
                </a:solidFill>
              </a:rPr>
              <a:t>k</a:t>
            </a:r>
            <a:r>
              <a:rPr lang="en-US" dirty="0" smtClean="0">
                <a:solidFill>
                  <a:srgbClr val="000000"/>
                </a:solidFill>
              </a:rPr>
              <a:t>-means clustering aims to partition the </a:t>
            </a:r>
            <a:r>
              <a:rPr lang="en-US" i="1" dirty="0" smtClean="0">
                <a:solidFill>
                  <a:srgbClr val="000000"/>
                </a:solidFill>
              </a:rPr>
              <a:t>n</a:t>
            </a:r>
            <a:r>
              <a:rPr lang="en-US" dirty="0" smtClean="0">
                <a:solidFill>
                  <a:srgbClr val="000000"/>
                </a:solidFill>
              </a:rPr>
              <a:t> observations into </a:t>
            </a:r>
            <a:r>
              <a:rPr lang="en-US" i="1" dirty="0" smtClean="0">
                <a:solidFill>
                  <a:srgbClr val="000000"/>
                </a:solidFill>
              </a:rPr>
              <a:t>k</a:t>
            </a:r>
            <a:r>
              <a:rPr lang="en-US" dirty="0" smtClean="0">
                <a:solidFill>
                  <a:srgbClr val="000000"/>
                </a:solidFill>
              </a:rPr>
              <a:t> sets (</a:t>
            </a:r>
            <a:r>
              <a:rPr lang="en-US" i="1" dirty="0" smtClean="0">
                <a:solidFill>
                  <a:srgbClr val="000000"/>
                </a:solidFill>
              </a:rPr>
              <a:t>k</a:t>
            </a:r>
            <a:r>
              <a:rPr lang="en-US" dirty="0" smtClean="0">
                <a:solidFill>
                  <a:srgbClr val="000000"/>
                </a:solidFill>
              </a:rPr>
              <a:t> ≤ </a:t>
            </a:r>
            <a:r>
              <a:rPr lang="en-US" i="1" dirty="0" smtClean="0">
                <a:solidFill>
                  <a:srgbClr val="000000"/>
                </a:solidFill>
              </a:rPr>
              <a:t>n</a:t>
            </a:r>
            <a:r>
              <a:rPr lang="en-US" dirty="0" smtClean="0">
                <a:solidFill>
                  <a:srgbClr val="000000"/>
                </a:solidFill>
              </a:rPr>
              <a:t>) </a:t>
            </a:r>
            <a:r>
              <a:rPr lang="en-US" b="1" dirty="0" smtClean="0">
                <a:solidFill>
                  <a:srgbClr val="000000"/>
                </a:solidFill>
              </a:rPr>
              <a:t>S</a:t>
            </a:r>
            <a:r>
              <a:rPr lang="en-US" dirty="0" smtClean="0">
                <a:solidFill>
                  <a:srgbClr val="000000"/>
                </a:solidFill>
              </a:rPr>
              <a:t> = {</a:t>
            </a:r>
            <a:r>
              <a:rPr lang="en-US" i="1" dirty="0" smtClean="0">
                <a:solidFill>
                  <a:srgbClr val="000000"/>
                </a:solidFill>
              </a:rPr>
              <a:t>S</a:t>
            </a:r>
            <a:r>
              <a:rPr lang="en-US" baseline="-25000" dirty="0" smtClean="0">
                <a:solidFill>
                  <a:srgbClr val="000000"/>
                </a:solidFill>
              </a:rPr>
              <a:t>1</a:t>
            </a:r>
            <a:r>
              <a:rPr lang="en-US" dirty="0" smtClean="0">
                <a:solidFill>
                  <a:srgbClr val="000000"/>
                </a:solidFill>
              </a:rPr>
              <a:t>, </a:t>
            </a:r>
            <a:r>
              <a:rPr lang="en-US" i="1" dirty="0" smtClean="0">
                <a:solidFill>
                  <a:srgbClr val="000000"/>
                </a:solidFill>
              </a:rPr>
              <a:t>S</a:t>
            </a:r>
            <a:r>
              <a:rPr lang="en-US" baseline="-25000" dirty="0" smtClean="0">
                <a:solidFill>
                  <a:srgbClr val="000000"/>
                </a:solidFill>
              </a:rPr>
              <a:t>2</a:t>
            </a:r>
            <a:r>
              <a:rPr lang="en-US" dirty="0" smtClean="0">
                <a:solidFill>
                  <a:srgbClr val="000000"/>
                </a:solidFill>
              </a:rPr>
              <a:t>, …, </a:t>
            </a:r>
            <a:r>
              <a:rPr lang="en-US" i="1" dirty="0" err="1" smtClean="0">
                <a:solidFill>
                  <a:srgbClr val="000000"/>
                </a:solidFill>
              </a:rPr>
              <a:t>S</a:t>
            </a:r>
            <a:r>
              <a:rPr lang="en-US" i="1" baseline="-25000" dirty="0" err="1" smtClean="0">
                <a:solidFill>
                  <a:srgbClr val="000000"/>
                </a:solidFill>
              </a:rPr>
              <a:t>k</a:t>
            </a:r>
            <a:r>
              <a:rPr lang="en-US" dirty="0" smtClean="0">
                <a:solidFill>
                  <a:srgbClr val="000000"/>
                </a:solidFill>
              </a:rPr>
              <a:t>} so as to minimize the within-cluster sum of squares</a:t>
            </a:r>
            <a:endParaRPr lang="en-US" dirty="0">
              <a:solidFill>
                <a:prstClr val="black"/>
              </a:solidFill>
            </a:endParaRPr>
          </a:p>
        </p:txBody>
      </p:sp>
      <mc:AlternateContent xmlns:mc="http://schemas.openxmlformats.org/markup-compatibility/2006" xmlns:a14="http://schemas.microsoft.com/office/drawing/2010/main">
        <mc:Choice Requires="a14">
          <p:sp>
            <p:nvSpPr>
              <p:cNvPr id="14" name="Rectangle 13"/>
              <p:cNvSpPr/>
              <p:nvPr/>
            </p:nvSpPr>
            <p:spPr>
              <a:xfrm>
                <a:off x="5146002" y="5481722"/>
                <a:ext cx="3423993" cy="12234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400" i="1">
                              <a:solidFill>
                                <a:prstClr val="black"/>
                              </a:solidFill>
                              <a:latin typeface="Cambria Math"/>
                            </a:rPr>
                          </m:ctrlPr>
                        </m:funcPr>
                        <m:fName>
                          <m:r>
                            <m:rPr>
                              <m:sty m:val="p"/>
                            </m:rPr>
                            <a:rPr lang="en-US" sz="2400">
                              <a:solidFill>
                                <a:prstClr val="black"/>
                              </a:solidFill>
                              <a:latin typeface="Cambria Math" panose="02040503050406030204" pitchFamily="18" charset="0"/>
                            </a:rPr>
                            <m:t>arg</m:t>
                          </m:r>
                        </m:fName>
                        <m:e>
                          <m:func>
                            <m:funcPr>
                              <m:ctrlPr>
                                <a:rPr lang="en-US" sz="2400" i="1">
                                  <a:solidFill>
                                    <a:prstClr val="black"/>
                                  </a:solidFill>
                                  <a:latin typeface="Cambria Math"/>
                                </a:rPr>
                              </m:ctrlPr>
                            </m:funcPr>
                            <m:fName>
                              <m:r>
                                <m:rPr>
                                  <m:sty m:val="p"/>
                                </m:rPr>
                                <a:rPr lang="en-US" sz="2400">
                                  <a:solidFill>
                                    <a:prstClr val="black"/>
                                  </a:solidFill>
                                  <a:latin typeface="Cambria Math" panose="02040503050406030204" pitchFamily="18" charset="0"/>
                                </a:rPr>
                                <m:t>min</m:t>
                              </m:r>
                            </m:fName>
                            <m:e>
                              <m:nary>
                                <m:naryPr>
                                  <m:chr m:val="∑"/>
                                  <m:limLoc m:val="undOvr"/>
                                  <m:ctrlPr>
                                    <a:rPr lang="en-US" sz="2400" i="1">
                                      <a:solidFill>
                                        <a:prstClr val="black"/>
                                      </a:solidFill>
                                      <a:latin typeface="Cambria Math"/>
                                    </a:rPr>
                                  </m:ctrlPr>
                                </m:naryPr>
                                <m:sub>
                                  <m:r>
                                    <a:rPr lang="en-US" sz="2400" i="1">
                                      <a:solidFill>
                                        <a:prstClr val="black"/>
                                      </a:solidFill>
                                      <a:latin typeface="Cambria Math" panose="02040503050406030204" pitchFamily="18" charset="0"/>
                                    </a:rPr>
                                    <m:t>𝑖</m:t>
                                  </m:r>
                                  <m:r>
                                    <a:rPr lang="en-US" sz="2400">
                                      <a:solidFill>
                                        <a:prstClr val="black"/>
                                      </a:solidFill>
                                      <a:latin typeface="Cambria Math" panose="02040503050406030204" pitchFamily="18" charset="0"/>
                                    </a:rPr>
                                    <m:t>=1</m:t>
                                  </m:r>
                                </m:sub>
                                <m:sup>
                                  <m:r>
                                    <a:rPr lang="en-US" sz="2400" i="1">
                                      <a:solidFill>
                                        <a:prstClr val="black"/>
                                      </a:solidFill>
                                      <a:latin typeface="Cambria Math" panose="02040503050406030204" pitchFamily="18" charset="0"/>
                                    </a:rPr>
                                    <m:t>𝑘</m:t>
                                  </m:r>
                                </m:sup>
                                <m:e>
                                  <m:nary>
                                    <m:naryPr>
                                      <m:chr m:val="∑"/>
                                      <m:limLoc m:val="undOvr"/>
                                      <m:supHide m:val="on"/>
                                      <m:ctrlPr>
                                        <a:rPr lang="en-US" sz="2400" i="1">
                                          <a:solidFill>
                                            <a:prstClr val="black"/>
                                          </a:solidFill>
                                          <a:latin typeface="Cambria Math"/>
                                        </a:rPr>
                                      </m:ctrlPr>
                                    </m:naryPr>
                                    <m:sub>
                                      <m:sSub>
                                        <m:sSubPr>
                                          <m:ctrlPr>
                                            <a:rPr lang="en-US" sz="2400" i="1">
                                              <a:solidFill>
                                                <a:prstClr val="black"/>
                                              </a:solidFill>
                                              <a:latin typeface="Cambria Math"/>
                                            </a:rPr>
                                          </m:ctrlPr>
                                        </m:sSubPr>
                                        <m:e>
                                          <m:r>
                                            <a:rPr lang="en-US" sz="2400" i="1">
                                              <a:solidFill>
                                                <a:prstClr val="black"/>
                                              </a:solidFill>
                                              <a:latin typeface="Cambria Math" panose="02040503050406030204" pitchFamily="18" charset="0"/>
                                            </a:rPr>
                                            <m:t>𝑥</m:t>
                                          </m:r>
                                        </m:e>
                                        <m:sub>
                                          <m:r>
                                            <a:rPr lang="en-US" sz="2400" i="1">
                                              <a:solidFill>
                                                <a:prstClr val="black"/>
                                              </a:solidFill>
                                              <a:latin typeface="Cambria Math" panose="02040503050406030204" pitchFamily="18" charset="0"/>
                                            </a:rPr>
                                            <m:t>𝑗</m:t>
                                          </m:r>
                                        </m:sub>
                                      </m:sSub>
                                      <m:r>
                                        <a:rPr lang="en-US" sz="2400">
                                          <a:solidFill>
                                            <a:prstClr val="black"/>
                                          </a:solidFill>
                                          <a:latin typeface="Cambria Math" panose="02040503050406030204" pitchFamily="18" charset="0"/>
                                        </a:rPr>
                                        <m:t>∈</m:t>
                                      </m:r>
                                      <m:sSub>
                                        <m:sSubPr>
                                          <m:ctrlPr>
                                            <a:rPr lang="en-US" sz="2400" i="1">
                                              <a:solidFill>
                                                <a:prstClr val="black"/>
                                              </a:solidFill>
                                              <a:latin typeface="Cambria Math"/>
                                            </a:rPr>
                                          </m:ctrlPr>
                                        </m:sSubPr>
                                        <m:e>
                                          <m:r>
                                            <a:rPr lang="en-US" sz="2400" i="1">
                                              <a:solidFill>
                                                <a:prstClr val="black"/>
                                              </a:solidFill>
                                              <a:latin typeface="Cambria Math" panose="02040503050406030204" pitchFamily="18" charset="0"/>
                                            </a:rPr>
                                            <m:t>𝑆</m:t>
                                          </m:r>
                                        </m:e>
                                        <m:sub>
                                          <m:r>
                                            <a:rPr lang="en-US" sz="2400" i="1">
                                              <a:solidFill>
                                                <a:prstClr val="black"/>
                                              </a:solidFill>
                                              <a:latin typeface="Cambria Math" panose="02040503050406030204" pitchFamily="18" charset="0"/>
                                            </a:rPr>
                                            <m:t>𝑖</m:t>
                                          </m:r>
                                        </m:sub>
                                      </m:sSub>
                                    </m:sub>
                                    <m:sup/>
                                    <m:e>
                                      <m:sSup>
                                        <m:sSupPr>
                                          <m:ctrlPr>
                                            <a:rPr lang="en-US" sz="2400" i="1">
                                              <a:solidFill>
                                                <a:prstClr val="black"/>
                                              </a:solidFill>
                                              <a:latin typeface="Cambria Math"/>
                                            </a:rPr>
                                          </m:ctrlPr>
                                        </m:sSupPr>
                                        <m:e>
                                          <m:r>
                                            <a:rPr lang="en-US" sz="2400">
                                              <a:solidFill>
                                                <a:prstClr val="black"/>
                                              </a:solidFill>
                                              <a:latin typeface="Cambria Math" panose="02040503050406030204" pitchFamily="18" charset="0"/>
                                            </a:rPr>
                                            <m:t>||</m:t>
                                          </m:r>
                                          <m:sSub>
                                            <m:sSubPr>
                                              <m:ctrlPr>
                                                <a:rPr lang="en-US" sz="2400" i="1">
                                                  <a:solidFill>
                                                    <a:prstClr val="black"/>
                                                  </a:solidFill>
                                                  <a:latin typeface="Cambria Math"/>
                                                </a:rPr>
                                              </m:ctrlPr>
                                            </m:sSubPr>
                                            <m:e>
                                              <m:r>
                                                <a:rPr lang="en-US" sz="2400" i="1">
                                                  <a:solidFill>
                                                    <a:prstClr val="black"/>
                                                  </a:solidFill>
                                                  <a:latin typeface="Cambria Math" panose="02040503050406030204" pitchFamily="18" charset="0"/>
                                                </a:rPr>
                                                <m:t>𝑥</m:t>
                                              </m:r>
                                            </m:e>
                                            <m:sub>
                                              <m:r>
                                                <a:rPr lang="en-US" sz="2400" i="1">
                                                  <a:solidFill>
                                                    <a:prstClr val="black"/>
                                                  </a:solidFill>
                                                  <a:latin typeface="Cambria Math" panose="02040503050406030204" pitchFamily="18" charset="0"/>
                                                </a:rPr>
                                                <m:t>𝑗</m:t>
                                              </m:r>
                                            </m:sub>
                                          </m:sSub>
                                          <m:r>
                                            <a:rPr lang="en-US" sz="2400">
                                              <a:solidFill>
                                                <a:prstClr val="black"/>
                                              </a:solidFill>
                                              <a:latin typeface="Cambria Math" panose="02040503050406030204" pitchFamily="18" charset="0"/>
                                            </a:rPr>
                                            <m:t>−</m:t>
                                          </m:r>
                                          <m:sSub>
                                            <m:sSubPr>
                                              <m:ctrlPr>
                                                <a:rPr lang="en-US" sz="2400" i="1">
                                                  <a:solidFill>
                                                    <a:prstClr val="black"/>
                                                  </a:solidFill>
                                                  <a:latin typeface="Cambria Math"/>
                                                </a:rPr>
                                              </m:ctrlPr>
                                            </m:sSubPr>
                                            <m:e>
                                              <m:r>
                                                <a:rPr lang="en-US" sz="2400" i="1">
                                                  <a:solidFill>
                                                    <a:prstClr val="black"/>
                                                  </a:solidFill>
                                                  <a:latin typeface="Cambria Math" panose="02040503050406030204" pitchFamily="18" charset="0"/>
                                                </a:rPr>
                                                <m:t>𝜇</m:t>
                                              </m:r>
                                            </m:e>
                                            <m:sub>
                                              <m:r>
                                                <a:rPr lang="en-US" sz="2400" i="1">
                                                  <a:solidFill>
                                                    <a:prstClr val="black"/>
                                                  </a:solidFill>
                                                  <a:latin typeface="Cambria Math" panose="02040503050406030204" pitchFamily="18" charset="0"/>
                                                </a:rPr>
                                                <m:t>𝑖</m:t>
                                              </m:r>
                                            </m:sub>
                                          </m:sSub>
                                          <m:r>
                                            <a:rPr lang="en-US" sz="2400">
                                              <a:solidFill>
                                                <a:prstClr val="black"/>
                                              </a:solidFill>
                                              <a:latin typeface="Cambria Math" panose="02040503050406030204" pitchFamily="18" charset="0"/>
                                            </a:rPr>
                                            <m:t>||</m:t>
                                          </m:r>
                                        </m:e>
                                        <m:sup>
                                          <m:r>
                                            <a:rPr lang="en-US" sz="2400">
                                              <a:solidFill>
                                                <a:prstClr val="black"/>
                                              </a:solidFill>
                                              <a:latin typeface="Cambria Math" panose="02040503050406030204" pitchFamily="18" charset="0"/>
                                            </a:rPr>
                                            <m:t>2</m:t>
                                          </m:r>
                                        </m:sup>
                                      </m:sSup>
                                    </m:e>
                                  </m:nary>
                                </m:e>
                              </m:nary>
                            </m:e>
                          </m:func>
                        </m:e>
                      </m:func>
                    </m:oMath>
                  </m:oMathPara>
                </a14:m>
                <a:endParaRPr lang="en-US" sz="2400" dirty="0">
                  <a:solidFill>
                    <a:prstClr val="black"/>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5146002" y="5481722"/>
                <a:ext cx="3423993" cy="1223476"/>
              </a:xfrm>
              <a:prstGeom prst="rect">
                <a:avLst/>
              </a:prstGeom>
              <a:blipFill rotWithShape="1">
                <a:blip r:embed="rId6"/>
                <a:stretch>
                  <a:fillRect r="-4804"/>
                </a:stretch>
              </a:blipFill>
            </p:spPr>
            <p:txBody>
              <a:bodyPr/>
              <a:lstStyle/>
              <a:p>
                <a:r>
                  <a:rPr lang="en-US">
                    <a:noFill/>
                  </a:rPr>
                  <a:t> </a:t>
                </a:r>
              </a:p>
            </p:txBody>
          </p:sp>
        </mc:Fallback>
      </mc:AlternateContent>
      <p:sp>
        <p:nvSpPr>
          <p:cNvPr id="15" name="Rounded Rectangle 14"/>
          <p:cNvSpPr/>
          <p:nvPr/>
        </p:nvSpPr>
        <p:spPr>
          <a:xfrm>
            <a:off x="4648200" y="3581400"/>
            <a:ext cx="4419600" cy="3124200"/>
          </a:xfrm>
          <a:prstGeom prst="roundRect">
            <a:avLst>
              <a:gd name="adj" fmla="val 9469"/>
            </a:avLst>
          </a:prstGeom>
          <a:noFill/>
          <a:ln w="1270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724400" y="838200"/>
            <a:ext cx="4267200" cy="533400"/>
          </a:xfrm>
          <a:prstGeom prst="roundRect">
            <a:avLst>
              <a:gd name="adj" fmla="val 46296"/>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t>Principal Component Analysis</a:t>
            </a:r>
            <a:endParaRPr lang="en-US" sz="2200" dirty="0"/>
          </a:p>
        </p:txBody>
      </p:sp>
      <p:sp>
        <p:nvSpPr>
          <p:cNvPr id="11" name="Rounded Rectangle 10"/>
          <p:cNvSpPr/>
          <p:nvPr/>
        </p:nvSpPr>
        <p:spPr>
          <a:xfrm>
            <a:off x="4724400" y="3657600"/>
            <a:ext cx="4267200" cy="533400"/>
          </a:xfrm>
          <a:prstGeom prst="roundRect">
            <a:avLst>
              <a:gd name="adj" fmla="val 46296"/>
            </a:avLst>
          </a:prstGeom>
          <a:solidFill>
            <a:srgbClr val="006600"/>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t>K-means Clustering</a:t>
            </a:r>
            <a:endParaRPr lang="en-US" sz="2200" dirty="0"/>
          </a:p>
        </p:txBody>
      </p:sp>
      <p:pic>
        <p:nvPicPr>
          <p:cNvPr id="10" name="Picture 2" descr="\mathbf{w}_1&#10; = \underset{\Vert \mathbf{w} \Vert = 1}{\operatorname{\arg\,max}}\,\operatorname{Var}\{ \mathbf{w}^{\rm T} \mathbf{X} \}&#10; = \underset{\Vert \mathbf{w} \Vert = 1}{\operatorname{\arg\,max}}\,E\left\{ \left( \mathbf{w}^{\rm T} \mathbf{X}\right)^2 \righ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6312" y="3048000"/>
            <a:ext cx="4143375" cy="419101"/>
          </a:xfrm>
          <a:prstGeom prst="rect">
            <a:avLst/>
          </a:prstGeom>
          <a:noFill/>
          <a:extLst>
            <a:ext uri="{909E8E84-426E-40DD-AFC4-6F175D3DCCD1}">
              <a14:hiddenFill xmlns:a14="http://schemas.microsoft.com/office/drawing/2010/main">
                <a:solidFill>
                  <a:srgbClr val="FFFFFF"/>
                </a:solidFill>
              </a14:hiddenFill>
            </a:ext>
          </a:extLst>
        </p:spPr>
      </p:pic>
      <p:sp>
        <p:nvSpPr>
          <p:cNvPr id="112" name="Rounded Rectangle 111"/>
          <p:cNvSpPr/>
          <p:nvPr/>
        </p:nvSpPr>
        <p:spPr>
          <a:xfrm>
            <a:off x="431800" y="4155806"/>
            <a:ext cx="1371600" cy="304800"/>
          </a:xfrm>
          <a:prstGeom prst="roundRect">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Chemistry</a:t>
            </a:r>
            <a:endParaRPr lang="en-US" dirty="0">
              <a:solidFill>
                <a:schemeClr val="tx1"/>
              </a:solidFill>
            </a:endParaRPr>
          </a:p>
        </p:txBody>
      </p:sp>
      <p:grpSp>
        <p:nvGrpSpPr>
          <p:cNvPr id="135" name="Group 134"/>
          <p:cNvGrpSpPr>
            <a:grpSpLocks noChangeAspect="1"/>
          </p:cNvGrpSpPr>
          <p:nvPr/>
        </p:nvGrpSpPr>
        <p:grpSpPr>
          <a:xfrm>
            <a:off x="136525" y="4577272"/>
            <a:ext cx="1962150" cy="2062132"/>
            <a:chOff x="5963602" y="691680"/>
            <a:chExt cx="3157537" cy="3318431"/>
          </a:xfrm>
        </p:grpSpPr>
        <p:pic>
          <p:nvPicPr>
            <p:cNvPr id="136"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63602" y="691680"/>
              <a:ext cx="3157537" cy="3318431"/>
            </a:xfrm>
            <a:prstGeom prst="rect">
              <a:avLst/>
            </a:prstGeom>
            <a:noFill/>
            <a:ln w="9525">
              <a:noFill/>
              <a:miter lim="800000"/>
              <a:headEnd/>
              <a:tailEnd/>
            </a:ln>
          </p:spPr>
        </p:pic>
        <p:pic>
          <p:nvPicPr>
            <p:cNvPr id="137"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227770" y="2070100"/>
              <a:ext cx="90730" cy="9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8"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03298" y="2407944"/>
              <a:ext cx="90730" cy="9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65600" y="1588258"/>
              <a:ext cx="90730" cy="9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0"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436608" y="1231900"/>
              <a:ext cx="90730" cy="9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1"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899904" y="2066398"/>
              <a:ext cx="90730" cy="9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2"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75432" y="2404242"/>
              <a:ext cx="90730" cy="9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64246" y="3257772"/>
              <a:ext cx="90730" cy="9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435254" y="2901414"/>
              <a:ext cx="90730" cy="9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7" name="Rounded Rectangle 146"/>
          <p:cNvSpPr/>
          <p:nvPr/>
        </p:nvSpPr>
        <p:spPr>
          <a:xfrm>
            <a:off x="2370977" y="4309839"/>
            <a:ext cx="2120900" cy="2397393"/>
          </a:xfrm>
          <a:prstGeom prst="roundRect">
            <a:avLst>
              <a:gd name="adj" fmla="val 9713"/>
            </a:avLst>
          </a:prstGeom>
          <a:solidFill>
            <a:schemeClr val="bg1"/>
          </a:solidFill>
          <a:ln w="127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6"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5400000">
            <a:off x="2336589" y="4590159"/>
            <a:ext cx="2224994" cy="1883877"/>
          </a:xfrm>
          <a:prstGeom prst="rect">
            <a:avLst/>
          </a:prstGeom>
          <a:noFill/>
          <a:ln w="9525">
            <a:noFill/>
            <a:miter lim="800000"/>
            <a:headEnd/>
            <a:tailEnd/>
          </a:ln>
        </p:spPr>
      </p:pic>
      <p:sp>
        <p:nvSpPr>
          <p:cNvPr id="113" name="Rounded Rectangle 112"/>
          <p:cNvSpPr/>
          <p:nvPr/>
        </p:nvSpPr>
        <p:spPr>
          <a:xfrm>
            <a:off x="2745627" y="4137354"/>
            <a:ext cx="1371600" cy="304800"/>
          </a:xfrm>
          <a:prstGeom prst="roundRect">
            <a:avLst/>
          </a:prstGeom>
          <a:solidFill>
            <a:schemeClr val="accent6">
              <a:lumMod val="20000"/>
              <a:lumOff val="80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Physics</a:t>
            </a:r>
            <a:endParaRPr lang="en-US" dirty="0">
              <a:solidFill>
                <a:schemeClr val="tx1"/>
              </a:solidFill>
            </a:endParaRPr>
          </a:p>
        </p:txBody>
      </p:sp>
      <p:grpSp>
        <p:nvGrpSpPr>
          <p:cNvPr id="155" name="Group 154"/>
          <p:cNvGrpSpPr/>
          <p:nvPr/>
        </p:nvGrpSpPr>
        <p:grpSpPr>
          <a:xfrm>
            <a:off x="2670177" y="6261605"/>
            <a:ext cx="225424" cy="244956"/>
            <a:chOff x="2670176" y="4724399"/>
            <a:chExt cx="225424" cy="244956"/>
          </a:xfrm>
        </p:grpSpPr>
        <p:cxnSp>
          <p:nvCxnSpPr>
            <p:cNvPr id="151" name="Straight Arrow Connector 150"/>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56" name="Group 155"/>
          <p:cNvGrpSpPr/>
          <p:nvPr/>
        </p:nvGrpSpPr>
        <p:grpSpPr>
          <a:xfrm>
            <a:off x="2895601" y="6261605"/>
            <a:ext cx="225424" cy="244956"/>
            <a:chOff x="2670176" y="4724399"/>
            <a:chExt cx="225424" cy="244956"/>
          </a:xfrm>
        </p:grpSpPr>
        <p:cxnSp>
          <p:nvCxnSpPr>
            <p:cNvPr id="157" name="Straight Arrow Connector 156"/>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3121025" y="6240126"/>
            <a:ext cx="225424" cy="244956"/>
            <a:chOff x="2670176" y="4724399"/>
            <a:chExt cx="225424" cy="244956"/>
          </a:xfrm>
        </p:grpSpPr>
        <p:cxnSp>
          <p:nvCxnSpPr>
            <p:cNvPr id="160" name="Straight Arrow Connector 159"/>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p:nvGrpSpPr>
        <p:grpSpPr>
          <a:xfrm>
            <a:off x="3318715" y="6240126"/>
            <a:ext cx="225424" cy="244956"/>
            <a:chOff x="2670176" y="4724399"/>
            <a:chExt cx="225424" cy="244956"/>
          </a:xfrm>
        </p:grpSpPr>
        <p:cxnSp>
          <p:nvCxnSpPr>
            <p:cNvPr id="163" name="Straight Arrow Connector 162"/>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3555253" y="6252559"/>
            <a:ext cx="225424" cy="244956"/>
            <a:chOff x="2670176" y="4724399"/>
            <a:chExt cx="225424" cy="244956"/>
          </a:xfrm>
        </p:grpSpPr>
        <p:cxnSp>
          <p:nvCxnSpPr>
            <p:cNvPr id="166" name="Straight Arrow Connector 165"/>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a:off x="3780677" y="6261605"/>
            <a:ext cx="225424" cy="244956"/>
            <a:chOff x="2670176" y="4724399"/>
            <a:chExt cx="225424" cy="244956"/>
          </a:xfrm>
        </p:grpSpPr>
        <p:cxnSp>
          <p:nvCxnSpPr>
            <p:cNvPr id="169" name="Straight Arrow Connector 168"/>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p:nvGrpSpPr>
        <p:grpSpPr>
          <a:xfrm>
            <a:off x="3994989" y="6252559"/>
            <a:ext cx="225424" cy="244956"/>
            <a:chOff x="2670176" y="4724399"/>
            <a:chExt cx="225424" cy="244956"/>
          </a:xfrm>
        </p:grpSpPr>
        <p:cxnSp>
          <p:nvCxnSpPr>
            <p:cNvPr id="172" name="Straight Arrow Connector 171"/>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p:nvGrpSpPr>
        <p:grpSpPr>
          <a:xfrm rot="345396">
            <a:off x="4219576" y="6252559"/>
            <a:ext cx="225424" cy="244956"/>
            <a:chOff x="2670176" y="4724399"/>
            <a:chExt cx="225424" cy="244956"/>
          </a:xfrm>
        </p:grpSpPr>
        <p:cxnSp>
          <p:nvCxnSpPr>
            <p:cNvPr id="175" name="Straight Arrow Connector 174"/>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rot="21089423">
            <a:off x="2762510" y="6044241"/>
            <a:ext cx="225424" cy="244956"/>
            <a:chOff x="2670176" y="4724399"/>
            <a:chExt cx="225424" cy="244956"/>
          </a:xfrm>
        </p:grpSpPr>
        <p:cxnSp>
          <p:nvCxnSpPr>
            <p:cNvPr id="178" name="Straight Arrow Connector 177"/>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rot="20303918">
            <a:off x="2608217" y="5830992"/>
            <a:ext cx="225424" cy="244956"/>
            <a:chOff x="2670176" y="4724399"/>
            <a:chExt cx="225424" cy="244956"/>
          </a:xfrm>
        </p:grpSpPr>
        <p:cxnSp>
          <p:nvCxnSpPr>
            <p:cNvPr id="181" name="Straight Arrow Connector 180"/>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p:nvGrpSpPr>
        <p:grpSpPr>
          <a:xfrm rot="777719">
            <a:off x="2697651" y="5519009"/>
            <a:ext cx="225424" cy="244956"/>
            <a:chOff x="2670176" y="4724399"/>
            <a:chExt cx="225424" cy="244956"/>
          </a:xfrm>
        </p:grpSpPr>
        <p:cxnSp>
          <p:nvCxnSpPr>
            <p:cNvPr id="184" name="Straight Arrow Connector 183"/>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p:nvGrpSpPr>
        <p:grpSpPr>
          <a:xfrm rot="20794886">
            <a:off x="2651189" y="5085792"/>
            <a:ext cx="225424" cy="244956"/>
            <a:chOff x="2670176" y="4724399"/>
            <a:chExt cx="225424" cy="244956"/>
          </a:xfrm>
        </p:grpSpPr>
        <p:cxnSp>
          <p:nvCxnSpPr>
            <p:cNvPr id="187" name="Straight Arrow Connector 186"/>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p:nvGrpSpPr>
        <p:grpSpPr>
          <a:xfrm rot="720165">
            <a:off x="2691980" y="4754066"/>
            <a:ext cx="225424" cy="244956"/>
            <a:chOff x="2670176" y="4724399"/>
            <a:chExt cx="225424" cy="244956"/>
          </a:xfrm>
        </p:grpSpPr>
        <p:cxnSp>
          <p:nvCxnSpPr>
            <p:cNvPr id="190" name="Straight Arrow Connector 189"/>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p:nvGrpSpPr>
        <p:grpSpPr>
          <a:xfrm rot="20853647">
            <a:off x="2639869" y="4323531"/>
            <a:ext cx="225424" cy="244956"/>
            <a:chOff x="2670176" y="4724399"/>
            <a:chExt cx="225424" cy="244956"/>
          </a:xfrm>
        </p:grpSpPr>
        <p:cxnSp>
          <p:nvCxnSpPr>
            <p:cNvPr id="193" name="Straight Arrow Connector 192"/>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p:nvGrpSpPr>
        <p:grpSpPr>
          <a:xfrm rot="2008112">
            <a:off x="2827819" y="4607462"/>
            <a:ext cx="225424" cy="244956"/>
            <a:chOff x="2670176" y="4724399"/>
            <a:chExt cx="225424" cy="244956"/>
          </a:xfrm>
        </p:grpSpPr>
        <p:cxnSp>
          <p:nvCxnSpPr>
            <p:cNvPr id="196" name="Straight Arrow Connector 195"/>
            <p:cNvCxnSpPr/>
            <p:nvPr/>
          </p:nvCxnSpPr>
          <p:spPr>
            <a:xfrm flipH="1" flipV="1">
              <a:off x="2670176" y="4724399"/>
              <a:ext cx="1" cy="244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a:off x="2670176" y="4969355"/>
              <a:ext cx="2254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730656" y="813184"/>
            <a:ext cx="1567618" cy="1554744"/>
            <a:chOff x="-2434722" y="2226616"/>
            <a:chExt cx="1567618" cy="1554744"/>
          </a:xfrm>
        </p:grpSpPr>
        <p:cxnSp>
          <p:nvCxnSpPr>
            <p:cNvPr id="16" name="Straight Arrow Connector 15"/>
            <p:cNvCxnSpPr/>
            <p:nvPr/>
          </p:nvCxnSpPr>
          <p:spPr>
            <a:xfrm flipV="1">
              <a:off x="-1628578" y="2506717"/>
              <a:ext cx="487154" cy="54128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flipV="1">
              <a:off x="-1865718" y="2506717"/>
              <a:ext cx="237140" cy="55704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endCxn id="85" idx="1"/>
            </p:cNvCxnSpPr>
            <p:nvPr/>
          </p:nvCxnSpPr>
          <p:spPr>
            <a:xfrm>
              <a:off x="-1657088" y="3009900"/>
              <a:ext cx="555837" cy="53731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2160402" y="3046687"/>
              <a:ext cx="589369" cy="35708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5" name="Oval 84"/>
            <p:cNvSpPr/>
            <p:nvPr/>
          </p:nvSpPr>
          <p:spPr>
            <a:xfrm>
              <a:off x="-1141424" y="3507040"/>
              <a:ext cx="274320" cy="27432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765738" y="2895600"/>
              <a:ext cx="274320" cy="27432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1236543" y="2307651"/>
              <a:ext cx="274320" cy="27432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2040058" y="2226616"/>
              <a:ext cx="274320" cy="27432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2434722" y="3329941"/>
              <a:ext cx="274320" cy="27432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3829925"/>
      </p:ext>
    </p:extLst>
  </p:cSld>
  <p:clrMapOvr>
    <a:masterClrMapping/>
  </p:clrMapOvr>
  <p:timing>
    <p:tnLst>
      <p:par>
        <p:cTn id="1" dur="indefinite" restart="never" nodeType="tmRoot"/>
      </p:par>
    </p:tnLst>
  </p:timing>
</p:sld>
</file>

<file path=ppt/theme/theme1.xml><?xml version="1.0" encoding="utf-8"?>
<a:theme xmlns:a="http://schemas.openxmlformats.org/drawingml/2006/main" name="6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RNL theme">
      <a:majorFont>
        <a:latin typeface="Arial Black"/>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RNL theme">
      <a:majorFont>
        <a:latin typeface="Arial Black"/>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6.xml><?xml version="1.0" encoding="utf-8"?>
<a:theme xmlns:a="http://schemas.openxmlformats.org/drawingml/2006/main" name="1_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7.xml><?xml version="1.0" encoding="utf-8"?>
<a:theme xmlns:a="http://schemas.openxmlformats.org/drawingml/2006/main" name="3_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8.xml><?xml version="1.0" encoding="utf-8"?>
<a:theme xmlns:a="http://schemas.openxmlformats.org/drawingml/2006/main" name="Presentations (Standard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RNL 2013">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9.xml><?xml version="1.0" encoding="utf-8"?>
<a:theme xmlns:a="http://schemas.openxmlformats.org/drawingml/2006/main" name="Instructions for Review Presentations 2015 JRM March 12">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RNL 2013">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27686</TotalTime>
  <Words>2571</Words>
  <Application>Microsoft Office PowerPoint</Application>
  <PresentationFormat>On-screen Show (4:3)</PresentationFormat>
  <Paragraphs>565</Paragraphs>
  <Slides>44</Slides>
  <Notes>15</Notes>
  <HiddenSlides>0</HiddenSlides>
  <MMClips>5</MMClips>
  <ScaleCrop>false</ScaleCrop>
  <HeadingPairs>
    <vt:vector size="6" baseType="variant">
      <vt:variant>
        <vt:lpstr>Theme</vt:lpstr>
      </vt:variant>
      <vt:variant>
        <vt:i4>10</vt:i4>
      </vt:variant>
      <vt:variant>
        <vt:lpstr>Embedded OLE Servers</vt:lpstr>
      </vt:variant>
      <vt:variant>
        <vt:i4>2</vt:i4>
      </vt:variant>
      <vt:variant>
        <vt:lpstr>Slide Titles</vt:lpstr>
      </vt:variant>
      <vt:variant>
        <vt:i4>44</vt:i4>
      </vt:variant>
    </vt:vector>
  </HeadingPairs>
  <TitlesOfParts>
    <vt:vector size="56" baseType="lpstr">
      <vt:lpstr>6_Default Theme</vt:lpstr>
      <vt:lpstr>5_Default Theme</vt:lpstr>
      <vt:lpstr>3_Office Theme</vt:lpstr>
      <vt:lpstr>Office Theme</vt:lpstr>
      <vt:lpstr>Default Theme</vt:lpstr>
      <vt:lpstr>1_Default Theme</vt:lpstr>
      <vt:lpstr>3_Default Theme</vt:lpstr>
      <vt:lpstr>Presentations (Standard Screen)</vt:lpstr>
      <vt:lpstr>Instructions for Review Presentations 2015 JRM March 12</vt:lpstr>
      <vt:lpstr>6_Office Theme</vt:lpstr>
      <vt:lpstr>Equation</vt:lpstr>
      <vt:lpstr>Graph</vt:lpstr>
      <vt:lpstr>Big, Deep, and Smart Data in Imaging – Towards Nanoscience 2.0</vt:lpstr>
      <vt:lpstr>Opportunities in Materials Science</vt:lpstr>
      <vt:lpstr>More than imaging</vt:lpstr>
      <vt:lpstr>PowerPoint Presentation</vt:lpstr>
      <vt:lpstr>Imaging: What do the atoms do?</vt:lpstr>
      <vt:lpstr>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Materials Carthography</vt:lpstr>
      <vt:lpstr>Local structure-property coupling</vt:lpstr>
      <vt:lpstr>PowerPoint Presentation</vt:lpstr>
      <vt:lpstr>PowerPoint Presentation</vt:lpstr>
      <vt:lpstr>Imaging to genome</vt:lpstr>
      <vt:lpstr>PowerPoint Presentation</vt:lpstr>
      <vt:lpstr>PowerPoint Presentation</vt:lpstr>
      <vt:lpstr>PowerPoint Presentation</vt:lpstr>
      <vt:lpstr>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Donna Jo Roy</dc:creator>
  <cp:lastModifiedBy>Ray, Sherry E.</cp:lastModifiedBy>
  <cp:revision>785</cp:revision>
  <cp:lastPrinted>2014-12-12T16:46:50Z</cp:lastPrinted>
  <dcterms:created xsi:type="dcterms:W3CDTF">2010-08-10T13:46:30Z</dcterms:created>
  <dcterms:modified xsi:type="dcterms:W3CDTF">2016-05-25T13:39:44Z</dcterms:modified>
</cp:coreProperties>
</file>