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8">
          <p15:clr>
            <a:srgbClr val="A4A3A4"/>
          </p15:clr>
        </p15:guide>
        <p15:guide id="2" pos="2883">
          <p15:clr>
            <a:srgbClr val="A4A3A4"/>
          </p15:clr>
        </p15:guide>
        <p15:guide id="3" pos="5578">
          <p15:clr>
            <a:srgbClr val="A4A3A4"/>
          </p15:clr>
        </p15:guide>
        <p15:guide id="4" pos="1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4" autoAdjust="0"/>
    <p:restoredTop sz="95333" autoAdjust="0"/>
  </p:normalViewPr>
  <p:slideViewPr>
    <p:cSldViewPr snapToGrid="0" showGuides="1">
      <p:cViewPr varScale="1">
        <p:scale>
          <a:sx n="63" d="100"/>
          <a:sy n="63" d="100"/>
        </p:scale>
        <p:origin x="-1128" y="-77"/>
      </p:cViewPr>
      <p:guideLst>
        <p:guide orient="horz" pos="1008"/>
        <p:guide pos="2883"/>
        <p:guide pos="5578"/>
        <p:guide pos="1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</p:spPr>
        <p:txBody>
          <a:bodyPr/>
          <a:lstStyle/>
          <a:p>
            <a:fld id="{44723595-54B4-4A22-8580-657A5BD0D8BF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969784" y="8829019"/>
            <a:ext cx="3039015" cy="46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4" tIns="46577" rIns="93154" bIns="46577" anchor="b"/>
          <a:lstStyle/>
          <a:p>
            <a:pPr algn="r" defTabSz="931707"/>
            <a:fld id="{616862FA-43CD-4B50-ADB9-58BD2BE6B280}" type="slidenum">
              <a:rPr lang="en-US" sz="1100"/>
              <a:pPr algn="r" defTabSz="931707"/>
              <a:t>12</a:t>
            </a:fld>
            <a:endParaRPr lang="en-US" sz="1100" dirty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1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48130" y="48129"/>
            <a:ext cx="4322618" cy="422635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5594423" y="0"/>
            <a:ext cx="3561025" cy="618639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80"/>
          <a:stretch/>
        </p:blipFill>
        <p:spPr>
          <a:xfrm>
            <a:off x="5786057" y="0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2499" y="23594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6" y="6374388"/>
            <a:ext cx="1329900" cy="3200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3150" y="6158962"/>
            <a:ext cx="9162288" cy="274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489932" cy="45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48130" y="48130"/>
            <a:ext cx="4322618" cy="422635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80"/>
          <a:stretch/>
        </p:blipFill>
        <p:spPr>
          <a:xfrm>
            <a:off x="5766712" y="-2184"/>
            <a:ext cx="3377288" cy="669608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170537"/>
            <a:ext cx="9144000" cy="274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6" y="637438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46829" r="5491"/>
          <a:stretch/>
        </p:blipFill>
        <p:spPr>
          <a:xfrm rot="5400000" flipH="1">
            <a:off x="-48130" y="48130"/>
            <a:ext cx="4322618" cy="422635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457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96" y="6374388"/>
            <a:ext cx="13299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99" y="235945"/>
            <a:ext cx="4160172" cy="929485"/>
          </a:xfrm>
        </p:spPr>
        <p:txBody>
          <a:bodyPr/>
          <a:lstStyle/>
          <a:p>
            <a:r>
              <a:rPr lang="en-US" dirty="0" smtClean="0"/>
              <a:t>OLCF HPSS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Then and 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499" y="2518533"/>
            <a:ext cx="31437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Jason Hill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HPC Operations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Storage Team Lead</a:t>
            </a:r>
          </a:p>
          <a:p>
            <a:pPr>
              <a:lnSpc>
                <a:spcPct val="90000"/>
              </a:lnSpc>
            </a:pPr>
            <a:r>
              <a:rPr lang="en-US" smtClean="0"/>
              <a:t>2016-05-25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688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More HPSS data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uncommon for ingest to be over 100 TB per day into HPSS</a:t>
            </a:r>
          </a:p>
          <a:p>
            <a:r>
              <a:rPr lang="en-US" dirty="0" smtClean="0"/>
              <a:t>HPSS currently has over 52 PB stored</a:t>
            </a:r>
          </a:p>
          <a:p>
            <a:r>
              <a:rPr lang="en-US" dirty="0" smtClean="0"/>
              <a:t>Continuous investments to improve user experience and data security</a:t>
            </a:r>
          </a:p>
          <a:p>
            <a:pPr lvl="1"/>
            <a:r>
              <a:rPr lang="en-US" dirty="0" smtClean="0"/>
              <a:t>Redundant Array of Inexpensive Tapes (RAIT) deployed in 2014.</a:t>
            </a:r>
          </a:p>
          <a:p>
            <a:pPr lvl="1"/>
            <a:r>
              <a:rPr lang="en-US" dirty="0" smtClean="0"/>
              <a:t>Migrating away from T10K-{A,B,C} technology to make way for the next generation tape drive and media</a:t>
            </a:r>
          </a:p>
          <a:p>
            <a:pPr lvl="1"/>
            <a:r>
              <a:rPr lang="en-US" dirty="0" smtClean="0"/>
              <a:t>Significant improvements in R/W speeds and capacities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3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Looking 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49" y="973123"/>
            <a:ext cx="8642640" cy="4195415"/>
          </a:xfrm>
        </p:spPr>
        <p:txBody>
          <a:bodyPr/>
          <a:lstStyle/>
          <a:p>
            <a:r>
              <a:rPr lang="en-US" dirty="0" smtClean="0"/>
              <a:t>Lustre purging is ongoing</a:t>
            </a:r>
          </a:p>
          <a:p>
            <a:pPr lvl="1"/>
            <a:r>
              <a:rPr lang="en-US" dirty="0" smtClean="0"/>
              <a:t>Scratch areas are 14 days</a:t>
            </a:r>
          </a:p>
          <a:p>
            <a:pPr lvl="1"/>
            <a:r>
              <a:rPr lang="en-US" dirty="0" smtClean="0"/>
              <a:t>Project areas are 15 days</a:t>
            </a:r>
          </a:p>
          <a:p>
            <a:r>
              <a:rPr lang="en-US" dirty="0" smtClean="0"/>
              <a:t>Storage controllers, unforeseen circumstances can cause data loss on $WORKDIR filesystems</a:t>
            </a:r>
          </a:p>
          <a:p>
            <a:r>
              <a:rPr lang="en-US" dirty="0" smtClean="0"/>
              <a:t>Currently have HSI/HTAR from login nodes, interactive DTN nodes, scheduled DTN nodes</a:t>
            </a:r>
          </a:p>
          <a:p>
            <a:r>
              <a:rPr lang="en-US" dirty="0" smtClean="0"/>
              <a:t>Working to deploy a Globus interface to HPSS</a:t>
            </a:r>
          </a:p>
          <a:p>
            <a:pPr lvl="1"/>
            <a:r>
              <a:rPr lang="en-US" dirty="0" smtClean="0"/>
              <a:t>Some hurdles to clear, but progress is meeting expectations </a:t>
            </a:r>
          </a:p>
          <a:p>
            <a:r>
              <a:rPr lang="en-US" dirty="0" smtClean="0"/>
              <a:t>What are your hurdles to using HPSS more?</a:t>
            </a:r>
          </a:p>
        </p:txBody>
      </p:sp>
    </p:spTree>
    <p:extLst>
      <p:ext uri="{BB962C8B-B14F-4D97-AF65-F5344CB8AC3E}">
        <p14:creationId xmlns:p14="http://schemas.microsoft.com/office/powerpoint/2010/main" val="164276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6" descr="2007-P038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7800" y="0"/>
            <a:ext cx="9326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098" y="342900"/>
            <a:ext cx="8229600" cy="103412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Jason Hill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Email: </a:t>
            </a:r>
            <a:r>
              <a:rPr lang="en-US" sz="2000" dirty="0" err="1" smtClean="0">
                <a:solidFill>
                  <a:schemeClr val="bg1"/>
                </a:solidFill>
              </a:rPr>
              <a:t>hilljj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at </a:t>
            </a:r>
            <a:r>
              <a:rPr lang="en-US" sz="2000" dirty="0" err="1" smtClean="0">
                <a:solidFill>
                  <a:schemeClr val="bg1"/>
                </a:solidFill>
              </a:rPr>
              <a:t>ornl</a:t>
            </a:r>
            <a:r>
              <a:rPr lang="en-US" sz="2000" dirty="0" smtClean="0">
                <a:solidFill>
                  <a:schemeClr val="bg1"/>
                </a:solidFill>
              </a:rPr>
              <a:t> dot </a:t>
            </a:r>
            <a:r>
              <a:rPr lang="en-US" sz="2000" smtClean="0">
                <a:solidFill>
                  <a:schemeClr val="bg1"/>
                </a:solidFill>
              </a:rPr>
              <a:t>gov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5250" y="6492875"/>
            <a:ext cx="1754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</a:pPr>
            <a:fld id="{CF4CA195-6769-4280-803C-ECAE2C7D6BF9}" type="slidenum">
              <a:rPr lang="en-US"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marL="171450" indent="-171450">
                <a:lnSpc>
                  <a:spcPct val="90000"/>
                </a:lnSpc>
              </a:pPr>
              <a:t>12</a:t>
            </a:fld>
            <a:r>
              <a:rPr lang="en-US"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the Department of Energy</a:t>
            </a:r>
          </a:p>
        </p:txBody>
      </p:sp>
      <p:pic>
        <p:nvPicPr>
          <p:cNvPr id="7" name="Picture 8" descr="ORNL_leaf whit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53000" y="5105400"/>
            <a:ext cx="4191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 Black" pitchFamily="34" charset="0"/>
              </a:rPr>
              <a:t>The research and activities described in this presentation were performed using the resources of the National Center for Computational Sciences at </a:t>
            </a:r>
            <a:br>
              <a:rPr lang="en-US" sz="105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1050" dirty="0" smtClean="0">
                <a:solidFill>
                  <a:schemeClr val="bg1"/>
                </a:solidFill>
                <a:latin typeface="Arial Black" pitchFamily="34" charset="0"/>
              </a:rPr>
              <a:t>Oak Ridge National Laboratory, which is supported by the Office of Science of the U.S. Department of Energy under Contract No. DE-AC0500OR22725.</a:t>
            </a:r>
            <a:endParaRPr lang="en-US" sz="105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8" y="2684356"/>
            <a:ext cx="8642640" cy="17570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i="1" dirty="0" err="1"/>
              <a:t>h</a:t>
            </a:r>
            <a:r>
              <a:rPr lang="en-US" sz="1800" i="1" dirty="0" err="1" smtClean="0"/>
              <a:t>illjj</a:t>
            </a:r>
            <a:r>
              <a:rPr lang="en-US" sz="1800" i="1" dirty="0" smtClean="0"/>
              <a:t> at </a:t>
            </a:r>
            <a:r>
              <a:rPr lang="en-US" sz="1800" i="1" dirty="0" err="1" smtClean="0"/>
              <a:t>ornl</a:t>
            </a:r>
            <a:r>
              <a:rPr lang="en-US" sz="1800" i="1" dirty="0" smtClean="0"/>
              <a:t> dot </a:t>
            </a:r>
            <a:r>
              <a:rPr lang="en-US" sz="1800" i="1" dirty="0" err="1" smtClean="0"/>
              <a:t>gov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505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we came from</a:t>
            </a:r>
          </a:p>
          <a:p>
            <a:r>
              <a:rPr lang="en-US" dirty="0" smtClean="0"/>
              <a:t>Where we are today</a:t>
            </a:r>
          </a:p>
          <a:p>
            <a:r>
              <a:rPr lang="en-US" dirty="0" smtClean="0"/>
              <a:t>Performance analysis</a:t>
            </a:r>
          </a:p>
          <a:p>
            <a:r>
              <a:rPr lang="en-US" dirty="0" smtClean="0"/>
              <a:t>On the horizon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5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OLCF HPSS ~ CY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x DDN SFA10K (10GB/s </a:t>
            </a:r>
            <a:r>
              <a:rPr lang="en-US" dirty="0" err="1" smtClean="0"/>
              <a:t>ea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 PB disk cache capacity</a:t>
            </a:r>
          </a:p>
          <a:p>
            <a:r>
              <a:rPr lang="en-US" dirty="0" smtClean="0"/>
              <a:t>8 Disk movers</a:t>
            </a:r>
          </a:p>
          <a:p>
            <a:pPr lvl="1"/>
            <a:r>
              <a:rPr lang="en-US" dirty="0" smtClean="0"/>
              <a:t>Responsible for data ingress and migration to tape</a:t>
            </a:r>
          </a:p>
          <a:p>
            <a:pPr lvl="1"/>
            <a:r>
              <a:rPr lang="en-US" dirty="0" smtClean="0"/>
              <a:t>10GbE Networking (~1GB/s each)</a:t>
            </a:r>
          </a:p>
          <a:p>
            <a:r>
              <a:rPr lang="en-US" dirty="0" smtClean="0"/>
              <a:t>120 Oracle T10K-{A,B,C} tape drives</a:t>
            </a:r>
          </a:p>
          <a:p>
            <a:pPr lvl="1"/>
            <a:r>
              <a:rPr lang="en-US" dirty="0" smtClean="0"/>
              <a:t>~150 MB/s each T10K-{A,B}</a:t>
            </a:r>
          </a:p>
          <a:p>
            <a:pPr lvl="1"/>
            <a:r>
              <a:rPr lang="en-US" dirty="0" smtClean="0"/>
              <a:t>~250 MB/s each for T10K-C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8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OLCF HPSS ~2013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99" y="939802"/>
            <a:ext cx="8642640" cy="4195415"/>
          </a:xfrm>
        </p:spPr>
        <p:txBody>
          <a:bodyPr/>
          <a:lstStyle/>
          <a:p>
            <a:r>
              <a:rPr lang="en-US" sz="2400" dirty="0" smtClean="0"/>
              <a:t>2 </a:t>
            </a:r>
            <a:r>
              <a:rPr lang="en-US" sz="2400" dirty="0"/>
              <a:t>x DDN SFA10K (</a:t>
            </a:r>
            <a:r>
              <a:rPr lang="en-US" sz="2400" dirty="0" smtClean="0"/>
              <a:t>10 GB/s </a:t>
            </a:r>
            <a:r>
              <a:rPr lang="en-US" sz="2400" dirty="0" err="1"/>
              <a:t>ea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2 PB disk cache </a:t>
            </a:r>
            <a:r>
              <a:rPr lang="en-US" sz="2000" dirty="0" smtClean="0"/>
              <a:t>capacity</a:t>
            </a:r>
          </a:p>
          <a:p>
            <a:r>
              <a:rPr lang="en-US" sz="2400" dirty="0" smtClean="0"/>
              <a:t>1 x NetApp E5560 </a:t>
            </a:r>
          </a:p>
          <a:p>
            <a:pPr lvl="1"/>
            <a:r>
              <a:rPr lang="en-US" sz="2000" dirty="0" smtClean="0"/>
              <a:t>Files &lt; 16 MB</a:t>
            </a:r>
          </a:p>
          <a:p>
            <a:pPr lvl="1"/>
            <a:r>
              <a:rPr lang="en-US" sz="2000" dirty="0" smtClean="0"/>
              <a:t>330 TB of capacity, 150 TB utilized</a:t>
            </a:r>
            <a:endParaRPr lang="en-US" sz="2000" dirty="0"/>
          </a:p>
          <a:p>
            <a:r>
              <a:rPr lang="en-US" sz="2400" dirty="0"/>
              <a:t>8 Disk movers</a:t>
            </a:r>
          </a:p>
          <a:p>
            <a:pPr lvl="1"/>
            <a:r>
              <a:rPr lang="en-US" sz="2000" dirty="0"/>
              <a:t>Responsible for data ingress and migration to tape</a:t>
            </a:r>
          </a:p>
          <a:p>
            <a:pPr lvl="1"/>
            <a:r>
              <a:rPr lang="en-US" sz="2000" dirty="0"/>
              <a:t>10GbE Networking (~1GB/s each)</a:t>
            </a:r>
          </a:p>
          <a:p>
            <a:r>
              <a:rPr lang="en-US" sz="2400" dirty="0" smtClean="0"/>
              <a:t>40 </a:t>
            </a:r>
            <a:r>
              <a:rPr lang="en-US" sz="2400" dirty="0" err="1" smtClean="0"/>
              <a:t>GbE</a:t>
            </a:r>
            <a:r>
              <a:rPr lang="en-US" sz="2400" dirty="0" smtClean="0"/>
              <a:t> Network switch to Disk movers</a:t>
            </a:r>
          </a:p>
          <a:p>
            <a:r>
              <a:rPr lang="en-US" sz="2400" dirty="0"/>
              <a:t>120 Oracle T10K-{A,B,C} tape drives</a:t>
            </a:r>
          </a:p>
          <a:p>
            <a:pPr lvl="1"/>
            <a:r>
              <a:rPr lang="en-US" sz="2000" dirty="0"/>
              <a:t>~</a:t>
            </a:r>
            <a:r>
              <a:rPr lang="en-US" sz="2000" dirty="0" smtClean="0"/>
              <a:t>150 MB/s each</a:t>
            </a:r>
          </a:p>
          <a:p>
            <a:r>
              <a:rPr lang="en-US" sz="2400" dirty="0" smtClean="0"/>
              <a:t>32 Oracle T10K-D tape drives</a:t>
            </a:r>
          </a:p>
          <a:p>
            <a:pPr lvl="1"/>
            <a:r>
              <a:rPr lang="en-US" sz="2000" dirty="0" smtClean="0"/>
              <a:t>252 MB/s each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3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36982"/>
            <a:ext cx="8628678" cy="510909"/>
          </a:xfrm>
        </p:spPr>
        <p:txBody>
          <a:bodyPr/>
          <a:lstStyle/>
          <a:p>
            <a:r>
              <a:rPr lang="en-US" dirty="0" smtClean="0"/>
              <a:t>OLCF HPSS ~2014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3813" y="457131"/>
            <a:ext cx="4192528" cy="821190"/>
          </a:xfrm>
        </p:spPr>
        <p:txBody>
          <a:bodyPr/>
          <a:lstStyle/>
          <a:p>
            <a:r>
              <a:rPr lang="en-US" dirty="0" smtClean="0"/>
              <a:t>Disk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3812" y="1282713"/>
            <a:ext cx="4419929" cy="3674610"/>
          </a:xfrm>
        </p:spPr>
        <p:txBody>
          <a:bodyPr/>
          <a:lstStyle/>
          <a:p>
            <a:r>
              <a:rPr lang="en-US" sz="2400" dirty="0" smtClean="0"/>
              <a:t>2 </a:t>
            </a:r>
            <a:r>
              <a:rPr lang="en-US" sz="2400" dirty="0"/>
              <a:t>x DDN SFA10K (</a:t>
            </a:r>
            <a:r>
              <a:rPr lang="en-US" sz="2400" dirty="0" smtClean="0"/>
              <a:t>10 GB/s </a:t>
            </a:r>
            <a:r>
              <a:rPr lang="en-US" sz="2400" dirty="0" err="1"/>
              <a:t>ea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2 PB disk cache </a:t>
            </a:r>
            <a:r>
              <a:rPr lang="en-US" sz="2000" dirty="0" smtClean="0"/>
              <a:t>capacity</a:t>
            </a:r>
          </a:p>
          <a:p>
            <a:r>
              <a:rPr lang="en-US" dirty="0" smtClean="0"/>
              <a:t>3 x DDN SFA12K (40 GB/s)</a:t>
            </a:r>
          </a:p>
          <a:p>
            <a:pPr lvl="1"/>
            <a:r>
              <a:rPr lang="en-US" sz="2000" dirty="0" smtClean="0"/>
              <a:t>~12 PB raw capacity for cache</a:t>
            </a:r>
          </a:p>
          <a:p>
            <a:r>
              <a:rPr lang="en-US" sz="2400" dirty="0" smtClean="0"/>
              <a:t>1 x NetApp E5560 </a:t>
            </a:r>
          </a:p>
          <a:p>
            <a:pPr lvl="1"/>
            <a:r>
              <a:rPr lang="en-US" sz="2000" dirty="0" smtClean="0"/>
              <a:t>Files &lt; 16 MB</a:t>
            </a:r>
          </a:p>
          <a:p>
            <a:pPr lvl="1"/>
            <a:r>
              <a:rPr lang="en-US" sz="2000" dirty="0" smtClean="0"/>
              <a:t>330 TB of capacity, 150 TB utilized</a:t>
            </a:r>
            <a:endParaRPr lang="en-US" sz="2000" dirty="0"/>
          </a:p>
          <a:p>
            <a:r>
              <a:rPr lang="en-US" dirty="0" smtClean="0"/>
              <a:t>20</a:t>
            </a:r>
            <a:r>
              <a:rPr lang="en-US" sz="2400" dirty="0" smtClean="0"/>
              <a:t> </a:t>
            </a:r>
            <a:r>
              <a:rPr lang="en-US" sz="2400" dirty="0"/>
              <a:t>Disk movers</a:t>
            </a:r>
          </a:p>
          <a:p>
            <a:pPr lvl="1"/>
            <a:r>
              <a:rPr lang="en-US" sz="2000" dirty="0"/>
              <a:t>Responsible for data ingress and migration to tape</a:t>
            </a:r>
          </a:p>
          <a:p>
            <a:pPr lvl="1"/>
            <a:r>
              <a:rPr lang="en-US" dirty="0" smtClean="0"/>
              <a:t>40 </a:t>
            </a:r>
            <a:r>
              <a:rPr lang="en-US" dirty="0" err="1" smtClean="0"/>
              <a:t>GbE</a:t>
            </a:r>
            <a:r>
              <a:rPr lang="en-US" dirty="0"/>
              <a:t> </a:t>
            </a:r>
            <a:r>
              <a:rPr lang="en-US" dirty="0" smtClean="0"/>
              <a:t>Networking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890" y="457131"/>
            <a:ext cx="4194175" cy="821190"/>
          </a:xfrm>
        </p:spPr>
        <p:txBody>
          <a:bodyPr/>
          <a:lstStyle/>
          <a:p>
            <a:r>
              <a:rPr lang="en-US" dirty="0" smtClean="0"/>
              <a:t>Tape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90" y="1282713"/>
            <a:ext cx="4194175" cy="2520661"/>
          </a:xfrm>
        </p:spPr>
        <p:txBody>
          <a:bodyPr/>
          <a:lstStyle/>
          <a:p>
            <a:r>
              <a:rPr lang="en-US" dirty="0"/>
              <a:t>120 Oracle T10K-{A,B,C} tape drives</a:t>
            </a:r>
          </a:p>
          <a:p>
            <a:pPr lvl="1"/>
            <a:r>
              <a:rPr lang="en-US" dirty="0"/>
              <a:t>~150 MB/s each</a:t>
            </a:r>
          </a:p>
          <a:p>
            <a:r>
              <a:rPr lang="en-US" dirty="0"/>
              <a:t>32 Oracle T10K-D tape drives</a:t>
            </a:r>
          </a:p>
          <a:p>
            <a:pPr lvl="1"/>
            <a:r>
              <a:rPr lang="en-US" dirty="0"/>
              <a:t>252 MB/s each</a:t>
            </a:r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4608316" y="3140696"/>
            <a:ext cx="4194175" cy="8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608316" y="3966278"/>
            <a:ext cx="4194175" cy="252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x Arista 7508 40 </a:t>
            </a:r>
            <a:r>
              <a:rPr lang="en-US" dirty="0" err="1" smtClean="0"/>
              <a:t>GbE</a:t>
            </a:r>
            <a:r>
              <a:rPr lang="en-US" dirty="0" smtClean="0"/>
              <a:t> switches</a:t>
            </a:r>
          </a:p>
          <a:p>
            <a:pPr lvl="1"/>
            <a:r>
              <a:rPr lang="en-US" dirty="0" smtClean="0"/>
              <a:t>Connectivity to Disk movers</a:t>
            </a:r>
          </a:p>
          <a:p>
            <a:pPr lvl="1"/>
            <a:r>
              <a:rPr lang="en-US" dirty="0" smtClean="0"/>
              <a:t>Connectivity between Disk and Tape movers</a:t>
            </a:r>
          </a:p>
          <a:p>
            <a:pPr lvl="1"/>
            <a:r>
              <a:rPr lang="en-US" dirty="0" smtClean="0"/>
              <a:t>13 x 100 </a:t>
            </a:r>
            <a:r>
              <a:rPr lang="en-US" dirty="0" err="1" smtClean="0"/>
              <a:t>GbE</a:t>
            </a:r>
            <a:r>
              <a:rPr lang="en-US" dirty="0" smtClean="0"/>
              <a:t> ISL’s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5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36982"/>
            <a:ext cx="8628678" cy="510909"/>
          </a:xfrm>
        </p:spPr>
        <p:txBody>
          <a:bodyPr/>
          <a:lstStyle/>
          <a:p>
            <a:r>
              <a:rPr lang="en-US" dirty="0" smtClean="0"/>
              <a:t>OLCF HPSS ~2015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3813" y="457131"/>
            <a:ext cx="4192528" cy="821190"/>
          </a:xfrm>
        </p:spPr>
        <p:txBody>
          <a:bodyPr/>
          <a:lstStyle/>
          <a:p>
            <a:r>
              <a:rPr lang="en-US" dirty="0" smtClean="0"/>
              <a:t>Disk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3812" y="1282713"/>
            <a:ext cx="4419929" cy="367461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sz="2400" dirty="0" smtClean="0"/>
              <a:t> </a:t>
            </a:r>
            <a:r>
              <a:rPr lang="en-US" sz="2400" dirty="0"/>
              <a:t>x DDN </a:t>
            </a:r>
            <a:r>
              <a:rPr lang="en-US" sz="2400" dirty="0" smtClean="0"/>
              <a:t>SFA10K</a:t>
            </a:r>
            <a:endParaRPr lang="en-US" sz="2400" dirty="0"/>
          </a:p>
          <a:p>
            <a:r>
              <a:rPr lang="en-US" dirty="0"/>
              <a:t>5</a:t>
            </a:r>
            <a:r>
              <a:rPr lang="en-US" dirty="0" smtClean="0"/>
              <a:t> x DDN SFA12K (40 GB/s)</a:t>
            </a:r>
          </a:p>
          <a:p>
            <a:pPr lvl="1"/>
            <a:r>
              <a:rPr lang="en-US" sz="2000" dirty="0" smtClean="0"/>
              <a:t>~20 PB raw capacity for cache</a:t>
            </a:r>
          </a:p>
          <a:p>
            <a:r>
              <a:rPr lang="en-US" sz="2400" dirty="0" smtClean="0"/>
              <a:t>1 x NetApp E5560 </a:t>
            </a:r>
          </a:p>
          <a:p>
            <a:pPr lvl="1"/>
            <a:r>
              <a:rPr lang="en-US" sz="2000" dirty="0" smtClean="0"/>
              <a:t>Files &lt; 16 MB</a:t>
            </a:r>
          </a:p>
          <a:p>
            <a:pPr lvl="1"/>
            <a:r>
              <a:rPr lang="en-US" sz="2000" dirty="0" smtClean="0"/>
              <a:t>330 TB of capacity, 150 TB utilized</a:t>
            </a:r>
            <a:endParaRPr lang="en-US" sz="2000" dirty="0"/>
          </a:p>
          <a:p>
            <a:r>
              <a:rPr lang="en-US" dirty="0" smtClean="0"/>
              <a:t>44</a:t>
            </a:r>
            <a:r>
              <a:rPr lang="en-US" sz="2400" dirty="0" smtClean="0"/>
              <a:t> </a:t>
            </a:r>
            <a:r>
              <a:rPr lang="en-US" sz="2400" dirty="0"/>
              <a:t>Disk movers</a:t>
            </a:r>
          </a:p>
          <a:p>
            <a:pPr lvl="1"/>
            <a:r>
              <a:rPr lang="en-US" dirty="0" smtClean="0"/>
              <a:t>40 </a:t>
            </a:r>
            <a:r>
              <a:rPr lang="en-US" dirty="0" err="1" smtClean="0"/>
              <a:t>GbE</a:t>
            </a:r>
            <a:r>
              <a:rPr lang="en-US" dirty="0"/>
              <a:t> </a:t>
            </a:r>
            <a:r>
              <a:rPr lang="en-US" dirty="0" smtClean="0"/>
              <a:t>Networking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890" y="457131"/>
            <a:ext cx="4194175" cy="821190"/>
          </a:xfrm>
        </p:spPr>
        <p:txBody>
          <a:bodyPr/>
          <a:lstStyle/>
          <a:p>
            <a:r>
              <a:rPr lang="en-US" dirty="0" smtClean="0"/>
              <a:t>Tape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90" y="1282713"/>
            <a:ext cx="4194175" cy="2520661"/>
          </a:xfrm>
        </p:spPr>
        <p:txBody>
          <a:bodyPr/>
          <a:lstStyle/>
          <a:p>
            <a:r>
              <a:rPr lang="en-US" dirty="0"/>
              <a:t>120 Oracle T10K-{A,B,C} tape drives</a:t>
            </a:r>
          </a:p>
          <a:p>
            <a:pPr lvl="1"/>
            <a:r>
              <a:rPr lang="en-US" dirty="0"/>
              <a:t>~150 MB/s each</a:t>
            </a:r>
          </a:p>
          <a:p>
            <a:r>
              <a:rPr lang="en-US" dirty="0" smtClean="0"/>
              <a:t>72 </a:t>
            </a:r>
            <a:r>
              <a:rPr lang="en-US" dirty="0"/>
              <a:t>Oracle T10K-D tape drives</a:t>
            </a:r>
          </a:p>
          <a:p>
            <a:pPr lvl="1"/>
            <a:r>
              <a:rPr lang="en-US" dirty="0"/>
              <a:t>252 MB/s each</a:t>
            </a:r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4608316" y="3140696"/>
            <a:ext cx="4194175" cy="8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608316" y="3966278"/>
            <a:ext cx="4194175" cy="252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x Arista 7508 40 </a:t>
            </a:r>
            <a:r>
              <a:rPr lang="en-US" dirty="0" err="1" smtClean="0"/>
              <a:t>GbE</a:t>
            </a:r>
            <a:r>
              <a:rPr lang="en-US" dirty="0" smtClean="0"/>
              <a:t> switches</a:t>
            </a:r>
          </a:p>
          <a:p>
            <a:pPr lvl="1"/>
            <a:r>
              <a:rPr lang="en-US" dirty="0" smtClean="0"/>
              <a:t>Connectivity to Disk movers</a:t>
            </a:r>
          </a:p>
          <a:p>
            <a:pPr lvl="1"/>
            <a:r>
              <a:rPr lang="en-US" dirty="0" smtClean="0"/>
              <a:t>Connectivity between Disk and Tape movers</a:t>
            </a:r>
          </a:p>
          <a:p>
            <a:pPr lvl="1"/>
            <a:r>
              <a:rPr lang="en-US" dirty="0" smtClean="0"/>
              <a:t>13 x 100 </a:t>
            </a:r>
            <a:r>
              <a:rPr lang="en-US" dirty="0" err="1" smtClean="0"/>
              <a:t>GbE</a:t>
            </a:r>
            <a:r>
              <a:rPr lang="en-US" dirty="0" smtClean="0"/>
              <a:t> ISL’s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36982"/>
            <a:ext cx="8628678" cy="510909"/>
          </a:xfrm>
        </p:spPr>
        <p:txBody>
          <a:bodyPr/>
          <a:lstStyle/>
          <a:p>
            <a:r>
              <a:rPr lang="en-US" dirty="0" smtClean="0"/>
              <a:t>OLCF HPSS ~2016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3813" y="457131"/>
            <a:ext cx="4192528" cy="821190"/>
          </a:xfrm>
        </p:spPr>
        <p:txBody>
          <a:bodyPr/>
          <a:lstStyle/>
          <a:p>
            <a:r>
              <a:rPr lang="en-US" dirty="0" smtClean="0"/>
              <a:t>Disk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3812" y="1282713"/>
            <a:ext cx="4419929" cy="3674610"/>
          </a:xfrm>
        </p:spPr>
        <p:txBody>
          <a:bodyPr/>
          <a:lstStyle/>
          <a:p>
            <a:r>
              <a:rPr lang="en-US" dirty="0" smtClean="0"/>
              <a:t>5 x DDN SFA12K (40 GB/s)</a:t>
            </a:r>
          </a:p>
          <a:p>
            <a:pPr lvl="1"/>
            <a:r>
              <a:rPr lang="en-US" sz="2000" dirty="0" smtClean="0"/>
              <a:t>~20 PB raw capacity for cache</a:t>
            </a:r>
          </a:p>
          <a:p>
            <a:r>
              <a:rPr lang="en-US" sz="2400" dirty="0" smtClean="0"/>
              <a:t>1 x NetApp E5560 </a:t>
            </a:r>
          </a:p>
          <a:p>
            <a:pPr lvl="1"/>
            <a:r>
              <a:rPr lang="en-US" sz="2000" dirty="0" smtClean="0"/>
              <a:t>Files &lt; 16 MB</a:t>
            </a:r>
          </a:p>
          <a:p>
            <a:pPr lvl="1"/>
            <a:r>
              <a:rPr lang="en-US" sz="2000" dirty="0" smtClean="0"/>
              <a:t>330 TB of capacity, 150 TB utilized</a:t>
            </a:r>
            <a:endParaRPr lang="en-US" sz="2000" dirty="0"/>
          </a:p>
          <a:p>
            <a:r>
              <a:rPr lang="en-US" dirty="0" smtClean="0"/>
              <a:t>40</a:t>
            </a:r>
            <a:r>
              <a:rPr lang="en-US" sz="2400" dirty="0" smtClean="0"/>
              <a:t> </a:t>
            </a:r>
            <a:r>
              <a:rPr lang="en-US" sz="2400" dirty="0"/>
              <a:t>Disk movers</a:t>
            </a:r>
          </a:p>
          <a:p>
            <a:pPr lvl="1"/>
            <a:r>
              <a:rPr lang="en-US" dirty="0" smtClean="0"/>
              <a:t>40 </a:t>
            </a:r>
            <a:r>
              <a:rPr lang="en-US" dirty="0" err="1" smtClean="0"/>
              <a:t>GbE</a:t>
            </a:r>
            <a:r>
              <a:rPr lang="en-US" dirty="0"/>
              <a:t> </a:t>
            </a:r>
            <a:r>
              <a:rPr lang="en-US" dirty="0" smtClean="0"/>
              <a:t>Networking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890" y="457131"/>
            <a:ext cx="4194175" cy="821190"/>
          </a:xfrm>
        </p:spPr>
        <p:txBody>
          <a:bodyPr/>
          <a:lstStyle/>
          <a:p>
            <a:r>
              <a:rPr lang="en-US" dirty="0" smtClean="0"/>
              <a:t>Tape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90" y="1282713"/>
            <a:ext cx="4194175" cy="2520661"/>
          </a:xfrm>
        </p:spPr>
        <p:txBody>
          <a:bodyPr/>
          <a:lstStyle/>
          <a:p>
            <a:r>
              <a:rPr lang="en-US" dirty="0" smtClean="0"/>
              <a:t>112 </a:t>
            </a:r>
            <a:r>
              <a:rPr lang="en-US" dirty="0"/>
              <a:t>Oracle T10K-D tape drives</a:t>
            </a:r>
          </a:p>
          <a:p>
            <a:pPr lvl="1"/>
            <a:r>
              <a:rPr lang="en-US" dirty="0"/>
              <a:t>252 MB/s each</a:t>
            </a:r>
          </a:p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4608316" y="3140696"/>
            <a:ext cx="4194175" cy="8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4608316" y="3966278"/>
            <a:ext cx="4194175" cy="252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x Arista 7508 40 </a:t>
            </a:r>
            <a:r>
              <a:rPr lang="en-US" dirty="0" err="1" smtClean="0"/>
              <a:t>GbE</a:t>
            </a:r>
            <a:r>
              <a:rPr lang="en-US" dirty="0" smtClean="0"/>
              <a:t> switches</a:t>
            </a:r>
          </a:p>
          <a:p>
            <a:pPr lvl="1"/>
            <a:r>
              <a:rPr lang="en-US" dirty="0" smtClean="0"/>
              <a:t>Connectivity to Disk movers</a:t>
            </a:r>
          </a:p>
          <a:p>
            <a:pPr lvl="1"/>
            <a:r>
              <a:rPr lang="en-US" dirty="0" smtClean="0"/>
              <a:t>Connectivity between Disk and Tape movers</a:t>
            </a:r>
          </a:p>
          <a:p>
            <a:pPr lvl="1"/>
            <a:r>
              <a:rPr lang="en-US" dirty="0" smtClean="0"/>
              <a:t>13 x 100 </a:t>
            </a:r>
            <a:r>
              <a:rPr lang="en-US" dirty="0" err="1" smtClean="0"/>
              <a:t>GbE</a:t>
            </a:r>
            <a:r>
              <a:rPr lang="en-US" dirty="0" smtClean="0"/>
              <a:t> ISL’s </a:t>
            </a: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88387" y="4253879"/>
            <a:ext cx="4194175" cy="8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88387" y="5079461"/>
            <a:ext cx="4194175" cy="252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NetApp EF560 </a:t>
            </a:r>
          </a:p>
          <a:p>
            <a:pPr lvl="1"/>
            <a:r>
              <a:rPr lang="en-US" dirty="0" smtClean="0"/>
              <a:t>SAS connected; All Flash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2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2013 asked how long to put in 1PB of data to HPSS</a:t>
            </a:r>
          </a:p>
          <a:p>
            <a:pPr lvl="1"/>
            <a:r>
              <a:rPr lang="en-US" dirty="0" smtClean="0"/>
              <a:t>Getting it to disk took 21 days.</a:t>
            </a:r>
          </a:p>
          <a:p>
            <a:pPr lvl="1"/>
            <a:r>
              <a:rPr lang="en-US" dirty="0" smtClean="0"/>
              <a:t>Migration to tape took another 35 days. </a:t>
            </a:r>
          </a:p>
          <a:p>
            <a:pPr lvl="1"/>
            <a:r>
              <a:rPr lang="en-US" dirty="0" smtClean="0"/>
              <a:t>Single directory, multiple files</a:t>
            </a:r>
          </a:p>
          <a:p>
            <a:pPr lvl="2"/>
            <a:r>
              <a:rPr lang="en-US" dirty="0" smtClean="0"/>
              <a:t>Processed serially from single node</a:t>
            </a:r>
          </a:p>
          <a:p>
            <a:r>
              <a:rPr lang="en-US" dirty="0" smtClean="0"/>
              <a:t>This seems inefficient, right?</a:t>
            </a:r>
          </a:p>
          <a:p>
            <a:r>
              <a:rPr lang="en-US" dirty="0" smtClean="0"/>
              <a:t>Drive investments in hardware and user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99" y="236982"/>
            <a:ext cx="8636290" cy="510909"/>
          </a:xfrm>
        </p:spPr>
        <p:txBody>
          <a:bodyPr/>
          <a:lstStyle/>
          <a:p>
            <a:r>
              <a:rPr lang="en-US" dirty="0" smtClean="0"/>
              <a:t>Performance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782307"/>
          </a:xfrm>
        </p:spPr>
        <p:txBody>
          <a:bodyPr/>
          <a:lstStyle/>
          <a:p>
            <a:r>
              <a:rPr lang="en-US" dirty="0" smtClean="0"/>
              <a:t>In February, a user moved 1.3 PB of data into HPSS in 8 days. </a:t>
            </a:r>
          </a:p>
          <a:p>
            <a:pPr lvl="1"/>
            <a:r>
              <a:rPr lang="en-US" dirty="0" smtClean="0"/>
              <a:t>Utilized DTN scheduled queue</a:t>
            </a:r>
          </a:p>
          <a:p>
            <a:pPr lvl="1"/>
            <a:r>
              <a:rPr lang="en-US" dirty="0" smtClean="0"/>
              <a:t>Requested extended wall time (not needed in the end)</a:t>
            </a:r>
          </a:p>
          <a:p>
            <a:pPr lvl="1"/>
            <a:r>
              <a:rPr lang="en-US" dirty="0" smtClean="0"/>
              <a:t>Used HTAR utility </a:t>
            </a:r>
          </a:p>
          <a:p>
            <a:r>
              <a:rPr lang="en-US" dirty="0" smtClean="0"/>
              <a:t>Migration to tape took ~12 </a:t>
            </a:r>
            <a:br>
              <a:rPr lang="en-US" dirty="0" smtClean="0"/>
            </a:br>
            <a:r>
              <a:rPr lang="en-US" dirty="0" smtClean="0"/>
              <a:t>additional days to complete</a:t>
            </a:r>
          </a:p>
          <a:p>
            <a:r>
              <a:rPr lang="en-US" dirty="0" smtClean="0"/>
              <a:t>Significant improvement </a:t>
            </a:r>
            <a:br>
              <a:rPr lang="en-US" dirty="0" smtClean="0"/>
            </a:br>
            <a:r>
              <a:rPr lang="en-US" dirty="0" smtClean="0"/>
              <a:t>over 2013 data point</a:t>
            </a:r>
          </a:p>
          <a:p>
            <a:r>
              <a:rPr lang="en-US" dirty="0" smtClean="0"/>
              <a:t>Other success stories out </a:t>
            </a:r>
            <a:br>
              <a:rPr lang="en-US" dirty="0" smtClean="0"/>
            </a:br>
            <a:r>
              <a:rPr lang="en-US" dirty="0" smtClean="0"/>
              <a:t>there</a:t>
            </a:r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50366"/>
              </p:ext>
            </p:extLst>
          </p:nvPr>
        </p:nvGraphicFramePr>
        <p:xfrm>
          <a:off x="4976948" y="3435532"/>
          <a:ext cx="3841842" cy="26648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406"/>
                <a:gridCol w="703044"/>
                <a:gridCol w="1102167"/>
                <a:gridCol w="913225"/>
              </a:tblGrid>
              <a:tr h="50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# Files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TB Transferred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Daily 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701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>
                          <a:effectLst/>
                        </a:rPr>
                        <a:t>2/10/16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162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70197"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>
                          <a:effectLst/>
                        </a:rPr>
                        <a:t>2/11/16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125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126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70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2/12/16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218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220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7019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u="none" strike="noStrike">
                          <a:effectLst/>
                        </a:rPr>
                        <a:t>2/13/16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186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189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70197"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>
                          <a:effectLst/>
                        </a:rPr>
                        <a:t>2/14/16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18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279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281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7019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2/15/16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>
                          <a:effectLst/>
                        </a:rPr>
                        <a:t>186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70197"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u="none" strike="noStrike">
                          <a:effectLst/>
                        </a:rPr>
                        <a:t>2/16/16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218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279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7019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u="none" strike="noStrike">
                          <a:effectLst/>
                        </a:rPr>
                        <a:t>1367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8278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NL template_4x3.pptx" id="{DC2A8CA3-FA16-44F8-AFA5-372F748F198E}" vid="{EE545D06-FCE0-4006-A2EE-90C6883ED0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template 4x3</Template>
  <TotalTime>1572</TotalTime>
  <Words>757</Words>
  <Application>Microsoft Office PowerPoint</Application>
  <PresentationFormat>On-screen Show (4:3)</PresentationFormat>
  <Paragraphs>174</Paragraphs>
  <Slides>13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Theme</vt:lpstr>
      <vt:lpstr>OLCF HPSS Performance</vt:lpstr>
      <vt:lpstr>Overview</vt:lpstr>
      <vt:lpstr>OLCF HPSS ~ CY 2012</vt:lpstr>
      <vt:lpstr>OLCF HPSS ~2013</vt:lpstr>
      <vt:lpstr>OLCF HPSS ~2014</vt:lpstr>
      <vt:lpstr>OLCF HPSS ~2015</vt:lpstr>
      <vt:lpstr>OLCF HPSS ~2016</vt:lpstr>
      <vt:lpstr>Performance analysis</vt:lpstr>
      <vt:lpstr>Performance Analysis</vt:lpstr>
      <vt:lpstr>More HPSS data points</vt:lpstr>
      <vt:lpstr>Looking to the future</vt:lpstr>
      <vt:lpstr>Questions? Jason Hill Email: hilljj at ornl dot gov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OLCF HPSS Performance</dc:title>
  <dc:creator>Jason Hill</dc:creator>
  <cp:lastModifiedBy>Ray, Sherry E.</cp:lastModifiedBy>
  <cp:revision>10</cp:revision>
  <cp:lastPrinted>2015-09-03T19:49:59Z</cp:lastPrinted>
  <dcterms:created xsi:type="dcterms:W3CDTF">2016-05-19T12:38:21Z</dcterms:created>
  <dcterms:modified xsi:type="dcterms:W3CDTF">2016-05-25T11:43:42Z</dcterms:modified>
</cp:coreProperties>
</file>