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335" r:id="rId3"/>
    <p:sldId id="337" r:id="rId4"/>
    <p:sldId id="312" r:id="rId5"/>
    <p:sldId id="313" r:id="rId6"/>
    <p:sldId id="288" r:id="rId7"/>
    <p:sldId id="289" r:id="rId8"/>
    <p:sldId id="291" r:id="rId9"/>
    <p:sldId id="325" r:id="rId10"/>
    <p:sldId id="290" r:id="rId11"/>
    <p:sldId id="299" r:id="rId12"/>
    <p:sldId id="300" r:id="rId13"/>
    <p:sldId id="332" r:id="rId14"/>
    <p:sldId id="328" r:id="rId15"/>
    <p:sldId id="329" r:id="rId16"/>
    <p:sldId id="339" r:id="rId17"/>
    <p:sldId id="330" r:id="rId18"/>
    <p:sldId id="333" r:id="rId19"/>
    <p:sldId id="317" r:id="rId20"/>
    <p:sldId id="287" r:id="rId21"/>
    <p:sldId id="292" r:id="rId22"/>
    <p:sldId id="293" r:id="rId23"/>
    <p:sldId id="294" r:id="rId24"/>
    <p:sldId id="295" r:id="rId25"/>
    <p:sldId id="296" r:id="rId26"/>
    <p:sldId id="33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1159" autoAdjust="0"/>
  </p:normalViewPr>
  <p:slideViewPr>
    <p:cSldViewPr>
      <p:cViewPr varScale="1">
        <p:scale>
          <a:sx n="60" d="100"/>
          <a:sy n="60" d="100"/>
        </p:scale>
        <p:origin x="-109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976B6-6584-49E2-8CD5-CFC74377DF50}" type="datetimeFigureOut">
              <a:rPr lang="en-US" smtClean="0"/>
              <a:pPr/>
              <a:t>6/7/2016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D07B8A-31AF-4434-8CD9-789C5F7DE519}" type="slidenum">
              <a:rPr lang="en-US" smtClean="0"/>
              <a:pPr/>
              <a:t>‹#›</a:t>
            </a:fld>
            <a:endParaRPr lang="en-US"/>
          </a:p>
        </p:txBody>
      </p:sp>
    </p:spTree>
    <p:extLst>
      <p:ext uri="{BB962C8B-B14F-4D97-AF65-F5344CB8AC3E}">
        <p14:creationId xmlns:p14="http://schemas.microsoft.com/office/powerpoint/2010/main" val="187724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D07B8A-31AF-4434-8CD9-789C5F7DE51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hiding</a:t>
            </a:r>
            <a:r>
              <a:rPr lang="en-US" baseline="0" dirty="0" smtClean="0"/>
              <a:t> latency</a:t>
            </a:r>
            <a:endParaRPr lang="en-US" dirty="0"/>
          </a:p>
        </p:txBody>
      </p:sp>
      <p:sp>
        <p:nvSpPr>
          <p:cNvPr id="4" name="Slide Number Placeholder 3"/>
          <p:cNvSpPr>
            <a:spLocks noGrp="1"/>
          </p:cNvSpPr>
          <p:nvPr>
            <p:ph type="sldNum" sz="quarter" idx="10"/>
          </p:nvPr>
        </p:nvSpPr>
        <p:spPr/>
        <p:txBody>
          <a:bodyPr/>
          <a:lstStyle/>
          <a:p>
            <a:fld id="{13D07B8A-31AF-4434-8CD9-789C5F7DE519}" type="slidenum">
              <a:rPr lang="en-US" smtClean="0"/>
              <a:pPr/>
              <a:t>17</a:t>
            </a:fld>
            <a:endParaRPr lang="en-US"/>
          </a:p>
        </p:txBody>
      </p:sp>
    </p:spTree>
    <p:extLst>
      <p:ext uri="{BB962C8B-B14F-4D97-AF65-F5344CB8AC3E}">
        <p14:creationId xmlns:p14="http://schemas.microsoft.com/office/powerpoint/2010/main" val="408429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07B8A-31AF-4434-8CD9-789C5F7DE519}" type="slidenum">
              <a:rPr lang="en-US" smtClean="0"/>
              <a:pPr/>
              <a:t>2</a:t>
            </a:fld>
            <a:endParaRPr lang="en-US"/>
          </a:p>
        </p:txBody>
      </p:sp>
    </p:spTree>
    <p:extLst>
      <p:ext uri="{BB962C8B-B14F-4D97-AF65-F5344CB8AC3E}">
        <p14:creationId xmlns:p14="http://schemas.microsoft.com/office/powerpoint/2010/main" val="21497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graph of operations and dependencies in an application. This may not be expressed explicitly in most of today’s systems (i.e. MPI), but it is there, implicitly in the programmer’s head. For example, two operations without a common dependence can be scheduled in parallel onto </a:t>
            </a:r>
            <a:r>
              <a:rPr lang="en-US" baseline="0" smtClean="0"/>
              <a:t>different processors.</a:t>
            </a:r>
            <a:endParaRPr lang="en-US" dirty="0"/>
          </a:p>
        </p:txBody>
      </p:sp>
      <p:sp>
        <p:nvSpPr>
          <p:cNvPr id="4" name="Slide Number Placeholder 3"/>
          <p:cNvSpPr>
            <a:spLocks noGrp="1"/>
          </p:cNvSpPr>
          <p:nvPr>
            <p:ph type="sldNum" sz="quarter" idx="10"/>
          </p:nvPr>
        </p:nvSpPr>
        <p:spPr/>
        <p:txBody>
          <a:bodyPr/>
          <a:lstStyle/>
          <a:p>
            <a:fld id="{13D07B8A-31AF-4434-8CD9-789C5F7DE519}" type="slidenum">
              <a:rPr lang="en-US" smtClean="0"/>
              <a:pPr/>
              <a:t>5</a:t>
            </a:fld>
            <a:endParaRPr lang="en-US"/>
          </a:p>
        </p:txBody>
      </p:sp>
    </p:spTree>
    <p:extLst>
      <p:ext uri="{BB962C8B-B14F-4D97-AF65-F5344CB8AC3E}">
        <p14:creationId xmlns:p14="http://schemas.microsoft.com/office/powerpoint/2010/main" val="1868249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“Collections, which you can think of as being</a:t>
            </a:r>
            <a:r>
              <a:rPr lang="en-US" baseline="0" dirty="0" smtClean="0"/>
              <a:t> like arrays of </a:t>
            </a:r>
            <a:r>
              <a:rPr lang="en-US" baseline="0" dirty="0" err="1" smtClean="0"/>
              <a:t>structs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3D07B8A-31AF-4434-8CD9-789C5F7DE519}" type="slidenum">
              <a:rPr lang="en-US" smtClean="0"/>
              <a:pPr/>
              <a:t>6</a:t>
            </a:fld>
            <a:endParaRPr lang="en-US"/>
          </a:p>
        </p:txBody>
      </p:sp>
    </p:spTree>
    <p:extLst>
      <p:ext uri="{BB962C8B-B14F-4D97-AF65-F5344CB8AC3E}">
        <p14:creationId xmlns:p14="http://schemas.microsoft.com/office/powerpoint/2010/main" val="514182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Unique</a:t>
            </a:r>
            <a:r>
              <a:rPr lang="en-US" baseline="0" dirty="0" smtClean="0"/>
              <a:t> to Legion: multiple partitions, hierarchy</a:t>
            </a:r>
            <a:endParaRPr lang="en-US" dirty="0"/>
          </a:p>
        </p:txBody>
      </p:sp>
      <p:sp>
        <p:nvSpPr>
          <p:cNvPr id="4" name="Slide Number Placeholder 3"/>
          <p:cNvSpPr>
            <a:spLocks noGrp="1"/>
          </p:cNvSpPr>
          <p:nvPr>
            <p:ph type="sldNum" sz="quarter" idx="10"/>
          </p:nvPr>
        </p:nvSpPr>
        <p:spPr/>
        <p:txBody>
          <a:bodyPr/>
          <a:lstStyle/>
          <a:p>
            <a:fld id="{13D07B8A-31AF-4434-8CD9-789C5F7DE519}" type="slidenum">
              <a:rPr lang="en-US" smtClean="0"/>
              <a:pPr/>
              <a:t>9</a:t>
            </a:fld>
            <a:endParaRPr lang="en-US"/>
          </a:p>
        </p:txBody>
      </p:sp>
    </p:spTree>
    <p:extLst>
      <p:ext uri="{BB962C8B-B14F-4D97-AF65-F5344CB8AC3E}">
        <p14:creationId xmlns:p14="http://schemas.microsoft.com/office/powerpoint/2010/main" val="16546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Borrow</a:t>
            </a:r>
            <a:r>
              <a:rPr lang="en-US" baseline="0" dirty="0" smtClean="0"/>
              <a:t> task names from S3D</a:t>
            </a:r>
            <a:endParaRPr lang="en-US" dirty="0"/>
          </a:p>
        </p:txBody>
      </p:sp>
      <p:sp>
        <p:nvSpPr>
          <p:cNvPr id="4" name="Slide Number Placeholder 3"/>
          <p:cNvSpPr>
            <a:spLocks noGrp="1"/>
          </p:cNvSpPr>
          <p:nvPr>
            <p:ph type="sldNum" sz="quarter" idx="10"/>
          </p:nvPr>
        </p:nvSpPr>
        <p:spPr/>
        <p:txBody>
          <a:bodyPr/>
          <a:lstStyle/>
          <a:p>
            <a:fld id="{13D07B8A-31AF-4434-8CD9-789C5F7DE519}" type="slidenum">
              <a:rPr lang="en-US" smtClean="0"/>
              <a:pPr/>
              <a:t>10</a:t>
            </a:fld>
            <a:endParaRPr lang="en-US"/>
          </a:p>
        </p:txBody>
      </p:sp>
    </p:spTree>
    <p:extLst>
      <p:ext uri="{BB962C8B-B14F-4D97-AF65-F5344CB8AC3E}">
        <p14:creationId xmlns:p14="http://schemas.microsoft.com/office/powerpoint/2010/main" val="3561444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Callback</a:t>
            </a:r>
            <a:r>
              <a:rPr lang="en-US" baseline="0" dirty="0" smtClean="0"/>
              <a:t> to first graph</a:t>
            </a:r>
            <a:endParaRPr lang="en-US" dirty="0"/>
          </a:p>
        </p:txBody>
      </p:sp>
      <p:sp>
        <p:nvSpPr>
          <p:cNvPr id="4" name="Slide Number Placeholder 3"/>
          <p:cNvSpPr>
            <a:spLocks noGrp="1"/>
          </p:cNvSpPr>
          <p:nvPr>
            <p:ph type="sldNum" sz="quarter" idx="10"/>
          </p:nvPr>
        </p:nvSpPr>
        <p:spPr/>
        <p:txBody>
          <a:bodyPr/>
          <a:lstStyle/>
          <a:p>
            <a:fld id="{13D07B8A-31AF-4434-8CD9-789C5F7DE519}" type="slidenum">
              <a:rPr lang="en-US" smtClean="0"/>
              <a:pPr/>
              <a:t>11</a:t>
            </a:fld>
            <a:endParaRPr lang="en-US"/>
          </a:p>
        </p:txBody>
      </p:sp>
    </p:spTree>
    <p:extLst>
      <p:ext uri="{BB962C8B-B14F-4D97-AF65-F5344CB8AC3E}">
        <p14:creationId xmlns:p14="http://schemas.microsoft.com/office/powerpoint/2010/main" val="613256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07B8A-31AF-4434-8CD9-789C5F7DE519}" type="slidenum">
              <a:rPr lang="en-US" smtClean="0"/>
              <a:pPr/>
              <a:t>12</a:t>
            </a:fld>
            <a:endParaRPr lang="en-US"/>
          </a:p>
        </p:txBody>
      </p:sp>
    </p:spTree>
    <p:extLst>
      <p:ext uri="{BB962C8B-B14F-4D97-AF65-F5344CB8AC3E}">
        <p14:creationId xmlns:p14="http://schemas.microsoft.com/office/powerpoint/2010/main" val="309529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Solves the three </a:t>
            </a:r>
            <a:r>
              <a:rPr lang="en-US" dirty="0" err="1" smtClean="0"/>
              <a:t>prlblems</a:t>
            </a:r>
            <a:r>
              <a:rPr lang="en-US" dirty="0" smtClean="0"/>
              <a:t>:</a:t>
            </a:r>
            <a:r>
              <a:rPr lang="en-US" baseline="0" dirty="0" smtClean="0"/>
              <a:t> much easier syntax to learn, enforces all semantic requirements through compile time checking, support for generating efficient kernel code (e.g., </a:t>
            </a:r>
            <a:r>
              <a:rPr lang="en-US" baseline="0" dirty="0" err="1" smtClean="0"/>
              <a:t>vectortization</a:t>
            </a:r>
            <a:r>
              <a:rPr lang="en-US" baseline="0" dirty="0" smtClean="0"/>
              <a:t>) since it is a compiler, now the right way to learn Legion even if you plan to use the C++ API</a:t>
            </a:r>
            <a:endParaRPr lang="en-US" dirty="0"/>
          </a:p>
        </p:txBody>
      </p:sp>
      <p:sp>
        <p:nvSpPr>
          <p:cNvPr id="4" name="Slide Number Placeholder 3"/>
          <p:cNvSpPr>
            <a:spLocks noGrp="1"/>
          </p:cNvSpPr>
          <p:nvPr>
            <p:ph type="sldNum" sz="quarter" idx="10"/>
          </p:nvPr>
        </p:nvSpPr>
        <p:spPr/>
        <p:txBody>
          <a:bodyPr/>
          <a:lstStyle/>
          <a:p>
            <a:fld id="{13D07B8A-31AF-4434-8CD9-789C5F7DE519}" type="slidenum">
              <a:rPr lang="en-US" smtClean="0"/>
              <a:pPr/>
              <a:t>13</a:t>
            </a:fld>
            <a:endParaRPr lang="en-US"/>
          </a:p>
        </p:txBody>
      </p:sp>
    </p:spTree>
    <p:extLst>
      <p:ext uri="{BB962C8B-B14F-4D97-AF65-F5344CB8AC3E}">
        <p14:creationId xmlns:p14="http://schemas.microsoft.com/office/powerpoint/2010/main" val="822769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a:xfrm>
            <a:off x="382587" y="5253336"/>
            <a:ext cx="4954587" cy="461665"/>
          </a:xfrm>
        </p:spPr>
        <p:txBody>
          <a:bodyPr>
            <a:spAutoFit/>
          </a:bodyPr>
          <a:lstStyle>
            <a:lvl1pPr marL="0" indent="0" algn="ctr">
              <a:buFontTx/>
              <a:buNone/>
              <a:defRPr/>
            </a:lvl1pPr>
          </a:lstStyle>
          <a:p>
            <a:r>
              <a:rPr lang="en-US" smtClean="0"/>
              <a:t>Click to edit Master subtitle style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57200" y="1219200"/>
            <a:ext cx="8229600" cy="5105400"/>
          </a:xfrm>
        </p:spPr>
        <p:txBody>
          <a:bodyPr/>
          <a:lstStyle>
            <a:lvl1pPr>
              <a:buSzPct val="120000"/>
              <a:buFontTx/>
              <a:buBlip>
                <a:blip r:embed="rId2"/>
              </a:buBlip>
              <a:defRPr>
                <a:solidFill>
                  <a:schemeClr val="bg1"/>
                </a:solidFill>
              </a:defRPr>
            </a:lvl1pPr>
            <a:lvl2pPr>
              <a:buSzPct val="120000"/>
              <a:buFontTx/>
              <a:buBlip>
                <a:blip r:embed="rId2"/>
              </a:buBlip>
              <a:defRPr>
                <a:solidFill>
                  <a:schemeClr val="bg1"/>
                </a:solidFill>
              </a:defRPr>
            </a:lvl2pPr>
            <a:lvl3pPr>
              <a:buSzPct val="120000"/>
              <a:buFontTx/>
              <a:buBlip>
                <a:blip r:embed="rId2"/>
              </a:buBlip>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017281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23439"/>
          </a:xfrm>
        </p:spPr>
        <p:txBody>
          <a:bodyPr/>
          <a:lstStyle>
            <a:lvl1pPr algn="l">
              <a:defRPr sz="4000" b="1" cap="all">
                <a:solidFill>
                  <a:schemeClr val="bg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5105400"/>
          </a:xfrm>
        </p:spPr>
        <p:txBody>
          <a:bodyPr/>
          <a:lstStyle>
            <a:lvl1pPr>
              <a:buSzPct val="120000"/>
              <a:buFontTx/>
              <a:buBlip>
                <a:blip r:embed="rId2"/>
              </a:buBlip>
              <a:defRPr sz="2400">
                <a:solidFill>
                  <a:schemeClr val="bg1"/>
                </a:solidFill>
              </a:defRPr>
            </a:lvl1pPr>
            <a:lvl2pPr>
              <a:buSzPct val="120000"/>
              <a:buFontTx/>
              <a:buBlip>
                <a:blip r:embed="rId2"/>
              </a:buBlip>
              <a:defRPr sz="2000">
                <a:solidFill>
                  <a:schemeClr val="bg1"/>
                </a:solidFill>
              </a:defRPr>
            </a:lvl2pPr>
            <a:lvl3pPr>
              <a:buSzPct val="120000"/>
              <a:buFontTx/>
              <a:buBlip>
                <a:blip r:embed="rId2"/>
              </a:buBlip>
              <a:defRPr sz="18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5105400"/>
          </a:xfrm>
        </p:spPr>
        <p:txBody>
          <a:bodyPr/>
          <a:lstStyle>
            <a:lvl1pPr>
              <a:buSzPct val="120000"/>
              <a:buFontTx/>
              <a:buBlip>
                <a:blip r:embed="rId2"/>
              </a:buBlip>
              <a:defRPr sz="2400">
                <a:solidFill>
                  <a:schemeClr val="bg1"/>
                </a:solidFill>
              </a:defRPr>
            </a:lvl1pPr>
            <a:lvl2pPr>
              <a:buSzPct val="120000"/>
              <a:buFontTx/>
              <a:buBlip>
                <a:blip r:embed="rId2"/>
              </a:buBlip>
              <a:defRPr sz="2000">
                <a:solidFill>
                  <a:schemeClr val="bg1"/>
                </a:solidFill>
              </a:defRPr>
            </a:lvl2pPr>
            <a:lvl3pPr>
              <a:buSzPct val="120000"/>
              <a:buFontTx/>
              <a:buBlip>
                <a:blip r:embed="rId2"/>
              </a:buBlip>
              <a:defRPr sz="18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5491504"/>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295740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41530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703918"/>
            <a:ext cx="8313420" cy="584776"/>
          </a:xfrm>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0625" y="2336706"/>
            <a:ext cx="8290560" cy="4132139"/>
          </a:xfrm>
        </p:spPr>
        <p:txBody>
          <a:bodyPr/>
          <a:lstStyle>
            <a:lvl1pPr marL="0" indent="0">
              <a:buClr>
                <a:schemeClr val="bg2"/>
              </a:buClr>
              <a:buSzPct val="100000"/>
              <a:buFontTx/>
              <a:buNone/>
              <a:defRPr sz="2000">
                <a:solidFill>
                  <a:schemeClr val="bg1"/>
                </a:solidFill>
              </a:defRPr>
            </a:lvl1pPr>
            <a:lvl2pPr marL="571500" indent="0">
              <a:buClr>
                <a:schemeClr val="bg2"/>
              </a:buClr>
              <a:buSzPct val="100000"/>
              <a:buFontTx/>
              <a:buNone/>
              <a:defRPr sz="1800">
                <a:solidFill>
                  <a:schemeClr val="bg1"/>
                </a:solidFill>
              </a:defRPr>
            </a:lvl2pPr>
            <a:lvl3pPr marL="1089025" indent="0">
              <a:buClr>
                <a:schemeClr val="bg2"/>
              </a:buClr>
              <a:buSzPct val="100000"/>
              <a:buFontTx/>
              <a:buNone/>
              <a:defRPr sz="1600">
                <a:solidFill>
                  <a:schemeClr val="bg1"/>
                </a:solidFill>
              </a:defRPr>
            </a:lvl3pPr>
            <a:lvl4pPr marL="1774825" indent="-228600">
              <a:buClr>
                <a:schemeClr val="bg2"/>
              </a:buClr>
              <a:buFont typeface="Wingdings" panose="05000000000000000000" pitchFamily="2" charset="2"/>
              <a:buChar char="§"/>
              <a:defRPr sz="1800">
                <a:solidFill>
                  <a:schemeClr val="tx1"/>
                </a:solidFill>
              </a:defRPr>
            </a:lvl4pPr>
            <a:lvl5pPr marL="2117725" indent="-228600">
              <a:buClr>
                <a:schemeClr val="bg2"/>
              </a:buClr>
              <a:buFont typeface="Wingdings" panose="05000000000000000000" pitchFamily="2" charset="2"/>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l">
              <a:buFontTx/>
              <a:buNone/>
              <a:defRPr sz="2400" b="0">
                <a:solidFill>
                  <a:schemeClr val="tx2"/>
                </a:solidFill>
                <a:latin typeface="Trebuchet MS" panose="020B0603020202020204" pitchFamily="34" charset="0"/>
              </a:defRPr>
            </a:lvl1pPr>
            <a:lvl2pPr marL="571500" indent="0" algn="ctr">
              <a:buFontTx/>
              <a:buNone/>
              <a:defRPr sz="2800">
                <a:solidFill>
                  <a:schemeClr val="tx2"/>
                </a:solidFill>
                <a:latin typeface="Trebuchet MS" panose="020B0603020202020204" pitchFamily="34" charset="0"/>
              </a:defRPr>
            </a:lvl2pPr>
            <a:lvl3pPr marL="1089025" indent="0" algn="ctr">
              <a:buFontTx/>
              <a:buNone/>
              <a:defRPr sz="2800">
                <a:solidFill>
                  <a:schemeClr val="tx2"/>
                </a:solidFill>
                <a:latin typeface="Trebuchet MS" panose="020B0603020202020204" pitchFamily="34" charset="0"/>
              </a:defRPr>
            </a:lvl3pPr>
            <a:lvl4pPr marL="1546225" indent="0" algn="ctr">
              <a:buFontTx/>
              <a:buNone/>
              <a:defRPr sz="2800">
                <a:solidFill>
                  <a:schemeClr val="tx2"/>
                </a:solidFill>
                <a:latin typeface="Trebuchet MS" panose="020B0603020202020204" pitchFamily="34" charset="0"/>
              </a:defRPr>
            </a:lvl4pPr>
            <a:lvl5pPr marL="1889125" indent="0" algn="ctr">
              <a:buFontTx/>
              <a:buNone/>
              <a:defRPr sz="2800">
                <a:solidFill>
                  <a:schemeClr val="tx2"/>
                </a:solidFill>
                <a:latin typeface="Trebuchet MS" panose="020B0603020202020204"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69299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stretch>
            <a:fillRect/>
          </a:stretch>
        </p:blipFill>
        <p:spPr>
          <a:xfrm>
            <a:off x="7776713" y="533400"/>
            <a:ext cx="1367287" cy="685800"/>
          </a:xfrm>
          <a:prstGeom prst="rect">
            <a:avLst/>
          </a:prstGeom>
        </p:spPr>
      </p:pic>
      <p:sp>
        <p:nvSpPr>
          <p:cNvPr id="1026" name="Rectangle 2"/>
          <p:cNvSpPr>
            <a:spLocks noGrp="1" noChangeArrowheads="1"/>
          </p:cNvSpPr>
          <p:nvPr>
            <p:ph type="title"/>
          </p:nvPr>
        </p:nvSpPr>
        <p:spPr bwMode="auto">
          <a:xfrm>
            <a:off x="457200" y="274639"/>
            <a:ext cx="6553200"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Box 5"/>
          <p:cNvSpPr txBox="1"/>
          <p:nvPr/>
        </p:nvSpPr>
        <p:spPr>
          <a:xfrm>
            <a:off x="442867" y="6477000"/>
            <a:ext cx="968948" cy="246221"/>
          </a:xfrm>
          <a:prstGeom prst="rect">
            <a:avLst/>
          </a:prstGeom>
          <a:noFill/>
        </p:spPr>
        <p:txBody>
          <a:bodyPr wrap="none" rtlCol="0">
            <a:spAutoFit/>
          </a:bodyPr>
          <a:lstStyle/>
          <a:p>
            <a:pPr algn="ctr"/>
            <a:r>
              <a:rPr lang="en-US" sz="1000" b="1" baseline="0" dirty="0" smtClean="0">
                <a:solidFill>
                  <a:schemeClr val="bg1"/>
                </a:solidFill>
              </a:rPr>
              <a:t>May 26, 2016</a:t>
            </a:r>
            <a:endParaRPr lang="en-US" sz="1000" b="1" dirty="0">
              <a:solidFill>
                <a:schemeClr val="bg1"/>
              </a:solidFill>
            </a:endParaRPr>
          </a:p>
        </p:txBody>
      </p:sp>
      <p:sp>
        <p:nvSpPr>
          <p:cNvPr id="8" name="TextBox 7"/>
          <p:cNvSpPr txBox="1"/>
          <p:nvPr/>
        </p:nvSpPr>
        <p:spPr>
          <a:xfrm>
            <a:off x="8458200" y="6400800"/>
            <a:ext cx="341760" cy="246221"/>
          </a:xfrm>
          <a:prstGeom prst="rect">
            <a:avLst/>
          </a:prstGeom>
          <a:noFill/>
        </p:spPr>
        <p:txBody>
          <a:bodyPr wrap="none" rtlCol="0">
            <a:spAutoFit/>
          </a:bodyPr>
          <a:lstStyle/>
          <a:p>
            <a:fld id="{5FF3948C-DA48-44E2-9FB5-0EC59D8ABD16}" type="slidenum">
              <a:rPr lang="en-US" sz="1000" b="1" smtClean="0">
                <a:solidFill>
                  <a:schemeClr val="bg1"/>
                </a:solidFill>
              </a:rPr>
              <a:pPr/>
              <a:t>‹#›</a:t>
            </a:fld>
            <a:endParaRPr lang="en-US" sz="1000" b="1" dirty="0">
              <a:solidFill>
                <a:schemeClr val="bg1"/>
              </a:solidFill>
            </a:endParaRPr>
          </a:p>
        </p:txBody>
      </p:sp>
      <p:sp>
        <p:nvSpPr>
          <p:cNvPr id="11" name="TextBox 10"/>
          <p:cNvSpPr txBox="1"/>
          <p:nvPr/>
        </p:nvSpPr>
        <p:spPr>
          <a:xfrm>
            <a:off x="3581400" y="6477000"/>
            <a:ext cx="2348832" cy="307777"/>
          </a:xfrm>
          <a:prstGeom prst="rect">
            <a:avLst/>
          </a:prstGeom>
          <a:noFill/>
        </p:spPr>
        <p:txBody>
          <a:bodyPr wrap="none" rtlCol="0">
            <a:spAutoFit/>
          </a:bodyPr>
          <a:lstStyle/>
          <a:p>
            <a:r>
              <a:rPr lang="en-US" sz="1400" b="1" dirty="0" smtClean="0">
                <a:solidFill>
                  <a:srgbClr val="0000FF"/>
                </a:solidFill>
              </a:rPr>
              <a:t>http://</a:t>
            </a:r>
            <a:r>
              <a:rPr lang="en-US" sz="1400" b="1" dirty="0" err="1" smtClean="0">
                <a:solidFill>
                  <a:srgbClr val="0000FF"/>
                </a:solidFill>
              </a:rPr>
              <a:t>legion.stanford.edu</a:t>
            </a:r>
            <a:endParaRPr lang="en-US" sz="1400" b="1" dirty="0">
              <a:solidFill>
                <a:srgbClr val="0000FF"/>
              </a:solidFill>
            </a:endParaRPr>
          </a:p>
        </p:txBody>
      </p:sp>
      <p:pic>
        <p:nvPicPr>
          <p:cNvPr id="10" name="Picture 2" descr="Sequoia"/>
          <p:cNvPicPr>
            <a:picLocks noChangeAspect="1" noChangeArrowheads="1"/>
          </p:cNvPicPr>
          <p:nvPr/>
        </p:nvPicPr>
        <p:blipFill>
          <a:blip r:embed="rId10" cstate="print"/>
          <a:srcRect/>
          <a:stretch>
            <a:fillRect/>
          </a:stretch>
        </p:blipFill>
        <p:spPr bwMode="auto">
          <a:xfrm>
            <a:off x="7239000" y="76200"/>
            <a:ext cx="533400" cy="818707"/>
          </a:xfrm>
          <a:prstGeom prst="rect">
            <a:avLst/>
          </a:prstGeom>
          <a:noFill/>
        </p:spPr>
      </p:pic>
      <p:pic>
        <p:nvPicPr>
          <p:cNvPr id="3" name="Picture 2"/>
          <p:cNvPicPr>
            <a:picLocks noChangeAspect="1"/>
          </p:cNvPicPr>
          <p:nvPr userDrawn="1"/>
        </p:nvPicPr>
        <p:blipFill>
          <a:blip r:embed="rId11"/>
          <a:stretch>
            <a:fillRect/>
          </a:stretch>
        </p:blipFill>
        <p:spPr>
          <a:xfrm>
            <a:off x="7747000" y="-32327"/>
            <a:ext cx="1397000" cy="835217"/>
          </a:xfrm>
          <a:prstGeom prst="rect">
            <a:avLst/>
          </a:prstGeom>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timing>
    <p:tnLst>
      <p:par>
        <p:cTn id="1" dur="indefinite" restart="never" nodeType="tmRoot"/>
      </p:par>
    </p:tnLst>
  </p:timing>
  <p:hf sldNum="0" hdr="0" dt="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rgbClr val="73B900"/>
          </a:solidFill>
          <a:latin typeface="Arial" charset="0"/>
        </a:defRPr>
      </a:lvl2pPr>
      <a:lvl3pPr algn="l" rtl="0" eaLnBrk="1" fontAlgn="base" hangingPunct="1">
        <a:spcBef>
          <a:spcPct val="0"/>
        </a:spcBef>
        <a:spcAft>
          <a:spcPct val="0"/>
        </a:spcAft>
        <a:defRPr sz="3200" b="1">
          <a:solidFill>
            <a:srgbClr val="73B900"/>
          </a:solidFill>
          <a:latin typeface="Arial" charset="0"/>
        </a:defRPr>
      </a:lvl3pPr>
      <a:lvl4pPr algn="l" rtl="0" eaLnBrk="1" fontAlgn="base" hangingPunct="1">
        <a:spcBef>
          <a:spcPct val="0"/>
        </a:spcBef>
        <a:spcAft>
          <a:spcPct val="0"/>
        </a:spcAft>
        <a:defRPr sz="3200" b="1">
          <a:solidFill>
            <a:srgbClr val="73B900"/>
          </a:solidFill>
          <a:latin typeface="Arial" charset="0"/>
        </a:defRPr>
      </a:lvl4pPr>
      <a:lvl5pPr algn="l" rtl="0" eaLnBrk="1" fontAlgn="base" hangingPunct="1">
        <a:spcBef>
          <a:spcPct val="0"/>
        </a:spcBef>
        <a:spcAft>
          <a:spcPct val="0"/>
        </a:spcAft>
        <a:defRPr sz="3200" b="1">
          <a:solidFill>
            <a:srgbClr val="73B900"/>
          </a:solidFill>
          <a:latin typeface="Arial" charset="0"/>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p:titleStyle>
    <p:bodyStyle>
      <a:lvl1pPr marL="344488" indent="-344488" algn="l" rtl="0" eaLnBrk="1" fontAlgn="base" hangingPunct="1">
        <a:spcBef>
          <a:spcPct val="20000"/>
        </a:spcBef>
        <a:spcAft>
          <a:spcPct val="0"/>
        </a:spcAft>
        <a:buSzPct val="100000"/>
        <a:buBlip>
          <a:blip r:embed="rId12"/>
        </a:buBlip>
        <a:defRPr sz="2400" b="1">
          <a:solidFill>
            <a:schemeClr val="bg1"/>
          </a:solidFill>
          <a:latin typeface="+mn-lt"/>
          <a:ea typeface="+mn-ea"/>
          <a:cs typeface="+mn-cs"/>
        </a:defRPr>
      </a:lvl1pPr>
      <a:lvl2pPr marL="914400" indent="-342900" algn="l" rtl="0" eaLnBrk="1" fontAlgn="base" hangingPunct="1">
        <a:spcBef>
          <a:spcPct val="20000"/>
        </a:spcBef>
        <a:spcAft>
          <a:spcPct val="0"/>
        </a:spcAft>
        <a:buSzPct val="100000"/>
        <a:buBlip>
          <a:blip r:embed="rId12"/>
        </a:buBlip>
        <a:defRPr sz="2000" b="1">
          <a:solidFill>
            <a:schemeClr val="bg1"/>
          </a:solidFill>
          <a:latin typeface="+mn-lt"/>
        </a:defRPr>
      </a:lvl2pPr>
      <a:lvl3pPr marL="1371600" indent="-282575" algn="l" rtl="0" eaLnBrk="1" fontAlgn="base" hangingPunct="1">
        <a:spcBef>
          <a:spcPct val="20000"/>
        </a:spcBef>
        <a:spcAft>
          <a:spcPct val="0"/>
        </a:spcAft>
        <a:buSzPct val="100000"/>
        <a:buBlip>
          <a:blip r:embed="rId12"/>
        </a:buBlip>
        <a:defRPr b="1">
          <a:solidFill>
            <a:schemeClr val="bg1"/>
          </a:solidFill>
          <a:latin typeface="+mn-lt"/>
        </a:defRPr>
      </a:lvl3pPr>
      <a:lvl4pPr marL="1774825" indent="-228600" algn="l" rtl="0" eaLnBrk="1" fontAlgn="base" hangingPunct="1">
        <a:spcBef>
          <a:spcPct val="20000"/>
        </a:spcBef>
        <a:spcAft>
          <a:spcPct val="0"/>
        </a:spcAft>
        <a:buChar char="–"/>
        <a:defRPr sz="2000">
          <a:solidFill>
            <a:schemeClr val="bg1"/>
          </a:solidFill>
          <a:latin typeface="+mn-lt"/>
        </a:defRPr>
      </a:lvl4pPr>
      <a:lvl5pPr marL="2117725" indent="-228600" algn="l" rtl="0" eaLnBrk="1" fontAlgn="base" hangingPunct="1">
        <a:spcBef>
          <a:spcPct val="20000"/>
        </a:spcBef>
        <a:spcAft>
          <a:spcPct val="0"/>
        </a:spcAft>
        <a:buChar char="»"/>
        <a:defRPr sz="2000">
          <a:solidFill>
            <a:schemeClr val="bg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352800"/>
            <a:ext cx="8001000" cy="3077766"/>
          </a:xfrm>
        </p:spPr>
        <p:txBody>
          <a:bodyPr/>
          <a:lstStyle/>
          <a:p>
            <a:pPr algn="l"/>
            <a:r>
              <a:rPr lang="en-US" dirty="0" smtClean="0"/>
              <a:t>Elliott Slaughter</a:t>
            </a:r>
            <a:r>
              <a:rPr lang="en-US" b="0" dirty="0" smtClean="0"/>
              <a:t>, Sean </a:t>
            </a:r>
            <a:r>
              <a:rPr lang="en-US" b="0" dirty="0" err="1" smtClean="0"/>
              <a:t>Treichler</a:t>
            </a:r>
            <a:r>
              <a:rPr lang="en-US" b="0" dirty="0" smtClean="0"/>
              <a:t>, </a:t>
            </a:r>
            <a:r>
              <a:rPr lang="en-US" b="0" dirty="0" err="1" smtClean="0"/>
              <a:t>Wonchan</a:t>
            </a:r>
            <a:r>
              <a:rPr lang="en-US" b="0" dirty="0" smtClean="0"/>
              <a:t> Lee,</a:t>
            </a:r>
            <a:br>
              <a:rPr lang="en-US" b="0" dirty="0" smtClean="0"/>
            </a:br>
            <a:r>
              <a:rPr lang="en-US" b="0" dirty="0" err="1" smtClean="0"/>
              <a:t>Zhihao</a:t>
            </a:r>
            <a:r>
              <a:rPr lang="en-US" b="0" dirty="0" smtClean="0"/>
              <a:t> </a:t>
            </a:r>
            <a:r>
              <a:rPr lang="en-US" b="0" dirty="0" err="1" smtClean="0"/>
              <a:t>Jia</a:t>
            </a:r>
            <a:r>
              <a:rPr lang="en-US" b="0" dirty="0" smtClean="0"/>
              <a:t>, and Alex Aiken</a:t>
            </a:r>
          </a:p>
          <a:p>
            <a:pPr algn="l">
              <a:spcBef>
                <a:spcPts val="0"/>
              </a:spcBef>
            </a:pPr>
            <a:r>
              <a:rPr lang="en-US" sz="1800" smtClean="0"/>
              <a:t>Stanford </a:t>
            </a:r>
            <a:r>
              <a:rPr lang="en-US" sz="1800" dirty="0" smtClean="0"/>
              <a:t>University</a:t>
            </a:r>
          </a:p>
          <a:p>
            <a:pPr algn="l">
              <a:spcBef>
                <a:spcPts val="1200"/>
              </a:spcBef>
            </a:pPr>
            <a:r>
              <a:rPr lang="en-US" b="0" dirty="0" smtClean="0"/>
              <a:t>Michael Bauer</a:t>
            </a:r>
          </a:p>
          <a:p>
            <a:pPr algn="l">
              <a:spcBef>
                <a:spcPts val="0"/>
              </a:spcBef>
            </a:pPr>
            <a:r>
              <a:rPr lang="en-US" sz="1800" b="0" dirty="0" smtClean="0"/>
              <a:t>NVIDIA Research</a:t>
            </a:r>
            <a:endParaRPr lang="en-US" sz="1800" dirty="0"/>
          </a:p>
          <a:p>
            <a:pPr algn="l">
              <a:spcBef>
                <a:spcPts val="1200"/>
              </a:spcBef>
            </a:pPr>
            <a:r>
              <a:rPr lang="en-US" b="0" dirty="0"/>
              <a:t>Samuel </a:t>
            </a:r>
            <a:r>
              <a:rPr lang="en-US" b="0" dirty="0" smtClean="0"/>
              <a:t>Gutierrez</a:t>
            </a:r>
            <a:r>
              <a:rPr lang="en-US" b="0" dirty="0"/>
              <a:t>, Galen Shipman, Dean </a:t>
            </a:r>
            <a:r>
              <a:rPr lang="en-US" b="0" dirty="0" smtClean="0"/>
              <a:t>Prichard, and Pat McCormick</a:t>
            </a:r>
          </a:p>
          <a:p>
            <a:pPr algn="l">
              <a:spcBef>
                <a:spcPts val="0"/>
              </a:spcBef>
            </a:pPr>
            <a:r>
              <a:rPr lang="en-US" sz="1800" b="0" dirty="0" smtClean="0"/>
              <a:t>Los Alamos National Laboratory</a:t>
            </a:r>
          </a:p>
        </p:txBody>
      </p:sp>
      <p:sp>
        <p:nvSpPr>
          <p:cNvPr id="2" name="Title 1"/>
          <p:cNvSpPr>
            <a:spLocks noGrp="1"/>
          </p:cNvSpPr>
          <p:nvPr>
            <p:ph type="title"/>
          </p:nvPr>
        </p:nvSpPr>
        <p:spPr>
          <a:xfrm>
            <a:off x="304800" y="1676400"/>
            <a:ext cx="8610600" cy="646331"/>
          </a:xfrm>
        </p:spPr>
        <p:txBody>
          <a:bodyPr/>
          <a:lstStyle/>
          <a:p>
            <a:r>
              <a:rPr lang="en-US" sz="3600" dirty="0" smtClean="0">
                <a:latin typeface="Myriad Pro" pitchFamily="34" charset="0"/>
              </a:rPr>
              <a:t>Legion Runtime System</a:t>
            </a:r>
            <a:endParaRPr lang="en-US" sz="3600" dirty="0">
              <a:latin typeface="Myriad Pro"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a:t>
            </a:r>
            <a:endParaRPr lang="en-US" dirty="0"/>
          </a:p>
        </p:txBody>
      </p:sp>
      <p:sp>
        <p:nvSpPr>
          <p:cNvPr id="3" name="Content Placeholder 2"/>
          <p:cNvSpPr>
            <a:spLocks noGrp="1"/>
          </p:cNvSpPr>
          <p:nvPr>
            <p:ph idx="1"/>
          </p:nvPr>
        </p:nvSpPr>
        <p:spPr/>
        <p:txBody>
          <a:bodyPr/>
          <a:lstStyle/>
          <a:p>
            <a:r>
              <a:rPr lang="en-US" dirty="0" smtClean="0"/>
              <a:t>Tasks can call </a:t>
            </a:r>
            <a:r>
              <a:rPr lang="en-US" i="1" dirty="0" smtClean="0"/>
              <a:t>subtasks</a:t>
            </a:r>
          </a:p>
          <a:p>
            <a:pPr lvl="1"/>
            <a:r>
              <a:rPr lang="en-US" dirty="0" smtClean="0"/>
              <a:t>Sequential semantics, implicit parallelism</a:t>
            </a:r>
          </a:p>
          <a:p>
            <a:pPr lvl="1"/>
            <a:r>
              <a:rPr lang="en-US" dirty="0" smtClean="0"/>
              <a:t>If tasks do not </a:t>
            </a:r>
            <a:r>
              <a:rPr lang="en-US" i="1" dirty="0" smtClean="0"/>
              <a:t>interfere, </a:t>
            </a:r>
            <a:r>
              <a:rPr lang="en-US" dirty="0" smtClean="0"/>
              <a:t>can be executed in parallel</a:t>
            </a:r>
          </a:p>
          <a:p>
            <a:pPr lvl="1"/>
            <a:endParaRPr lang="en-US" dirty="0"/>
          </a:p>
          <a:p>
            <a:pPr marL="0" indent="0">
              <a:buNone/>
            </a:pPr>
            <a:r>
              <a:rPr lang="en-US" dirty="0">
                <a:solidFill>
                  <a:srgbClr val="008000"/>
                </a:solidFill>
              </a:rPr>
              <a:t>task</a:t>
            </a:r>
            <a:r>
              <a:rPr lang="en-US" dirty="0"/>
              <a:t> </a:t>
            </a:r>
            <a:r>
              <a:rPr lang="en-US" dirty="0" smtClean="0"/>
              <a:t>foo(</a:t>
            </a:r>
            <a:r>
              <a:rPr lang="en-US" dirty="0" err="1" smtClean="0"/>
              <a:t>x,y,z</a:t>
            </a:r>
            <a:r>
              <a:rPr lang="en-US" dirty="0" smtClean="0"/>
              <a:t>: </a:t>
            </a:r>
            <a:r>
              <a:rPr lang="en-US" dirty="0">
                <a:solidFill>
                  <a:srgbClr val="008000"/>
                </a:solidFill>
              </a:rPr>
              <a:t>region</a:t>
            </a:r>
            <a:r>
              <a:rPr lang="en-US" dirty="0" smtClean="0"/>
              <a:t>(…)) </a:t>
            </a:r>
          </a:p>
          <a:p>
            <a:pPr marL="0" indent="0">
              <a:buNone/>
            </a:pPr>
            <a:r>
              <a:rPr lang="en-US" dirty="0" smtClean="0">
                <a:solidFill>
                  <a:srgbClr val="008000"/>
                </a:solidFill>
              </a:rPr>
              <a:t>where reads writes</a:t>
            </a:r>
            <a:r>
              <a:rPr lang="en-US" dirty="0" smtClean="0"/>
              <a:t>(</a:t>
            </a:r>
            <a:r>
              <a:rPr lang="en-US" dirty="0" err="1" smtClean="0"/>
              <a:t>x,y,z</a:t>
            </a:r>
            <a:r>
              <a:rPr lang="en-US" dirty="0" smtClean="0"/>
              <a:t>) </a:t>
            </a:r>
            <a:r>
              <a:rPr lang="en-US" dirty="0">
                <a:solidFill>
                  <a:srgbClr val="008000"/>
                </a:solidFill>
              </a:rPr>
              <a:t>do</a:t>
            </a:r>
          </a:p>
          <a:p>
            <a:pPr marL="0" indent="0">
              <a:buNone/>
            </a:pPr>
            <a:r>
              <a:rPr lang="en-US" dirty="0" smtClean="0"/>
              <a:t>	bar(</a:t>
            </a:r>
            <a:r>
              <a:rPr lang="en-US" dirty="0" err="1"/>
              <a:t>y</a:t>
            </a:r>
            <a:r>
              <a:rPr lang="en-US" dirty="0" err="1" smtClean="0"/>
              <a:t>,x</a:t>
            </a:r>
            <a:r>
              <a:rPr lang="en-US" dirty="0" smtClean="0"/>
              <a:t>)</a:t>
            </a:r>
          </a:p>
          <a:p>
            <a:pPr marL="0" indent="0">
              <a:buNone/>
            </a:pPr>
            <a:r>
              <a:rPr lang="en-US" dirty="0"/>
              <a:t>	</a:t>
            </a:r>
            <a:r>
              <a:rPr lang="en-US" dirty="0" smtClean="0"/>
              <a:t>bar(</a:t>
            </a:r>
            <a:r>
              <a:rPr lang="en-US" dirty="0" err="1"/>
              <a:t>x</a:t>
            </a:r>
            <a:r>
              <a:rPr lang="en-US" dirty="0" err="1" smtClean="0"/>
              <a:t>,y</a:t>
            </a:r>
            <a:r>
              <a:rPr lang="en-US" dirty="0" smtClean="0"/>
              <a:t>)</a:t>
            </a:r>
          </a:p>
          <a:p>
            <a:pPr marL="0" indent="0">
              <a:buNone/>
            </a:pPr>
            <a:r>
              <a:rPr lang="en-US" dirty="0"/>
              <a:t>	</a:t>
            </a:r>
            <a:r>
              <a:rPr lang="en-US" dirty="0" smtClean="0"/>
              <a:t>bar(</a:t>
            </a:r>
            <a:r>
              <a:rPr lang="en-US" dirty="0" err="1"/>
              <a:t>x</a:t>
            </a:r>
            <a:r>
              <a:rPr lang="en-US" dirty="0" err="1" smtClean="0"/>
              <a:t>,z</a:t>
            </a:r>
            <a:r>
              <a:rPr lang="en-US" dirty="0" smtClean="0"/>
              <a:t>)</a:t>
            </a:r>
          </a:p>
          <a:p>
            <a:pPr marL="0" indent="0">
              <a:buNone/>
            </a:pPr>
            <a:r>
              <a:rPr lang="en-US" dirty="0"/>
              <a:t>	</a:t>
            </a:r>
            <a:r>
              <a:rPr lang="en-US" dirty="0" smtClean="0"/>
              <a:t>bar(</a:t>
            </a:r>
            <a:r>
              <a:rPr lang="en-US" dirty="0" err="1"/>
              <a:t>z</a:t>
            </a:r>
            <a:r>
              <a:rPr lang="en-US" dirty="0" err="1" smtClean="0"/>
              <a:t>,</a:t>
            </a:r>
            <a:r>
              <a:rPr lang="en-US" dirty="0" err="1"/>
              <a:t>y</a:t>
            </a:r>
            <a:r>
              <a:rPr lang="en-US" dirty="0" smtClean="0"/>
              <a:t>)</a:t>
            </a:r>
          </a:p>
          <a:p>
            <a:pPr marL="0" indent="0">
              <a:buNone/>
            </a:pPr>
            <a:r>
              <a:rPr lang="en-US" dirty="0" smtClean="0">
                <a:solidFill>
                  <a:srgbClr val="008000"/>
                </a:solidFill>
              </a:rPr>
              <a:t>end</a:t>
            </a:r>
            <a:endParaRPr lang="en-US" dirty="0">
              <a:solidFill>
                <a:srgbClr val="008000"/>
              </a:solidFill>
            </a:endParaRPr>
          </a:p>
          <a:p>
            <a:pPr marL="0" indent="0">
              <a:buNone/>
            </a:pPr>
            <a:r>
              <a:rPr lang="en-US" dirty="0">
                <a:solidFill>
                  <a:srgbClr val="008000"/>
                </a:solidFill>
              </a:rPr>
              <a:t>t</a:t>
            </a:r>
            <a:r>
              <a:rPr lang="en-US" dirty="0" smtClean="0">
                <a:solidFill>
                  <a:srgbClr val="008000"/>
                </a:solidFill>
              </a:rPr>
              <a:t>ask </a:t>
            </a:r>
            <a:r>
              <a:rPr lang="en-US" dirty="0" smtClean="0"/>
              <a:t>bar(</a:t>
            </a:r>
            <a:r>
              <a:rPr lang="en-US" dirty="0" err="1" smtClean="0"/>
              <a:t>r,s</a:t>
            </a:r>
            <a:r>
              <a:rPr lang="en-US" dirty="0" smtClean="0"/>
              <a:t>: </a:t>
            </a:r>
            <a:r>
              <a:rPr lang="en-US" dirty="0" smtClean="0">
                <a:solidFill>
                  <a:srgbClr val="008000"/>
                </a:solidFill>
              </a:rPr>
              <a:t>region</a:t>
            </a:r>
            <a:r>
              <a:rPr lang="en-US" dirty="0" smtClean="0"/>
              <a:t>(…)) </a:t>
            </a:r>
            <a:r>
              <a:rPr lang="en-US" dirty="0" smtClean="0">
                <a:solidFill>
                  <a:srgbClr val="008000"/>
                </a:solidFill>
              </a:rPr>
              <a:t>where</a:t>
            </a:r>
            <a:r>
              <a:rPr lang="en-US" dirty="0" smtClean="0"/>
              <a:t> </a:t>
            </a:r>
            <a:r>
              <a:rPr lang="en-US" dirty="0" smtClean="0">
                <a:solidFill>
                  <a:srgbClr val="008000"/>
                </a:solidFill>
              </a:rPr>
              <a:t>reads</a:t>
            </a:r>
            <a:r>
              <a:rPr lang="en-US" dirty="0" smtClean="0"/>
              <a:t>(r), </a:t>
            </a:r>
            <a:r>
              <a:rPr lang="en-US" dirty="0" smtClean="0">
                <a:solidFill>
                  <a:srgbClr val="008000"/>
                </a:solidFill>
              </a:rPr>
              <a:t>writes</a:t>
            </a:r>
            <a:r>
              <a:rPr lang="en-US" dirty="0" smtClean="0"/>
              <a:t>(s)</a:t>
            </a:r>
          </a:p>
          <a:p>
            <a:pPr lvl="1"/>
            <a:endParaRPr lang="en-US" dirty="0"/>
          </a:p>
          <a:p>
            <a:pPr>
              <a:buFont typeface="Arial"/>
              <a:buChar char="•"/>
            </a:pPr>
            <a:endParaRPr lang="en-US" dirty="0" smtClean="0"/>
          </a:p>
        </p:txBody>
      </p:sp>
    </p:spTree>
    <p:extLst>
      <p:ext uri="{BB962C8B-B14F-4D97-AF65-F5344CB8AC3E}">
        <p14:creationId xmlns:p14="http://schemas.microsoft.com/office/powerpoint/2010/main" val="29807443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bwMode="auto">
          <a:xfrm>
            <a:off x="457200" y="3810000"/>
            <a:ext cx="5638800" cy="2819400"/>
          </a:xfrm>
          <a:prstGeom prst="rect">
            <a:avLst/>
          </a:prstGeom>
          <a:no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344488" indent="-344488" algn="l" rtl="0" eaLnBrk="1" fontAlgn="base" hangingPunct="1">
              <a:spcBef>
                <a:spcPct val="20000"/>
              </a:spcBef>
              <a:spcAft>
                <a:spcPct val="0"/>
              </a:spcAft>
              <a:buSzPct val="120000"/>
              <a:buFontTx/>
              <a:buBlip>
                <a:blip r:embed="rId3"/>
              </a:buBlip>
              <a:defRPr sz="2400" b="1">
                <a:solidFill>
                  <a:schemeClr val="bg1"/>
                </a:solidFill>
                <a:latin typeface="+mn-lt"/>
                <a:ea typeface="+mn-ea"/>
                <a:cs typeface="+mn-cs"/>
              </a:defRPr>
            </a:lvl1pPr>
            <a:lvl2pPr marL="914400" indent="-342900" algn="l" rtl="0" eaLnBrk="1" fontAlgn="base" hangingPunct="1">
              <a:spcBef>
                <a:spcPct val="20000"/>
              </a:spcBef>
              <a:spcAft>
                <a:spcPct val="0"/>
              </a:spcAft>
              <a:buSzPct val="120000"/>
              <a:buFontTx/>
              <a:buBlip>
                <a:blip r:embed="rId3"/>
              </a:buBlip>
              <a:defRPr sz="2000" b="1">
                <a:solidFill>
                  <a:schemeClr val="bg1"/>
                </a:solidFill>
                <a:latin typeface="+mn-lt"/>
              </a:defRPr>
            </a:lvl2pPr>
            <a:lvl3pPr marL="1371600" indent="-282575" algn="l" rtl="0" eaLnBrk="1" fontAlgn="base" hangingPunct="1">
              <a:spcBef>
                <a:spcPct val="20000"/>
              </a:spcBef>
              <a:spcAft>
                <a:spcPct val="0"/>
              </a:spcAft>
              <a:buSzPct val="120000"/>
              <a:buFontTx/>
              <a:buBlip>
                <a:blip r:embed="rId3"/>
              </a:buBlip>
              <a:defRPr b="1">
                <a:solidFill>
                  <a:schemeClr val="bg1"/>
                </a:solidFill>
                <a:latin typeface="+mn-lt"/>
              </a:defRPr>
            </a:lvl3pPr>
            <a:lvl4pPr marL="1774825" indent="-228600" algn="l" rtl="0" eaLnBrk="1" fontAlgn="base" hangingPunct="1">
              <a:spcBef>
                <a:spcPct val="20000"/>
              </a:spcBef>
              <a:spcAft>
                <a:spcPct val="0"/>
              </a:spcAft>
              <a:buChar char="–"/>
              <a:defRPr sz="2000">
                <a:solidFill>
                  <a:schemeClr val="bg1"/>
                </a:solidFill>
                <a:latin typeface="+mn-lt"/>
              </a:defRPr>
            </a:lvl4pPr>
            <a:lvl5pPr marL="2117725" indent="-228600" algn="l" rtl="0" eaLnBrk="1" fontAlgn="base" hangingPunct="1">
              <a:spcBef>
                <a:spcPct val="20000"/>
              </a:spcBef>
              <a:spcAft>
                <a:spcPct val="0"/>
              </a:spcAft>
              <a:buChar char="»"/>
              <a:defRPr sz="2000">
                <a:solidFill>
                  <a:schemeClr val="bg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marL="571500" lvl="1" indent="0" algn="ctr">
              <a:buNone/>
            </a:pPr>
            <a:r>
              <a:rPr lang="en-US" dirty="0" smtClean="0"/>
              <a:t>Legion Runtime</a:t>
            </a:r>
          </a:p>
          <a:p>
            <a:pPr>
              <a:buFont typeface="Arial"/>
              <a:buChar char="•"/>
            </a:pPr>
            <a:endParaRPr lang="en-US" dirty="0" smtClean="0"/>
          </a:p>
        </p:txBody>
      </p:sp>
      <p:sp>
        <p:nvSpPr>
          <p:cNvPr id="2" name="Title 1"/>
          <p:cNvSpPr>
            <a:spLocks noGrp="1"/>
          </p:cNvSpPr>
          <p:nvPr>
            <p:ph type="title"/>
          </p:nvPr>
        </p:nvSpPr>
        <p:spPr/>
        <p:txBody>
          <a:bodyPr/>
          <a:lstStyle/>
          <a:p>
            <a:r>
              <a:rPr lang="en-US" dirty="0" smtClean="0"/>
              <a:t>Deferred Execution</a:t>
            </a:r>
            <a:endParaRPr lang="en-US" dirty="0"/>
          </a:p>
        </p:txBody>
      </p:sp>
      <p:sp>
        <p:nvSpPr>
          <p:cNvPr id="3" name="Content Placeholder 2"/>
          <p:cNvSpPr>
            <a:spLocks noGrp="1"/>
          </p:cNvSpPr>
          <p:nvPr>
            <p:ph idx="1"/>
          </p:nvPr>
        </p:nvSpPr>
        <p:spPr>
          <a:xfrm>
            <a:off x="457200" y="990600"/>
            <a:ext cx="5638800" cy="2819400"/>
          </a:xfrm>
          <a:ln w="38100">
            <a:solidFill>
              <a:schemeClr val="bg1"/>
            </a:solidFill>
          </a:ln>
        </p:spPr>
        <p:txBody>
          <a:bodyPr/>
          <a:lstStyle/>
          <a:p>
            <a:pPr marL="0" indent="0">
              <a:buNone/>
            </a:pPr>
            <a:r>
              <a:rPr lang="en-US" sz="1800" dirty="0" smtClean="0">
                <a:solidFill>
                  <a:srgbClr val="008000"/>
                </a:solidFill>
              </a:rPr>
              <a:t>task</a:t>
            </a:r>
            <a:r>
              <a:rPr lang="en-US" sz="1800" dirty="0" smtClean="0"/>
              <a:t> foo(</a:t>
            </a:r>
            <a:r>
              <a:rPr lang="en-US" sz="1800" dirty="0" err="1" smtClean="0"/>
              <a:t>x,y,z</a:t>
            </a:r>
            <a:r>
              <a:rPr lang="en-US" sz="1800" dirty="0" smtClean="0"/>
              <a:t>: </a:t>
            </a:r>
            <a:r>
              <a:rPr lang="en-US" sz="1800" dirty="0">
                <a:solidFill>
                  <a:srgbClr val="008000"/>
                </a:solidFill>
              </a:rPr>
              <a:t>region</a:t>
            </a:r>
            <a:r>
              <a:rPr lang="en-US" sz="1800" dirty="0" smtClean="0"/>
              <a:t>(…)) </a:t>
            </a:r>
          </a:p>
          <a:p>
            <a:pPr marL="0" indent="0">
              <a:buNone/>
            </a:pPr>
            <a:r>
              <a:rPr lang="en-US" sz="1800" dirty="0" smtClean="0">
                <a:solidFill>
                  <a:srgbClr val="008000"/>
                </a:solidFill>
              </a:rPr>
              <a:t>where reads writes</a:t>
            </a:r>
            <a:r>
              <a:rPr lang="en-US" sz="1800" dirty="0" smtClean="0"/>
              <a:t>(</a:t>
            </a:r>
            <a:r>
              <a:rPr lang="en-US" sz="1800" dirty="0" err="1" smtClean="0"/>
              <a:t>x,y,z</a:t>
            </a:r>
            <a:r>
              <a:rPr lang="en-US" sz="1800" dirty="0" smtClean="0"/>
              <a:t>) </a:t>
            </a:r>
            <a:r>
              <a:rPr lang="en-US" sz="1800" dirty="0" smtClean="0">
                <a:solidFill>
                  <a:srgbClr val="008000"/>
                </a:solidFill>
              </a:rPr>
              <a:t>do</a:t>
            </a:r>
            <a:endParaRPr lang="en-US" sz="1800" dirty="0">
              <a:solidFill>
                <a:srgbClr val="008000"/>
              </a:solidFill>
            </a:endParaRPr>
          </a:p>
          <a:p>
            <a:pPr marL="0" indent="0">
              <a:buNone/>
            </a:pPr>
            <a:r>
              <a:rPr lang="en-US" sz="1800" dirty="0" smtClean="0"/>
              <a:t>	bar(</a:t>
            </a:r>
            <a:r>
              <a:rPr lang="en-US" sz="1800" dirty="0" err="1" smtClean="0"/>
              <a:t>y,x</a:t>
            </a:r>
            <a:r>
              <a:rPr lang="en-US" sz="1800" dirty="0" smtClean="0"/>
              <a:t>)</a:t>
            </a:r>
          </a:p>
          <a:p>
            <a:pPr marL="0" indent="0">
              <a:buNone/>
            </a:pPr>
            <a:r>
              <a:rPr lang="en-US" sz="1800" dirty="0"/>
              <a:t>	</a:t>
            </a:r>
            <a:r>
              <a:rPr lang="en-US" sz="1800" dirty="0" smtClean="0"/>
              <a:t>bar(</a:t>
            </a:r>
            <a:r>
              <a:rPr lang="en-US" sz="1800" dirty="0" err="1"/>
              <a:t>x</a:t>
            </a:r>
            <a:r>
              <a:rPr lang="en-US" sz="1800" dirty="0" err="1" smtClean="0"/>
              <a:t>,y</a:t>
            </a:r>
            <a:r>
              <a:rPr lang="en-US" sz="1800" dirty="0" smtClean="0"/>
              <a:t>)</a:t>
            </a:r>
          </a:p>
          <a:p>
            <a:pPr marL="0" indent="0">
              <a:buNone/>
            </a:pPr>
            <a:r>
              <a:rPr lang="en-US" sz="1800" dirty="0"/>
              <a:t>	</a:t>
            </a:r>
            <a:r>
              <a:rPr lang="en-US" sz="1800" dirty="0" smtClean="0"/>
              <a:t>bar(</a:t>
            </a:r>
            <a:r>
              <a:rPr lang="en-US" sz="1800" dirty="0" err="1"/>
              <a:t>x</a:t>
            </a:r>
            <a:r>
              <a:rPr lang="en-US" sz="1800" dirty="0" err="1" smtClean="0"/>
              <a:t>,z</a:t>
            </a:r>
            <a:r>
              <a:rPr lang="en-US" sz="1800" dirty="0" smtClean="0"/>
              <a:t>)</a:t>
            </a:r>
          </a:p>
          <a:p>
            <a:pPr marL="0" indent="0">
              <a:buNone/>
            </a:pPr>
            <a:r>
              <a:rPr lang="en-US" sz="1800" dirty="0"/>
              <a:t>	</a:t>
            </a:r>
            <a:r>
              <a:rPr lang="en-US" sz="1800" dirty="0" smtClean="0"/>
              <a:t>bar(</a:t>
            </a:r>
            <a:r>
              <a:rPr lang="en-US" sz="1800" dirty="0" err="1"/>
              <a:t>z</a:t>
            </a:r>
            <a:r>
              <a:rPr lang="en-US" sz="1800" dirty="0" err="1" smtClean="0"/>
              <a:t>,</a:t>
            </a:r>
            <a:r>
              <a:rPr lang="en-US" sz="1800" dirty="0" err="1"/>
              <a:t>y</a:t>
            </a:r>
            <a:r>
              <a:rPr lang="en-US" sz="1800" dirty="0" smtClean="0"/>
              <a:t>)</a:t>
            </a:r>
          </a:p>
          <a:p>
            <a:pPr marL="0" indent="0">
              <a:buNone/>
            </a:pPr>
            <a:r>
              <a:rPr lang="en-US" sz="1800" dirty="0" smtClean="0">
                <a:solidFill>
                  <a:srgbClr val="008000"/>
                </a:solidFill>
              </a:rPr>
              <a:t>end</a:t>
            </a:r>
            <a:endParaRPr lang="en-US" sz="1800" dirty="0">
              <a:solidFill>
                <a:srgbClr val="008000"/>
              </a:solidFill>
            </a:endParaRPr>
          </a:p>
          <a:p>
            <a:pPr marL="0" indent="0">
              <a:buNone/>
            </a:pPr>
            <a:r>
              <a:rPr lang="en-US" sz="1800" dirty="0">
                <a:solidFill>
                  <a:srgbClr val="008000"/>
                </a:solidFill>
              </a:rPr>
              <a:t>t</a:t>
            </a:r>
            <a:r>
              <a:rPr lang="en-US" sz="1800" dirty="0" smtClean="0">
                <a:solidFill>
                  <a:srgbClr val="008000"/>
                </a:solidFill>
              </a:rPr>
              <a:t>ask </a:t>
            </a:r>
            <a:r>
              <a:rPr lang="en-US" sz="1800" dirty="0" smtClean="0"/>
              <a:t>bar(</a:t>
            </a:r>
            <a:r>
              <a:rPr lang="en-US" sz="1800" dirty="0" err="1" smtClean="0"/>
              <a:t>r,s</a:t>
            </a:r>
            <a:r>
              <a:rPr lang="en-US" sz="1800" dirty="0" smtClean="0"/>
              <a:t>: </a:t>
            </a:r>
            <a:r>
              <a:rPr lang="en-US" sz="1800" dirty="0" smtClean="0">
                <a:solidFill>
                  <a:srgbClr val="008000"/>
                </a:solidFill>
              </a:rPr>
              <a:t>region</a:t>
            </a:r>
            <a:r>
              <a:rPr lang="en-US" sz="1800" dirty="0" smtClean="0"/>
              <a:t>(…)) </a:t>
            </a:r>
            <a:r>
              <a:rPr lang="en-US" sz="1800" dirty="0" smtClean="0">
                <a:solidFill>
                  <a:srgbClr val="008000"/>
                </a:solidFill>
              </a:rPr>
              <a:t>where</a:t>
            </a:r>
            <a:r>
              <a:rPr lang="en-US" sz="1800" dirty="0" smtClean="0"/>
              <a:t> </a:t>
            </a:r>
            <a:r>
              <a:rPr lang="en-US" sz="1800" dirty="0" smtClean="0">
                <a:solidFill>
                  <a:srgbClr val="008000"/>
                </a:solidFill>
              </a:rPr>
              <a:t>reads</a:t>
            </a:r>
            <a:r>
              <a:rPr lang="en-US" sz="1800" dirty="0" smtClean="0"/>
              <a:t>(r), </a:t>
            </a:r>
            <a:r>
              <a:rPr lang="en-US" sz="1800" dirty="0" smtClean="0">
                <a:solidFill>
                  <a:srgbClr val="008000"/>
                </a:solidFill>
              </a:rPr>
              <a:t>writes</a:t>
            </a:r>
            <a:r>
              <a:rPr lang="en-US" sz="1800" dirty="0" smtClean="0"/>
              <a:t>(s)</a:t>
            </a:r>
          </a:p>
          <a:p>
            <a:pPr lvl="1"/>
            <a:endParaRPr lang="en-US" dirty="0"/>
          </a:p>
          <a:p>
            <a:pPr>
              <a:buFont typeface="Arial"/>
              <a:buChar char="•"/>
            </a:pPr>
            <a:endParaRPr lang="en-US" dirty="0" smtClean="0"/>
          </a:p>
        </p:txBody>
      </p:sp>
      <p:sp>
        <p:nvSpPr>
          <p:cNvPr id="4" name="Right Arrow 3"/>
          <p:cNvSpPr/>
          <p:nvPr/>
        </p:nvSpPr>
        <p:spPr>
          <a:xfrm>
            <a:off x="914400" y="1676400"/>
            <a:ext cx="457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590800" y="4583668"/>
            <a:ext cx="1600200" cy="369332"/>
          </a:xfrm>
          <a:prstGeom prst="rect">
            <a:avLst/>
          </a:prstGeom>
          <a:noFill/>
          <a:ln w="38100">
            <a:solidFill>
              <a:schemeClr val="bg1"/>
            </a:solidFill>
          </a:ln>
        </p:spPr>
        <p:txBody>
          <a:bodyPr wrap="square" rtlCol="0">
            <a:spAutoFit/>
          </a:bodyPr>
          <a:lstStyle/>
          <a:p>
            <a:pPr algn="ctr"/>
            <a:r>
              <a:rPr lang="en-US" dirty="0">
                <a:solidFill>
                  <a:schemeClr val="bg1"/>
                </a:solidFill>
              </a:rPr>
              <a:t>b</a:t>
            </a:r>
            <a:r>
              <a:rPr lang="en-US" dirty="0" smtClean="0">
                <a:solidFill>
                  <a:schemeClr val="bg1"/>
                </a:solidFill>
              </a:rPr>
              <a:t>ar(</a:t>
            </a:r>
            <a:r>
              <a:rPr lang="en-US" dirty="0" err="1" smtClean="0">
                <a:solidFill>
                  <a:schemeClr val="bg1"/>
                </a:solidFill>
              </a:rPr>
              <a:t>y,x</a:t>
            </a:r>
            <a:r>
              <a:rPr lang="en-US" dirty="0" smtClean="0">
                <a:solidFill>
                  <a:schemeClr val="bg1"/>
                </a:solidFill>
              </a:rPr>
              <a:t>)</a:t>
            </a:r>
            <a:endParaRPr lang="en-US" dirty="0">
              <a:solidFill>
                <a:schemeClr val="bg1"/>
              </a:solidFill>
            </a:endParaRPr>
          </a:p>
        </p:txBody>
      </p:sp>
      <p:sp>
        <p:nvSpPr>
          <p:cNvPr id="6" name="TextBox 5"/>
          <p:cNvSpPr txBox="1"/>
          <p:nvPr/>
        </p:nvSpPr>
        <p:spPr>
          <a:xfrm>
            <a:off x="1371600" y="5269468"/>
            <a:ext cx="1600200" cy="369332"/>
          </a:xfrm>
          <a:prstGeom prst="rect">
            <a:avLst/>
          </a:prstGeom>
          <a:noFill/>
          <a:ln w="38100">
            <a:solidFill>
              <a:schemeClr val="bg1"/>
            </a:solidFill>
          </a:ln>
        </p:spPr>
        <p:txBody>
          <a:bodyPr wrap="square" rtlCol="0">
            <a:spAutoFit/>
          </a:bodyPr>
          <a:lstStyle/>
          <a:p>
            <a:pPr algn="ctr"/>
            <a:r>
              <a:rPr lang="en-US" dirty="0">
                <a:solidFill>
                  <a:schemeClr val="bg1"/>
                </a:solidFill>
              </a:rPr>
              <a:t>b</a:t>
            </a:r>
            <a:r>
              <a:rPr lang="en-US" dirty="0" smtClean="0">
                <a:solidFill>
                  <a:schemeClr val="bg1"/>
                </a:solidFill>
              </a:rPr>
              <a:t>ar(</a:t>
            </a:r>
            <a:r>
              <a:rPr lang="en-US" dirty="0" err="1" smtClean="0">
                <a:solidFill>
                  <a:schemeClr val="bg1"/>
                </a:solidFill>
              </a:rPr>
              <a:t>x,y</a:t>
            </a:r>
            <a:r>
              <a:rPr lang="en-US" dirty="0" smtClean="0">
                <a:solidFill>
                  <a:schemeClr val="bg1"/>
                </a:solidFill>
              </a:rPr>
              <a:t>)</a:t>
            </a:r>
            <a:endParaRPr lang="en-US" dirty="0">
              <a:solidFill>
                <a:schemeClr val="bg1"/>
              </a:solidFill>
            </a:endParaRPr>
          </a:p>
        </p:txBody>
      </p:sp>
      <p:sp>
        <p:nvSpPr>
          <p:cNvPr id="7" name="TextBox 6"/>
          <p:cNvSpPr txBox="1"/>
          <p:nvPr/>
        </p:nvSpPr>
        <p:spPr>
          <a:xfrm>
            <a:off x="3810000" y="5269468"/>
            <a:ext cx="1600200" cy="369332"/>
          </a:xfrm>
          <a:prstGeom prst="rect">
            <a:avLst/>
          </a:prstGeom>
          <a:noFill/>
          <a:ln w="38100">
            <a:solidFill>
              <a:schemeClr val="bg1"/>
            </a:solidFill>
          </a:ln>
        </p:spPr>
        <p:txBody>
          <a:bodyPr wrap="square" rtlCol="0">
            <a:spAutoFit/>
          </a:bodyPr>
          <a:lstStyle/>
          <a:p>
            <a:pPr algn="ctr"/>
            <a:r>
              <a:rPr lang="en-US" dirty="0">
                <a:solidFill>
                  <a:schemeClr val="bg1"/>
                </a:solidFill>
              </a:rPr>
              <a:t>b</a:t>
            </a:r>
            <a:r>
              <a:rPr lang="en-US" dirty="0" smtClean="0">
                <a:solidFill>
                  <a:schemeClr val="bg1"/>
                </a:solidFill>
              </a:rPr>
              <a:t>ar(</a:t>
            </a:r>
            <a:r>
              <a:rPr lang="en-US" dirty="0" err="1" smtClean="0">
                <a:solidFill>
                  <a:schemeClr val="bg1"/>
                </a:solidFill>
              </a:rPr>
              <a:t>x,z</a:t>
            </a:r>
            <a:r>
              <a:rPr lang="en-US" dirty="0" smtClean="0">
                <a:solidFill>
                  <a:schemeClr val="bg1"/>
                </a:solidFill>
              </a:rPr>
              <a:t>)</a:t>
            </a:r>
            <a:endParaRPr lang="en-US" dirty="0">
              <a:solidFill>
                <a:schemeClr val="bg1"/>
              </a:solidFill>
            </a:endParaRPr>
          </a:p>
        </p:txBody>
      </p:sp>
      <p:sp>
        <p:nvSpPr>
          <p:cNvPr id="8" name="TextBox 7"/>
          <p:cNvSpPr txBox="1"/>
          <p:nvPr/>
        </p:nvSpPr>
        <p:spPr>
          <a:xfrm>
            <a:off x="2590800" y="5955268"/>
            <a:ext cx="1600200" cy="369332"/>
          </a:xfrm>
          <a:prstGeom prst="rect">
            <a:avLst/>
          </a:prstGeom>
          <a:noFill/>
          <a:ln w="38100">
            <a:solidFill>
              <a:schemeClr val="bg1"/>
            </a:solidFill>
          </a:ln>
        </p:spPr>
        <p:txBody>
          <a:bodyPr wrap="square" rtlCol="0">
            <a:spAutoFit/>
          </a:bodyPr>
          <a:lstStyle/>
          <a:p>
            <a:pPr algn="ctr"/>
            <a:r>
              <a:rPr lang="en-US" dirty="0">
                <a:solidFill>
                  <a:schemeClr val="bg1"/>
                </a:solidFill>
              </a:rPr>
              <a:t>b</a:t>
            </a:r>
            <a:r>
              <a:rPr lang="en-US" dirty="0" smtClean="0">
                <a:solidFill>
                  <a:schemeClr val="bg1"/>
                </a:solidFill>
              </a:rPr>
              <a:t>ar(</a:t>
            </a:r>
            <a:r>
              <a:rPr lang="en-US" dirty="0" err="1">
                <a:solidFill>
                  <a:schemeClr val="bg1"/>
                </a:solidFill>
              </a:rPr>
              <a:t>z</a:t>
            </a:r>
            <a:r>
              <a:rPr lang="en-US" dirty="0" err="1" smtClean="0">
                <a:solidFill>
                  <a:schemeClr val="bg1"/>
                </a:solidFill>
              </a:rPr>
              <a:t>,</a:t>
            </a:r>
            <a:r>
              <a:rPr lang="en-US" dirty="0" err="1">
                <a:solidFill>
                  <a:schemeClr val="bg1"/>
                </a:solidFill>
              </a:rPr>
              <a:t>y</a:t>
            </a:r>
            <a:r>
              <a:rPr lang="en-US" dirty="0" smtClean="0">
                <a:solidFill>
                  <a:schemeClr val="bg1"/>
                </a:solidFill>
              </a:rPr>
              <a:t>)</a:t>
            </a:r>
            <a:endParaRPr lang="en-US" dirty="0">
              <a:solidFill>
                <a:schemeClr val="bg1"/>
              </a:solidFill>
            </a:endParaRPr>
          </a:p>
        </p:txBody>
      </p:sp>
      <p:cxnSp>
        <p:nvCxnSpPr>
          <p:cNvPr id="10" name="Straight Arrow Connector 9"/>
          <p:cNvCxnSpPr>
            <a:stCxn id="5" idx="2"/>
            <a:endCxn id="6" idx="0"/>
          </p:cNvCxnSpPr>
          <p:nvPr/>
        </p:nvCxnSpPr>
        <p:spPr>
          <a:xfrm flipH="1">
            <a:off x="2171700" y="4953000"/>
            <a:ext cx="1219200" cy="316468"/>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2"/>
            <a:endCxn id="7" idx="0"/>
          </p:cNvCxnSpPr>
          <p:nvPr/>
        </p:nvCxnSpPr>
        <p:spPr>
          <a:xfrm>
            <a:off x="3390900" y="4953000"/>
            <a:ext cx="1219200" cy="316468"/>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2"/>
            <a:endCxn id="8" idx="0"/>
          </p:cNvCxnSpPr>
          <p:nvPr/>
        </p:nvCxnSpPr>
        <p:spPr>
          <a:xfrm>
            <a:off x="2171700" y="5638800"/>
            <a:ext cx="1219200" cy="316468"/>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2"/>
            <a:endCxn id="8" idx="0"/>
          </p:cNvCxnSpPr>
          <p:nvPr/>
        </p:nvCxnSpPr>
        <p:spPr>
          <a:xfrm flipH="1">
            <a:off x="3390900" y="5638800"/>
            <a:ext cx="1219200" cy="316468"/>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2" name="Right Arrow 21"/>
          <p:cNvSpPr/>
          <p:nvPr/>
        </p:nvSpPr>
        <p:spPr>
          <a:xfrm>
            <a:off x="914400" y="1981200"/>
            <a:ext cx="457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a:off x="914400" y="2362200"/>
            <a:ext cx="457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a:off x="914400" y="2667000"/>
            <a:ext cx="457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5" idx="2"/>
            <a:endCxn id="8" idx="0"/>
          </p:cNvCxnSpPr>
          <p:nvPr/>
        </p:nvCxnSpPr>
        <p:spPr>
          <a:xfrm>
            <a:off x="3390900" y="4953000"/>
            <a:ext cx="0" cy="1002268"/>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60819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animBg="1"/>
      <p:bldP spid="4" grpId="0" animBg="1"/>
      <p:bldP spid="4" grpId="1" animBg="1"/>
      <p:bldP spid="5" grpId="0" animBg="1"/>
      <p:bldP spid="6" grpId="0" animBg="1"/>
      <p:bldP spid="7" grpId="0" animBg="1"/>
      <p:bldP spid="8" grpId="0" animBg="1"/>
      <p:bldP spid="22" grpId="0" animBg="1"/>
      <p:bldP spid="22" grpId="1" animBg="1"/>
      <p:bldP spid="23" grpId="0" animBg="1"/>
      <p:bldP spid="23" grpId="1"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Interface</a:t>
            </a:r>
            <a:endParaRPr lang="en-US" dirty="0"/>
          </a:p>
        </p:txBody>
      </p:sp>
      <p:sp>
        <p:nvSpPr>
          <p:cNvPr id="3" name="Content Placeholder 2"/>
          <p:cNvSpPr>
            <a:spLocks noGrp="1"/>
          </p:cNvSpPr>
          <p:nvPr>
            <p:ph idx="1"/>
          </p:nvPr>
        </p:nvSpPr>
        <p:spPr>
          <a:xfrm>
            <a:off x="304800" y="914400"/>
            <a:ext cx="5181600" cy="3276600"/>
          </a:xfrm>
        </p:spPr>
        <p:txBody>
          <a:bodyPr/>
          <a:lstStyle/>
          <a:p>
            <a:r>
              <a:rPr lang="en-US" dirty="0" smtClean="0"/>
              <a:t>Mapper selects:</a:t>
            </a:r>
          </a:p>
          <a:p>
            <a:pPr lvl="1"/>
            <a:r>
              <a:rPr lang="en-US" dirty="0" smtClean="0"/>
              <a:t>Where tasks run</a:t>
            </a:r>
          </a:p>
          <a:p>
            <a:pPr lvl="1"/>
            <a:r>
              <a:rPr lang="en-US" dirty="0" smtClean="0"/>
              <a:t>Where regions are placed</a:t>
            </a:r>
          </a:p>
          <a:p>
            <a:pPr lvl="1"/>
            <a:endParaRPr lang="en-US" dirty="0" smtClean="0"/>
          </a:p>
          <a:p>
            <a:r>
              <a:rPr lang="en-US" dirty="0" smtClean="0"/>
              <a:t>Mapping computed dynamically</a:t>
            </a:r>
          </a:p>
          <a:p>
            <a:endParaRPr lang="en-US" dirty="0" smtClean="0"/>
          </a:p>
          <a:p>
            <a:r>
              <a:rPr lang="en-US" dirty="0" smtClean="0"/>
              <a:t>Decouple correctness from performance</a:t>
            </a:r>
            <a:endParaRPr lang="en-US" dirty="0"/>
          </a:p>
        </p:txBody>
      </p:sp>
      <p:sp>
        <p:nvSpPr>
          <p:cNvPr id="71" name="Slide Number Placeholder 4"/>
          <p:cNvSpPr txBox="1">
            <a:spLocks/>
          </p:cNvSpPr>
          <p:nvPr/>
        </p:nvSpPr>
        <p:spPr>
          <a:xfrm>
            <a:off x="6705600" y="59436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222BFAA-39C7-4A3E-A13E-D27C36029D3B}" type="slidenum">
              <a:rPr kumimoji="0" lang="en-US" sz="1200" b="0" i="0" u="none" strike="noStrike" kern="120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cxnSp>
        <p:nvCxnSpPr>
          <p:cNvPr id="72" name="AutoShape 17"/>
          <p:cNvCxnSpPr>
            <a:cxnSpLocks noChangeShapeType="1"/>
            <a:stCxn id="79" idx="1"/>
            <a:endCxn id="74" idx="3"/>
          </p:cNvCxnSpPr>
          <p:nvPr/>
        </p:nvCxnSpPr>
        <p:spPr bwMode="auto">
          <a:xfrm flipH="1">
            <a:off x="1689100" y="4864100"/>
            <a:ext cx="673100" cy="0"/>
          </a:xfrm>
          <a:prstGeom prst="straightConnector1">
            <a:avLst/>
          </a:prstGeom>
          <a:noFill/>
          <a:ln w="25400" cap="flat">
            <a:solidFill>
              <a:srgbClr val="343434"/>
            </a:solidFill>
            <a:prstDash val="solid"/>
            <a:miter lim="800000"/>
            <a:headEnd type="stealth" w="med" len="med"/>
            <a:tailEnd type="none" w="med" len="med"/>
          </a:ln>
        </p:spPr>
      </p:cxnSp>
      <p:cxnSp>
        <p:nvCxnSpPr>
          <p:cNvPr id="73" name="AutoShape 18"/>
          <p:cNvCxnSpPr>
            <a:cxnSpLocks noChangeShapeType="1"/>
            <a:stCxn id="74" idx="3"/>
            <a:endCxn id="81" idx="1"/>
          </p:cNvCxnSpPr>
          <p:nvPr/>
        </p:nvCxnSpPr>
        <p:spPr bwMode="auto">
          <a:xfrm>
            <a:off x="1689100" y="4864100"/>
            <a:ext cx="673100" cy="685800"/>
          </a:xfrm>
          <a:prstGeom prst="straightConnector1">
            <a:avLst/>
          </a:prstGeom>
          <a:noFill/>
          <a:ln w="25400" cap="flat">
            <a:solidFill>
              <a:srgbClr val="343434"/>
            </a:solidFill>
            <a:prstDash val="solid"/>
            <a:miter lim="800000"/>
            <a:headEnd type="none" w="med" len="med"/>
            <a:tailEnd type="stealth" w="med" len="med"/>
          </a:ln>
        </p:spPr>
      </p:cxnSp>
      <p:sp>
        <p:nvSpPr>
          <p:cNvPr id="74" name="AutoShape 19"/>
          <p:cNvSpPr>
            <a:spLocks/>
          </p:cNvSpPr>
          <p:nvPr/>
        </p:nvSpPr>
        <p:spPr bwMode="auto">
          <a:xfrm>
            <a:off x="1066800" y="4648200"/>
            <a:ext cx="622300" cy="431800"/>
          </a:xfrm>
          <a:prstGeom prst="roundRect">
            <a:avLst>
              <a:gd name="adj" fmla="val 27782"/>
            </a:avLst>
          </a:prstGeom>
          <a:solidFill>
            <a:srgbClr val="B3B3B3"/>
          </a:solidFill>
          <a:ln w="25400" cap="flat">
            <a:solidFill>
              <a:sysClr val="windowText" lastClr="000000"/>
            </a:solidFill>
            <a:prstDash val="solid"/>
            <a:miter lim="800000"/>
            <a:headEnd type="none" w="med" len="med"/>
            <a:tailEnd type="none" w="med" len="med"/>
          </a:ln>
        </p:spPr>
        <p:txBody>
          <a:bodyPr lIns="0" tIns="0" rIns="0" bIns="0" anchor="ctr"/>
          <a:lstStyle/>
          <a:p>
            <a:pPr marL="0" marR="0" lvl="0" indent="0" algn="ctr" defTabSz="914400" eaLnBrk="1" fontAlgn="auto" latinLnBrk="0" hangingPunct="1">
              <a:lnSpc>
                <a:spcPct val="80000"/>
              </a:lnSpc>
              <a:spcBef>
                <a:spcPts val="100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Geneva" charset="0"/>
                <a:ea typeface="Geneva" charset="0"/>
                <a:cs typeface="Geneva" charset="0"/>
                <a:sym typeface="Geneva" charset="0"/>
              </a:rPr>
              <a:t>t</a:t>
            </a:r>
            <a:r>
              <a:rPr kumimoji="0" lang="en-US" sz="2400" b="0" i="0" u="none" strike="noStrike" kern="0" cap="none" spc="0" normalizeH="0" baseline="-6000" noProof="0" dirty="0">
                <a:ln>
                  <a:noFill/>
                </a:ln>
                <a:solidFill>
                  <a:sysClr val="windowText" lastClr="000000"/>
                </a:solidFill>
                <a:effectLst/>
                <a:uLnTx/>
                <a:uFillTx/>
                <a:latin typeface="Geneva" charset="0"/>
                <a:ea typeface="Geneva" charset="0"/>
                <a:cs typeface="Geneva" charset="0"/>
                <a:sym typeface="Geneva" charset="0"/>
              </a:rPr>
              <a:t>1</a:t>
            </a:r>
          </a:p>
        </p:txBody>
      </p:sp>
      <p:cxnSp>
        <p:nvCxnSpPr>
          <p:cNvPr id="75" name="AutoShape 20"/>
          <p:cNvCxnSpPr>
            <a:cxnSpLocks noChangeShapeType="1"/>
            <a:stCxn id="77" idx="3"/>
            <a:endCxn id="81" idx="1"/>
          </p:cNvCxnSpPr>
          <p:nvPr/>
        </p:nvCxnSpPr>
        <p:spPr bwMode="auto">
          <a:xfrm>
            <a:off x="1689100" y="5549900"/>
            <a:ext cx="673100" cy="0"/>
          </a:xfrm>
          <a:prstGeom prst="straightConnector1">
            <a:avLst/>
          </a:prstGeom>
          <a:noFill/>
          <a:ln w="25400" cap="flat">
            <a:solidFill>
              <a:srgbClr val="343434"/>
            </a:solidFill>
            <a:prstDash val="solid"/>
            <a:miter lim="800000"/>
            <a:headEnd type="none" w="med" len="med"/>
            <a:tailEnd type="stealth" w="med" len="med"/>
          </a:ln>
        </p:spPr>
      </p:cxnSp>
      <p:cxnSp>
        <p:nvCxnSpPr>
          <p:cNvPr id="76" name="AutoShape 21"/>
          <p:cNvCxnSpPr>
            <a:cxnSpLocks noChangeShapeType="1"/>
            <a:stCxn id="79" idx="1"/>
            <a:endCxn id="77" idx="3"/>
          </p:cNvCxnSpPr>
          <p:nvPr/>
        </p:nvCxnSpPr>
        <p:spPr bwMode="auto">
          <a:xfrm flipH="1">
            <a:off x="1689100" y="4864100"/>
            <a:ext cx="673100" cy="685800"/>
          </a:xfrm>
          <a:prstGeom prst="straightConnector1">
            <a:avLst/>
          </a:prstGeom>
          <a:noFill/>
          <a:ln w="25400" cap="flat">
            <a:solidFill>
              <a:srgbClr val="343434"/>
            </a:solidFill>
            <a:prstDash val="solid"/>
            <a:miter lim="800000"/>
            <a:headEnd type="stealth" w="med" len="med"/>
            <a:tailEnd type="none" w="med" len="med"/>
          </a:ln>
        </p:spPr>
      </p:cxnSp>
      <p:sp>
        <p:nvSpPr>
          <p:cNvPr id="77" name="AutoShape 22"/>
          <p:cNvSpPr>
            <a:spLocks/>
          </p:cNvSpPr>
          <p:nvPr/>
        </p:nvSpPr>
        <p:spPr bwMode="auto">
          <a:xfrm>
            <a:off x="1066800" y="5334000"/>
            <a:ext cx="622300" cy="431800"/>
          </a:xfrm>
          <a:prstGeom prst="roundRect">
            <a:avLst>
              <a:gd name="adj" fmla="val 27782"/>
            </a:avLst>
          </a:prstGeom>
          <a:solidFill>
            <a:srgbClr val="B3B3B3"/>
          </a:solidFill>
          <a:ln w="25400" cap="flat">
            <a:solidFill>
              <a:sysClr val="windowText" lastClr="000000"/>
            </a:solidFill>
            <a:prstDash val="solid"/>
            <a:miter lim="800000"/>
            <a:headEnd type="none" w="med" len="med"/>
            <a:tailEnd type="none" w="med" len="med"/>
          </a:ln>
        </p:spPr>
        <p:txBody>
          <a:bodyPr lIns="0" tIns="0" rIns="0" bIns="0" anchor="ctr"/>
          <a:lstStyle/>
          <a:p>
            <a:pPr marL="0" marR="0" lvl="0" indent="0" algn="ctr" defTabSz="914400" eaLnBrk="1" fontAlgn="auto" latinLnBrk="0" hangingPunct="1">
              <a:lnSpc>
                <a:spcPct val="80000"/>
              </a:lnSpc>
              <a:spcBef>
                <a:spcPts val="100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Geneva" charset="0"/>
                <a:ea typeface="Geneva" charset="0"/>
                <a:cs typeface="Geneva" charset="0"/>
                <a:sym typeface="Geneva" charset="0"/>
              </a:rPr>
              <a:t>t</a:t>
            </a:r>
            <a:r>
              <a:rPr kumimoji="0" lang="en-US" sz="2400" b="0" i="0" u="none" strike="noStrike" kern="0" cap="none" spc="0" normalizeH="0" baseline="-6000" noProof="0" dirty="0">
                <a:ln>
                  <a:noFill/>
                </a:ln>
                <a:solidFill>
                  <a:sysClr val="windowText" lastClr="000000"/>
                </a:solidFill>
                <a:effectLst/>
                <a:uLnTx/>
                <a:uFillTx/>
                <a:latin typeface="Geneva" charset="0"/>
                <a:ea typeface="Geneva" charset="0"/>
                <a:cs typeface="Geneva" charset="0"/>
                <a:sym typeface="Geneva" charset="0"/>
              </a:rPr>
              <a:t>2</a:t>
            </a:r>
          </a:p>
        </p:txBody>
      </p:sp>
      <p:cxnSp>
        <p:nvCxnSpPr>
          <p:cNvPr id="78" name="AutoShape 23"/>
          <p:cNvCxnSpPr>
            <a:cxnSpLocks noChangeShapeType="1"/>
            <a:stCxn id="79" idx="3"/>
            <a:endCxn id="82" idx="1"/>
          </p:cNvCxnSpPr>
          <p:nvPr/>
        </p:nvCxnSpPr>
        <p:spPr bwMode="auto">
          <a:xfrm>
            <a:off x="2984500" y="4864100"/>
            <a:ext cx="520700" cy="381000"/>
          </a:xfrm>
          <a:prstGeom prst="straightConnector1">
            <a:avLst/>
          </a:prstGeom>
          <a:noFill/>
          <a:ln w="25400" cap="flat">
            <a:solidFill>
              <a:srgbClr val="343434"/>
            </a:solidFill>
            <a:prstDash val="solid"/>
            <a:miter lim="800000"/>
            <a:headEnd type="none" w="med" len="med"/>
            <a:tailEnd type="stealth" w="med" len="med"/>
          </a:ln>
        </p:spPr>
      </p:cxnSp>
      <p:sp>
        <p:nvSpPr>
          <p:cNvPr id="79" name="AutoShape 25"/>
          <p:cNvSpPr>
            <a:spLocks/>
          </p:cNvSpPr>
          <p:nvPr/>
        </p:nvSpPr>
        <p:spPr bwMode="auto">
          <a:xfrm>
            <a:off x="2362200" y="4648200"/>
            <a:ext cx="622300" cy="431800"/>
          </a:xfrm>
          <a:prstGeom prst="roundRect">
            <a:avLst>
              <a:gd name="adj" fmla="val 27782"/>
            </a:avLst>
          </a:prstGeom>
          <a:solidFill>
            <a:srgbClr val="B3B3B3"/>
          </a:solidFill>
          <a:ln w="25400" cap="flat">
            <a:solidFill>
              <a:sysClr val="windowText" lastClr="000000"/>
            </a:solidFill>
            <a:prstDash val="solid"/>
            <a:miter lim="800000"/>
            <a:headEnd type="none" w="med" len="med"/>
            <a:tailEnd type="none" w="med" len="med"/>
          </a:ln>
        </p:spPr>
        <p:txBody>
          <a:bodyPr lIns="0" tIns="0" rIns="0" bIns="0" anchor="ctr"/>
          <a:lstStyle/>
          <a:p>
            <a:pPr marL="0" marR="0" lvl="0" indent="0" algn="ctr" defTabSz="914400" eaLnBrk="1" fontAlgn="auto" latinLnBrk="0" hangingPunct="1">
              <a:lnSpc>
                <a:spcPct val="80000"/>
              </a:lnSpc>
              <a:spcBef>
                <a:spcPts val="100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Geneva" charset="0"/>
                <a:ea typeface="Geneva" charset="0"/>
                <a:cs typeface="Geneva" charset="0"/>
                <a:sym typeface="Geneva" charset="0"/>
              </a:rPr>
              <a:t>t</a:t>
            </a:r>
            <a:r>
              <a:rPr kumimoji="0" lang="en-US" sz="2400" b="0" i="0" u="none" strike="noStrike" kern="0" cap="none" spc="0" normalizeH="0" baseline="-6000" noProof="0" dirty="0">
                <a:ln>
                  <a:noFill/>
                </a:ln>
                <a:solidFill>
                  <a:sysClr val="windowText" lastClr="000000"/>
                </a:solidFill>
                <a:effectLst/>
                <a:uLnTx/>
                <a:uFillTx/>
                <a:latin typeface="Geneva" charset="0"/>
                <a:ea typeface="Geneva" charset="0"/>
                <a:cs typeface="Geneva" charset="0"/>
                <a:sym typeface="Geneva" charset="0"/>
              </a:rPr>
              <a:t>3</a:t>
            </a:r>
          </a:p>
        </p:txBody>
      </p:sp>
      <p:cxnSp>
        <p:nvCxnSpPr>
          <p:cNvPr id="80" name="AutoShape 26"/>
          <p:cNvCxnSpPr>
            <a:cxnSpLocks noChangeShapeType="1"/>
            <a:stCxn id="82" idx="1"/>
            <a:endCxn id="81" idx="3"/>
          </p:cNvCxnSpPr>
          <p:nvPr/>
        </p:nvCxnSpPr>
        <p:spPr bwMode="auto">
          <a:xfrm flipH="1">
            <a:off x="2984500" y="5245100"/>
            <a:ext cx="520700" cy="304800"/>
          </a:xfrm>
          <a:prstGeom prst="straightConnector1">
            <a:avLst/>
          </a:prstGeom>
          <a:noFill/>
          <a:ln w="25400" cap="flat">
            <a:solidFill>
              <a:srgbClr val="343434"/>
            </a:solidFill>
            <a:prstDash val="solid"/>
            <a:miter lim="800000"/>
            <a:headEnd type="stealth" w="med" len="med"/>
            <a:tailEnd type="none" w="med" len="med"/>
          </a:ln>
        </p:spPr>
      </p:cxnSp>
      <p:sp>
        <p:nvSpPr>
          <p:cNvPr id="81" name="AutoShape 27"/>
          <p:cNvSpPr>
            <a:spLocks/>
          </p:cNvSpPr>
          <p:nvPr/>
        </p:nvSpPr>
        <p:spPr bwMode="auto">
          <a:xfrm>
            <a:off x="2362200" y="5334000"/>
            <a:ext cx="622300" cy="431800"/>
          </a:xfrm>
          <a:prstGeom prst="roundRect">
            <a:avLst>
              <a:gd name="adj" fmla="val 27782"/>
            </a:avLst>
          </a:prstGeom>
          <a:solidFill>
            <a:srgbClr val="B3B3B3"/>
          </a:solidFill>
          <a:ln w="25400" cap="flat">
            <a:solidFill>
              <a:sysClr val="windowText" lastClr="000000"/>
            </a:solidFill>
            <a:prstDash val="solid"/>
            <a:miter lim="800000"/>
            <a:headEnd type="none" w="med" len="med"/>
            <a:tailEnd type="none" w="med" len="med"/>
          </a:ln>
        </p:spPr>
        <p:txBody>
          <a:bodyPr lIns="0" tIns="0" rIns="0" bIns="0" anchor="ctr"/>
          <a:lstStyle/>
          <a:p>
            <a:pPr marL="0" marR="0" lvl="0" indent="0" algn="ctr" defTabSz="914400" eaLnBrk="1" fontAlgn="auto" latinLnBrk="0" hangingPunct="1">
              <a:lnSpc>
                <a:spcPct val="80000"/>
              </a:lnSpc>
              <a:spcBef>
                <a:spcPts val="100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Geneva" charset="0"/>
                <a:ea typeface="Geneva" charset="0"/>
                <a:cs typeface="Geneva" charset="0"/>
                <a:sym typeface="Geneva" charset="0"/>
              </a:rPr>
              <a:t>t</a:t>
            </a:r>
            <a:r>
              <a:rPr kumimoji="0" lang="en-US" sz="2400" b="0" i="0" u="none" strike="noStrike" kern="0" cap="none" spc="0" normalizeH="0" baseline="-6000" noProof="0" dirty="0">
                <a:ln>
                  <a:noFill/>
                </a:ln>
                <a:solidFill>
                  <a:sysClr val="windowText" lastClr="000000"/>
                </a:solidFill>
                <a:effectLst/>
                <a:uLnTx/>
                <a:uFillTx/>
                <a:latin typeface="Geneva" charset="0"/>
                <a:ea typeface="Geneva" charset="0"/>
                <a:cs typeface="Geneva" charset="0"/>
                <a:sym typeface="Geneva" charset="0"/>
              </a:rPr>
              <a:t>4</a:t>
            </a:r>
          </a:p>
        </p:txBody>
      </p:sp>
      <p:sp>
        <p:nvSpPr>
          <p:cNvPr id="82" name="AutoShape 28"/>
          <p:cNvSpPr>
            <a:spLocks/>
          </p:cNvSpPr>
          <p:nvPr/>
        </p:nvSpPr>
        <p:spPr bwMode="auto">
          <a:xfrm>
            <a:off x="3505200" y="5029200"/>
            <a:ext cx="622300" cy="431800"/>
          </a:xfrm>
          <a:prstGeom prst="roundRect">
            <a:avLst>
              <a:gd name="adj" fmla="val 27782"/>
            </a:avLst>
          </a:prstGeom>
          <a:solidFill>
            <a:srgbClr val="B3B3B3"/>
          </a:solidFill>
          <a:ln w="25400" cap="flat">
            <a:solidFill>
              <a:sysClr val="windowText" lastClr="000000"/>
            </a:solidFill>
            <a:prstDash val="solid"/>
            <a:miter lim="800000"/>
            <a:headEnd type="none" w="med" len="med"/>
            <a:tailEnd type="none" w="med" len="med"/>
          </a:ln>
        </p:spPr>
        <p:txBody>
          <a:bodyPr lIns="0" tIns="0" rIns="0" bIns="0" anchor="ctr"/>
          <a:lstStyle/>
          <a:p>
            <a:pPr marL="0" marR="0" lvl="0" indent="0" algn="ctr" defTabSz="914400" eaLnBrk="1" fontAlgn="auto" latinLnBrk="0" hangingPunct="1">
              <a:lnSpc>
                <a:spcPct val="80000"/>
              </a:lnSpc>
              <a:spcBef>
                <a:spcPts val="100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Geneva" charset="0"/>
                <a:ea typeface="Geneva" charset="0"/>
                <a:cs typeface="Geneva" charset="0"/>
                <a:sym typeface="Geneva" charset="0"/>
              </a:rPr>
              <a:t>t</a:t>
            </a:r>
            <a:r>
              <a:rPr kumimoji="0" lang="en-US" sz="2400" b="0" i="0" u="none" strike="noStrike" kern="0" cap="none" spc="0" normalizeH="0" baseline="-6000" noProof="0" dirty="0">
                <a:ln>
                  <a:noFill/>
                </a:ln>
                <a:solidFill>
                  <a:sysClr val="windowText" lastClr="000000"/>
                </a:solidFill>
                <a:effectLst/>
                <a:uLnTx/>
                <a:uFillTx/>
                <a:latin typeface="Geneva" charset="0"/>
                <a:ea typeface="Geneva" charset="0"/>
                <a:cs typeface="Geneva" charset="0"/>
                <a:sym typeface="Geneva" charset="0"/>
              </a:rPr>
              <a:t>5</a:t>
            </a:r>
          </a:p>
        </p:txBody>
      </p:sp>
      <p:cxnSp>
        <p:nvCxnSpPr>
          <p:cNvPr id="83" name="AutoShape 2"/>
          <p:cNvCxnSpPr>
            <a:cxnSpLocks noChangeShapeType="1"/>
            <a:stCxn id="85" idx="0"/>
            <a:endCxn id="88" idx="0"/>
          </p:cNvCxnSpPr>
          <p:nvPr/>
        </p:nvCxnSpPr>
        <p:spPr bwMode="auto">
          <a:xfrm flipH="1">
            <a:off x="6502400" y="1143000"/>
            <a:ext cx="520700" cy="965199"/>
          </a:xfrm>
          <a:prstGeom prst="straightConnector1">
            <a:avLst/>
          </a:prstGeom>
          <a:noFill/>
          <a:ln w="38100" cap="flat">
            <a:solidFill>
              <a:srgbClr val="343434"/>
            </a:solidFill>
            <a:prstDash val="solid"/>
            <a:miter lim="800000"/>
            <a:headEnd type="stealth" w="med" len="med"/>
            <a:tailEnd type="none" w="med" len="med"/>
          </a:ln>
        </p:spPr>
      </p:cxnSp>
      <p:cxnSp>
        <p:nvCxnSpPr>
          <p:cNvPr id="84" name="AutoShape 3"/>
          <p:cNvCxnSpPr>
            <a:cxnSpLocks noChangeShapeType="1"/>
            <a:stCxn id="85" idx="0"/>
            <a:endCxn id="93" idx="0"/>
          </p:cNvCxnSpPr>
          <p:nvPr/>
        </p:nvCxnSpPr>
        <p:spPr bwMode="auto">
          <a:xfrm>
            <a:off x="7023100" y="1143000"/>
            <a:ext cx="546100" cy="965199"/>
          </a:xfrm>
          <a:prstGeom prst="straightConnector1">
            <a:avLst/>
          </a:prstGeom>
          <a:noFill/>
          <a:ln w="38100" cap="flat">
            <a:solidFill>
              <a:srgbClr val="343434"/>
            </a:solidFill>
            <a:prstDash val="solid"/>
            <a:miter lim="800000"/>
            <a:headEnd type="stealth" w="med" len="med"/>
            <a:tailEnd type="none" w="med" len="med"/>
          </a:ln>
        </p:spPr>
      </p:cxnSp>
      <p:sp>
        <p:nvSpPr>
          <p:cNvPr id="85" name="Rectangle 4"/>
          <p:cNvSpPr>
            <a:spLocks/>
          </p:cNvSpPr>
          <p:nvPr/>
        </p:nvSpPr>
        <p:spPr bwMode="auto">
          <a:xfrm>
            <a:off x="6781800" y="1143000"/>
            <a:ext cx="482600" cy="457200"/>
          </a:xfrm>
          <a:prstGeom prst="rect">
            <a:avLst/>
          </a:prstGeom>
          <a:solidFill>
            <a:sysClr val="window" lastClr="FFFFFF"/>
          </a:solidFill>
          <a:ln w="50800" cap="flat">
            <a:solidFill>
              <a:srgbClr val="808080"/>
            </a:solidFill>
            <a:prstDash val="solid"/>
            <a:miter lim="800000"/>
            <a:headEnd type="none" w="med" len="med"/>
            <a:tailEnd type="none" w="med" len="me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outerShdw blurRad="38100" dist="38100" dir="2700000" algn="tl">
                    <a:srgbClr val="C0C0C0"/>
                  </a:outerShdw>
                </a:effectLst>
                <a:uLnTx/>
                <a:uFillTx/>
                <a:ea typeface="Gill Sans" charset="0"/>
                <a:cs typeface="Gill Sans" charset="0"/>
              </a:rPr>
              <a:t>r</a:t>
            </a:r>
            <a:r>
              <a:rPr kumimoji="0" lang="en-US" sz="2400" b="0" i="0" u="none" strike="noStrike" kern="0" cap="none" spc="0" normalizeH="0" baseline="-6000" noProof="0">
                <a:ln>
                  <a:noFill/>
                </a:ln>
                <a:solidFill>
                  <a:sysClr val="windowText" lastClr="000000"/>
                </a:solidFill>
                <a:effectLst>
                  <a:outerShdw blurRad="38100" dist="38100" dir="2700000" algn="tl">
                    <a:srgbClr val="C0C0C0"/>
                  </a:outerShdw>
                </a:effectLst>
                <a:uLnTx/>
                <a:uFillTx/>
                <a:ea typeface="Gill Sans" charset="0"/>
                <a:cs typeface="Gill Sans" charset="0"/>
              </a:rPr>
              <a:t>c</a:t>
            </a:r>
          </a:p>
        </p:txBody>
      </p:sp>
      <p:cxnSp>
        <p:nvCxnSpPr>
          <p:cNvPr id="86" name="AutoShape 6"/>
          <p:cNvCxnSpPr>
            <a:cxnSpLocks noChangeShapeType="1"/>
            <a:stCxn id="88" idx="0"/>
            <a:endCxn id="90" idx="0"/>
          </p:cNvCxnSpPr>
          <p:nvPr/>
        </p:nvCxnSpPr>
        <p:spPr bwMode="auto">
          <a:xfrm>
            <a:off x="6502400" y="2108199"/>
            <a:ext cx="152400" cy="990600"/>
          </a:xfrm>
          <a:prstGeom prst="straightConnector1">
            <a:avLst/>
          </a:prstGeom>
          <a:noFill/>
          <a:ln w="38100" cap="flat">
            <a:solidFill>
              <a:srgbClr val="343434"/>
            </a:solidFill>
            <a:prstDash val="solid"/>
            <a:miter lim="800000"/>
            <a:headEnd type="stealth" w="med" len="med"/>
            <a:tailEnd type="none" w="med" len="med"/>
          </a:ln>
        </p:spPr>
      </p:cxnSp>
      <p:cxnSp>
        <p:nvCxnSpPr>
          <p:cNvPr id="87" name="AutoShape 7"/>
          <p:cNvCxnSpPr>
            <a:cxnSpLocks noChangeShapeType="1"/>
            <a:stCxn id="88" idx="0"/>
            <a:endCxn id="89" idx="0"/>
          </p:cNvCxnSpPr>
          <p:nvPr/>
        </p:nvCxnSpPr>
        <p:spPr bwMode="auto">
          <a:xfrm flipH="1">
            <a:off x="6045200" y="2108199"/>
            <a:ext cx="457200" cy="990600"/>
          </a:xfrm>
          <a:prstGeom prst="straightConnector1">
            <a:avLst/>
          </a:prstGeom>
          <a:noFill/>
          <a:ln w="38100" cap="flat">
            <a:solidFill>
              <a:srgbClr val="343434"/>
            </a:solidFill>
            <a:prstDash val="solid"/>
            <a:miter lim="800000"/>
            <a:headEnd type="stealth" w="med" len="med"/>
            <a:tailEnd type="none" w="med" len="med"/>
          </a:ln>
        </p:spPr>
      </p:cxnSp>
      <p:sp>
        <p:nvSpPr>
          <p:cNvPr id="88" name="Rectangle 8"/>
          <p:cNvSpPr>
            <a:spLocks/>
          </p:cNvSpPr>
          <p:nvPr/>
        </p:nvSpPr>
        <p:spPr bwMode="auto">
          <a:xfrm>
            <a:off x="6261100" y="2108199"/>
            <a:ext cx="482600" cy="457200"/>
          </a:xfrm>
          <a:prstGeom prst="rect">
            <a:avLst/>
          </a:prstGeom>
          <a:solidFill>
            <a:sysClr val="window" lastClr="FFFFFF"/>
          </a:solidFill>
          <a:ln w="50800" cap="flat">
            <a:solidFill>
              <a:srgbClr val="C00000"/>
            </a:solidFill>
            <a:prstDash val="solid"/>
            <a:miter lim="800000"/>
            <a:headEnd type="none" w="med" len="med"/>
            <a:tailEnd type="none" w="med" len="me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outerShdw blurRad="38100" dist="38100" dir="2700000" algn="tl">
                    <a:srgbClr val="C0C0C0"/>
                  </a:outerShdw>
                </a:effectLst>
                <a:uLnTx/>
                <a:uFillTx/>
                <a:ea typeface="Gill Sans" charset="0"/>
                <a:cs typeface="Gill Sans" charset="0"/>
              </a:rPr>
              <a:t>r</a:t>
            </a:r>
            <a:r>
              <a:rPr kumimoji="0" lang="en-US" sz="2400" b="0" i="0" u="none" strike="noStrike" kern="0" cap="none" spc="0" normalizeH="0" baseline="-6000" noProof="0">
                <a:ln>
                  <a:noFill/>
                </a:ln>
                <a:solidFill>
                  <a:sysClr val="windowText" lastClr="000000"/>
                </a:solidFill>
                <a:effectLst>
                  <a:outerShdw blurRad="38100" dist="38100" dir="2700000" algn="tl">
                    <a:srgbClr val="C0C0C0"/>
                  </a:outerShdw>
                </a:effectLst>
                <a:uLnTx/>
                <a:uFillTx/>
                <a:ea typeface="Gill Sans" charset="0"/>
                <a:cs typeface="Gill Sans" charset="0"/>
              </a:rPr>
              <a:t>w</a:t>
            </a:r>
          </a:p>
        </p:txBody>
      </p:sp>
      <p:sp>
        <p:nvSpPr>
          <p:cNvPr id="89" name="Rectangle 10"/>
          <p:cNvSpPr>
            <a:spLocks/>
          </p:cNvSpPr>
          <p:nvPr/>
        </p:nvSpPr>
        <p:spPr bwMode="auto">
          <a:xfrm>
            <a:off x="5803900" y="3098799"/>
            <a:ext cx="482600" cy="457200"/>
          </a:xfrm>
          <a:prstGeom prst="rect">
            <a:avLst/>
          </a:prstGeom>
          <a:solidFill>
            <a:sysClr val="window" lastClr="FFFFFF"/>
          </a:solidFill>
          <a:ln w="50800" cap="flat">
            <a:solidFill>
              <a:srgbClr val="FF4000"/>
            </a:solidFill>
            <a:prstDash val="solid"/>
            <a:miter lim="800000"/>
            <a:headEnd type="none" w="med" len="med"/>
            <a:tailEnd type="none" w="med" len="me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outerShdw blurRad="38100" dist="38100" dir="2700000" algn="tl">
                    <a:srgbClr val="C0C0C0"/>
                  </a:outerShdw>
                </a:effectLst>
                <a:uLnTx/>
                <a:uFillTx/>
                <a:ea typeface="Gill Sans" charset="0"/>
                <a:cs typeface="Gill Sans" charset="0"/>
              </a:rPr>
              <a:t>r</a:t>
            </a:r>
            <a:r>
              <a:rPr kumimoji="0" lang="en-US" sz="2400" b="0" i="0" u="none" strike="noStrike" kern="0" cap="none" spc="0" normalizeH="0" baseline="-6000" noProof="0" dirty="0">
                <a:ln>
                  <a:noFill/>
                </a:ln>
                <a:solidFill>
                  <a:sysClr val="windowText" lastClr="000000"/>
                </a:solidFill>
                <a:effectLst>
                  <a:outerShdw blurRad="38100" dist="38100" dir="2700000" algn="tl">
                    <a:srgbClr val="C0C0C0"/>
                  </a:outerShdw>
                </a:effectLst>
                <a:uLnTx/>
                <a:uFillTx/>
                <a:ea typeface="Gill Sans" charset="0"/>
                <a:cs typeface="Gill Sans" charset="0"/>
              </a:rPr>
              <a:t>w1</a:t>
            </a:r>
          </a:p>
        </p:txBody>
      </p:sp>
      <p:sp>
        <p:nvSpPr>
          <p:cNvPr id="90" name="Rectangle 11"/>
          <p:cNvSpPr>
            <a:spLocks/>
          </p:cNvSpPr>
          <p:nvPr/>
        </p:nvSpPr>
        <p:spPr bwMode="auto">
          <a:xfrm>
            <a:off x="6413500" y="3098799"/>
            <a:ext cx="482600" cy="457200"/>
          </a:xfrm>
          <a:prstGeom prst="rect">
            <a:avLst/>
          </a:prstGeom>
          <a:solidFill>
            <a:sysClr val="window" lastClr="FFFFFF"/>
          </a:solidFill>
          <a:ln w="50800" cap="flat">
            <a:solidFill>
              <a:srgbClr val="860000"/>
            </a:solidFill>
            <a:prstDash val="solid"/>
            <a:miter lim="800000"/>
            <a:headEnd type="none" w="med" len="med"/>
            <a:tailEnd type="none" w="med" len="me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outerShdw blurRad="38100" dist="38100" dir="2700000" algn="tl">
                    <a:srgbClr val="C0C0C0"/>
                  </a:outerShdw>
                </a:effectLst>
                <a:uLnTx/>
                <a:uFillTx/>
                <a:ea typeface="Gill Sans" charset="0"/>
                <a:cs typeface="Gill Sans" charset="0"/>
              </a:rPr>
              <a:t>r</a:t>
            </a:r>
            <a:r>
              <a:rPr kumimoji="0" lang="en-US" sz="2400" b="0" i="0" u="none" strike="noStrike" kern="0" cap="none" spc="0" normalizeH="0" baseline="-6000" noProof="0" dirty="0">
                <a:ln>
                  <a:noFill/>
                </a:ln>
                <a:solidFill>
                  <a:sysClr val="windowText" lastClr="000000"/>
                </a:solidFill>
                <a:effectLst>
                  <a:outerShdw blurRad="38100" dist="38100" dir="2700000" algn="tl">
                    <a:srgbClr val="C0C0C0"/>
                  </a:outerShdw>
                </a:effectLst>
                <a:uLnTx/>
                <a:uFillTx/>
                <a:ea typeface="Gill Sans" charset="0"/>
                <a:cs typeface="Gill Sans" charset="0"/>
              </a:rPr>
              <a:t>w2</a:t>
            </a:r>
          </a:p>
        </p:txBody>
      </p:sp>
      <p:cxnSp>
        <p:nvCxnSpPr>
          <p:cNvPr id="91" name="AutoShape 12"/>
          <p:cNvCxnSpPr>
            <a:cxnSpLocks noChangeShapeType="1"/>
            <a:stCxn id="93" idx="0"/>
            <a:endCxn id="95" idx="0"/>
          </p:cNvCxnSpPr>
          <p:nvPr/>
        </p:nvCxnSpPr>
        <p:spPr bwMode="auto">
          <a:xfrm>
            <a:off x="7569200" y="2108199"/>
            <a:ext cx="381000" cy="990600"/>
          </a:xfrm>
          <a:prstGeom prst="straightConnector1">
            <a:avLst/>
          </a:prstGeom>
          <a:noFill/>
          <a:ln w="38100" cap="flat">
            <a:solidFill>
              <a:srgbClr val="343434"/>
            </a:solidFill>
            <a:prstDash val="solid"/>
            <a:miter lim="800000"/>
            <a:headEnd type="stealth" w="med" len="med"/>
            <a:tailEnd type="none" w="med" len="med"/>
          </a:ln>
        </p:spPr>
      </p:cxnSp>
      <p:cxnSp>
        <p:nvCxnSpPr>
          <p:cNvPr id="92" name="AutoShape 13"/>
          <p:cNvCxnSpPr>
            <a:cxnSpLocks noChangeShapeType="1"/>
            <a:stCxn id="93" idx="0"/>
            <a:endCxn id="94" idx="0"/>
          </p:cNvCxnSpPr>
          <p:nvPr/>
        </p:nvCxnSpPr>
        <p:spPr bwMode="auto">
          <a:xfrm flipH="1">
            <a:off x="7340600" y="2108199"/>
            <a:ext cx="228600" cy="990600"/>
          </a:xfrm>
          <a:prstGeom prst="straightConnector1">
            <a:avLst/>
          </a:prstGeom>
          <a:noFill/>
          <a:ln w="38100" cap="flat">
            <a:solidFill>
              <a:srgbClr val="343434"/>
            </a:solidFill>
            <a:prstDash val="solid"/>
            <a:miter lim="800000"/>
            <a:headEnd type="stealth" w="med" len="med"/>
            <a:tailEnd type="none" w="med" len="med"/>
          </a:ln>
        </p:spPr>
      </p:cxnSp>
      <p:sp>
        <p:nvSpPr>
          <p:cNvPr id="93" name="Rectangle 14"/>
          <p:cNvSpPr>
            <a:spLocks/>
          </p:cNvSpPr>
          <p:nvPr/>
        </p:nvSpPr>
        <p:spPr bwMode="auto">
          <a:xfrm>
            <a:off x="7327900" y="2108199"/>
            <a:ext cx="482600" cy="457200"/>
          </a:xfrm>
          <a:prstGeom prst="rect">
            <a:avLst/>
          </a:prstGeom>
          <a:solidFill>
            <a:sysClr val="window" lastClr="FFFFFF"/>
          </a:solidFill>
          <a:ln w="50800" cap="flat">
            <a:solidFill>
              <a:sysClr val="windowText" lastClr="000000"/>
            </a:solidFill>
            <a:prstDash val="solid"/>
            <a:miter lim="800000"/>
            <a:headEnd type="none" w="med" len="med"/>
            <a:tailEnd type="none" w="med" len="me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outerShdw blurRad="38100" dist="38100" dir="2700000" algn="tl">
                    <a:srgbClr val="C0C0C0"/>
                  </a:outerShdw>
                </a:effectLst>
                <a:uLnTx/>
                <a:uFillTx/>
                <a:ea typeface="Gill Sans" charset="0"/>
                <a:cs typeface="Gill Sans" charset="0"/>
              </a:rPr>
              <a:t>r</a:t>
            </a:r>
            <a:r>
              <a:rPr kumimoji="0" lang="en-US" sz="2400" b="0" i="0" u="none" strike="noStrike" kern="0" cap="none" spc="0" normalizeH="0" baseline="-6000" noProof="0">
                <a:ln>
                  <a:noFill/>
                </a:ln>
                <a:solidFill>
                  <a:sysClr val="windowText" lastClr="000000"/>
                </a:solidFill>
                <a:effectLst>
                  <a:outerShdw blurRad="38100" dist="38100" dir="2700000" algn="tl">
                    <a:srgbClr val="C0C0C0"/>
                  </a:outerShdw>
                </a:effectLst>
                <a:uLnTx/>
                <a:uFillTx/>
                <a:ea typeface="Gill Sans" charset="0"/>
                <a:cs typeface="Gill Sans" charset="0"/>
              </a:rPr>
              <a:t>n</a:t>
            </a:r>
          </a:p>
        </p:txBody>
      </p:sp>
      <p:sp>
        <p:nvSpPr>
          <p:cNvPr id="94" name="Rectangle 15"/>
          <p:cNvSpPr>
            <a:spLocks/>
          </p:cNvSpPr>
          <p:nvPr/>
        </p:nvSpPr>
        <p:spPr bwMode="auto">
          <a:xfrm>
            <a:off x="7099300" y="3098799"/>
            <a:ext cx="482600" cy="457200"/>
          </a:xfrm>
          <a:prstGeom prst="rect">
            <a:avLst/>
          </a:prstGeom>
          <a:solidFill>
            <a:sysClr val="window" lastClr="FFFFFF"/>
          </a:solidFill>
          <a:ln w="50800" cap="flat">
            <a:solidFill>
              <a:srgbClr val="0080FF"/>
            </a:solidFill>
            <a:prstDash val="solid"/>
            <a:miter lim="800000"/>
            <a:headEnd type="none" w="med" len="med"/>
            <a:tailEnd type="none" w="med" len="me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outerShdw blurRad="38100" dist="38100" dir="2700000" algn="tl">
                    <a:srgbClr val="C0C0C0"/>
                  </a:outerShdw>
                </a:effectLst>
                <a:uLnTx/>
                <a:uFillTx/>
                <a:ea typeface="Gill Sans" charset="0"/>
                <a:cs typeface="Gill Sans" charset="0"/>
              </a:rPr>
              <a:t>r</a:t>
            </a:r>
            <a:r>
              <a:rPr kumimoji="0" lang="en-US" sz="2400" b="0" i="0" u="none" strike="noStrike" kern="0" cap="none" spc="0" normalizeH="0" baseline="-6000" noProof="0" dirty="0">
                <a:ln>
                  <a:noFill/>
                </a:ln>
                <a:solidFill>
                  <a:sysClr val="windowText" lastClr="000000"/>
                </a:solidFill>
                <a:effectLst>
                  <a:outerShdw blurRad="38100" dist="38100" dir="2700000" algn="tl">
                    <a:srgbClr val="C0C0C0"/>
                  </a:outerShdw>
                </a:effectLst>
                <a:uLnTx/>
                <a:uFillTx/>
                <a:ea typeface="Gill Sans" charset="0"/>
                <a:cs typeface="Gill Sans" charset="0"/>
              </a:rPr>
              <a:t>n1</a:t>
            </a:r>
          </a:p>
        </p:txBody>
      </p:sp>
      <p:sp>
        <p:nvSpPr>
          <p:cNvPr id="95" name="Rectangle 16"/>
          <p:cNvSpPr>
            <a:spLocks/>
          </p:cNvSpPr>
          <p:nvPr/>
        </p:nvSpPr>
        <p:spPr bwMode="auto">
          <a:xfrm>
            <a:off x="7708900" y="3098799"/>
            <a:ext cx="482600" cy="457200"/>
          </a:xfrm>
          <a:prstGeom prst="rect">
            <a:avLst/>
          </a:prstGeom>
          <a:solidFill>
            <a:sysClr val="window" lastClr="FFFFFF"/>
          </a:solidFill>
          <a:ln w="50800" cap="flat">
            <a:solidFill>
              <a:srgbClr val="0000B4"/>
            </a:solidFill>
            <a:prstDash val="solid"/>
            <a:miter lim="800000"/>
            <a:headEnd type="none" w="med" len="med"/>
            <a:tailEnd type="none" w="med" len="me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outerShdw blurRad="38100" dist="38100" dir="2700000" algn="tl">
                    <a:srgbClr val="C0C0C0"/>
                  </a:outerShdw>
                </a:effectLst>
                <a:uLnTx/>
                <a:uFillTx/>
                <a:ea typeface="Gill Sans" charset="0"/>
                <a:cs typeface="Gill Sans" charset="0"/>
              </a:rPr>
              <a:t>r</a:t>
            </a:r>
            <a:r>
              <a:rPr kumimoji="0" lang="en-US" sz="2400" b="0" i="0" u="none" strike="noStrike" kern="0" cap="none" spc="0" normalizeH="0" baseline="-6000" noProof="0">
                <a:ln>
                  <a:noFill/>
                </a:ln>
                <a:solidFill>
                  <a:sysClr val="windowText" lastClr="000000"/>
                </a:solidFill>
                <a:effectLst>
                  <a:outerShdw blurRad="38100" dist="38100" dir="2700000" algn="tl">
                    <a:srgbClr val="C0C0C0"/>
                  </a:outerShdw>
                </a:effectLst>
                <a:uLnTx/>
                <a:uFillTx/>
                <a:ea typeface="Gill Sans" charset="0"/>
                <a:cs typeface="Gill Sans" charset="0"/>
              </a:rPr>
              <a:t>n2</a:t>
            </a:r>
          </a:p>
        </p:txBody>
      </p:sp>
      <p:sp>
        <p:nvSpPr>
          <p:cNvPr id="96" name="Rectangle 29"/>
          <p:cNvSpPr>
            <a:spLocks/>
          </p:cNvSpPr>
          <p:nvPr/>
        </p:nvSpPr>
        <p:spPr bwMode="auto">
          <a:xfrm>
            <a:off x="6426200" y="3962400"/>
            <a:ext cx="508000" cy="381000"/>
          </a:xfrm>
          <a:prstGeom prst="rect">
            <a:avLst/>
          </a:prstGeom>
          <a:solidFill>
            <a:srgbClr val="D99353"/>
          </a:solidFill>
          <a:ln w="25400" cap="flat">
            <a:solidFill>
              <a:srgbClr val="343434"/>
            </a:solidFill>
            <a:prstDash val="solid"/>
            <a:miter lim="800000"/>
            <a:headEnd type="none" w="med" len="med"/>
            <a:tailEnd type="none" w="med" len="med"/>
          </a:ln>
        </p:spPr>
        <p:txBody>
          <a:bodyPr lIns="0" tIns="0" rIns="0" bIns="0" anchor="ctr"/>
          <a:lstStyle/>
          <a:p>
            <a:pPr algn="ctr"/>
            <a:r>
              <a:rPr lang="en-US" sz="1800">
                <a:solidFill>
                  <a:srgbClr val="FFFFFF"/>
                </a:solidFill>
                <a:effectLst>
                  <a:outerShdw blurRad="38100" dist="38100" dir="2700000" algn="tl">
                    <a:srgbClr val="000000"/>
                  </a:outerShdw>
                </a:effectLst>
                <a:ea typeface="Gill Sans" charset="0"/>
                <a:cs typeface="Gill Sans" charset="0"/>
              </a:rPr>
              <a:t>$</a:t>
            </a:r>
          </a:p>
        </p:txBody>
      </p:sp>
      <p:sp>
        <p:nvSpPr>
          <p:cNvPr id="97" name="Rectangle 30"/>
          <p:cNvSpPr>
            <a:spLocks/>
          </p:cNvSpPr>
          <p:nvPr/>
        </p:nvSpPr>
        <p:spPr bwMode="auto">
          <a:xfrm>
            <a:off x="6426200" y="4470400"/>
            <a:ext cx="508000" cy="381000"/>
          </a:xfrm>
          <a:prstGeom prst="rect">
            <a:avLst/>
          </a:prstGeom>
          <a:solidFill>
            <a:srgbClr val="D99353"/>
          </a:solidFill>
          <a:ln w="25400" cap="flat">
            <a:solidFill>
              <a:srgbClr val="343434"/>
            </a:solidFill>
            <a:prstDash val="solid"/>
            <a:miter lim="800000"/>
            <a:headEnd type="none" w="med" len="med"/>
            <a:tailEnd type="none" w="med" len="med"/>
          </a:ln>
        </p:spPr>
        <p:txBody>
          <a:bodyPr lIns="0" tIns="0" rIns="0" bIns="0" anchor="ctr"/>
          <a:lstStyle/>
          <a:p>
            <a:pPr algn="ctr"/>
            <a:r>
              <a:rPr lang="en-US" sz="1800">
                <a:solidFill>
                  <a:srgbClr val="FFFFFF"/>
                </a:solidFill>
                <a:effectLst>
                  <a:outerShdw blurRad="38100" dist="38100" dir="2700000" algn="tl">
                    <a:srgbClr val="000000"/>
                  </a:outerShdw>
                </a:effectLst>
                <a:ea typeface="Gill Sans" charset="0"/>
                <a:cs typeface="Gill Sans" charset="0"/>
              </a:rPr>
              <a:t>$</a:t>
            </a:r>
          </a:p>
        </p:txBody>
      </p:sp>
      <p:sp>
        <p:nvSpPr>
          <p:cNvPr id="98" name="Rectangle 31"/>
          <p:cNvSpPr>
            <a:spLocks/>
          </p:cNvSpPr>
          <p:nvPr/>
        </p:nvSpPr>
        <p:spPr bwMode="auto">
          <a:xfrm>
            <a:off x="6426200" y="4978400"/>
            <a:ext cx="508000" cy="381000"/>
          </a:xfrm>
          <a:prstGeom prst="rect">
            <a:avLst/>
          </a:prstGeom>
          <a:solidFill>
            <a:srgbClr val="D99353"/>
          </a:solidFill>
          <a:ln w="25400" cap="flat">
            <a:solidFill>
              <a:srgbClr val="343434"/>
            </a:solidFill>
            <a:prstDash val="solid"/>
            <a:miter lim="800000"/>
            <a:headEnd type="none" w="med" len="med"/>
            <a:tailEnd type="none" w="med" len="med"/>
          </a:ln>
        </p:spPr>
        <p:txBody>
          <a:bodyPr lIns="0" tIns="0" rIns="0" bIns="0" anchor="ctr"/>
          <a:lstStyle/>
          <a:p>
            <a:pPr algn="ctr"/>
            <a:r>
              <a:rPr lang="en-US" sz="1800">
                <a:solidFill>
                  <a:srgbClr val="FFFFFF"/>
                </a:solidFill>
                <a:effectLst>
                  <a:outerShdw blurRad="38100" dist="38100" dir="2700000" algn="tl">
                    <a:srgbClr val="000000"/>
                  </a:outerShdw>
                </a:effectLst>
                <a:ea typeface="Gill Sans" charset="0"/>
                <a:cs typeface="Gill Sans" charset="0"/>
              </a:rPr>
              <a:t>$</a:t>
            </a:r>
          </a:p>
        </p:txBody>
      </p:sp>
      <p:sp>
        <p:nvSpPr>
          <p:cNvPr id="99" name="Rectangle 32"/>
          <p:cNvSpPr>
            <a:spLocks/>
          </p:cNvSpPr>
          <p:nvPr/>
        </p:nvSpPr>
        <p:spPr bwMode="auto">
          <a:xfrm>
            <a:off x="6426200" y="5486400"/>
            <a:ext cx="508000" cy="381000"/>
          </a:xfrm>
          <a:prstGeom prst="rect">
            <a:avLst/>
          </a:prstGeom>
          <a:solidFill>
            <a:srgbClr val="D99353"/>
          </a:solidFill>
          <a:ln w="25400" cap="flat">
            <a:solidFill>
              <a:srgbClr val="343434"/>
            </a:solidFill>
            <a:prstDash val="solid"/>
            <a:miter lim="800000"/>
            <a:headEnd type="none" w="med" len="med"/>
            <a:tailEnd type="none" w="med" len="med"/>
          </a:ln>
        </p:spPr>
        <p:txBody>
          <a:bodyPr lIns="0" tIns="0" rIns="0" bIns="0" anchor="ctr"/>
          <a:lstStyle/>
          <a:p>
            <a:pPr algn="ctr"/>
            <a:r>
              <a:rPr lang="en-US" sz="1800">
                <a:solidFill>
                  <a:srgbClr val="FFFFFF"/>
                </a:solidFill>
                <a:effectLst>
                  <a:outerShdw blurRad="38100" dist="38100" dir="2700000" algn="tl">
                    <a:srgbClr val="000000"/>
                  </a:outerShdw>
                </a:effectLst>
                <a:ea typeface="Gill Sans" charset="0"/>
                <a:cs typeface="Gill Sans" charset="0"/>
              </a:rPr>
              <a:t>$</a:t>
            </a:r>
          </a:p>
        </p:txBody>
      </p:sp>
      <p:sp>
        <p:nvSpPr>
          <p:cNvPr id="100" name="Rectangle 33"/>
          <p:cNvSpPr>
            <a:spLocks/>
          </p:cNvSpPr>
          <p:nvPr/>
        </p:nvSpPr>
        <p:spPr bwMode="auto">
          <a:xfrm>
            <a:off x="7442200" y="3962400"/>
            <a:ext cx="508000" cy="889000"/>
          </a:xfrm>
          <a:prstGeom prst="rect">
            <a:avLst/>
          </a:prstGeom>
          <a:solidFill>
            <a:srgbClr val="D99353"/>
          </a:solidFill>
          <a:ln w="25400" cap="flat">
            <a:solidFill>
              <a:srgbClr val="343434"/>
            </a:solidFill>
            <a:prstDash val="solid"/>
            <a:miter lim="800000"/>
            <a:headEnd type="none" w="med" len="med"/>
            <a:tailEnd type="none" w="med" len="med"/>
          </a:ln>
        </p:spPr>
        <p:txBody>
          <a:bodyPr lIns="0" tIns="0" rIns="0" bIns="0" anchor="ctr"/>
          <a:lstStyle/>
          <a:p>
            <a:pPr algn="ctr"/>
            <a:r>
              <a:rPr lang="en-US" sz="1300">
                <a:solidFill>
                  <a:srgbClr val="FFFFFF"/>
                </a:solidFill>
                <a:effectLst>
                  <a:outerShdw blurRad="38100" dist="38100" dir="2700000" algn="tl">
                    <a:srgbClr val="000000"/>
                  </a:outerShdw>
                </a:effectLst>
                <a:ea typeface="Gill Sans" charset="0"/>
                <a:cs typeface="Gill Sans" charset="0"/>
              </a:rPr>
              <a:t>N</a:t>
            </a:r>
          </a:p>
          <a:p>
            <a:pPr algn="ctr"/>
            <a:r>
              <a:rPr lang="en-US" sz="1300">
                <a:solidFill>
                  <a:srgbClr val="FFFFFF"/>
                </a:solidFill>
                <a:effectLst>
                  <a:outerShdw blurRad="38100" dist="38100" dir="2700000" algn="tl">
                    <a:srgbClr val="000000"/>
                  </a:outerShdw>
                </a:effectLst>
                <a:ea typeface="Gill Sans" charset="0"/>
                <a:cs typeface="Gill Sans" charset="0"/>
              </a:rPr>
              <a:t>U</a:t>
            </a:r>
          </a:p>
          <a:p>
            <a:pPr algn="ctr"/>
            <a:r>
              <a:rPr lang="en-US" sz="1300">
                <a:solidFill>
                  <a:srgbClr val="FFFFFF"/>
                </a:solidFill>
                <a:effectLst>
                  <a:outerShdw blurRad="38100" dist="38100" dir="2700000" algn="tl">
                    <a:srgbClr val="000000"/>
                  </a:outerShdw>
                </a:effectLst>
                <a:ea typeface="Gill Sans" charset="0"/>
                <a:cs typeface="Gill Sans" charset="0"/>
              </a:rPr>
              <a:t>M</a:t>
            </a:r>
          </a:p>
          <a:p>
            <a:pPr algn="ctr"/>
            <a:r>
              <a:rPr lang="en-US" sz="1300">
                <a:solidFill>
                  <a:srgbClr val="FFFFFF"/>
                </a:solidFill>
                <a:effectLst>
                  <a:outerShdw blurRad="38100" dist="38100" dir="2700000" algn="tl">
                    <a:srgbClr val="000000"/>
                  </a:outerShdw>
                </a:effectLst>
                <a:ea typeface="Gill Sans" charset="0"/>
                <a:cs typeface="Gill Sans" charset="0"/>
              </a:rPr>
              <a:t>A</a:t>
            </a:r>
          </a:p>
        </p:txBody>
      </p:sp>
      <p:sp>
        <p:nvSpPr>
          <p:cNvPr id="101" name="Rectangle 34"/>
          <p:cNvSpPr>
            <a:spLocks/>
          </p:cNvSpPr>
          <p:nvPr/>
        </p:nvSpPr>
        <p:spPr bwMode="auto">
          <a:xfrm>
            <a:off x="7442200" y="4978400"/>
            <a:ext cx="508000" cy="889000"/>
          </a:xfrm>
          <a:prstGeom prst="rect">
            <a:avLst/>
          </a:prstGeom>
          <a:solidFill>
            <a:srgbClr val="D99353"/>
          </a:solidFill>
          <a:ln w="25400" cap="flat">
            <a:solidFill>
              <a:srgbClr val="343434"/>
            </a:solidFill>
            <a:prstDash val="solid"/>
            <a:miter lim="800000"/>
            <a:headEnd type="none" w="med" len="med"/>
            <a:tailEnd type="none" w="med" len="med"/>
          </a:ln>
        </p:spPr>
        <p:txBody>
          <a:bodyPr lIns="0" tIns="0" rIns="0" bIns="0" anchor="ctr"/>
          <a:lstStyle/>
          <a:p>
            <a:pPr algn="ctr"/>
            <a:r>
              <a:rPr lang="en-US" sz="1300">
                <a:solidFill>
                  <a:srgbClr val="FFFFFF"/>
                </a:solidFill>
                <a:effectLst>
                  <a:outerShdw blurRad="38100" dist="38100" dir="2700000" algn="tl">
                    <a:srgbClr val="000000"/>
                  </a:outerShdw>
                </a:effectLst>
                <a:ea typeface="Gill Sans" charset="0"/>
                <a:cs typeface="Gill Sans" charset="0"/>
              </a:rPr>
              <a:t>N</a:t>
            </a:r>
          </a:p>
          <a:p>
            <a:pPr algn="ctr"/>
            <a:r>
              <a:rPr lang="en-US" sz="1300">
                <a:solidFill>
                  <a:srgbClr val="FFFFFF"/>
                </a:solidFill>
                <a:effectLst>
                  <a:outerShdw blurRad="38100" dist="38100" dir="2700000" algn="tl">
                    <a:srgbClr val="000000"/>
                  </a:outerShdw>
                </a:effectLst>
                <a:ea typeface="Gill Sans" charset="0"/>
                <a:cs typeface="Gill Sans" charset="0"/>
              </a:rPr>
              <a:t>U</a:t>
            </a:r>
          </a:p>
          <a:p>
            <a:pPr algn="ctr"/>
            <a:r>
              <a:rPr lang="en-US" sz="1300">
                <a:solidFill>
                  <a:srgbClr val="FFFFFF"/>
                </a:solidFill>
                <a:effectLst>
                  <a:outerShdw blurRad="38100" dist="38100" dir="2700000" algn="tl">
                    <a:srgbClr val="000000"/>
                  </a:outerShdw>
                </a:effectLst>
                <a:ea typeface="Gill Sans" charset="0"/>
                <a:cs typeface="Gill Sans" charset="0"/>
              </a:rPr>
              <a:t>M</a:t>
            </a:r>
          </a:p>
          <a:p>
            <a:pPr algn="ctr"/>
            <a:r>
              <a:rPr lang="en-US" sz="1300">
                <a:solidFill>
                  <a:srgbClr val="FFFFFF"/>
                </a:solidFill>
                <a:effectLst>
                  <a:outerShdw blurRad="38100" dist="38100" dir="2700000" algn="tl">
                    <a:srgbClr val="000000"/>
                  </a:outerShdw>
                </a:effectLst>
                <a:ea typeface="Gill Sans" charset="0"/>
                <a:cs typeface="Gill Sans" charset="0"/>
              </a:rPr>
              <a:t>A</a:t>
            </a:r>
          </a:p>
        </p:txBody>
      </p:sp>
      <p:sp>
        <p:nvSpPr>
          <p:cNvPr id="102" name="Rectangle 35"/>
          <p:cNvSpPr>
            <a:spLocks/>
          </p:cNvSpPr>
          <p:nvPr/>
        </p:nvSpPr>
        <p:spPr bwMode="auto">
          <a:xfrm>
            <a:off x="6426200" y="5994400"/>
            <a:ext cx="1524000" cy="381000"/>
          </a:xfrm>
          <a:prstGeom prst="rect">
            <a:avLst/>
          </a:prstGeom>
          <a:solidFill>
            <a:srgbClr val="D99353"/>
          </a:solidFill>
          <a:ln w="25400" cap="flat">
            <a:solidFill>
              <a:srgbClr val="343434"/>
            </a:solidFill>
            <a:prstDash val="solid"/>
            <a:miter lim="800000"/>
            <a:headEnd type="none" w="med" len="med"/>
            <a:tailEnd type="none" w="med" len="med"/>
          </a:ln>
        </p:spPr>
        <p:txBody>
          <a:bodyPr lIns="0" tIns="0" rIns="0" bIns="0" anchor="ctr"/>
          <a:lstStyle/>
          <a:p>
            <a:pPr algn="ctr"/>
            <a:r>
              <a:rPr lang="en-US" sz="1800">
                <a:solidFill>
                  <a:srgbClr val="FFFFFF"/>
                </a:solidFill>
                <a:effectLst>
                  <a:outerShdw blurRad="38100" dist="38100" dir="2700000" algn="tl">
                    <a:srgbClr val="000000"/>
                  </a:outerShdw>
                </a:effectLst>
                <a:ea typeface="Gill Sans" charset="0"/>
                <a:cs typeface="Gill Sans" charset="0"/>
              </a:rPr>
              <a:t>FB</a:t>
            </a:r>
          </a:p>
        </p:txBody>
      </p:sp>
      <p:sp>
        <p:nvSpPr>
          <p:cNvPr id="103" name="Rectangle 36"/>
          <p:cNvSpPr>
            <a:spLocks/>
          </p:cNvSpPr>
          <p:nvPr/>
        </p:nvSpPr>
        <p:spPr bwMode="auto">
          <a:xfrm>
            <a:off x="8458200" y="3962400"/>
            <a:ext cx="508000" cy="2413000"/>
          </a:xfrm>
          <a:prstGeom prst="rect">
            <a:avLst/>
          </a:prstGeom>
          <a:solidFill>
            <a:srgbClr val="D99353"/>
          </a:solidFill>
          <a:ln w="25400" cap="flat">
            <a:solidFill>
              <a:srgbClr val="343434"/>
            </a:solidFill>
            <a:prstDash val="solid"/>
            <a:miter lim="800000"/>
            <a:headEnd type="none" w="med" len="med"/>
            <a:tailEnd type="none" w="med" len="med"/>
          </a:ln>
        </p:spPr>
        <p:txBody>
          <a:bodyPr lIns="0" tIns="0" rIns="0" bIns="0" anchor="ctr"/>
          <a:lstStyle/>
          <a:p>
            <a:pPr algn="ctr"/>
            <a:r>
              <a:rPr lang="en-US" sz="1800">
                <a:solidFill>
                  <a:srgbClr val="FFFFFF"/>
                </a:solidFill>
                <a:effectLst>
                  <a:outerShdw blurRad="38100" dist="38100" dir="2700000" algn="tl">
                    <a:srgbClr val="000000"/>
                  </a:outerShdw>
                </a:effectLst>
                <a:ea typeface="Gill Sans" charset="0"/>
                <a:cs typeface="Gill Sans" charset="0"/>
              </a:rPr>
              <a:t>D</a:t>
            </a:r>
          </a:p>
          <a:p>
            <a:pPr algn="ctr"/>
            <a:r>
              <a:rPr lang="en-US" sz="1800">
                <a:solidFill>
                  <a:srgbClr val="FFFFFF"/>
                </a:solidFill>
                <a:effectLst>
                  <a:outerShdw blurRad="38100" dist="38100" dir="2700000" algn="tl">
                    <a:srgbClr val="000000"/>
                  </a:outerShdw>
                </a:effectLst>
                <a:ea typeface="Gill Sans" charset="0"/>
                <a:cs typeface="Gill Sans" charset="0"/>
              </a:rPr>
              <a:t>R</a:t>
            </a:r>
          </a:p>
          <a:p>
            <a:pPr algn="ctr"/>
            <a:r>
              <a:rPr lang="en-US" sz="1800">
                <a:solidFill>
                  <a:srgbClr val="FFFFFF"/>
                </a:solidFill>
                <a:effectLst>
                  <a:outerShdw blurRad="38100" dist="38100" dir="2700000" algn="tl">
                    <a:srgbClr val="000000"/>
                  </a:outerShdw>
                </a:effectLst>
                <a:ea typeface="Gill Sans" charset="0"/>
                <a:cs typeface="Gill Sans" charset="0"/>
              </a:rPr>
              <a:t>A</a:t>
            </a:r>
          </a:p>
          <a:p>
            <a:pPr algn="ctr"/>
            <a:r>
              <a:rPr lang="en-US" sz="1800">
                <a:solidFill>
                  <a:srgbClr val="FFFFFF"/>
                </a:solidFill>
                <a:effectLst>
                  <a:outerShdw blurRad="38100" dist="38100" dir="2700000" algn="tl">
                    <a:srgbClr val="000000"/>
                  </a:outerShdw>
                </a:effectLst>
                <a:ea typeface="Gill Sans" charset="0"/>
                <a:cs typeface="Gill Sans" charset="0"/>
              </a:rPr>
              <a:t>M</a:t>
            </a:r>
          </a:p>
        </p:txBody>
      </p:sp>
      <p:sp>
        <p:nvSpPr>
          <p:cNvPr id="104" name="Line 49"/>
          <p:cNvSpPr>
            <a:spLocks noChangeShapeType="1"/>
          </p:cNvSpPr>
          <p:nvPr/>
        </p:nvSpPr>
        <p:spPr bwMode="auto">
          <a:xfrm rot="10800000" flipH="1">
            <a:off x="5915025" y="4151313"/>
            <a:ext cx="511175" cy="0"/>
          </a:xfrm>
          <a:prstGeom prst="line">
            <a:avLst/>
          </a:prstGeom>
          <a:noFill/>
          <a:ln w="25400" cap="flat">
            <a:solidFill>
              <a:srgbClr val="343434"/>
            </a:solidFill>
            <a:prstDash val="solid"/>
            <a:miter lim="800000"/>
            <a:headEnd type="none" w="med" len="med"/>
            <a:tailEnd type="none" w="med" len="med"/>
          </a:ln>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Line 50"/>
          <p:cNvSpPr>
            <a:spLocks noChangeShapeType="1"/>
          </p:cNvSpPr>
          <p:nvPr/>
        </p:nvSpPr>
        <p:spPr bwMode="auto">
          <a:xfrm rot="10800000" flipH="1">
            <a:off x="5918200" y="4660900"/>
            <a:ext cx="509588" cy="0"/>
          </a:xfrm>
          <a:prstGeom prst="line">
            <a:avLst/>
          </a:prstGeom>
          <a:noFill/>
          <a:ln w="25400" cap="flat">
            <a:solidFill>
              <a:srgbClr val="343434"/>
            </a:solidFill>
            <a:prstDash val="solid"/>
            <a:miter lim="800000"/>
            <a:headEnd type="none" w="med" len="med"/>
            <a:tailEnd type="none" w="med" len="med"/>
          </a:ln>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Line 51"/>
          <p:cNvSpPr>
            <a:spLocks noChangeShapeType="1"/>
          </p:cNvSpPr>
          <p:nvPr/>
        </p:nvSpPr>
        <p:spPr bwMode="auto">
          <a:xfrm rot="10800000" flipH="1">
            <a:off x="5918200" y="5168900"/>
            <a:ext cx="509588" cy="0"/>
          </a:xfrm>
          <a:prstGeom prst="line">
            <a:avLst/>
          </a:prstGeom>
          <a:noFill/>
          <a:ln w="25400" cap="flat">
            <a:solidFill>
              <a:srgbClr val="343434"/>
            </a:solidFill>
            <a:prstDash val="solid"/>
            <a:miter lim="800000"/>
            <a:headEnd type="none" w="med" len="med"/>
            <a:tailEnd type="none" w="med" len="med"/>
          </a:ln>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Line 52"/>
          <p:cNvSpPr>
            <a:spLocks noChangeShapeType="1"/>
          </p:cNvSpPr>
          <p:nvPr/>
        </p:nvSpPr>
        <p:spPr bwMode="auto">
          <a:xfrm rot="10800000" flipH="1">
            <a:off x="5918200" y="5676900"/>
            <a:ext cx="509588" cy="0"/>
          </a:xfrm>
          <a:prstGeom prst="line">
            <a:avLst/>
          </a:prstGeom>
          <a:noFill/>
          <a:ln w="25400" cap="flat">
            <a:solidFill>
              <a:srgbClr val="343434"/>
            </a:solidFill>
            <a:prstDash val="solid"/>
            <a:miter lim="800000"/>
            <a:headEnd type="none" w="med" len="med"/>
            <a:tailEnd type="none" w="med" len="med"/>
          </a:ln>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Line 53"/>
          <p:cNvSpPr>
            <a:spLocks noChangeShapeType="1"/>
          </p:cNvSpPr>
          <p:nvPr/>
        </p:nvSpPr>
        <p:spPr bwMode="auto">
          <a:xfrm rot="10800000" flipH="1">
            <a:off x="5918200" y="6184900"/>
            <a:ext cx="509588" cy="0"/>
          </a:xfrm>
          <a:prstGeom prst="line">
            <a:avLst/>
          </a:prstGeom>
          <a:noFill/>
          <a:ln w="25400" cap="flat">
            <a:solidFill>
              <a:srgbClr val="343434"/>
            </a:solidFill>
            <a:prstDash val="solid"/>
            <a:miter lim="800000"/>
            <a:headEnd type="none" w="med" len="med"/>
            <a:tailEnd type="none" w="med" len="med"/>
          </a:ln>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Line 55"/>
          <p:cNvSpPr>
            <a:spLocks noChangeShapeType="1"/>
          </p:cNvSpPr>
          <p:nvPr/>
        </p:nvSpPr>
        <p:spPr bwMode="auto">
          <a:xfrm rot="10800000" flipH="1">
            <a:off x="6934200" y="4152900"/>
            <a:ext cx="509588" cy="0"/>
          </a:xfrm>
          <a:prstGeom prst="line">
            <a:avLst/>
          </a:prstGeom>
          <a:noFill/>
          <a:ln w="25400" cap="flat">
            <a:solidFill>
              <a:srgbClr val="343434"/>
            </a:solidFill>
            <a:prstDash val="solid"/>
            <a:miter lim="800000"/>
            <a:headEnd type="none" w="med" len="med"/>
            <a:tailEnd type="none" w="med" len="med"/>
          </a:ln>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Line 56"/>
          <p:cNvSpPr>
            <a:spLocks noChangeShapeType="1"/>
          </p:cNvSpPr>
          <p:nvPr/>
        </p:nvSpPr>
        <p:spPr bwMode="auto">
          <a:xfrm rot="10800000" flipH="1">
            <a:off x="6934200" y="4660900"/>
            <a:ext cx="509588" cy="0"/>
          </a:xfrm>
          <a:prstGeom prst="line">
            <a:avLst/>
          </a:prstGeom>
          <a:noFill/>
          <a:ln w="25400" cap="flat">
            <a:solidFill>
              <a:srgbClr val="343434"/>
            </a:solidFill>
            <a:prstDash val="solid"/>
            <a:miter lim="800000"/>
            <a:headEnd type="none" w="med" len="med"/>
            <a:tailEnd type="none" w="med" len="med"/>
          </a:ln>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Line 57"/>
          <p:cNvSpPr>
            <a:spLocks noChangeShapeType="1"/>
          </p:cNvSpPr>
          <p:nvPr/>
        </p:nvSpPr>
        <p:spPr bwMode="auto">
          <a:xfrm rot="10800000" flipH="1">
            <a:off x="6934200" y="5168900"/>
            <a:ext cx="509588" cy="0"/>
          </a:xfrm>
          <a:prstGeom prst="line">
            <a:avLst/>
          </a:prstGeom>
          <a:noFill/>
          <a:ln w="25400" cap="flat">
            <a:solidFill>
              <a:srgbClr val="343434"/>
            </a:solidFill>
            <a:prstDash val="solid"/>
            <a:miter lim="800000"/>
            <a:headEnd type="none" w="med" len="med"/>
            <a:tailEnd type="none" w="med" len="med"/>
          </a:ln>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Line 58"/>
          <p:cNvSpPr>
            <a:spLocks noChangeShapeType="1"/>
          </p:cNvSpPr>
          <p:nvPr/>
        </p:nvSpPr>
        <p:spPr bwMode="auto">
          <a:xfrm rot="10800000" flipH="1">
            <a:off x="6934200" y="5676900"/>
            <a:ext cx="509588" cy="0"/>
          </a:xfrm>
          <a:prstGeom prst="line">
            <a:avLst/>
          </a:prstGeom>
          <a:noFill/>
          <a:ln w="25400" cap="flat">
            <a:solidFill>
              <a:srgbClr val="343434"/>
            </a:solidFill>
            <a:prstDash val="solid"/>
            <a:miter lim="800000"/>
            <a:headEnd type="none" w="med" len="med"/>
            <a:tailEnd type="none" w="med" len="med"/>
          </a:ln>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Line 60"/>
          <p:cNvSpPr>
            <a:spLocks noChangeShapeType="1"/>
          </p:cNvSpPr>
          <p:nvPr/>
        </p:nvSpPr>
        <p:spPr bwMode="auto">
          <a:xfrm rot="10800000" flipH="1">
            <a:off x="7950200" y="6184900"/>
            <a:ext cx="509588" cy="0"/>
          </a:xfrm>
          <a:prstGeom prst="line">
            <a:avLst/>
          </a:prstGeom>
          <a:noFill/>
          <a:ln w="25400" cap="flat">
            <a:solidFill>
              <a:srgbClr val="343434"/>
            </a:solidFill>
            <a:prstDash val="solid"/>
            <a:miter lim="800000"/>
            <a:headEnd type="none" w="med" len="med"/>
            <a:tailEnd type="none" w="med" len="med"/>
          </a:ln>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Line 61"/>
          <p:cNvSpPr>
            <a:spLocks noChangeShapeType="1"/>
          </p:cNvSpPr>
          <p:nvPr/>
        </p:nvSpPr>
        <p:spPr bwMode="auto">
          <a:xfrm rot="10800000" flipH="1">
            <a:off x="7950200" y="5422900"/>
            <a:ext cx="509588" cy="0"/>
          </a:xfrm>
          <a:prstGeom prst="line">
            <a:avLst/>
          </a:prstGeom>
          <a:noFill/>
          <a:ln w="25400" cap="flat">
            <a:solidFill>
              <a:srgbClr val="343434"/>
            </a:solidFill>
            <a:prstDash val="solid"/>
            <a:miter lim="800000"/>
            <a:headEnd type="none" w="med" len="med"/>
            <a:tailEnd type="none" w="med" len="med"/>
          </a:ln>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Line 62"/>
          <p:cNvSpPr>
            <a:spLocks noChangeShapeType="1"/>
          </p:cNvSpPr>
          <p:nvPr/>
        </p:nvSpPr>
        <p:spPr bwMode="auto">
          <a:xfrm rot="10800000" flipH="1">
            <a:off x="7950200" y="4406900"/>
            <a:ext cx="509588" cy="0"/>
          </a:xfrm>
          <a:prstGeom prst="line">
            <a:avLst/>
          </a:prstGeom>
          <a:noFill/>
          <a:ln w="25400" cap="flat">
            <a:solidFill>
              <a:srgbClr val="343434"/>
            </a:solidFill>
            <a:prstDash val="solid"/>
            <a:miter lim="800000"/>
            <a:headEnd type="none" w="med" len="med"/>
            <a:tailEnd type="none" w="med" len="med"/>
          </a:ln>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AutoShape 83"/>
          <p:cNvSpPr>
            <a:spLocks/>
          </p:cNvSpPr>
          <p:nvPr/>
        </p:nvSpPr>
        <p:spPr bwMode="auto">
          <a:xfrm>
            <a:off x="4648200" y="3962400"/>
            <a:ext cx="1270000" cy="381000"/>
          </a:xfrm>
          <a:prstGeom prst="roundRect">
            <a:avLst>
              <a:gd name="adj" fmla="val 33579"/>
            </a:avLst>
          </a:prstGeom>
          <a:solidFill>
            <a:srgbClr val="47CCFC"/>
          </a:solidFill>
          <a:ln w="25400" cap="flat">
            <a:solidFill>
              <a:srgbClr val="0079A5"/>
            </a:solidFill>
            <a:prstDash val="solid"/>
            <a:miter lim="800000"/>
            <a:headEnd type="none" w="med" len="med"/>
            <a:tailEnd type="none" w="med" len="med"/>
          </a:ln>
        </p:spPr>
        <p:txBody>
          <a:bodyPr lIns="0" tIns="0" rIns="0" bIns="0" anchor="ctr"/>
          <a:lstStyle/>
          <a:p>
            <a:pPr algn="ctr"/>
            <a:r>
              <a:rPr lang="en-US" sz="1800">
                <a:solidFill>
                  <a:srgbClr val="FFFFFF"/>
                </a:solidFill>
                <a:effectLst>
                  <a:outerShdw blurRad="38100" dist="38100" dir="2700000" algn="tl">
                    <a:srgbClr val="000000"/>
                  </a:outerShdw>
                </a:effectLst>
                <a:ea typeface="Gill Sans" charset="0"/>
                <a:cs typeface="Gill Sans" charset="0"/>
              </a:rPr>
              <a:t>x86</a:t>
            </a:r>
          </a:p>
        </p:txBody>
      </p:sp>
      <p:sp>
        <p:nvSpPr>
          <p:cNvPr id="117" name="AutoShape 84"/>
          <p:cNvSpPr>
            <a:spLocks/>
          </p:cNvSpPr>
          <p:nvPr/>
        </p:nvSpPr>
        <p:spPr bwMode="auto">
          <a:xfrm>
            <a:off x="4648200" y="5994400"/>
            <a:ext cx="1270000" cy="381000"/>
          </a:xfrm>
          <a:prstGeom prst="roundRect">
            <a:avLst>
              <a:gd name="adj" fmla="val 33579"/>
            </a:avLst>
          </a:prstGeom>
          <a:solidFill>
            <a:srgbClr val="A3D979"/>
          </a:solidFill>
          <a:ln w="25400" cap="flat">
            <a:solidFill>
              <a:srgbClr val="558E28"/>
            </a:solidFill>
            <a:prstDash val="solid"/>
            <a:miter lim="800000"/>
            <a:headEnd type="none" w="med" len="med"/>
            <a:tailEnd type="none" w="med" len="med"/>
          </a:ln>
        </p:spPr>
        <p:txBody>
          <a:bodyPr lIns="0" tIns="0" rIns="0" bIns="0" anchor="ctr"/>
          <a:lstStyle/>
          <a:p>
            <a:pPr algn="ctr"/>
            <a:r>
              <a:rPr lang="en-US" sz="1800">
                <a:solidFill>
                  <a:srgbClr val="FFFFFF"/>
                </a:solidFill>
                <a:effectLst>
                  <a:outerShdw blurRad="38100" dist="38100" dir="2700000" algn="tl">
                    <a:srgbClr val="000000"/>
                  </a:outerShdw>
                </a:effectLst>
                <a:ea typeface="Gill Sans" charset="0"/>
                <a:cs typeface="Gill Sans" charset="0"/>
              </a:rPr>
              <a:t>CUDA</a:t>
            </a:r>
          </a:p>
        </p:txBody>
      </p:sp>
      <p:sp>
        <p:nvSpPr>
          <p:cNvPr id="118" name="AutoShape 85"/>
          <p:cNvSpPr>
            <a:spLocks/>
          </p:cNvSpPr>
          <p:nvPr/>
        </p:nvSpPr>
        <p:spPr bwMode="auto">
          <a:xfrm>
            <a:off x="4648200" y="4470400"/>
            <a:ext cx="1270000" cy="381000"/>
          </a:xfrm>
          <a:prstGeom prst="roundRect">
            <a:avLst>
              <a:gd name="adj" fmla="val 33579"/>
            </a:avLst>
          </a:prstGeom>
          <a:solidFill>
            <a:srgbClr val="47CCFC"/>
          </a:solidFill>
          <a:ln w="25400" cap="flat">
            <a:solidFill>
              <a:srgbClr val="0079A5"/>
            </a:solidFill>
            <a:prstDash val="solid"/>
            <a:miter lim="800000"/>
            <a:headEnd type="none" w="med" len="med"/>
            <a:tailEnd type="none" w="med" len="med"/>
          </a:ln>
        </p:spPr>
        <p:txBody>
          <a:bodyPr lIns="0" tIns="0" rIns="0" bIns="0" anchor="ctr"/>
          <a:lstStyle/>
          <a:p>
            <a:pPr algn="ctr"/>
            <a:r>
              <a:rPr lang="en-US" sz="1800">
                <a:solidFill>
                  <a:srgbClr val="FFFFFF"/>
                </a:solidFill>
                <a:effectLst>
                  <a:outerShdw blurRad="38100" dist="38100" dir="2700000" algn="tl">
                    <a:srgbClr val="000000"/>
                  </a:outerShdw>
                </a:effectLst>
                <a:ea typeface="Gill Sans" charset="0"/>
                <a:cs typeface="Gill Sans" charset="0"/>
              </a:rPr>
              <a:t>x86</a:t>
            </a:r>
          </a:p>
        </p:txBody>
      </p:sp>
      <p:sp>
        <p:nvSpPr>
          <p:cNvPr id="119" name="AutoShape 86"/>
          <p:cNvSpPr>
            <a:spLocks/>
          </p:cNvSpPr>
          <p:nvPr/>
        </p:nvSpPr>
        <p:spPr bwMode="auto">
          <a:xfrm>
            <a:off x="4648200" y="4978400"/>
            <a:ext cx="1270000" cy="381000"/>
          </a:xfrm>
          <a:prstGeom prst="roundRect">
            <a:avLst>
              <a:gd name="adj" fmla="val 33579"/>
            </a:avLst>
          </a:prstGeom>
          <a:solidFill>
            <a:srgbClr val="47CCFC"/>
          </a:solidFill>
          <a:ln w="25400" cap="flat">
            <a:solidFill>
              <a:srgbClr val="0079A5"/>
            </a:solidFill>
            <a:prstDash val="solid"/>
            <a:miter lim="800000"/>
            <a:headEnd type="none" w="med" len="med"/>
            <a:tailEnd type="none" w="med" len="med"/>
          </a:ln>
        </p:spPr>
        <p:txBody>
          <a:bodyPr lIns="0" tIns="0" rIns="0" bIns="0" anchor="ctr"/>
          <a:lstStyle/>
          <a:p>
            <a:pPr algn="ctr"/>
            <a:r>
              <a:rPr lang="en-US" sz="1800">
                <a:solidFill>
                  <a:srgbClr val="FFFFFF"/>
                </a:solidFill>
                <a:effectLst>
                  <a:outerShdw blurRad="38100" dist="38100" dir="2700000" algn="tl">
                    <a:srgbClr val="000000"/>
                  </a:outerShdw>
                </a:effectLst>
                <a:ea typeface="Gill Sans" charset="0"/>
                <a:cs typeface="Gill Sans" charset="0"/>
              </a:rPr>
              <a:t>x86</a:t>
            </a:r>
          </a:p>
        </p:txBody>
      </p:sp>
      <p:sp>
        <p:nvSpPr>
          <p:cNvPr id="120" name="AutoShape 87"/>
          <p:cNvSpPr>
            <a:spLocks/>
          </p:cNvSpPr>
          <p:nvPr/>
        </p:nvSpPr>
        <p:spPr bwMode="auto">
          <a:xfrm>
            <a:off x="4648200" y="5486400"/>
            <a:ext cx="1270000" cy="381000"/>
          </a:xfrm>
          <a:prstGeom prst="roundRect">
            <a:avLst>
              <a:gd name="adj" fmla="val 33579"/>
            </a:avLst>
          </a:prstGeom>
          <a:solidFill>
            <a:srgbClr val="47CCFC"/>
          </a:solidFill>
          <a:ln w="25400" cap="flat">
            <a:solidFill>
              <a:srgbClr val="0079A5"/>
            </a:solidFill>
            <a:prstDash val="solid"/>
            <a:miter lim="800000"/>
            <a:headEnd type="none" w="med" len="med"/>
            <a:tailEnd type="none" w="med" len="med"/>
          </a:ln>
        </p:spPr>
        <p:txBody>
          <a:bodyPr lIns="0" tIns="0" rIns="0" bIns="0" anchor="ctr"/>
          <a:lstStyle/>
          <a:p>
            <a:pPr algn="ctr"/>
            <a:r>
              <a:rPr lang="en-US" sz="1800">
                <a:solidFill>
                  <a:srgbClr val="FFFFFF"/>
                </a:solidFill>
                <a:effectLst>
                  <a:outerShdw blurRad="38100" dist="38100" dir="2700000" algn="tl">
                    <a:srgbClr val="000000"/>
                  </a:outerShdw>
                </a:effectLst>
                <a:ea typeface="Gill Sans" charset="0"/>
                <a:cs typeface="Gill Sans" charset="0"/>
              </a:rPr>
              <a:t>x86</a:t>
            </a:r>
          </a:p>
        </p:txBody>
      </p:sp>
      <p:sp>
        <p:nvSpPr>
          <p:cNvPr id="121" name="AutoShape 89"/>
          <p:cNvSpPr>
            <a:spLocks/>
          </p:cNvSpPr>
          <p:nvPr/>
        </p:nvSpPr>
        <p:spPr bwMode="auto">
          <a:xfrm>
            <a:off x="4724400" y="6096000"/>
            <a:ext cx="381000" cy="228600"/>
          </a:xfrm>
          <a:prstGeom prst="roundRect">
            <a:avLst>
              <a:gd name="adj" fmla="val 34935"/>
            </a:avLst>
          </a:prstGeom>
          <a:solidFill>
            <a:srgbClr val="4F81BD"/>
          </a:solidFill>
          <a:ln w="25400" cap="flat">
            <a:solidFill>
              <a:sysClr val="windowText" lastClr="000000"/>
            </a:solidFill>
            <a:prstDash val="solid"/>
            <a:miter lim="800000"/>
            <a:headEnd type="none" w="med" len="med"/>
            <a:tailEnd type="none" w="med" len="med"/>
          </a:ln>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AutoShape 90"/>
          <p:cNvSpPr>
            <a:spLocks/>
          </p:cNvSpPr>
          <p:nvPr/>
        </p:nvSpPr>
        <p:spPr bwMode="auto">
          <a:xfrm>
            <a:off x="5486400" y="5562600"/>
            <a:ext cx="381000" cy="228600"/>
          </a:xfrm>
          <a:prstGeom prst="roundRect">
            <a:avLst>
              <a:gd name="adj" fmla="val 34935"/>
            </a:avLst>
          </a:prstGeom>
          <a:solidFill>
            <a:srgbClr val="4F81BD"/>
          </a:solidFill>
          <a:ln w="25400" cap="flat">
            <a:solidFill>
              <a:sysClr val="windowText" lastClr="000000"/>
            </a:solidFill>
            <a:prstDash val="solid"/>
            <a:miter lim="800000"/>
            <a:headEnd type="none" w="med" len="med"/>
            <a:tailEnd type="none" w="med" len="med"/>
          </a:ln>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AutoShape 91"/>
          <p:cNvSpPr>
            <a:spLocks/>
          </p:cNvSpPr>
          <p:nvPr/>
        </p:nvSpPr>
        <p:spPr bwMode="auto">
          <a:xfrm>
            <a:off x="4724400" y="4572000"/>
            <a:ext cx="381000" cy="228600"/>
          </a:xfrm>
          <a:prstGeom prst="roundRect">
            <a:avLst>
              <a:gd name="adj" fmla="val 34935"/>
            </a:avLst>
          </a:prstGeom>
          <a:solidFill>
            <a:srgbClr val="4F81BD"/>
          </a:solidFill>
          <a:ln w="25400" cap="flat">
            <a:solidFill>
              <a:sysClr val="windowText" lastClr="000000"/>
            </a:solidFill>
            <a:prstDash val="solid"/>
            <a:miter lim="800000"/>
            <a:headEnd type="none" w="med" len="med"/>
            <a:tailEnd type="none" w="med" len="med"/>
          </a:ln>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Rectangle 96"/>
          <p:cNvSpPr>
            <a:spLocks/>
          </p:cNvSpPr>
          <p:nvPr/>
        </p:nvSpPr>
        <p:spPr bwMode="auto">
          <a:xfrm>
            <a:off x="6629400" y="6096000"/>
            <a:ext cx="381000" cy="228600"/>
          </a:xfrm>
          <a:prstGeom prst="rect">
            <a:avLst/>
          </a:prstGeom>
          <a:solidFill>
            <a:srgbClr val="4F81BD"/>
          </a:solidFill>
          <a:ln w="25400" cap="flat">
            <a:solidFill>
              <a:sysClr val="windowText" lastClr="000000"/>
            </a:solidFill>
            <a:prstDash val="solid"/>
            <a:miter lim="800000"/>
            <a:headEnd type="none" w="med" len="med"/>
            <a:tailEnd type="none" w="med" len="med"/>
          </a:ln>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Rectangle 97"/>
          <p:cNvSpPr>
            <a:spLocks/>
          </p:cNvSpPr>
          <p:nvPr/>
        </p:nvSpPr>
        <p:spPr bwMode="auto">
          <a:xfrm>
            <a:off x="7492175" y="4038600"/>
            <a:ext cx="381000" cy="228600"/>
          </a:xfrm>
          <a:prstGeom prst="rect">
            <a:avLst/>
          </a:prstGeom>
          <a:solidFill>
            <a:srgbClr val="4F81BD"/>
          </a:solidFill>
          <a:ln w="25400" cap="flat">
            <a:solidFill>
              <a:sysClr val="windowText" lastClr="000000"/>
            </a:solidFill>
            <a:prstDash val="solid"/>
            <a:miter lim="800000"/>
            <a:headEnd type="none" w="med" len="med"/>
            <a:tailEnd type="none" w="med" len="med"/>
          </a:ln>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Rectangle 98"/>
          <p:cNvSpPr>
            <a:spLocks/>
          </p:cNvSpPr>
          <p:nvPr/>
        </p:nvSpPr>
        <p:spPr bwMode="auto">
          <a:xfrm>
            <a:off x="7492175" y="5105400"/>
            <a:ext cx="381000" cy="228600"/>
          </a:xfrm>
          <a:prstGeom prst="rect">
            <a:avLst/>
          </a:prstGeom>
          <a:solidFill>
            <a:srgbClr val="4F81BD"/>
          </a:solidFill>
          <a:ln w="25400" cap="flat">
            <a:solidFill>
              <a:sysClr val="windowText" lastClr="000000"/>
            </a:solidFill>
            <a:prstDash val="solid"/>
            <a:miter lim="800000"/>
            <a:headEnd type="none" w="med" len="med"/>
            <a:tailEnd type="none" w="med" len="med"/>
          </a:ln>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AutoShape 103"/>
          <p:cNvSpPr>
            <a:spLocks/>
          </p:cNvSpPr>
          <p:nvPr/>
        </p:nvSpPr>
        <p:spPr bwMode="auto">
          <a:xfrm>
            <a:off x="4724400" y="4038600"/>
            <a:ext cx="381000" cy="228600"/>
          </a:xfrm>
          <a:prstGeom prst="roundRect">
            <a:avLst>
              <a:gd name="adj" fmla="val 34935"/>
            </a:avLst>
          </a:prstGeom>
          <a:solidFill>
            <a:srgbClr val="4F81BD"/>
          </a:solidFill>
          <a:ln w="25400" cap="flat">
            <a:solidFill>
              <a:sysClr val="windowText" lastClr="000000"/>
            </a:solidFill>
            <a:prstDash val="solid"/>
            <a:miter lim="800000"/>
            <a:headEnd type="none" w="med" len="med"/>
            <a:tailEnd type="none" w="med" len="med"/>
          </a:ln>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8" name="AutoShape 104"/>
          <p:cNvSpPr>
            <a:spLocks/>
          </p:cNvSpPr>
          <p:nvPr/>
        </p:nvSpPr>
        <p:spPr bwMode="auto">
          <a:xfrm>
            <a:off x="5181600" y="6096000"/>
            <a:ext cx="381000" cy="228600"/>
          </a:xfrm>
          <a:prstGeom prst="roundRect">
            <a:avLst>
              <a:gd name="adj" fmla="val 34935"/>
            </a:avLst>
          </a:prstGeom>
          <a:solidFill>
            <a:srgbClr val="4F81BD"/>
          </a:solidFill>
          <a:ln w="25400" cap="flat">
            <a:solidFill>
              <a:sysClr val="windowText" lastClr="000000"/>
            </a:solidFill>
            <a:prstDash val="solid"/>
            <a:miter lim="800000"/>
            <a:headEnd type="none" w="med" len="med"/>
            <a:tailEnd type="none" w="med" len="med"/>
          </a:ln>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29" name="AutoShape 102"/>
          <p:cNvCxnSpPr>
            <a:cxnSpLocks noChangeShapeType="1"/>
            <a:stCxn id="74" idx="3"/>
            <a:endCxn id="127" idx="1"/>
          </p:cNvCxnSpPr>
          <p:nvPr/>
        </p:nvCxnSpPr>
        <p:spPr bwMode="auto">
          <a:xfrm flipV="1">
            <a:off x="1689100" y="4152900"/>
            <a:ext cx="3035300" cy="711200"/>
          </a:xfrm>
          <a:prstGeom prst="straightConnector1">
            <a:avLst/>
          </a:prstGeom>
          <a:noFill/>
          <a:ln w="76200" cap="flat">
            <a:solidFill>
              <a:srgbClr val="FF5308"/>
            </a:solidFill>
            <a:prstDash val="solid"/>
            <a:miter lim="800000"/>
            <a:headEnd type="none" w="med" len="med"/>
            <a:tailEnd type="stealth" w="med" len="med"/>
          </a:ln>
        </p:spPr>
      </p:cxnSp>
      <p:cxnSp>
        <p:nvCxnSpPr>
          <p:cNvPr id="130" name="AutoShape 102"/>
          <p:cNvCxnSpPr>
            <a:cxnSpLocks noChangeShapeType="1"/>
            <a:stCxn id="77" idx="3"/>
            <a:endCxn id="118" idx="1"/>
          </p:cNvCxnSpPr>
          <p:nvPr/>
        </p:nvCxnSpPr>
        <p:spPr bwMode="auto">
          <a:xfrm flipV="1">
            <a:off x="1689100" y="4660900"/>
            <a:ext cx="2959100" cy="889000"/>
          </a:xfrm>
          <a:prstGeom prst="straightConnector1">
            <a:avLst/>
          </a:prstGeom>
          <a:noFill/>
          <a:ln w="76200" cap="flat">
            <a:solidFill>
              <a:srgbClr val="FF5308"/>
            </a:solidFill>
            <a:prstDash val="solid"/>
            <a:miter lim="800000"/>
            <a:headEnd type="none" w="med" len="med"/>
            <a:tailEnd type="stealth" w="med" len="med"/>
          </a:ln>
        </p:spPr>
      </p:cxnSp>
      <p:cxnSp>
        <p:nvCxnSpPr>
          <p:cNvPr id="131" name="AutoShape 102"/>
          <p:cNvCxnSpPr>
            <a:cxnSpLocks noChangeShapeType="1"/>
            <a:stCxn id="81" idx="3"/>
            <a:endCxn id="117" idx="1"/>
          </p:cNvCxnSpPr>
          <p:nvPr/>
        </p:nvCxnSpPr>
        <p:spPr bwMode="auto">
          <a:xfrm>
            <a:off x="2984500" y="5549900"/>
            <a:ext cx="1663700" cy="635000"/>
          </a:xfrm>
          <a:prstGeom prst="straightConnector1">
            <a:avLst/>
          </a:prstGeom>
          <a:noFill/>
          <a:ln w="76200" cap="flat">
            <a:solidFill>
              <a:srgbClr val="FF5308"/>
            </a:solidFill>
            <a:prstDash val="solid"/>
            <a:miter lim="800000"/>
            <a:headEnd type="none" w="med" len="med"/>
            <a:tailEnd type="stealth" w="med" len="med"/>
          </a:ln>
        </p:spPr>
      </p:cxnSp>
      <p:cxnSp>
        <p:nvCxnSpPr>
          <p:cNvPr id="132" name="AutoShape 102"/>
          <p:cNvCxnSpPr>
            <a:cxnSpLocks noChangeShapeType="1"/>
            <a:stCxn id="79" idx="3"/>
            <a:endCxn id="128" idx="1"/>
          </p:cNvCxnSpPr>
          <p:nvPr/>
        </p:nvCxnSpPr>
        <p:spPr bwMode="auto">
          <a:xfrm>
            <a:off x="2984500" y="4864100"/>
            <a:ext cx="2197100" cy="1346200"/>
          </a:xfrm>
          <a:prstGeom prst="straightConnector1">
            <a:avLst/>
          </a:prstGeom>
          <a:noFill/>
          <a:ln w="76200" cap="flat">
            <a:solidFill>
              <a:srgbClr val="FF5308"/>
            </a:solidFill>
            <a:prstDash val="solid"/>
            <a:miter lim="800000"/>
            <a:headEnd type="none" w="med" len="med"/>
            <a:tailEnd type="stealth" w="med" len="med"/>
          </a:ln>
        </p:spPr>
      </p:cxnSp>
      <p:cxnSp>
        <p:nvCxnSpPr>
          <p:cNvPr id="133" name="AutoShape 102"/>
          <p:cNvCxnSpPr>
            <a:cxnSpLocks noChangeShapeType="1"/>
            <a:stCxn id="82" idx="3"/>
            <a:endCxn id="122" idx="1"/>
          </p:cNvCxnSpPr>
          <p:nvPr/>
        </p:nvCxnSpPr>
        <p:spPr bwMode="auto">
          <a:xfrm>
            <a:off x="4127500" y="5245100"/>
            <a:ext cx="1358900" cy="431800"/>
          </a:xfrm>
          <a:prstGeom prst="straightConnector1">
            <a:avLst/>
          </a:prstGeom>
          <a:noFill/>
          <a:ln w="76200" cap="flat">
            <a:solidFill>
              <a:srgbClr val="FF5308"/>
            </a:solidFill>
            <a:prstDash val="solid"/>
            <a:miter lim="800000"/>
            <a:headEnd type="none" w="med" len="med"/>
            <a:tailEnd type="stealth" w="med" len="med"/>
          </a:ln>
        </p:spPr>
      </p:cxnSp>
      <p:cxnSp>
        <p:nvCxnSpPr>
          <p:cNvPr id="134" name="AutoShape 102"/>
          <p:cNvCxnSpPr>
            <a:cxnSpLocks noChangeShapeType="1"/>
            <a:stCxn id="89" idx="2"/>
            <a:endCxn id="126" idx="0"/>
          </p:cNvCxnSpPr>
          <p:nvPr/>
        </p:nvCxnSpPr>
        <p:spPr bwMode="auto">
          <a:xfrm>
            <a:off x="6045200" y="3555999"/>
            <a:ext cx="1637475" cy="1549401"/>
          </a:xfrm>
          <a:prstGeom prst="straightConnector1">
            <a:avLst/>
          </a:prstGeom>
          <a:noFill/>
          <a:ln w="76200" cap="flat">
            <a:solidFill>
              <a:srgbClr val="FF5308"/>
            </a:solidFill>
            <a:prstDash val="solid"/>
            <a:miter lim="800000"/>
            <a:headEnd type="none" w="med" len="med"/>
            <a:tailEnd type="stealth" w="med" len="med"/>
          </a:ln>
        </p:spPr>
      </p:cxnSp>
      <p:cxnSp>
        <p:nvCxnSpPr>
          <p:cNvPr id="135" name="AutoShape 102"/>
          <p:cNvCxnSpPr>
            <a:cxnSpLocks noChangeShapeType="1"/>
            <a:stCxn id="90" idx="2"/>
            <a:endCxn id="125" idx="0"/>
          </p:cNvCxnSpPr>
          <p:nvPr/>
        </p:nvCxnSpPr>
        <p:spPr bwMode="auto">
          <a:xfrm>
            <a:off x="6654800" y="3555999"/>
            <a:ext cx="1027875" cy="482601"/>
          </a:xfrm>
          <a:prstGeom prst="straightConnector1">
            <a:avLst/>
          </a:prstGeom>
          <a:noFill/>
          <a:ln w="76200" cap="flat">
            <a:solidFill>
              <a:srgbClr val="FF5308"/>
            </a:solidFill>
            <a:prstDash val="solid"/>
            <a:miter lim="800000"/>
            <a:headEnd type="none" w="med" len="med"/>
            <a:tailEnd type="stealth" w="med" len="med"/>
          </a:ln>
        </p:spPr>
      </p:cxnSp>
      <p:cxnSp>
        <p:nvCxnSpPr>
          <p:cNvPr id="136" name="AutoShape 102"/>
          <p:cNvCxnSpPr>
            <a:cxnSpLocks noChangeShapeType="1"/>
            <a:stCxn id="93" idx="2"/>
            <a:endCxn id="124" idx="0"/>
          </p:cNvCxnSpPr>
          <p:nvPr/>
        </p:nvCxnSpPr>
        <p:spPr bwMode="auto">
          <a:xfrm flipH="1">
            <a:off x="6819900" y="2565399"/>
            <a:ext cx="749300" cy="3530601"/>
          </a:xfrm>
          <a:prstGeom prst="straightConnector1">
            <a:avLst/>
          </a:prstGeom>
          <a:noFill/>
          <a:ln w="76200" cap="flat">
            <a:solidFill>
              <a:srgbClr val="FF5308"/>
            </a:solidFill>
            <a:prstDash val="solid"/>
            <a:miter lim="800000"/>
            <a:headEnd type="none" w="med" len="med"/>
            <a:tailEnd type="stealth" w="med" len="med"/>
          </a:ln>
        </p:spPr>
      </p:cxnSp>
    </p:spTree>
    <p:extLst>
      <p:ext uri="{BB962C8B-B14F-4D97-AF65-F5344CB8AC3E}">
        <p14:creationId xmlns:p14="http://schemas.microsoft.com/office/powerpoint/2010/main" val="2668204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2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3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2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3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3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2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8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8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5"/>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86"/>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8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0"/>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91"/>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92"/>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93"/>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94"/>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95"/>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134"/>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6"/>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35"/>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3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24"/>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25"/>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4" grpId="0" animBg="1"/>
      <p:bldP spid="77" grpId="0" animBg="1"/>
      <p:bldP spid="79" grpId="0" animBg="1"/>
      <p:bldP spid="81" grpId="0" animBg="1"/>
      <p:bldP spid="82" grpId="0" animBg="1"/>
      <p:bldP spid="85" grpId="0" animBg="1"/>
      <p:bldP spid="88" grpId="0" animBg="1"/>
      <p:bldP spid="89" grpId="0" animBg="1"/>
      <p:bldP spid="90"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Regent: A Legion Language</a:t>
            </a:r>
            <a:endParaRPr lang="en-US" dirty="0"/>
          </a:p>
        </p:txBody>
      </p:sp>
      <p:sp>
        <p:nvSpPr>
          <p:cNvPr id="3" name="Content Placeholder 2"/>
          <p:cNvSpPr>
            <a:spLocks noGrp="1"/>
          </p:cNvSpPr>
          <p:nvPr>
            <p:ph idx="1"/>
          </p:nvPr>
        </p:nvSpPr>
        <p:spPr/>
        <p:txBody>
          <a:bodyPr/>
          <a:lstStyle/>
          <a:p>
            <a:pPr lvl="0">
              <a:lnSpc>
                <a:spcPct val="90000"/>
              </a:lnSpc>
            </a:pPr>
            <a:r>
              <a:rPr lang="en-US" dirty="0" smtClean="0">
                <a:solidFill>
                  <a:srgbClr val="000000"/>
                </a:solidFill>
              </a:rPr>
              <a:t>Easy to use and significantly less code</a:t>
            </a:r>
          </a:p>
          <a:p>
            <a:pPr lvl="0">
              <a:lnSpc>
                <a:spcPct val="90000"/>
              </a:lnSpc>
            </a:pPr>
            <a:r>
              <a:rPr lang="en-US" dirty="0" smtClean="0">
                <a:solidFill>
                  <a:srgbClr val="000000"/>
                </a:solidFill>
              </a:rPr>
              <a:t>Type checker for Legion semantics</a:t>
            </a:r>
          </a:p>
          <a:p>
            <a:pPr lvl="0">
              <a:lnSpc>
                <a:spcPct val="90000"/>
              </a:lnSpc>
            </a:pPr>
            <a:r>
              <a:rPr lang="en-US" dirty="0" smtClean="0">
                <a:solidFill>
                  <a:srgbClr val="000000"/>
                </a:solidFill>
              </a:rPr>
              <a:t>Compiler matches performance of hand-written Legion (including kernels: </a:t>
            </a:r>
            <a:r>
              <a:rPr lang="en-US" dirty="0" err="1" smtClean="0">
                <a:solidFill>
                  <a:srgbClr val="000000"/>
                </a:solidFill>
              </a:rPr>
              <a:t>vectorization</a:t>
            </a:r>
            <a:r>
              <a:rPr lang="en-US" dirty="0" smtClean="0">
                <a:solidFill>
                  <a:srgbClr val="000000"/>
                </a:solidFill>
              </a:rPr>
              <a:t>, GPU, etc.)</a:t>
            </a:r>
          </a:p>
          <a:p>
            <a:pPr lvl="0">
              <a:lnSpc>
                <a:spcPct val="90000"/>
              </a:lnSpc>
            </a:pPr>
            <a:endParaRPr lang="en-US" dirty="0" smtClean="0">
              <a:solidFill>
                <a:srgbClr val="008000"/>
              </a:solidFill>
            </a:endParaRPr>
          </a:p>
          <a:p>
            <a:pPr marL="0" indent="0">
              <a:lnSpc>
                <a:spcPct val="90000"/>
              </a:lnSpc>
              <a:buNone/>
            </a:pPr>
            <a:r>
              <a:rPr lang="en-US" dirty="0" smtClean="0">
                <a:solidFill>
                  <a:srgbClr val="008000"/>
                </a:solidFill>
              </a:rPr>
              <a:t>task</a:t>
            </a:r>
            <a:r>
              <a:rPr lang="en-US" dirty="0" smtClean="0"/>
              <a:t> </a:t>
            </a:r>
            <a:r>
              <a:rPr lang="en-US" dirty="0" err="1"/>
              <a:t>saxpy</a:t>
            </a:r>
            <a:r>
              <a:rPr lang="en-US" dirty="0"/>
              <a:t>(is : </a:t>
            </a:r>
            <a:r>
              <a:rPr lang="en-US" dirty="0" err="1">
                <a:solidFill>
                  <a:srgbClr val="008000"/>
                </a:solidFill>
              </a:rPr>
              <a:t>ispace</a:t>
            </a:r>
            <a:r>
              <a:rPr lang="en-US" dirty="0"/>
              <a:t>(int1d), x: </a:t>
            </a:r>
            <a:r>
              <a:rPr lang="en-US" dirty="0">
                <a:solidFill>
                  <a:srgbClr val="008000"/>
                </a:solidFill>
              </a:rPr>
              <a:t>region</a:t>
            </a:r>
            <a:r>
              <a:rPr lang="en-US" dirty="0"/>
              <a:t>(is, float)</a:t>
            </a:r>
            <a:r>
              <a:rPr lang="en-US" dirty="0" smtClean="0"/>
              <a:t>,</a:t>
            </a:r>
          </a:p>
          <a:p>
            <a:pPr marL="0" indent="0">
              <a:lnSpc>
                <a:spcPct val="90000"/>
              </a:lnSpc>
              <a:buNone/>
            </a:pPr>
            <a:r>
              <a:rPr lang="en-US" dirty="0"/>
              <a:t>	</a:t>
            </a:r>
            <a:r>
              <a:rPr lang="en-US" dirty="0" smtClean="0"/>
              <a:t>	 </a:t>
            </a:r>
            <a:r>
              <a:rPr lang="en-US" dirty="0"/>
              <a:t>y: </a:t>
            </a:r>
            <a:r>
              <a:rPr lang="en-US" dirty="0">
                <a:solidFill>
                  <a:srgbClr val="008000"/>
                </a:solidFill>
              </a:rPr>
              <a:t>region</a:t>
            </a:r>
            <a:r>
              <a:rPr lang="en-US" dirty="0"/>
              <a:t>(is, float), a: float)</a:t>
            </a:r>
          </a:p>
          <a:p>
            <a:pPr marL="0" indent="0">
              <a:lnSpc>
                <a:spcPct val="90000"/>
              </a:lnSpc>
              <a:buNone/>
            </a:pPr>
            <a:r>
              <a:rPr lang="en-US" dirty="0">
                <a:solidFill>
                  <a:srgbClr val="008000"/>
                </a:solidFill>
              </a:rPr>
              <a:t>w</a:t>
            </a:r>
            <a:r>
              <a:rPr lang="en-US" dirty="0" smtClean="0">
                <a:solidFill>
                  <a:srgbClr val="008000"/>
                </a:solidFill>
              </a:rPr>
              <a:t>here reads</a:t>
            </a:r>
            <a:r>
              <a:rPr lang="en-US" dirty="0"/>
              <a:t>(x, y), </a:t>
            </a:r>
            <a:r>
              <a:rPr lang="en-US" dirty="0">
                <a:solidFill>
                  <a:srgbClr val="008000"/>
                </a:solidFill>
              </a:rPr>
              <a:t>writes</a:t>
            </a:r>
            <a:r>
              <a:rPr lang="en-US" dirty="0"/>
              <a:t>(y</a:t>
            </a:r>
            <a:r>
              <a:rPr lang="en-US" dirty="0" smtClean="0"/>
              <a:t>) </a:t>
            </a:r>
            <a:r>
              <a:rPr lang="en-US" dirty="0" smtClean="0">
                <a:solidFill>
                  <a:srgbClr val="008000"/>
                </a:solidFill>
              </a:rPr>
              <a:t>do</a:t>
            </a:r>
            <a:endParaRPr lang="en-US" dirty="0">
              <a:solidFill>
                <a:srgbClr val="008000"/>
              </a:solidFill>
            </a:endParaRPr>
          </a:p>
          <a:p>
            <a:pPr marL="0" indent="0">
              <a:lnSpc>
                <a:spcPct val="90000"/>
              </a:lnSpc>
              <a:buNone/>
            </a:pPr>
            <a:r>
              <a:rPr lang="en-US" dirty="0">
                <a:solidFill>
                  <a:srgbClr val="008000"/>
                </a:solidFill>
              </a:rPr>
              <a:t>  for</a:t>
            </a:r>
            <a:r>
              <a:rPr lang="en-US" dirty="0"/>
              <a:t> </a:t>
            </a:r>
            <a:r>
              <a:rPr lang="en-US" dirty="0" err="1"/>
              <a:t>i</a:t>
            </a:r>
            <a:r>
              <a:rPr lang="en-US" dirty="0"/>
              <a:t> </a:t>
            </a:r>
            <a:r>
              <a:rPr lang="en-US" dirty="0">
                <a:solidFill>
                  <a:srgbClr val="008000"/>
                </a:solidFill>
              </a:rPr>
              <a:t>in</a:t>
            </a:r>
            <a:r>
              <a:rPr lang="en-US" dirty="0"/>
              <a:t> is </a:t>
            </a:r>
            <a:r>
              <a:rPr lang="en-US" dirty="0">
                <a:solidFill>
                  <a:srgbClr val="008000"/>
                </a:solidFill>
              </a:rPr>
              <a:t>do</a:t>
            </a:r>
          </a:p>
          <a:p>
            <a:pPr marL="0" indent="0">
              <a:lnSpc>
                <a:spcPct val="90000"/>
              </a:lnSpc>
              <a:buNone/>
            </a:pPr>
            <a:r>
              <a:rPr lang="en-US" dirty="0"/>
              <a:t>    y[</a:t>
            </a:r>
            <a:r>
              <a:rPr lang="en-US" dirty="0" err="1"/>
              <a:t>i</a:t>
            </a:r>
            <a:r>
              <a:rPr lang="en-US" dirty="0"/>
              <a:t>] += a*x[</a:t>
            </a:r>
            <a:r>
              <a:rPr lang="en-US" dirty="0" err="1"/>
              <a:t>i</a:t>
            </a:r>
            <a:r>
              <a:rPr lang="en-US" dirty="0"/>
              <a:t>]</a:t>
            </a:r>
          </a:p>
          <a:p>
            <a:pPr marL="0" indent="0">
              <a:lnSpc>
                <a:spcPct val="90000"/>
              </a:lnSpc>
              <a:buNone/>
            </a:pPr>
            <a:r>
              <a:rPr lang="en-US" dirty="0"/>
              <a:t>  </a:t>
            </a:r>
            <a:r>
              <a:rPr lang="en-US" dirty="0">
                <a:solidFill>
                  <a:srgbClr val="008000"/>
                </a:solidFill>
              </a:rPr>
              <a:t>end</a:t>
            </a:r>
          </a:p>
          <a:p>
            <a:pPr marL="0" indent="0">
              <a:lnSpc>
                <a:spcPct val="90000"/>
              </a:lnSpc>
              <a:buNone/>
            </a:pPr>
            <a:r>
              <a:rPr lang="en-US" dirty="0" smtClean="0">
                <a:solidFill>
                  <a:srgbClr val="008000"/>
                </a:solidFill>
              </a:rPr>
              <a:t>end</a:t>
            </a:r>
          </a:p>
        </p:txBody>
      </p:sp>
    </p:spTree>
    <p:extLst>
      <p:ext uri="{BB962C8B-B14F-4D97-AF65-F5344CB8AC3E}">
        <p14:creationId xmlns:p14="http://schemas.microsoft.com/office/powerpoint/2010/main" val="19130309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S3D: Task Parallelism</a:t>
            </a:r>
            <a:endParaRPr lang="en-US" dirty="0"/>
          </a:p>
        </p:txBody>
      </p:sp>
      <p:sp>
        <p:nvSpPr>
          <p:cNvPr id="3" name="Content Placeholder 2"/>
          <p:cNvSpPr>
            <a:spLocks noGrp="1"/>
          </p:cNvSpPr>
          <p:nvPr>
            <p:ph idx="1"/>
          </p:nvPr>
        </p:nvSpPr>
        <p:spPr>
          <a:xfrm>
            <a:off x="457200" y="1219200"/>
            <a:ext cx="8229600" cy="2286000"/>
          </a:xfrm>
        </p:spPr>
        <p:txBody>
          <a:bodyPr/>
          <a:lstStyle/>
          <a:p>
            <a:pPr>
              <a:lnSpc>
                <a:spcPct val="90000"/>
              </a:lnSpc>
            </a:pPr>
            <a:r>
              <a:rPr lang="en-US" dirty="0" smtClean="0"/>
              <a:t>One call to Right-Hand-Side-Function (RHSF) as seen by the Legion runtime</a:t>
            </a:r>
          </a:p>
          <a:p>
            <a:pPr lvl="1">
              <a:lnSpc>
                <a:spcPct val="90000"/>
              </a:lnSpc>
            </a:pPr>
            <a:r>
              <a:rPr lang="en-US" dirty="0" smtClean="0"/>
              <a:t>Called 6 times per time step by </a:t>
            </a:r>
            <a:r>
              <a:rPr lang="en-US" dirty="0" err="1" smtClean="0"/>
              <a:t>Runge-Kutta</a:t>
            </a:r>
            <a:r>
              <a:rPr lang="en-US" dirty="0" smtClean="0"/>
              <a:t> solver</a:t>
            </a:r>
          </a:p>
          <a:p>
            <a:pPr lvl="1">
              <a:lnSpc>
                <a:spcPct val="90000"/>
              </a:lnSpc>
            </a:pPr>
            <a:r>
              <a:rPr lang="en-US" dirty="0" smtClean="0"/>
              <a:t>Width == task parallelism</a:t>
            </a:r>
          </a:p>
          <a:p>
            <a:pPr lvl="1">
              <a:lnSpc>
                <a:spcPct val="90000"/>
              </a:lnSpc>
            </a:pPr>
            <a:r>
              <a:rPr lang="en-US" dirty="0" smtClean="0"/>
              <a:t>H2 mechanism (only 9 species)</a:t>
            </a:r>
          </a:p>
          <a:p>
            <a:pPr lvl="1">
              <a:lnSpc>
                <a:spcPct val="90000"/>
              </a:lnSpc>
            </a:pPr>
            <a:r>
              <a:rPr lang="en-US" dirty="0" smtClean="0"/>
              <a:t>Heptane (52 species) is significantly wider</a:t>
            </a:r>
          </a:p>
        </p:txBody>
      </p:sp>
      <p:pic>
        <p:nvPicPr>
          <p:cNvPr id="4" name="Picture 2"/>
          <p:cNvPicPr>
            <a:picLocks noChangeAspect="1" noChangeArrowheads="1"/>
          </p:cNvPicPr>
          <p:nvPr/>
        </p:nvPicPr>
        <p:blipFill>
          <a:blip r:embed="rId2" cstate="print"/>
          <a:srcRect/>
          <a:stretch>
            <a:fillRect/>
          </a:stretch>
        </p:blipFill>
        <p:spPr bwMode="auto">
          <a:xfrm>
            <a:off x="0" y="3962400"/>
            <a:ext cx="9144000" cy="1538287"/>
          </a:xfrm>
          <a:prstGeom prst="rect">
            <a:avLst/>
          </a:prstGeom>
          <a:noFill/>
          <a:ln w="9525">
            <a:noFill/>
            <a:miter lim="800000"/>
            <a:headEnd/>
            <a:tailEnd/>
          </a:ln>
        </p:spPr>
      </p:pic>
    </p:spTree>
    <p:extLst>
      <p:ext uri="{BB962C8B-B14F-4D97-AF65-F5344CB8AC3E}">
        <p14:creationId xmlns:p14="http://schemas.microsoft.com/office/powerpoint/2010/main" val="24980632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eeneland_mappi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024" y="2992964"/>
            <a:ext cx="4789331" cy="3633645"/>
          </a:xfrm>
          <a:prstGeom prst="rect">
            <a:avLst/>
          </a:prstGeom>
        </p:spPr>
      </p:pic>
      <p:sp>
        <p:nvSpPr>
          <p:cNvPr id="3" name="Content Placeholder 2"/>
          <p:cNvSpPr>
            <a:spLocks noGrp="1"/>
          </p:cNvSpPr>
          <p:nvPr>
            <p:ph idx="1"/>
          </p:nvPr>
        </p:nvSpPr>
        <p:spPr>
          <a:xfrm>
            <a:off x="457200" y="1219200"/>
            <a:ext cx="8229600" cy="1785099"/>
          </a:xfrm>
        </p:spPr>
        <p:txBody>
          <a:bodyPr/>
          <a:lstStyle/>
          <a:p>
            <a:pPr>
              <a:lnSpc>
                <a:spcPct val="90000"/>
              </a:lnSpc>
            </a:pPr>
            <a:r>
              <a:rPr lang="en-US" sz="2000" dirty="0" err="1" smtClean="0"/>
              <a:t>Keeneland</a:t>
            </a:r>
            <a:r>
              <a:rPr lang="en-US" sz="2000" dirty="0" smtClean="0"/>
              <a:t>: “experimental” system</a:t>
            </a:r>
          </a:p>
          <a:p>
            <a:pPr>
              <a:lnSpc>
                <a:spcPct val="90000"/>
              </a:lnSpc>
            </a:pPr>
            <a:r>
              <a:rPr lang="en-US" sz="2000" dirty="0" smtClean="0"/>
              <a:t>S3D communication patterns made mapping decision hard</a:t>
            </a:r>
          </a:p>
          <a:p>
            <a:pPr lvl="1">
              <a:lnSpc>
                <a:spcPct val="90000"/>
              </a:lnSpc>
            </a:pPr>
            <a:r>
              <a:rPr lang="en-US" sz="1800" dirty="0" smtClean="0"/>
              <a:t>“obvious” mapping was terrible</a:t>
            </a:r>
          </a:p>
          <a:p>
            <a:pPr lvl="1">
              <a:lnSpc>
                <a:spcPct val="90000"/>
              </a:lnSpc>
            </a:pPr>
            <a:r>
              <a:rPr lang="en-US" sz="1800" dirty="0" smtClean="0"/>
              <a:t>best mapping was input-dependent</a:t>
            </a:r>
          </a:p>
          <a:p>
            <a:pPr>
              <a:lnSpc>
                <a:spcPct val="90000"/>
              </a:lnSpc>
              <a:spcBef>
                <a:spcPts val="480"/>
              </a:spcBef>
            </a:pPr>
            <a:r>
              <a:rPr lang="en-US" sz="2000" dirty="0" smtClean="0"/>
              <a:t>Trivial to try all CPU/GPU combinations and dynamically choose best</a:t>
            </a:r>
            <a:endParaRPr lang="en-US" sz="2000" dirty="0"/>
          </a:p>
        </p:txBody>
      </p:sp>
      <p:grpSp>
        <p:nvGrpSpPr>
          <p:cNvPr id="10" name="Group 9"/>
          <p:cNvGrpSpPr/>
          <p:nvPr/>
        </p:nvGrpSpPr>
        <p:grpSpPr>
          <a:xfrm>
            <a:off x="4669509" y="3224396"/>
            <a:ext cx="3291813" cy="3034689"/>
            <a:chOff x="4669509" y="3224396"/>
            <a:chExt cx="3291813" cy="3034689"/>
          </a:xfrm>
        </p:grpSpPr>
        <p:sp>
          <p:nvSpPr>
            <p:cNvPr id="7" name="Rectangle 6"/>
            <p:cNvSpPr/>
            <p:nvPr/>
          </p:nvSpPr>
          <p:spPr>
            <a:xfrm>
              <a:off x="4669509" y="4718894"/>
              <a:ext cx="247626" cy="1540191"/>
            </a:xfrm>
            <a:prstGeom prst="rect">
              <a:avLst/>
            </a:prstGeom>
            <a:noFill/>
            <a:ln w="31750">
              <a:solidFill>
                <a:srgbClr val="FF6600"/>
              </a:solidFill>
            </a:ln>
            <a:effectLst>
              <a:glow rad="38100">
                <a:srgbClr val="FFFF00">
                  <a:alpha val="75000"/>
                </a:srgb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a:off x="5856537" y="4248102"/>
              <a:ext cx="247626" cy="2010102"/>
            </a:xfrm>
            <a:prstGeom prst="rect">
              <a:avLst/>
            </a:prstGeom>
            <a:noFill/>
            <a:ln w="31750">
              <a:solidFill>
                <a:srgbClr val="FF6600"/>
              </a:solidFill>
            </a:ln>
            <a:effectLst>
              <a:glow rad="38100">
                <a:srgbClr val="FFFF00">
                  <a:alpha val="75000"/>
                </a:srgb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Rectangle 272"/>
            <p:cNvSpPr/>
            <p:nvPr/>
          </p:nvSpPr>
          <p:spPr>
            <a:xfrm>
              <a:off x="7713696" y="3224396"/>
              <a:ext cx="247626" cy="3033807"/>
            </a:xfrm>
            <a:prstGeom prst="rect">
              <a:avLst/>
            </a:prstGeom>
            <a:noFill/>
            <a:ln w="31750">
              <a:solidFill>
                <a:srgbClr val="FF6600"/>
              </a:solidFill>
            </a:ln>
            <a:effectLst>
              <a:glow rad="38100">
                <a:srgbClr val="FFFF00">
                  <a:alpha val="75000"/>
                </a:srgb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descr="keeneland_mappin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100" y="2994539"/>
            <a:ext cx="4787255" cy="3632070"/>
          </a:xfrm>
          <a:prstGeom prst="rect">
            <a:avLst/>
          </a:prstGeom>
        </p:spPr>
      </p:pic>
      <p:sp>
        <p:nvSpPr>
          <p:cNvPr id="2" name="Title 1"/>
          <p:cNvSpPr>
            <a:spLocks noGrp="1"/>
          </p:cNvSpPr>
          <p:nvPr>
            <p:ph type="title"/>
          </p:nvPr>
        </p:nvSpPr>
        <p:spPr/>
        <p:txBody>
          <a:bodyPr/>
          <a:lstStyle/>
          <a:p>
            <a:r>
              <a:rPr lang="en-US" dirty="0" smtClean="0"/>
              <a:t>S3D: Performance Portability</a:t>
            </a:r>
            <a:endParaRPr lang="en-US" dirty="0"/>
          </a:p>
        </p:txBody>
      </p:sp>
      <p:grpSp>
        <p:nvGrpSpPr>
          <p:cNvPr id="9" name="Group 8"/>
          <p:cNvGrpSpPr/>
          <p:nvPr/>
        </p:nvGrpSpPr>
        <p:grpSpPr>
          <a:xfrm>
            <a:off x="609600" y="3810000"/>
            <a:ext cx="2469261" cy="2694430"/>
            <a:chOff x="758248" y="3293192"/>
            <a:chExt cx="2469261" cy="2694430"/>
          </a:xfrm>
        </p:grpSpPr>
        <p:sp>
          <p:nvSpPr>
            <p:cNvPr id="11" name="Rounded Rectangle 10"/>
            <p:cNvSpPr/>
            <p:nvPr/>
          </p:nvSpPr>
          <p:spPr>
            <a:xfrm>
              <a:off x="758248" y="3293192"/>
              <a:ext cx="2469261" cy="269443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6" name="Group 105"/>
            <p:cNvGrpSpPr/>
            <p:nvPr/>
          </p:nvGrpSpPr>
          <p:grpSpPr>
            <a:xfrm>
              <a:off x="1078511" y="4732266"/>
              <a:ext cx="515905" cy="522012"/>
              <a:chOff x="561363" y="3967065"/>
              <a:chExt cx="515905" cy="522012"/>
            </a:xfrm>
          </p:grpSpPr>
          <p:grpSp>
            <p:nvGrpSpPr>
              <p:cNvPr id="107" name="Group 106"/>
              <p:cNvGrpSpPr/>
              <p:nvPr/>
            </p:nvGrpSpPr>
            <p:grpSpPr>
              <a:xfrm>
                <a:off x="561363" y="3967065"/>
                <a:ext cx="138040" cy="521462"/>
                <a:chOff x="2700983" y="3087624"/>
                <a:chExt cx="513812" cy="521462"/>
              </a:xfrm>
            </p:grpSpPr>
            <p:sp>
              <p:nvSpPr>
                <p:cNvPr id="142" name="Rectangle 141"/>
                <p:cNvSpPr/>
                <p:nvPr/>
              </p:nvSpPr>
              <p:spPr>
                <a:xfrm>
                  <a:off x="2700983" y="308762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a:off x="2836975" y="308817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2972967" y="308817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3108960" y="308872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2700983" y="322580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2836975" y="322634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2972967" y="322635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p:cNvSpPr/>
                <p:nvPr/>
              </p:nvSpPr>
              <p:spPr>
                <a:xfrm>
                  <a:off x="3108960" y="322689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2700983" y="336397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2836975" y="336452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2972967" y="336452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3108960" y="336507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2700983" y="350215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2836975" y="350270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2972967" y="350270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3108960" y="350325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750296" y="3967615"/>
                <a:ext cx="138040" cy="521462"/>
                <a:chOff x="2700983" y="3087624"/>
                <a:chExt cx="513812" cy="521462"/>
              </a:xfrm>
            </p:grpSpPr>
            <p:sp>
              <p:nvSpPr>
                <p:cNvPr id="126" name="Rectangle 125"/>
                <p:cNvSpPr/>
                <p:nvPr/>
              </p:nvSpPr>
              <p:spPr>
                <a:xfrm>
                  <a:off x="2700983" y="308762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a:off x="2836975" y="308817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a:off x="2972967" y="308817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a:off x="3108960" y="308872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2700983" y="322580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2836975" y="322634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2972967" y="322635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3108960" y="322689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2700983" y="336397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2836975" y="336452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2972967" y="336452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3108960" y="336507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2700983" y="350215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p:cNvSpPr/>
                <p:nvPr/>
              </p:nvSpPr>
              <p:spPr>
                <a:xfrm>
                  <a:off x="2836975" y="350270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p:nvPr/>
              </p:nvSpPr>
              <p:spPr>
                <a:xfrm>
                  <a:off x="2972967" y="350270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3108960" y="350325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939228" y="3967615"/>
                <a:ext cx="138040" cy="521462"/>
                <a:chOff x="2700983" y="3087624"/>
                <a:chExt cx="513812" cy="521462"/>
              </a:xfrm>
            </p:grpSpPr>
            <p:sp>
              <p:nvSpPr>
                <p:cNvPr id="110" name="Rectangle 109"/>
                <p:cNvSpPr/>
                <p:nvPr/>
              </p:nvSpPr>
              <p:spPr>
                <a:xfrm>
                  <a:off x="2700983" y="308762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2836975" y="308817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2972967" y="308817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3108960" y="308872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2700983" y="322580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2836975" y="322634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2972967" y="322635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3108960" y="322689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2700983" y="336397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a:off x="2836975" y="336452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2972967" y="336452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3108960" y="336507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a:off x="2700983" y="350215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2836975" y="350270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2972967" y="350270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a:off x="3108960" y="350325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59" name="Rectangle 158"/>
            <p:cNvSpPr/>
            <p:nvPr/>
          </p:nvSpPr>
          <p:spPr>
            <a:xfrm>
              <a:off x="1076780" y="5537803"/>
              <a:ext cx="516912" cy="18817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60" name="Straight Connector 159"/>
            <p:cNvCxnSpPr/>
            <p:nvPr/>
          </p:nvCxnSpPr>
          <p:spPr>
            <a:xfrm rot="5400000">
              <a:off x="1244555" y="5404640"/>
              <a:ext cx="17945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64" name="Group 163"/>
            <p:cNvGrpSpPr/>
            <p:nvPr/>
          </p:nvGrpSpPr>
          <p:grpSpPr>
            <a:xfrm>
              <a:off x="1742922" y="4733157"/>
              <a:ext cx="515905" cy="522012"/>
              <a:chOff x="561363" y="3967065"/>
              <a:chExt cx="515905" cy="522012"/>
            </a:xfrm>
          </p:grpSpPr>
          <p:grpSp>
            <p:nvGrpSpPr>
              <p:cNvPr id="167" name="Group 166"/>
              <p:cNvGrpSpPr/>
              <p:nvPr/>
            </p:nvGrpSpPr>
            <p:grpSpPr>
              <a:xfrm>
                <a:off x="561363" y="3967065"/>
                <a:ext cx="138040" cy="521462"/>
                <a:chOff x="2700983" y="3087624"/>
                <a:chExt cx="513812" cy="521462"/>
              </a:xfrm>
            </p:grpSpPr>
            <p:sp>
              <p:nvSpPr>
                <p:cNvPr id="202" name="Rectangle 201"/>
                <p:cNvSpPr/>
                <p:nvPr/>
              </p:nvSpPr>
              <p:spPr>
                <a:xfrm>
                  <a:off x="2700983" y="308762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a:off x="2836975" y="308817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2972967" y="308817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ectangle 204"/>
                <p:cNvSpPr/>
                <p:nvPr/>
              </p:nvSpPr>
              <p:spPr>
                <a:xfrm>
                  <a:off x="3108960" y="308872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205"/>
                <p:cNvSpPr/>
                <p:nvPr/>
              </p:nvSpPr>
              <p:spPr>
                <a:xfrm>
                  <a:off x="2700983" y="322580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ectangle 206"/>
                <p:cNvSpPr/>
                <p:nvPr/>
              </p:nvSpPr>
              <p:spPr>
                <a:xfrm>
                  <a:off x="2836975" y="322634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a:off x="2972967" y="322635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a:off x="3108960" y="322689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a:off x="2700983" y="336397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a:xfrm>
                  <a:off x="2836975" y="336452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p:cNvSpPr/>
                <p:nvPr/>
              </p:nvSpPr>
              <p:spPr>
                <a:xfrm>
                  <a:off x="2972967" y="336452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a:off x="3108960" y="336507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a:off x="2700983" y="350215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a:off x="2836975" y="350270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p:cNvSpPr/>
                <p:nvPr/>
              </p:nvSpPr>
              <p:spPr>
                <a:xfrm>
                  <a:off x="2972967" y="350270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p:cNvSpPr/>
                <p:nvPr/>
              </p:nvSpPr>
              <p:spPr>
                <a:xfrm>
                  <a:off x="3108960" y="350325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750296" y="3967615"/>
                <a:ext cx="138040" cy="521462"/>
                <a:chOff x="2700983" y="3087624"/>
                <a:chExt cx="513812" cy="521462"/>
              </a:xfrm>
            </p:grpSpPr>
            <p:sp>
              <p:nvSpPr>
                <p:cNvPr id="186" name="Rectangle 185"/>
                <p:cNvSpPr/>
                <p:nvPr/>
              </p:nvSpPr>
              <p:spPr>
                <a:xfrm>
                  <a:off x="2700983" y="308762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p:cNvSpPr/>
                <p:nvPr/>
              </p:nvSpPr>
              <p:spPr>
                <a:xfrm>
                  <a:off x="2836975" y="308817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p:cNvSpPr/>
                <p:nvPr/>
              </p:nvSpPr>
              <p:spPr>
                <a:xfrm>
                  <a:off x="2972967" y="308817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p:cNvSpPr/>
                <p:nvPr/>
              </p:nvSpPr>
              <p:spPr>
                <a:xfrm>
                  <a:off x="3108960" y="308872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a:off x="2700983" y="322580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2836975" y="322634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p:cNvSpPr/>
                <p:nvPr/>
              </p:nvSpPr>
              <p:spPr>
                <a:xfrm>
                  <a:off x="2972967" y="322635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p:cNvSpPr/>
                <p:nvPr/>
              </p:nvSpPr>
              <p:spPr>
                <a:xfrm>
                  <a:off x="3108960" y="322689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p:cNvSpPr/>
                <p:nvPr/>
              </p:nvSpPr>
              <p:spPr>
                <a:xfrm>
                  <a:off x="2700983" y="336397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a:off x="2836975" y="336452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Rectangle 195"/>
                <p:cNvSpPr/>
                <p:nvPr/>
              </p:nvSpPr>
              <p:spPr>
                <a:xfrm>
                  <a:off x="2972967" y="336452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p:cNvSpPr/>
                <p:nvPr/>
              </p:nvSpPr>
              <p:spPr>
                <a:xfrm>
                  <a:off x="3108960" y="336507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p:cNvSpPr/>
                <p:nvPr/>
              </p:nvSpPr>
              <p:spPr>
                <a:xfrm>
                  <a:off x="2700983" y="350215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p:cNvSpPr/>
                <p:nvPr/>
              </p:nvSpPr>
              <p:spPr>
                <a:xfrm>
                  <a:off x="2836975" y="350270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Rectangle 199"/>
                <p:cNvSpPr/>
                <p:nvPr/>
              </p:nvSpPr>
              <p:spPr>
                <a:xfrm>
                  <a:off x="2972967" y="350270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3108960" y="350325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939228" y="3967615"/>
                <a:ext cx="138040" cy="521462"/>
                <a:chOff x="2700983" y="3087624"/>
                <a:chExt cx="513812" cy="521462"/>
              </a:xfrm>
            </p:grpSpPr>
            <p:sp>
              <p:nvSpPr>
                <p:cNvPr id="170" name="Rectangle 169"/>
                <p:cNvSpPr/>
                <p:nvPr/>
              </p:nvSpPr>
              <p:spPr>
                <a:xfrm>
                  <a:off x="2700983" y="308762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2836975" y="308817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a:off x="2972967" y="308817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3108960" y="308872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2700983" y="322580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2836975" y="322634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2972967" y="322635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3108960" y="322689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77"/>
                <p:cNvSpPr/>
                <p:nvPr/>
              </p:nvSpPr>
              <p:spPr>
                <a:xfrm>
                  <a:off x="2700983" y="336397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p:cNvSpPr/>
                <p:nvPr/>
              </p:nvSpPr>
              <p:spPr>
                <a:xfrm>
                  <a:off x="2836975" y="336452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p:cNvSpPr/>
                <p:nvPr/>
              </p:nvSpPr>
              <p:spPr>
                <a:xfrm>
                  <a:off x="2972967" y="336452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p:cNvSpPr/>
                <p:nvPr/>
              </p:nvSpPr>
              <p:spPr>
                <a:xfrm>
                  <a:off x="3108960" y="336507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Rectangle 181"/>
                <p:cNvSpPr/>
                <p:nvPr/>
              </p:nvSpPr>
              <p:spPr>
                <a:xfrm>
                  <a:off x="2700983" y="350215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p:cNvSpPr/>
                <p:nvPr/>
              </p:nvSpPr>
              <p:spPr>
                <a:xfrm>
                  <a:off x="2836975" y="350270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ectangle 183"/>
                <p:cNvSpPr/>
                <p:nvPr/>
              </p:nvSpPr>
              <p:spPr>
                <a:xfrm>
                  <a:off x="2972967" y="350270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p:cNvSpPr/>
                <p:nvPr/>
              </p:nvSpPr>
              <p:spPr>
                <a:xfrm>
                  <a:off x="3108960" y="350325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65" name="Rectangle 164"/>
            <p:cNvSpPr/>
            <p:nvPr/>
          </p:nvSpPr>
          <p:spPr>
            <a:xfrm>
              <a:off x="1741191" y="5538694"/>
              <a:ext cx="516912" cy="18817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66" name="Straight Connector 165"/>
            <p:cNvCxnSpPr/>
            <p:nvPr/>
          </p:nvCxnSpPr>
          <p:spPr>
            <a:xfrm rot="5400000">
              <a:off x="1908966" y="5405531"/>
              <a:ext cx="17945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19" name="Group 218"/>
            <p:cNvGrpSpPr/>
            <p:nvPr/>
          </p:nvGrpSpPr>
          <p:grpSpPr>
            <a:xfrm>
              <a:off x="2407332" y="4733157"/>
              <a:ext cx="515905" cy="522012"/>
              <a:chOff x="561363" y="3967065"/>
              <a:chExt cx="515905" cy="522012"/>
            </a:xfrm>
          </p:grpSpPr>
          <p:grpSp>
            <p:nvGrpSpPr>
              <p:cNvPr id="222" name="Group 221"/>
              <p:cNvGrpSpPr/>
              <p:nvPr/>
            </p:nvGrpSpPr>
            <p:grpSpPr>
              <a:xfrm>
                <a:off x="561363" y="3967065"/>
                <a:ext cx="138040" cy="521462"/>
                <a:chOff x="2700983" y="3087624"/>
                <a:chExt cx="513812" cy="521462"/>
              </a:xfrm>
            </p:grpSpPr>
            <p:sp>
              <p:nvSpPr>
                <p:cNvPr id="257" name="Rectangle 256"/>
                <p:cNvSpPr/>
                <p:nvPr/>
              </p:nvSpPr>
              <p:spPr>
                <a:xfrm>
                  <a:off x="2700983" y="308762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p:cNvSpPr/>
                <p:nvPr/>
              </p:nvSpPr>
              <p:spPr>
                <a:xfrm>
                  <a:off x="2836975" y="308817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258"/>
                <p:cNvSpPr/>
                <p:nvPr/>
              </p:nvSpPr>
              <p:spPr>
                <a:xfrm>
                  <a:off x="2972967" y="308817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Rectangle 259"/>
                <p:cNvSpPr/>
                <p:nvPr/>
              </p:nvSpPr>
              <p:spPr>
                <a:xfrm>
                  <a:off x="3108960" y="308872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p:cNvSpPr/>
                <p:nvPr/>
              </p:nvSpPr>
              <p:spPr>
                <a:xfrm>
                  <a:off x="2700983" y="322580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p:cNvSpPr/>
                <p:nvPr/>
              </p:nvSpPr>
              <p:spPr>
                <a:xfrm>
                  <a:off x="2836975" y="322634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Rectangle 262"/>
                <p:cNvSpPr/>
                <p:nvPr/>
              </p:nvSpPr>
              <p:spPr>
                <a:xfrm>
                  <a:off x="2972967" y="322635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p:cNvSpPr/>
                <p:nvPr/>
              </p:nvSpPr>
              <p:spPr>
                <a:xfrm>
                  <a:off x="3108960" y="322689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ectangle 264"/>
                <p:cNvSpPr/>
                <p:nvPr/>
              </p:nvSpPr>
              <p:spPr>
                <a:xfrm>
                  <a:off x="2700983" y="336397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p:cNvSpPr/>
                <p:nvPr/>
              </p:nvSpPr>
              <p:spPr>
                <a:xfrm>
                  <a:off x="2836975" y="336452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Rectangle 266"/>
                <p:cNvSpPr/>
                <p:nvPr/>
              </p:nvSpPr>
              <p:spPr>
                <a:xfrm>
                  <a:off x="2972967" y="336452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Rectangle 267"/>
                <p:cNvSpPr/>
                <p:nvPr/>
              </p:nvSpPr>
              <p:spPr>
                <a:xfrm>
                  <a:off x="3108960" y="336507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Rectangle 268"/>
                <p:cNvSpPr/>
                <p:nvPr/>
              </p:nvSpPr>
              <p:spPr>
                <a:xfrm>
                  <a:off x="2700983" y="350215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269"/>
                <p:cNvSpPr/>
                <p:nvPr/>
              </p:nvSpPr>
              <p:spPr>
                <a:xfrm>
                  <a:off x="2836975" y="350270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Rectangle 270"/>
                <p:cNvSpPr/>
                <p:nvPr/>
              </p:nvSpPr>
              <p:spPr>
                <a:xfrm>
                  <a:off x="2972967" y="350270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Rectangle 271"/>
                <p:cNvSpPr/>
                <p:nvPr/>
              </p:nvSpPr>
              <p:spPr>
                <a:xfrm>
                  <a:off x="3108960" y="350325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3" name="Group 222"/>
              <p:cNvGrpSpPr/>
              <p:nvPr/>
            </p:nvGrpSpPr>
            <p:grpSpPr>
              <a:xfrm>
                <a:off x="750296" y="3967615"/>
                <a:ext cx="138040" cy="521462"/>
                <a:chOff x="2700983" y="3087624"/>
                <a:chExt cx="513812" cy="521462"/>
              </a:xfrm>
            </p:grpSpPr>
            <p:sp>
              <p:nvSpPr>
                <p:cNvPr id="241" name="Rectangle 240"/>
                <p:cNvSpPr/>
                <p:nvPr/>
              </p:nvSpPr>
              <p:spPr>
                <a:xfrm>
                  <a:off x="2700983" y="308762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Rectangle 241"/>
                <p:cNvSpPr/>
                <p:nvPr/>
              </p:nvSpPr>
              <p:spPr>
                <a:xfrm>
                  <a:off x="2836975" y="308817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Rectangle 242"/>
                <p:cNvSpPr/>
                <p:nvPr/>
              </p:nvSpPr>
              <p:spPr>
                <a:xfrm>
                  <a:off x="2972967" y="308817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Rectangle 243"/>
                <p:cNvSpPr/>
                <p:nvPr/>
              </p:nvSpPr>
              <p:spPr>
                <a:xfrm>
                  <a:off x="3108960" y="308872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Rectangle 244"/>
                <p:cNvSpPr/>
                <p:nvPr/>
              </p:nvSpPr>
              <p:spPr>
                <a:xfrm>
                  <a:off x="2700983" y="322580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Rectangle 245"/>
                <p:cNvSpPr/>
                <p:nvPr/>
              </p:nvSpPr>
              <p:spPr>
                <a:xfrm>
                  <a:off x="2836975" y="322634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Rectangle 246"/>
                <p:cNvSpPr/>
                <p:nvPr/>
              </p:nvSpPr>
              <p:spPr>
                <a:xfrm>
                  <a:off x="2972967" y="322635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Rectangle 247"/>
                <p:cNvSpPr/>
                <p:nvPr/>
              </p:nvSpPr>
              <p:spPr>
                <a:xfrm>
                  <a:off x="3108960" y="322689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Rectangle 248"/>
                <p:cNvSpPr/>
                <p:nvPr/>
              </p:nvSpPr>
              <p:spPr>
                <a:xfrm>
                  <a:off x="2700983" y="336397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Rectangle 249"/>
                <p:cNvSpPr/>
                <p:nvPr/>
              </p:nvSpPr>
              <p:spPr>
                <a:xfrm>
                  <a:off x="2836975" y="336452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Rectangle 250"/>
                <p:cNvSpPr/>
                <p:nvPr/>
              </p:nvSpPr>
              <p:spPr>
                <a:xfrm>
                  <a:off x="2972967" y="336452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Rectangle 251"/>
                <p:cNvSpPr/>
                <p:nvPr/>
              </p:nvSpPr>
              <p:spPr>
                <a:xfrm>
                  <a:off x="3108960" y="336507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Rectangle 252"/>
                <p:cNvSpPr/>
                <p:nvPr/>
              </p:nvSpPr>
              <p:spPr>
                <a:xfrm>
                  <a:off x="2700983" y="350215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Rectangle 253"/>
                <p:cNvSpPr/>
                <p:nvPr/>
              </p:nvSpPr>
              <p:spPr>
                <a:xfrm>
                  <a:off x="2836975" y="350270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Rectangle 254"/>
                <p:cNvSpPr/>
                <p:nvPr/>
              </p:nvSpPr>
              <p:spPr>
                <a:xfrm>
                  <a:off x="2972967" y="350270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Rectangle 255"/>
                <p:cNvSpPr/>
                <p:nvPr/>
              </p:nvSpPr>
              <p:spPr>
                <a:xfrm>
                  <a:off x="3108960" y="350325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939228" y="3967615"/>
                <a:ext cx="138040" cy="521462"/>
                <a:chOff x="2700983" y="3087624"/>
                <a:chExt cx="513812" cy="521462"/>
              </a:xfrm>
            </p:grpSpPr>
            <p:sp>
              <p:nvSpPr>
                <p:cNvPr id="225" name="Rectangle 224"/>
                <p:cNvSpPr/>
                <p:nvPr/>
              </p:nvSpPr>
              <p:spPr>
                <a:xfrm>
                  <a:off x="2700983" y="308762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a:off x="2836975" y="308817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a:off x="2972967" y="308817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a:off x="3108960" y="308872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228"/>
                <p:cNvSpPr/>
                <p:nvPr/>
              </p:nvSpPr>
              <p:spPr>
                <a:xfrm>
                  <a:off x="2700983" y="322580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p:cNvSpPr/>
                <p:nvPr/>
              </p:nvSpPr>
              <p:spPr>
                <a:xfrm>
                  <a:off x="2836975" y="322634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p:cNvSpPr/>
                <p:nvPr/>
              </p:nvSpPr>
              <p:spPr>
                <a:xfrm>
                  <a:off x="2972967" y="322635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p:cNvSpPr/>
                <p:nvPr/>
              </p:nvSpPr>
              <p:spPr>
                <a:xfrm>
                  <a:off x="3108960" y="322689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Rectangle 232"/>
                <p:cNvSpPr/>
                <p:nvPr/>
              </p:nvSpPr>
              <p:spPr>
                <a:xfrm>
                  <a:off x="2700983" y="336397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p:cNvSpPr/>
                <p:nvPr/>
              </p:nvSpPr>
              <p:spPr>
                <a:xfrm>
                  <a:off x="2836975" y="336452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Rectangle 234"/>
                <p:cNvSpPr/>
                <p:nvPr/>
              </p:nvSpPr>
              <p:spPr>
                <a:xfrm>
                  <a:off x="2972967" y="336452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Rectangle 235"/>
                <p:cNvSpPr/>
                <p:nvPr/>
              </p:nvSpPr>
              <p:spPr>
                <a:xfrm>
                  <a:off x="3108960" y="336507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2700983" y="350215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ectangle 237"/>
                <p:cNvSpPr/>
                <p:nvPr/>
              </p:nvSpPr>
              <p:spPr>
                <a:xfrm>
                  <a:off x="2836975" y="350270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Rectangle 238"/>
                <p:cNvSpPr/>
                <p:nvPr/>
              </p:nvSpPr>
              <p:spPr>
                <a:xfrm>
                  <a:off x="2972967" y="350270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Rectangle 239"/>
                <p:cNvSpPr/>
                <p:nvPr/>
              </p:nvSpPr>
              <p:spPr>
                <a:xfrm>
                  <a:off x="3108960" y="350325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20" name="Rectangle 219"/>
            <p:cNvSpPr/>
            <p:nvPr/>
          </p:nvSpPr>
          <p:spPr>
            <a:xfrm>
              <a:off x="2405601" y="5538694"/>
              <a:ext cx="516912" cy="18817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221" name="Straight Connector 220"/>
            <p:cNvCxnSpPr/>
            <p:nvPr/>
          </p:nvCxnSpPr>
          <p:spPr>
            <a:xfrm rot="5400000">
              <a:off x="2573376" y="5405531"/>
              <a:ext cx="17945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82" name="Rectangle 281"/>
            <p:cNvSpPr/>
            <p:nvPr/>
          </p:nvSpPr>
          <p:spPr>
            <a:xfrm>
              <a:off x="1039290" y="350997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Rectangle 282"/>
            <p:cNvSpPr/>
            <p:nvPr/>
          </p:nvSpPr>
          <p:spPr>
            <a:xfrm>
              <a:off x="1175282" y="3510519"/>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Rectangle 283"/>
            <p:cNvSpPr/>
            <p:nvPr/>
          </p:nvSpPr>
          <p:spPr>
            <a:xfrm>
              <a:off x="1311274" y="351052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Rectangle 284"/>
            <p:cNvSpPr/>
            <p:nvPr/>
          </p:nvSpPr>
          <p:spPr>
            <a:xfrm>
              <a:off x="1447267" y="3511069"/>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Rectangle 285"/>
            <p:cNvSpPr/>
            <p:nvPr/>
          </p:nvSpPr>
          <p:spPr>
            <a:xfrm>
              <a:off x="1039290" y="364814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Rectangle 286"/>
            <p:cNvSpPr/>
            <p:nvPr/>
          </p:nvSpPr>
          <p:spPr>
            <a:xfrm>
              <a:off x="1175282" y="3648695"/>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Rectangle 287"/>
            <p:cNvSpPr/>
            <p:nvPr/>
          </p:nvSpPr>
          <p:spPr>
            <a:xfrm>
              <a:off x="1311274" y="364869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Rectangle 288"/>
            <p:cNvSpPr/>
            <p:nvPr/>
          </p:nvSpPr>
          <p:spPr>
            <a:xfrm>
              <a:off x="1447267" y="3649245"/>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Rectangle 291"/>
            <p:cNvSpPr/>
            <p:nvPr/>
          </p:nvSpPr>
          <p:spPr>
            <a:xfrm>
              <a:off x="1037530" y="4036975"/>
              <a:ext cx="516912" cy="43254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293" name="Straight Connector 292"/>
            <p:cNvCxnSpPr/>
            <p:nvPr/>
          </p:nvCxnSpPr>
          <p:spPr>
            <a:xfrm rot="5400000">
              <a:off x="1205305" y="3903813"/>
              <a:ext cx="17945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58" name="Rectangle 357"/>
            <p:cNvSpPr/>
            <p:nvPr/>
          </p:nvSpPr>
          <p:spPr>
            <a:xfrm>
              <a:off x="2447466" y="3510861"/>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Rectangle 358"/>
            <p:cNvSpPr/>
            <p:nvPr/>
          </p:nvSpPr>
          <p:spPr>
            <a:xfrm>
              <a:off x="2583458" y="351141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Rectangle 359"/>
            <p:cNvSpPr/>
            <p:nvPr/>
          </p:nvSpPr>
          <p:spPr>
            <a:xfrm>
              <a:off x="2719450" y="3511411"/>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Rectangle 360"/>
            <p:cNvSpPr/>
            <p:nvPr/>
          </p:nvSpPr>
          <p:spPr>
            <a:xfrm>
              <a:off x="2855443" y="351196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Rectangle 361"/>
            <p:cNvSpPr/>
            <p:nvPr/>
          </p:nvSpPr>
          <p:spPr>
            <a:xfrm>
              <a:off x="2447466" y="3649037"/>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Rectangle 362"/>
            <p:cNvSpPr/>
            <p:nvPr/>
          </p:nvSpPr>
          <p:spPr>
            <a:xfrm>
              <a:off x="2583458" y="364958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Rectangle 363"/>
            <p:cNvSpPr/>
            <p:nvPr/>
          </p:nvSpPr>
          <p:spPr>
            <a:xfrm>
              <a:off x="2719450" y="3649587"/>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Rectangle 364"/>
            <p:cNvSpPr/>
            <p:nvPr/>
          </p:nvSpPr>
          <p:spPr>
            <a:xfrm>
              <a:off x="2855443" y="365013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Rectangle 347"/>
            <p:cNvSpPr/>
            <p:nvPr/>
          </p:nvSpPr>
          <p:spPr>
            <a:xfrm>
              <a:off x="2445706" y="4037866"/>
              <a:ext cx="516912" cy="43254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349" name="Straight Connector 348"/>
            <p:cNvCxnSpPr/>
            <p:nvPr/>
          </p:nvCxnSpPr>
          <p:spPr>
            <a:xfrm rot="5400000">
              <a:off x="2613481" y="3904704"/>
              <a:ext cx="17945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67" name="Rectangle 366"/>
            <p:cNvSpPr/>
            <p:nvPr/>
          </p:nvSpPr>
          <p:spPr>
            <a:xfrm>
              <a:off x="1837746" y="4218726"/>
              <a:ext cx="325583" cy="25198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368" name="Straight Connector 367"/>
            <p:cNvCxnSpPr/>
            <p:nvPr/>
          </p:nvCxnSpPr>
          <p:spPr>
            <a:xfrm flipV="1">
              <a:off x="1592330" y="4517659"/>
              <a:ext cx="222023" cy="17586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p:nvCxnSpPr>
          <p:spPr>
            <a:xfrm rot="5400000">
              <a:off x="1909857" y="4608775"/>
              <a:ext cx="17945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1600200" y="3721608"/>
              <a:ext cx="795528" cy="438912"/>
              <a:chOff x="1558738" y="3815362"/>
              <a:chExt cx="886861" cy="344014"/>
            </a:xfrm>
          </p:grpSpPr>
          <p:cxnSp>
            <p:nvCxnSpPr>
              <p:cNvPr id="369" name="Straight Connector 368"/>
              <p:cNvCxnSpPr/>
              <p:nvPr/>
            </p:nvCxnSpPr>
            <p:spPr>
              <a:xfrm>
                <a:off x="1558738" y="3815362"/>
                <a:ext cx="347472" cy="34312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flipH="1">
                <a:off x="2098127" y="3816254"/>
                <a:ext cx="347472" cy="34312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cxnSp>
          <p:nvCxnSpPr>
            <p:cNvPr id="376" name="Straight Connector 375"/>
            <p:cNvCxnSpPr/>
            <p:nvPr/>
          </p:nvCxnSpPr>
          <p:spPr>
            <a:xfrm flipH="1" flipV="1">
              <a:off x="2185817" y="4517965"/>
              <a:ext cx="222023" cy="17586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p:nvCxnSpPr>
          <p:spPr>
            <a:xfrm flipV="1">
              <a:off x="1455081" y="5317081"/>
              <a:ext cx="423804" cy="17498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p:cNvCxnSpPr/>
            <p:nvPr/>
          </p:nvCxnSpPr>
          <p:spPr>
            <a:xfrm flipH="1" flipV="1">
              <a:off x="1455973" y="5317972"/>
              <a:ext cx="423804" cy="17498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1414328" y="3818056"/>
              <a:ext cx="1169098" cy="175873"/>
              <a:chOff x="1607481" y="5469481"/>
              <a:chExt cx="424696" cy="175873"/>
            </a:xfrm>
          </p:grpSpPr>
          <p:cxnSp>
            <p:nvCxnSpPr>
              <p:cNvPr id="290" name="Straight Connector 289"/>
              <p:cNvCxnSpPr/>
              <p:nvPr/>
            </p:nvCxnSpPr>
            <p:spPr>
              <a:xfrm flipV="1">
                <a:off x="1607481" y="5469481"/>
                <a:ext cx="423804" cy="17498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flipH="1" flipV="1">
                <a:off x="1608373" y="5470372"/>
                <a:ext cx="423804" cy="17498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6305462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S3D: Scalability</a:t>
            </a:r>
            <a:endParaRPr lang="en-US" dirty="0"/>
          </a:p>
        </p:txBody>
      </p:sp>
      <p:sp>
        <p:nvSpPr>
          <p:cNvPr id="3" name="Content Placeholder 2"/>
          <p:cNvSpPr>
            <a:spLocks noGrp="1"/>
          </p:cNvSpPr>
          <p:nvPr>
            <p:ph idx="1"/>
          </p:nvPr>
        </p:nvSpPr>
        <p:spPr>
          <a:xfrm>
            <a:off x="457200" y="1219200"/>
            <a:ext cx="1981200" cy="5105400"/>
          </a:xfrm>
        </p:spPr>
        <p:txBody>
          <a:bodyPr/>
          <a:lstStyle/>
          <a:p>
            <a:r>
              <a:rPr lang="en-US" sz="1800" dirty="0" smtClean="0"/>
              <a:t>Titan</a:t>
            </a:r>
          </a:p>
          <a:p>
            <a:r>
              <a:rPr lang="en-US" sz="1800" dirty="0" smtClean="0"/>
              <a:t>Heptane, 64</a:t>
            </a:r>
            <a:r>
              <a:rPr lang="en-US" sz="1800" baseline="30000" dirty="0" smtClean="0"/>
              <a:t>3</a:t>
            </a:r>
            <a:r>
              <a:rPr lang="en-US" sz="1800" dirty="0" smtClean="0"/>
              <a:t> points/node</a:t>
            </a:r>
            <a:endParaRPr lang="en-US" sz="1800" dirty="0"/>
          </a:p>
        </p:txBody>
      </p:sp>
      <p:pic>
        <p:nvPicPr>
          <p:cNvPr id="4" name="Picture 3" descr="titan_hept_6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539" y="1295400"/>
            <a:ext cx="6465261" cy="4953000"/>
          </a:xfrm>
          <a:prstGeom prst="rect">
            <a:avLst/>
          </a:prstGeom>
        </p:spPr>
      </p:pic>
      <p:grpSp>
        <p:nvGrpSpPr>
          <p:cNvPr id="11" name="Group 10"/>
          <p:cNvGrpSpPr/>
          <p:nvPr/>
        </p:nvGrpSpPr>
        <p:grpSpPr>
          <a:xfrm>
            <a:off x="3276600" y="1752600"/>
            <a:ext cx="615685" cy="1737564"/>
            <a:chOff x="3276600" y="1752600"/>
            <a:chExt cx="615685" cy="1737564"/>
          </a:xfrm>
        </p:grpSpPr>
        <p:cxnSp>
          <p:nvCxnSpPr>
            <p:cNvPr id="6" name="Straight Arrow Connector 5"/>
            <p:cNvCxnSpPr/>
            <p:nvPr/>
          </p:nvCxnSpPr>
          <p:spPr>
            <a:xfrm>
              <a:off x="3276600" y="1752600"/>
              <a:ext cx="3586" cy="1737564"/>
            </a:xfrm>
            <a:prstGeom prst="straightConnector1">
              <a:avLst/>
            </a:prstGeom>
            <a:ln w="38100" cmpd="sng">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297250" y="2636026"/>
              <a:ext cx="595035" cy="369332"/>
            </a:xfrm>
            <a:prstGeom prst="rect">
              <a:avLst/>
            </a:prstGeom>
            <a:noFill/>
          </p:spPr>
          <p:txBody>
            <a:bodyPr wrap="none" rtlCol="0">
              <a:spAutoFit/>
            </a:bodyPr>
            <a:lstStyle/>
            <a:p>
              <a:r>
                <a:rPr lang="en-US" b="1" dirty="0">
                  <a:solidFill>
                    <a:srgbClr val="FF0000"/>
                  </a:solidFill>
                  <a:latin typeface="Calibri"/>
                  <a:cs typeface="Calibri"/>
                </a:rPr>
                <a:t>1</a:t>
              </a:r>
              <a:r>
                <a:rPr lang="en-US" b="1" dirty="0" smtClean="0">
                  <a:solidFill>
                    <a:srgbClr val="FF0000"/>
                  </a:solidFill>
                  <a:latin typeface="Calibri"/>
                  <a:cs typeface="Calibri"/>
                </a:rPr>
                <a:t>.9x</a:t>
              </a:r>
              <a:endParaRPr lang="en-US" b="1" dirty="0">
                <a:solidFill>
                  <a:srgbClr val="FF0000"/>
                </a:solidFill>
                <a:latin typeface="Calibri"/>
                <a:cs typeface="Calibri"/>
              </a:endParaRPr>
            </a:p>
          </p:txBody>
        </p:sp>
      </p:grpSp>
      <p:grpSp>
        <p:nvGrpSpPr>
          <p:cNvPr id="12" name="Group 11"/>
          <p:cNvGrpSpPr/>
          <p:nvPr/>
        </p:nvGrpSpPr>
        <p:grpSpPr>
          <a:xfrm>
            <a:off x="7937600" y="2774173"/>
            <a:ext cx="595035" cy="1737564"/>
            <a:chOff x="7937600" y="2774173"/>
            <a:chExt cx="595035" cy="1737564"/>
          </a:xfrm>
        </p:grpSpPr>
        <p:cxnSp>
          <p:nvCxnSpPr>
            <p:cNvPr id="9" name="Straight Arrow Connector 8"/>
            <p:cNvCxnSpPr/>
            <p:nvPr/>
          </p:nvCxnSpPr>
          <p:spPr>
            <a:xfrm>
              <a:off x="8509824" y="2774173"/>
              <a:ext cx="3586" cy="1737564"/>
            </a:xfrm>
            <a:prstGeom prst="straightConnector1">
              <a:avLst/>
            </a:prstGeom>
            <a:ln w="38100" cmpd="sng">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937600" y="3179751"/>
              <a:ext cx="595035" cy="369332"/>
            </a:xfrm>
            <a:prstGeom prst="rect">
              <a:avLst/>
            </a:prstGeom>
            <a:noFill/>
          </p:spPr>
          <p:txBody>
            <a:bodyPr wrap="none" rtlCol="0">
              <a:spAutoFit/>
            </a:bodyPr>
            <a:lstStyle/>
            <a:p>
              <a:r>
                <a:rPr lang="en-US" b="1" dirty="0" smtClean="0">
                  <a:solidFill>
                    <a:srgbClr val="FF0000"/>
                  </a:solidFill>
                  <a:latin typeface="Calibri"/>
                  <a:cs typeface="Calibri"/>
                </a:rPr>
                <a:t>2.8x</a:t>
              </a:r>
              <a:endParaRPr lang="en-US" b="1" dirty="0">
                <a:solidFill>
                  <a:srgbClr val="FF0000"/>
                </a:solidFill>
                <a:latin typeface="Calibri"/>
                <a:cs typeface="Calibri"/>
              </a:endParaRPr>
            </a:p>
          </p:txBody>
        </p:sp>
      </p:grpSp>
    </p:spTree>
    <p:extLst>
      <p:ext uri="{BB962C8B-B14F-4D97-AF65-F5344CB8AC3E}">
        <p14:creationId xmlns:p14="http://schemas.microsoft.com/office/powerpoint/2010/main" val="635752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S3D: Advancing Science</a:t>
            </a:r>
            <a:endParaRPr lang="en-US" dirty="0"/>
          </a:p>
        </p:txBody>
      </p:sp>
      <p:sp>
        <p:nvSpPr>
          <p:cNvPr id="3" name="Content Placeholder 2"/>
          <p:cNvSpPr>
            <a:spLocks noGrp="1"/>
          </p:cNvSpPr>
          <p:nvPr>
            <p:ph idx="1"/>
          </p:nvPr>
        </p:nvSpPr>
        <p:spPr>
          <a:xfrm>
            <a:off x="457200" y="1219201"/>
            <a:ext cx="8305800" cy="1371600"/>
          </a:xfrm>
        </p:spPr>
        <p:txBody>
          <a:bodyPr/>
          <a:lstStyle/>
          <a:p>
            <a:pPr>
              <a:lnSpc>
                <a:spcPct val="80000"/>
              </a:lnSpc>
            </a:pPr>
            <a:r>
              <a:rPr lang="en-US" sz="1800" dirty="0" smtClean="0"/>
              <a:t>Simulated “Primary Reference Fuel” mechanism</a:t>
            </a:r>
          </a:p>
          <a:p>
            <a:pPr lvl="1">
              <a:lnSpc>
                <a:spcPct val="80000"/>
              </a:lnSpc>
            </a:pPr>
            <a:r>
              <a:rPr lang="en-US" sz="1600" dirty="0" smtClean="0"/>
              <a:t>Too computationally intensive until now</a:t>
            </a:r>
          </a:p>
          <a:p>
            <a:pPr>
              <a:lnSpc>
                <a:spcPct val="80000"/>
              </a:lnSpc>
              <a:spcBef>
                <a:spcPts val="1632"/>
              </a:spcBef>
            </a:pPr>
            <a:r>
              <a:rPr lang="en-US" sz="1800" dirty="0" smtClean="0"/>
              <a:t>Switched machines halfway through</a:t>
            </a:r>
          </a:p>
          <a:p>
            <a:pPr lvl="1">
              <a:lnSpc>
                <a:spcPct val="80000"/>
              </a:lnSpc>
            </a:pPr>
            <a:r>
              <a:rPr lang="en-US" sz="1600" dirty="0" smtClean="0"/>
              <a:t>Performance-tuned for new machine in hours</a:t>
            </a:r>
          </a:p>
        </p:txBody>
      </p:sp>
      <p:grpSp>
        <p:nvGrpSpPr>
          <p:cNvPr id="28" name="Group 27"/>
          <p:cNvGrpSpPr/>
          <p:nvPr/>
        </p:nvGrpSpPr>
        <p:grpSpPr>
          <a:xfrm>
            <a:off x="304800" y="2895600"/>
            <a:ext cx="4343758" cy="3463055"/>
            <a:chOff x="304800" y="2895600"/>
            <a:chExt cx="4343758" cy="3463055"/>
          </a:xfrm>
        </p:grpSpPr>
        <p:pic>
          <p:nvPicPr>
            <p:cNvPr id="4" name="Picture 3" descr="legion_prf_tita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200400"/>
              <a:ext cx="4343758" cy="3158255"/>
            </a:xfrm>
            <a:prstGeom prst="rect">
              <a:avLst/>
            </a:prstGeom>
          </p:spPr>
        </p:pic>
        <p:sp>
          <p:nvSpPr>
            <p:cNvPr id="7" name="TextBox 6"/>
            <p:cNvSpPr txBox="1"/>
            <p:nvPr/>
          </p:nvSpPr>
          <p:spPr>
            <a:xfrm>
              <a:off x="1295400" y="2895600"/>
              <a:ext cx="2855255" cy="400110"/>
            </a:xfrm>
            <a:prstGeom prst="rect">
              <a:avLst/>
            </a:prstGeom>
            <a:noFill/>
          </p:spPr>
          <p:txBody>
            <a:bodyPr wrap="square" rtlCol="0">
              <a:spAutoFit/>
            </a:bodyPr>
            <a:lstStyle/>
            <a:p>
              <a:pPr algn="ctr"/>
              <a:r>
                <a:rPr lang="en-US" sz="2000" b="1" dirty="0" smtClean="0">
                  <a:solidFill>
                    <a:schemeClr val="bg1"/>
                  </a:solidFill>
                  <a:latin typeface="Calibri"/>
                  <a:cs typeface="Calibri"/>
                </a:rPr>
                <a:t>Titan</a:t>
              </a:r>
              <a:endParaRPr lang="en-US" sz="2000" b="1" dirty="0">
                <a:solidFill>
                  <a:schemeClr val="bg1"/>
                </a:solidFill>
                <a:latin typeface="Calibri"/>
                <a:cs typeface="Calibri"/>
              </a:endParaRPr>
            </a:p>
          </p:txBody>
        </p:sp>
      </p:grpSp>
      <p:grpSp>
        <p:nvGrpSpPr>
          <p:cNvPr id="35" name="Group 34"/>
          <p:cNvGrpSpPr/>
          <p:nvPr/>
        </p:nvGrpSpPr>
        <p:grpSpPr>
          <a:xfrm>
            <a:off x="4648200" y="2895600"/>
            <a:ext cx="4306906" cy="3483825"/>
            <a:chOff x="4648200" y="2895600"/>
            <a:chExt cx="4306906" cy="3483825"/>
          </a:xfrm>
        </p:grpSpPr>
        <p:pic>
          <p:nvPicPr>
            <p:cNvPr id="5" name="Picture 4" descr="legion_prf_dain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276600"/>
              <a:ext cx="4306906" cy="3102825"/>
            </a:xfrm>
            <a:prstGeom prst="rect">
              <a:avLst/>
            </a:prstGeom>
          </p:spPr>
        </p:pic>
        <p:sp>
          <p:nvSpPr>
            <p:cNvPr id="8" name="TextBox 7"/>
            <p:cNvSpPr txBox="1"/>
            <p:nvPr/>
          </p:nvSpPr>
          <p:spPr>
            <a:xfrm>
              <a:off x="5562600" y="2895600"/>
              <a:ext cx="2855255" cy="400110"/>
            </a:xfrm>
            <a:prstGeom prst="rect">
              <a:avLst/>
            </a:prstGeom>
            <a:noFill/>
          </p:spPr>
          <p:txBody>
            <a:bodyPr wrap="square" rtlCol="0">
              <a:spAutoFit/>
            </a:bodyPr>
            <a:lstStyle/>
            <a:p>
              <a:pPr algn="ctr"/>
              <a:r>
                <a:rPr lang="en-US" sz="2000" b="1" dirty="0" smtClean="0">
                  <a:solidFill>
                    <a:schemeClr val="bg1"/>
                  </a:solidFill>
                  <a:latin typeface="Calibri"/>
                  <a:cs typeface="Calibri"/>
                </a:rPr>
                <a:t>Piz </a:t>
              </a:r>
              <a:r>
                <a:rPr lang="en-US" sz="2000" b="1" dirty="0" err="1" smtClean="0">
                  <a:solidFill>
                    <a:schemeClr val="bg1"/>
                  </a:solidFill>
                  <a:latin typeface="Calibri"/>
                  <a:cs typeface="Calibri"/>
                </a:rPr>
                <a:t>Daint</a:t>
              </a:r>
              <a:endParaRPr lang="en-US" sz="2000" b="1" dirty="0">
                <a:solidFill>
                  <a:schemeClr val="bg1"/>
                </a:solidFill>
                <a:latin typeface="Calibri"/>
                <a:cs typeface="Calibri"/>
              </a:endParaRPr>
            </a:p>
          </p:txBody>
        </p:sp>
      </p:grpSp>
      <p:grpSp>
        <p:nvGrpSpPr>
          <p:cNvPr id="25" name="Group 24"/>
          <p:cNvGrpSpPr/>
          <p:nvPr/>
        </p:nvGrpSpPr>
        <p:grpSpPr>
          <a:xfrm>
            <a:off x="3657600" y="4475151"/>
            <a:ext cx="595035" cy="1295400"/>
            <a:chOff x="3657600" y="4475151"/>
            <a:chExt cx="595035" cy="1295400"/>
          </a:xfrm>
        </p:grpSpPr>
        <p:sp>
          <p:nvSpPr>
            <p:cNvPr id="11" name="TextBox 10"/>
            <p:cNvSpPr txBox="1"/>
            <p:nvPr/>
          </p:nvSpPr>
          <p:spPr>
            <a:xfrm>
              <a:off x="3657600" y="4876800"/>
              <a:ext cx="595035" cy="369332"/>
            </a:xfrm>
            <a:prstGeom prst="rect">
              <a:avLst/>
            </a:prstGeom>
            <a:noFill/>
          </p:spPr>
          <p:txBody>
            <a:bodyPr wrap="none" rtlCol="0">
              <a:spAutoFit/>
            </a:bodyPr>
            <a:lstStyle/>
            <a:p>
              <a:pPr algn="r"/>
              <a:r>
                <a:rPr lang="en-US" b="1" dirty="0" smtClean="0">
                  <a:solidFill>
                    <a:srgbClr val="FF0000"/>
                  </a:solidFill>
                  <a:latin typeface="Calibri"/>
                  <a:cs typeface="Calibri"/>
                </a:rPr>
                <a:t>7.2x</a:t>
              </a:r>
              <a:endParaRPr lang="en-US" b="1" dirty="0">
                <a:solidFill>
                  <a:srgbClr val="FF0000"/>
                </a:solidFill>
                <a:latin typeface="Calibri"/>
                <a:cs typeface="Calibri"/>
              </a:endParaRPr>
            </a:p>
          </p:txBody>
        </p:sp>
        <p:cxnSp>
          <p:nvCxnSpPr>
            <p:cNvPr id="13" name="Straight Arrow Connector 12"/>
            <p:cNvCxnSpPr/>
            <p:nvPr/>
          </p:nvCxnSpPr>
          <p:spPr>
            <a:xfrm>
              <a:off x="4225900" y="4475151"/>
              <a:ext cx="13581" cy="1295400"/>
            </a:xfrm>
            <a:prstGeom prst="straightConnector1">
              <a:avLst/>
            </a:prstGeom>
            <a:ln w="38100" cmpd="sng">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893750" y="3612374"/>
            <a:ext cx="615685" cy="1661364"/>
            <a:chOff x="893750" y="3612374"/>
            <a:chExt cx="615685" cy="1661364"/>
          </a:xfrm>
        </p:grpSpPr>
        <p:cxnSp>
          <p:nvCxnSpPr>
            <p:cNvPr id="10" name="Straight Arrow Connector 9"/>
            <p:cNvCxnSpPr/>
            <p:nvPr/>
          </p:nvCxnSpPr>
          <p:spPr>
            <a:xfrm>
              <a:off x="893750" y="3612374"/>
              <a:ext cx="3586" cy="1661364"/>
            </a:xfrm>
            <a:prstGeom prst="straightConnector1">
              <a:avLst/>
            </a:prstGeom>
            <a:ln w="38100" cmpd="sng">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914400" y="4419600"/>
              <a:ext cx="595035" cy="369332"/>
            </a:xfrm>
            <a:prstGeom prst="rect">
              <a:avLst/>
            </a:prstGeom>
            <a:noFill/>
          </p:spPr>
          <p:txBody>
            <a:bodyPr wrap="none" rtlCol="0">
              <a:spAutoFit/>
            </a:bodyPr>
            <a:lstStyle/>
            <a:p>
              <a:r>
                <a:rPr lang="en-US" b="1" dirty="0" smtClean="0">
                  <a:solidFill>
                    <a:srgbClr val="FF0000"/>
                  </a:solidFill>
                  <a:latin typeface="Calibri"/>
                  <a:cs typeface="Calibri"/>
                </a:rPr>
                <a:t>3.9x</a:t>
              </a:r>
              <a:endParaRPr lang="en-US" b="1" dirty="0">
                <a:solidFill>
                  <a:srgbClr val="FF0000"/>
                </a:solidFill>
                <a:latin typeface="Calibri"/>
                <a:cs typeface="Calibri"/>
              </a:endParaRPr>
            </a:p>
          </p:txBody>
        </p:sp>
      </p:grpSp>
      <p:grpSp>
        <p:nvGrpSpPr>
          <p:cNvPr id="26" name="Group 25"/>
          <p:cNvGrpSpPr/>
          <p:nvPr/>
        </p:nvGrpSpPr>
        <p:grpSpPr>
          <a:xfrm>
            <a:off x="5237150" y="3733800"/>
            <a:ext cx="615685" cy="1676400"/>
            <a:chOff x="5237150" y="3733800"/>
            <a:chExt cx="615685" cy="1676400"/>
          </a:xfrm>
        </p:grpSpPr>
        <p:cxnSp>
          <p:nvCxnSpPr>
            <p:cNvPr id="18" name="Straight Arrow Connector 17"/>
            <p:cNvCxnSpPr/>
            <p:nvPr/>
          </p:nvCxnSpPr>
          <p:spPr>
            <a:xfrm flipH="1">
              <a:off x="5237150" y="3733800"/>
              <a:ext cx="2" cy="1676400"/>
            </a:xfrm>
            <a:prstGeom prst="straightConnector1">
              <a:avLst/>
            </a:prstGeom>
            <a:ln w="38100" cmpd="sng">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257800" y="4343400"/>
              <a:ext cx="595035" cy="369332"/>
            </a:xfrm>
            <a:prstGeom prst="rect">
              <a:avLst/>
            </a:prstGeom>
            <a:noFill/>
          </p:spPr>
          <p:txBody>
            <a:bodyPr wrap="none" rtlCol="0">
              <a:spAutoFit/>
            </a:bodyPr>
            <a:lstStyle/>
            <a:p>
              <a:r>
                <a:rPr lang="en-US" b="1" dirty="0" smtClean="0">
                  <a:solidFill>
                    <a:srgbClr val="FF0000"/>
                  </a:solidFill>
                  <a:latin typeface="Calibri"/>
                  <a:cs typeface="Calibri"/>
                </a:rPr>
                <a:t>4.0x</a:t>
              </a:r>
              <a:endParaRPr lang="en-US" b="1" dirty="0">
                <a:solidFill>
                  <a:srgbClr val="FF0000"/>
                </a:solidFill>
                <a:latin typeface="Calibri"/>
                <a:cs typeface="Calibri"/>
              </a:endParaRPr>
            </a:p>
          </p:txBody>
        </p:sp>
      </p:grpSp>
      <p:grpSp>
        <p:nvGrpSpPr>
          <p:cNvPr id="27" name="Group 26"/>
          <p:cNvGrpSpPr/>
          <p:nvPr/>
        </p:nvGrpSpPr>
        <p:grpSpPr>
          <a:xfrm>
            <a:off x="8153400" y="4114800"/>
            <a:ext cx="609600" cy="1405766"/>
            <a:chOff x="8153400" y="4114800"/>
            <a:chExt cx="609600" cy="1405766"/>
          </a:xfrm>
        </p:grpSpPr>
        <p:sp>
          <p:nvSpPr>
            <p:cNvPr id="21" name="TextBox 20"/>
            <p:cNvSpPr txBox="1"/>
            <p:nvPr/>
          </p:nvSpPr>
          <p:spPr>
            <a:xfrm>
              <a:off x="8153400" y="4648200"/>
              <a:ext cx="595035" cy="369332"/>
            </a:xfrm>
            <a:prstGeom prst="rect">
              <a:avLst/>
            </a:prstGeom>
            <a:noFill/>
          </p:spPr>
          <p:txBody>
            <a:bodyPr wrap="none" rtlCol="0">
              <a:spAutoFit/>
            </a:bodyPr>
            <a:lstStyle/>
            <a:p>
              <a:pPr algn="r"/>
              <a:r>
                <a:rPr lang="en-US" b="1" dirty="0" smtClean="0">
                  <a:solidFill>
                    <a:srgbClr val="FF0000"/>
                  </a:solidFill>
                  <a:latin typeface="Calibri"/>
                  <a:cs typeface="Calibri"/>
                </a:rPr>
                <a:t>4.0x</a:t>
              </a:r>
              <a:endParaRPr lang="en-US" b="1" dirty="0">
                <a:solidFill>
                  <a:srgbClr val="FF0000"/>
                </a:solidFill>
                <a:latin typeface="Calibri"/>
                <a:cs typeface="Calibri"/>
              </a:endParaRPr>
            </a:p>
          </p:txBody>
        </p:sp>
        <p:cxnSp>
          <p:nvCxnSpPr>
            <p:cNvPr id="22" name="Straight Arrow Connector 21"/>
            <p:cNvCxnSpPr/>
            <p:nvPr/>
          </p:nvCxnSpPr>
          <p:spPr>
            <a:xfrm flipH="1">
              <a:off x="8760472" y="4114800"/>
              <a:ext cx="2528" cy="1405766"/>
            </a:xfrm>
            <a:prstGeom prst="straightConnector1">
              <a:avLst/>
            </a:prstGeom>
            <a:ln w="38100" cmpd="sng">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758870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Regent: Proxy Applications</a:t>
            </a:r>
            <a:endParaRPr lang="en-US" dirty="0"/>
          </a:p>
        </p:txBody>
      </p:sp>
      <p:sp>
        <p:nvSpPr>
          <p:cNvPr id="6" name="Content Placeholder 5"/>
          <p:cNvSpPr>
            <a:spLocks noGrp="1"/>
          </p:cNvSpPr>
          <p:nvPr>
            <p:ph sz="half" idx="1"/>
          </p:nvPr>
        </p:nvSpPr>
        <p:spPr>
          <a:xfrm>
            <a:off x="381000" y="1219200"/>
            <a:ext cx="4267200" cy="1752600"/>
          </a:xfrm>
        </p:spPr>
        <p:txBody>
          <a:bodyPr/>
          <a:lstStyle/>
          <a:p>
            <a:r>
              <a:rPr lang="en-US" sz="1800" dirty="0" smtClean="0"/>
              <a:t>Circuit: unstructured graph</a:t>
            </a:r>
          </a:p>
          <a:p>
            <a:r>
              <a:rPr lang="en-US" sz="1800" dirty="0" err="1" smtClean="0"/>
              <a:t>MiniAero</a:t>
            </a:r>
            <a:r>
              <a:rPr lang="en-US" sz="1800" dirty="0" smtClean="0"/>
              <a:t>: 3D unstructured mesh</a:t>
            </a:r>
          </a:p>
          <a:p>
            <a:r>
              <a:rPr lang="en-US" sz="1800" dirty="0" smtClean="0"/>
              <a:t>PENNANT: 2D unstructured mesh</a:t>
            </a:r>
          </a:p>
          <a:p>
            <a:r>
              <a:rPr lang="en-US" sz="1800" dirty="0" smtClean="0"/>
              <a:t>Running on Piz </a:t>
            </a:r>
            <a:r>
              <a:rPr lang="en-US" sz="1800" dirty="0" err="1" smtClean="0"/>
              <a:t>Daint</a:t>
            </a:r>
            <a:endParaRPr lang="en-US" sz="1800" dirty="0"/>
          </a:p>
        </p:txBody>
      </p:sp>
      <p:pic>
        <p:nvPicPr>
          <p:cNvPr id="10" name="Picture 9" descr="experiments_circui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124200"/>
            <a:ext cx="3366770" cy="2919730"/>
          </a:xfrm>
          <a:prstGeom prst="rect">
            <a:avLst/>
          </a:prstGeom>
        </p:spPr>
      </p:pic>
      <p:pic>
        <p:nvPicPr>
          <p:cNvPr id="11" name="Picture 10" descr="experiments_miniaer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838200"/>
            <a:ext cx="3366770" cy="3143250"/>
          </a:xfrm>
          <a:prstGeom prst="rect">
            <a:avLst/>
          </a:prstGeom>
        </p:spPr>
      </p:pic>
      <p:pic>
        <p:nvPicPr>
          <p:cNvPr id="12" name="Picture 11" descr="experiments_pennan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3740150"/>
            <a:ext cx="3380740" cy="3143250"/>
          </a:xfrm>
          <a:prstGeom prst="rect">
            <a:avLst/>
          </a:prstGeom>
        </p:spPr>
      </p:pic>
    </p:spTree>
    <p:extLst>
      <p:ext uri="{BB962C8B-B14F-4D97-AF65-F5344CB8AC3E}">
        <p14:creationId xmlns:p14="http://schemas.microsoft.com/office/powerpoint/2010/main" val="26237174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Legion Summary</a:t>
            </a:r>
            <a:endParaRPr lang="en-US" dirty="0"/>
          </a:p>
        </p:txBody>
      </p:sp>
      <p:sp>
        <p:nvSpPr>
          <p:cNvPr id="3" name="Content Placeholder 2"/>
          <p:cNvSpPr>
            <a:spLocks noGrp="1"/>
          </p:cNvSpPr>
          <p:nvPr>
            <p:ph idx="1"/>
          </p:nvPr>
        </p:nvSpPr>
        <p:spPr/>
        <p:txBody>
          <a:bodyPr/>
          <a:lstStyle/>
          <a:p>
            <a:r>
              <a:rPr lang="en-US" dirty="0" smtClean="0"/>
              <a:t>The programmer</a:t>
            </a:r>
          </a:p>
          <a:p>
            <a:pPr lvl="1"/>
            <a:r>
              <a:rPr lang="en-US" dirty="0" smtClean="0"/>
              <a:t>Describes the structure of the program’s data</a:t>
            </a:r>
          </a:p>
          <a:p>
            <a:pPr lvl="2"/>
            <a:r>
              <a:rPr lang="en-US" dirty="0" smtClean="0"/>
              <a:t>Regions</a:t>
            </a:r>
          </a:p>
          <a:p>
            <a:pPr lvl="1"/>
            <a:r>
              <a:rPr lang="en-US" dirty="0" smtClean="0"/>
              <a:t>The tasks that operate on that data</a:t>
            </a:r>
          </a:p>
          <a:p>
            <a:pPr marL="0" indent="0">
              <a:buNone/>
            </a:pPr>
            <a:endParaRPr lang="en-US" dirty="0"/>
          </a:p>
          <a:p>
            <a:r>
              <a:rPr lang="en-US" dirty="0" smtClean="0"/>
              <a:t>The Legion runtime</a:t>
            </a:r>
          </a:p>
          <a:p>
            <a:pPr lvl="1"/>
            <a:r>
              <a:rPr lang="en-US" dirty="0" smtClean="0"/>
              <a:t>Guarantees tasks appear to execute in sequential order</a:t>
            </a:r>
          </a:p>
          <a:p>
            <a:pPr lvl="1"/>
            <a:r>
              <a:rPr lang="en-US" dirty="0" smtClean="0"/>
              <a:t>Ensures tasks have the correct versions of their regions</a:t>
            </a:r>
          </a:p>
          <a:p>
            <a:pPr lvl="1"/>
            <a:endParaRPr lang="en-US" dirty="0" smtClean="0"/>
          </a:p>
          <a:p>
            <a:r>
              <a:rPr lang="en-US" dirty="0" smtClean="0"/>
              <a:t>The Regent language</a:t>
            </a:r>
          </a:p>
          <a:p>
            <a:pPr lvl="1"/>
            <a:r>
              <a:rPr lang="en-US" dirty="0" smtClean="0"/>
              <a:t>Type system checks correctness of programs</a:t>
            </a:r>
          </a:p>
          <a:p>
            <a:pPr lvl="1"/>
            <a:r>
              <a:rPr lang="en-US" dirty="0" smtClean="0"/>
              <a:t>Significantly easier to use, less code</a:t>
            </a:r>
          </a:p>
          <a:p>
            <a:pPr lvl="1"/>
            <a:r>
              <a:rPr lang="en-US" dirty="0">
                <a:solidFill>
                  <a:srgbClr val="000000"/>
                </a:solidFill>
              </a:rPr>
              <a:t>Compiler matches performance of hand-written </a:t>
            </a:r>
            <a:r>
              <a:rPr lang="en-US" dirty="0" smtClean="0">
                <a:solidFill>
                  <a:srgbClr val="000000"/>
                </a:solidFill>
              </a:rPr>
              <a:t>Legion</a:t>
            </a:r>
            <a:endParaRPr lang="en-US" dirty="0"/>
          </a:p>
        </p:txBody>
      </p:sp>
    </p:spTree>
    <p:extLst>
      <p:ext uri="{BB962C8B-B14F-4D97-AF65-F5344CB8AC3E}">
        <p14:creationId xmlns:p14="http://schemas.microsoft.com/office/powerpoint/2010/main" val="17856631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Heterogeneity</a:t>
            </a:r>
            <a:endParaRPr lang="en-US" dirty="0"/>
          </a:p>
        </p:txBody>
      </p:sp>
      <p:sp>
        <p:nvSpPr>
          <p:cNvPr id="100" name="Content Placeholder 99"/>
          <p:cNvSpPr>
            <a:spLocks noGrp="1"/>
          </p:cNvSpPr>
          <p:nvPr>
            <p:ph idx="1"/>
          </p:nvPr>
        </p:nvSpPr>
        <p:spPr>
          <a:xfrm>
            <a:off x="457200" y="1219199"/>
            <a:ext cx="8229600" cy="5335185"/>
          </a:xfrm>
        </p:spPr>
        <p:txBody>
          <a:bodyPr/>
          <a:lstStyle/>
          <a:p>
            <a:r>
              <a:rPr lang="en-US" dirty="0" smtClean="0"/>
              <a:t>System Architecture for Titan (#2 on Top500)</a:t>
            </a:r>
          </a:p>
          <a:p>
            <a:endParaRPr lang="en-US" dirty="0"/>
          </a:p>
          <a:p>
            <a:endParaRPr lang="en-US" dirty="0" smtClean="0"/>
          </a:p>
          <a:p>
            <a:endParaRPr lang="en-US" dirty="0"/>
          </a:p>
          <a:p>
            <a:pPr lvl="1"/>
            <a:endParaRPr lang="en-US" dirty="0" smtClean="0"/>
          </a:p>
          <a:p>
            <a:pPr lvl="1"/>
            <a:endParaRPr lang="en-US" dirty="0" smtClean="0"/>
          </a:p>
          <a:p>
            <a:endParaRPr lang="en-US" dirty="0" smtClean="0"/>
          </a:p>
          <a:p>
            <a:endParaRPr lang="en-US" dirty="0" smtClean="0"/>
          </a:p>
          <a:p>
            <a:pPr lvl="1"/>
            <a:endParaRPr lang="en-US" dirty="0" smtClean="0"/>
          </a:p>
          <a:p>
            <a:endParaRPr lang="en-US" dirty="0" smtClean="0"/>
          </a:p>
          <a:p>
            <a:pPr marL="0" indent="0">
              <a:buNone/>
            </a:pPr>
            <a:endParaRPr lang="en-US" dirty="0" smtClean="0"/>
          </a:p>
        </p:txBody>
      </p:sp>
      <p:sp>
        <p:nvSpPr>
          <p:cNvPr id="17" name="Rounded Rectangle 16"/>
          <p:cNvSpPr/>
          <p:nvPr/>
        </p:nvSpPr>
        <p:spPr>
          <a:xfrm>
            <a:off x="3496182" y="2114831"/>
            <a:ext cx="1828350" cy="182835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5143207" y="2606327"/>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3432286" y="2253341"/>
            <a:ext cx="1828350" cy="182835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5079311" y="2744837"/>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3368389" y="2391851"/>
            <a:ext cx="1828350" cy="182835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015414" y="2883347"/>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3304492" y="2530361"/>
            <a:ext cx="1828350" cy="182835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951517" y="3021857"/>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491517" y="1748896"/>
            <a:ext cx="1833561" cy="369332"/>
          </a:xfrm>
          <a:prstGeom prst="rect">
            <a:avLst/>
          </a:prstGeom>
          <a:noFill/>
        </p:spPr>
        <p:txBody>
          <a:bodyPr wrap="square" rtlCol="0">
            <a:spAutoFit/>
          </a:bodyPr>
          <a:lstStyle/>
          <a:p>
            <a:pPr algn="ctr"/>
            <a:r>
              <a:rPr lang="en-US" b="1" dirty="0" smtClean="0">
                <a:solidFill>
                  <a:schemeClr val="bg1"/>
                </a:solidFill>
                <a:latin typeface="Calibri"/>
                <a:cs typeface="Calibri"/>
              </a:rPr>
              <a:t>~20,000 nodes</a:t>
            </a:r>
            <a:endParaRPr lang="en-US" b="1" dirty="0">
              <a:solidFill>
                <a:schemeClr val="bg1"/>
              </a:solidFill>
              <a:latin typeface="Calibri"/>
              <a:cs typeface="Calibri"/>
            </a:endParaRPr>
          </a:p>
        </p:txBody>
      </p:sp>
      <p:sp>
        <p:nvSpPr>
          <p:cNvPr id="19" name="Rounded Rectangle 18"/>
          <p:cNvSpPr/>
          <p:nvPr/>
        </p:nvSpPr>
        <p:spPr>
          <a:xfrm>
            <a:off x="3240595" y="2668869"/>
            <a:ext cx="1828350" cy="182835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3441692" y="2906731"/>
            <a:ext cx="513812" cy="521462"/>
            <a:chOff x="2700983" y="3087624"/>
            <a:chExt cx="513812" cy="521462"/>
          </a:xfrm>
        </p:grpSpPr>
        <p:sp>
          <p:nvSpPr>
            <p:cNvPr id="21" name="Rectangle 20"/>
            <p:cNvSpPr/>
            <p:nvPr/>
          </p:nvSpPr>
          <p:spPr>
            <a:xfrm>
              <a:off x="2700983" y="3087624"/>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836975" y="3088173"/>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972967" y="3088174"/>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108960" y="3088723"/>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700983" y="322580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836975" y="3226349"/>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972967" y="322635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108960" y="3226899"/>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700983" y="336397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2836975" y="3364525"/>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972967" y="336452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108960" y="3365075"/>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700983" y="3502152"/>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2836975" y="3502701"/>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972967" y="3502702"/>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3108960" y="3503251"/>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3441692" y="3735555"/>
            <a:ext cx="515905" cy="522012"/>
            <a:chOff x="561363" y="3967065"/>
            <a:chExt cx="515905" cy="522012"/>
          </a:xfrm>
        </p:grpSpPr>
        <p:grpSp>
          <p:nvGrpSpPr>
            <p:cNvPr id="38" name="Group 37"/>
            <p:cNvGrpSpPr/>
            <p:nvPr/>
          </p:nvGrpSpPr>
          <p:grpSpPr>
            <a:xfrm>
              <a:off x="561363" y="3967065"/>
              <a:ext cx="138040" cy="521462"/>
              <a:chOff x="2700983" y="3087624"/>
              <a:chExt cx="513812" cy="521462"/>
            </a:xfrm>
          </p:grpSpPr>
          <p:sp>
            <p:nvSpPr>
              <p:cNvPr id="73" name="Rectangle 72"/>
              <p:cNvSpPr/>
              <p:nvPr/>
            </p:nvSpPr>
            <p:spPr>
              <a:xfrm>
                <a:off x="2700983" y="308762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2836975" y="308817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2972967" y="308817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3108960" y="308872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2700983" y="322580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2836975" y="322634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972967" y="322635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3108960" y="322689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2700983" y="336397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2836975" y="336452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2972967" y="336452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3108960" y="336507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2700983" y="350215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2836975" y="350270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2972967" y="350270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3108960" y="350325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750296" y="3967615"/>
              <a:ext cx="138040" cy="521462"/>
              <a:chOff x="2700983" y="3087624"/>
              <a:chExt cx="513812" cy="521462"/>
            </a:xfrm>
          </p:grpSpPr>
          <p:sp>
            <p:nvSpPr>
              <p:cNvPr id="57" name="Rectangle 56"/>
              <p:cNvSpPr/>
              <p:nvPr/>
            </p:nvSpPr>
            <p:spPr>
              <a:xfrm>
                <a:off x="2700983" y="308762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2836975" y="308817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2972967" y="308817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3108960" y="308872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2700983" y="322580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2836975" y="322634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2972967" y="322635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3108960" y="322689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2700983" y="336397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2836975" y="336452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2972967" y="336452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3108960" y="336507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700983" y="350215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2836975" y="350270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2972967" y="350270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3108960" y="350325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939228" y="3967615"/>
              <a:ext cx="138040" cy="521462"/>
              <a:chOff x="2700983" y="3087624"/>
              <a:chExt cx="513812" cy="521462"/>
            </a:xfrm>
          </p:grpSpPr>
          <p:sp>
            <p:nvSpPr>
              <p:cNvPr id="41" name="Rectangle 40"/>
              <p:cNvSpPr/>
              <p:nvPr/>
            </p:nvSpPr>
            <p:spPr>
              <a:xfrm>
                <a:off x="2700983" y="308762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2836975" y="308817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2972967" y="308817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3108960" y="308872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2700983" y="322580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2836975" y="322634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2972967" y="322635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3108960" y="322689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700983" y="336397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2836975" y="336452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2972967" y="336452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3108960" y="336507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2700983" y="350215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2836975" y="350270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972967" y="350270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108960" y="350325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89" name="Group 88"/>
          <p:cNvGrpSpPr/>
          <p:nvPr/>
        </p:nvGrpSpPr>
        <p:grpSpPr>
          <a:xfrm>
            <a:off x="4003053" y="3822985"/>
            <a:ext cx="535098" cy="432543"/>
            <a:chOff x="1140738" y="3198793"/>
            <a:chExt cx="535098" cy="432543"/>
          </a:xfrm>
        </p:grpSpPr>
        <p:sp>
          <p:nvSpPr>
            <p:cNvPr id="90" name="Rectangle 89"/>
            <p:cNvSpPr/>
            <p:nvPr/>
          </p:nvSpPr>
          <p:spPr>
            <a:xfrm>
              <a:off x="1362159" y="3198793"/>
              <a:ext cx="313677" cy="43254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91" name="Straight Connector 90"/>
            <p:cNvCxnSpPr/>
            <p:nvPr/>
          </p:nvCxnSpPr>
          <p:spPr>
            <a:xfrm>
              <a:off x="1140738" y="3373101"/>
              <a:ext cx="17945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92" name="Group 91"/>
          <p:cNvGrpSpPr/>
          <p:nvPr/>
        </p:nvGrpSpPr>
        <p:grpSpPr>
          <a:xfrm>
            <a:off x="4003609" y="2906732"/>
            <a:ext cx="855293" cy="432543"/>
            <a:chOff x="1141294" y="2282540"/>
            <a:chExt cx="855293" cy="432543"/>
          </a:xfrm>
        </p:grpSpPr>
        <p:sp>
          <p:nvSpPr>
            <p:cNvPr id="93" name="Rectangle 92"/>
            <p:cNvSpPr/>
            <p:nvPr/>
          </p:nvSpPr>
          <p:spPr>
            <a:xfrm>
              <a:off x="1361603" y="2282540"/>
              <a:ext cx="634984" cy="43254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94" name="Straight Connector 93"/>
            <p:cNvCxnSpPr/>
            <p:nvPr/>
          </p:nvCxnSpPr>
          <p:spPr>
            <a:xfrm>
              <a:off x="1141294" y="2536173"/>
              <a:ext cx="17945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95" name="Group 94"/>
          <p:cNvGrpSpPr/>
          <p:nvPr/>
        </p:nvGrpSpPr>
        <p:grpSpPr>
          <a:xfrm>
            <a:off x="4003609" y="3330621"/>
            <a:ext cx="450502" cy="492363"/>
            <a:chOff x="1141294" y="2706429"/>
            <a:chExt cx="450502" cy="492363"/>
          </a:xfrm>
        </p:grpSpPr>
        <p:sp>
          <p:nvSpPr>
            <p:cNvPr id="96" name="Rectangle 95"/>
            <p:cNvSpPr/>
            <p:nvPr/>
          </p:nvSpPr>
          <p:spPr>
            <a:xfrm>
              <a:off x="1362715" y="2830946"/>
              <a:ext cx="229081" cy="25198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97" name="Straight Connector 96"/>
            <p:cNvCxnSpPr/>
            <p:nvPr/>
          </p:nvCxnSpPr>
          <p:spPr>
            <a:xfrm flipV="1">
              <a:off x="1141294" y="3023385"/>
              <a:ext cx="178897" cy="17540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1141850" y="2706429"/>
              <a:ext cx="178897" cy="17540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4" name="Group 3"/>
          <p:cNvGrpSpPr/>
          <p:nvPr/>
        </p:nvGrpSpPr>
        <p:grpSpPr>
          <a:xfrm>
            <a:off x="454244" y="2289853"/>
            <a:ext cx="2938689" cy="738664"/>
            <a:chOff x="454244" y="2289853"/>
            <a:chExt cx="2938689" cy="738664"/>
          </a:xfrm>
        </p:grpSpPr>
        <p:sp>
          <p:nvSpPr>
            <p:cNvPr id="101" name="TextBox 100"/>
            <p:cNvSpPr txBox="1"/>
            <p:nvPr/>
          </p:nvSpPr>
          <p:spPr>
            <a:xfrm>
              <a:off x="454244" y="2289853"/>
              <a:ext cx="2623498" cy="738664"/>
            </a:xfrm>
            <a:prstGeom prst="rect">
              <a:avLst/>
            </a:prstGeom>
            <a:noFill/>
          </p:spPr>
          <p:txBody>
            <a:bodyPr wrap="square" rtlCol="0">
              <a:spAutoFit/>
            </a:bodyPr>
            <a:lstStyle/>
            <a:p>
              <a:pPr>
                <a:tabLst>
                  <a:tab pos="111125" algn="l"/>
                </a:tabLst>
              </a:pPr>
              <a:r>
                <a:rPr lang="en-US" sz="1400" b="1" dirty="0" smtClean="0">
                  <a:solidFill>
                    <a:schemeClr val="bg1"/>
                  </a:solidFill>
                  <a:latin typeface="Calibri"/>
                  <a:cs typeface="Calibri"/>
                </a:rPr>
                <a:t>16 Latency-optimized cores</a:t>
              </a:r>
            </a:p>
            <a:p>
              <a:pPr>
                <a:tabLst>
                  <a:tab pos="111125" algn="l"/>
                </a:tabLst>
              </a:pPr>
              <a:r>
                <a:rPr lang="en-US" sz="1400" b="1" dirty="0" smtClean="0">
                  <a:solidFill>
                    <a:schemeClr val="bg1"/>
                  </a:solidFill>
                  <a:latin typeface="Calibri"/>
                  <a:cs typeface="Calibri"/>
                </a:rPr>
                <a:t>	Good at running arbitrary code</a:t>
              </a:r>
            </a:p>
            <a:p>
              <a:pPr>
                <a:tabLst>
                  <a:tab pos="111125" algn="l"/>
                </a:tabLst>
              </a:pPr>
              <a:r>
                <a:rPr lang="en-US" sz="1400" b="1" dirty="0" smtClean="0">
                  <a:solidFill>
                    <a:schemeClr val="bg1"/>
                  </a:solidFill>
                  <a:latin typeface="Calibri"/>
                  <a:cs typeface="Calibri"/>
                </a:rPr>
                <a:t>	Big, power-hungry</a:t>
              </a:r>
              <a:endParaRPr lang="en-US" sz="1400" b="1" dirty="0">
                <a:solidFill>
                  <a:schemeClr val="bg1"/>
                </a:solidFill>
                <a:latin typeface="Calibri"/>
                <a:cs typeface="Calibri"/>
              </a:endParaRPr>
            </a:p>
          </p:txBody>
        </p:sp>
        <p:cxnSp>
          <p:nvCxnSpPr>
            <p:cNvPr id="108" name="Straight Arrow Connector 107"/>
            <p:cNvCxnSpPr/>
            <p:nvPr/>
          </p:nvCxnSpPr>
          <p:spPr>
            <a:xfrm>
              <a:off x="2864525" y="2475267"/>
              <a:ext cx="528408" cy="444993"/>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grpSp>
        <p:nvGrpSpPr>
          <p:cNvPr id="5" name="Group 4"/>
          <p:cNvGrpSpPr/>
          <p:nvPr/>
        </p:nvGrpSpPr>
        <p:grpSpPr>
          <a:xfrm>
            <a:off x="454245" y="3309630"/>
            <a:ext cx="3689583" cy="789480"/>
            <a:chOff x="454245" y="3309630"/>
            <a:chExt cx="3689583" cy="789480"/>
          </a:xfrm>
        </p:grpSpPr>
        <p:sp>
          <p:nvSpPr>
            <p:cNvPr id="102" name="TextBox 101"/>
            <p:cNvSpPr txBox="1"/>
            <p:nvPr/>
          </p:nvSpPr>
          <p:spPr>
            <a:xfrm>
              <a:off x="454245" y="3791333"/>
              <a:ext cx="1974576" cy="307777"/>
            </a:xfrm>
            <a:prstGeom prst="rect">
              <a:avLst/>
            </a:prstGeom>
            <a:noFill/>
          </p:spPr>
          <p:txBody>
            <a:bodyPr wrap="square" rtlCol="0">
              <a:spAutoFit/>
            </a:bodyPr>
            <a:lstStyle/>
            <a:p>
              <a:pPr>
                <a:tabLst>
                  <a:tab pos="231775" algn="l"/>
                </a:tabLst>
              </a:pPr>
              <a:r>
                <a:rPr lang="en-US" sz="1400" b="1" dirty="0" smtClean="0">
                  <a:solidFill>
                    <a:schemeClr val="bg1"/>
                  </a:solidFill>
                  <a:latin typeface="Calibri"/>
                  <a:cs typeface="Calibri"/>
                </a:rPr>
                <a:t>32GB system memory</a:t>
              </a:r>
              <a:endParaRPr lang="en-US" sz="1400" b="1" dirty="0">
                <a:solidFill>
                  <a:schemeClr val="bg1"/>
                </a:solidFill>
                <a:latin typeface="Calibri"/>
                <a:cs typeface="Calibri"/>
              </a:endParaRPr>
            </a:p>
          </p:txBody>
        </p:sp>
        <p:cxnSp>
          <p:nvCxnSpPr>
            <p:cNvPr id="111" name="Straight Arrow Connector 110"/>
            <p:cNvCxnSpPr/>
            <p:nvPr/>
          </p:nvCxnSpPr>
          <p:spPr>
            <a:xfrm flipV="1">
              <a:off x="2261955" y="3309630"/>
              <a:ext cx="1881873" cy="51915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458319" y="4366490"/>
            <a:ext cx="2999506" cy="1234100"/>
            <a:chOff x="458319" y="4366490"/>
            <a:chExt cx="2999506" cy="1234100"/>
          </a:xfrm>
        </p:grpSpPr>
        <p:sp>
          <p:nvSpPr>
            <p:cNvPr id="103" name="TextBox 102"/>
            <p:cNvSpPr txBox="1"/>
            <p:nvPr/>
          </p:nvSpPr>
          <p:spPr>
            <a:xfrm>
              <a:off x="458319" y="4861926"/>
              <a:ext cx="2777017" cy="738664"/>
            </a:xfrm>
            <a:prstGeom prst="rect">
              <a:avLst/>
            </a:prstGeom>
            <a:noFill/>
          </p:spPr>
          <p:txBody>
            <a:bodyPr wrap="square" rtlCol="0">
              <a:spAutoFit/>
            </a:bodyPr>
            <a:lstStyle/>
            <a:p>
              <a:pPr>
                <a:tabLst>
                  <a:tab pos="111125" algn="l"/>
                </a:tabLst>
              </a:pPr>
              <a:r>
                <a:rPr lang="en-US" sz="1400" b="1" dirty="0" smtClean="0">
                  <a:solidFill>
                    <a:schemeClr val="bg1"/>
                  </a:solidFill>
                  <a:latin typeface="Calibri"/>
                  <a:cs typeface="Calibri"/>
                </a:rPr>
                <a:t>448 Throughput-optimized cores</a:t>
              </a:r>
            </a:p>
            <a:p>
              <a:pPr>
                <a:tabLst>
                  <a:tab pos="111125" algn="l"/>
                </a:tabLst>
              </a:pPr>
              <a:r>
                <a:rPr lang="en-US" sz="1400" b="1" dirty="0" smtClean="0">
                  <a:solidFill>
                    <a:schemeClr val="bg1"/>
                  </a:solidFill>
                  <a:latin typeface="Calibri"/>
                  <a:cs typeface="Calibri"/>
                </a:rPr>
                <a:t>	Good at adding and multiplying</a:t>
              </a:r>
            </a:p>
            <a:p>
              <a:pPr>
                <a:tabLst>
                  <a:tab pos="111125" algn="l"/>
                </a:tabLst>
              </a:pPr>
              <a:r>
                <a:rPr lang="en-US" sz="1400" b="1" dirty="0" smtClean="0">
                  <a:solidFill>
                    <a:schemeClr val="bg1"/>
                  </a:solidFill>
                  <a:latin typeface="Calibri"/>
                  <a:cs typeface="Calibri"/>
                </a:rPr>
                <a:t>	Cheap, power-efficient</a:t>
              </a:r>
              <a:endParaRPr lang="en-US" sz="1400" b="1" dirty="0">
                <a:solidFill>
                  <a:schemeClr val="bg1"/>
                </a:solidFill>
                <a:latin typeface="Calibri"/>
                <a:cs typeface="Calibri"/>
              </a:endParaRPr>
            </a:p>
          </p:txBody>
        </p:sp>
        <p:cxnSp>
          <p:nvCxnSpPr>
            <p:cNvPr id="114" name="Straight Arrow Connector 113"/>
            <p:cNvCxnSpPr/>
            <p:nvPr/>
          </p:nvCxnSpPr>
          <p:spPr>
            <a:xfrm flipV="1">
              <a:off x="3040661" y="4366490"/>
              <a:ext cx="417164" cy="51915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3563873" y="4366490"/>
            <a:ext cx="1974576" cy="802819"/>
            <a:chOff x="3563873" y="4366490"/>
            <a:chExt cx="1974576" cy="802819"/>
          </a:xfrm>
        </p:grpSpPr>
        <p:sp>
          <p:nvSpPr>
            <p:cNvPr id="104" name="TextBox 103"/>
            <p:cNvSpPr txBox="1"/>
            <p:nvPr/>
          </p:nvSpPr>
          <p:spPr>
            <a:xfrm>
              <a:off x="3563873" y="4861532"/>
              <a:ext cx="1974576" cy="307777"/>
            </a:xfrm>
            <a:prstGeom prst="rect">
              <a:avLst/>
            </a:prstGeom>
            <a:noFill/>
          </p:spPr>
          <p:txBody>
            <a:bodyPr wrap="square" rtlCol="0">
              <a:spAutoFit/>
            </a:bodyPr>
            <a:lstStyle/>
            <a:p>
              <a:pPr>
                <a:tabLst>
                  <a:tab pos="231775" algn="l"/>
                </a:tabLst>
              </a:pPr>
              <a:r>
                <a:rPr lang="en-US" sz="1400" b="1" dirty="0" smtClean="0">
                  <a:solidFill>
                    <a:schemeClr val="bg1"/>
                  </a:solidFill>
                  <a:latin typeface="Calibri"/>
                  <a:cs typeface="Calibri"/>
                </a:rPr>
                <a:t>6GB dedicated memory</a:t>
              </a:r>
              <a:endParaRPr lang="en-US" sz="1400" b="1" dirty="0">
                <a:solidFill>
                  <a:schemeClr val="bg1"/>
                </a:solidFill>
                <a:latin typeface="Calibri"/>
                <a:cs typeface="Calibri"/>
              </a:endParaRPr>
            </a:p>
          </p:txBody>
        </p:sp>
        <p:cxnSp>
          <p:nvCxnSpPr>
            <p:cNvPr id="117" name="Straight Arrow Connector 116"/>
            <p:cNvCxnSpPr/>
            <p:nvPr/>
          </p:nvCxnSpPr>
          <p:spPr>
            <a:xfrm flipV="1">
              <a:off x="4375585" y="4366490"/>
              <a:ext cx="74163" cy="49134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grpSp>
        <p:nvGrpSpPr>
          <p:cNvPr id="99" name="Group 98"/>
          <p:cNvGrpSpPr/>
          <p:nvPr/>
        </p:nvGrpSpPr>
        <p:grpSpPr>
          <a:xfrm>
            <a:off x="4528813" y="3651374"/>
            <a:ext cx="3981330" cy="1728176"/>
            <a:chOff x="4528813" y="3651374"/>
            <a:chExt cx="3981330" cy="1728176"/>
          </a:xfrm>
        </p:grpSpPr>
        <p:sp>
          <p:nvSpPr>
            <p:cNvPr id="105" name="TextBox 104"/>
            <p:cNvSpPr txBox="1"/>
            <p:nvPr/>
          </p:nvSpPr>
          <p:spPr>
            <a:xfrm>
              <a:off x="5802091" y="4856330"/>
              <a:ext cx="2708052" cy="523220"/>
            </a:xfrm>
            <a:prstGeom prst="rect">
              <a:avLst/>
            </a:prstGeom>
            <a:noFill/>
          </p:spPr>
          <p:txBody>
            <a:bodyPr wrap="square" rtlCol="0">
              <a:spAutoFit/>
            </a:bodyPr>
            <a:lstStyle/>
            <a:p>
              <a:pPr>
                <a:tabLst>
                  <a:tab pos="231775" algn="l"/>
                </a:tabLst>
              </a:pPr>
              <a:r>
                <a:rPr lang="en-US" sz="1400" b="1" dirty="0" smtClean="0">
                  <a:solidFill>
                    <a:schemeClr val="bg1"/>
                  </a:solidFill>
                  <a:latin typeface="Calibri"/>
                  <a:cs typeface="Calibri"/>
                </a:rPr>
                <a:t>~1GB “zero-copy” memory</a:t>
              </a:r>
            </a:p>
            <a:p>
              <a:pPr>
                <a:tabLst>
                  <a:tab pos="111125" algn="l"/>
                </a:tabLst>
              </a:pPr>
              <a:r>
                <a:rPr lang="en-US" sz="1400" b="1" dirty="0" smtClean="0">
                  <a:solidFill>
                    <a:schemeClr val="bg1"/>
                  </a:solidFill>
                  <a:latin typeface="Calibri"/>
                  <a:cs typeface="Calibri"/>
                </a:rPr>
                <a:t>	(carved out of system memory)</a:t>
              </a:r>
              <a:endParaRPr lang="en-US" sz="1400" b="1" dirty="0">
                <a:solidFill>
                  <a:schemeClr val="bg1"/>
                </a:solidFill>
                <a:latin typeface="Calibri"/>
                <a:cs typeface="Calibri"/>
              </a:endParaRPr>
            </a:p>
          </p:txBody>
        </p:sp>
        <p:cxnSp>
          <p:nvCxnSpPr>
            <p:cNvPr id="120" name="Straight Arrow Connector 119"/>
            <p:cNvCxnSpPr/>
            <p:nvPr/>
          </p:nvCxnSpPr>
          <p:spPr>
            <a:xfrm flipH="1" flipV="1">
              <a:off x="4528813" y="3651374"/>
              <a:ext cx="1478348" cy="123427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07" name="Group 106"/>
          <p:cNvGrpSpPr/>
          <p:nvPr/>
        </p:nvGrpSpPr>
        <p:grpSpPr>
          <a:xfrm>
            <a:off x="5979349" y="2450016"/>
            <a:ext cx="2975768" cy="523220"/>
            <a:chOff x="5979349" y="2450016"/>
            <a:chExt cx="2975768" cy="523220"/>
          </a:xfrm>
        </p:grpSpPr>
        <p:sp>
          <p:nvSpPr>
            <p:cNvPr id="106" name="TextBox 105"/>
            <p:cNvSpPr txBox="1"/>
            <p:nvPr/>
          </p:nvSpPr>
          <p:spPr>
            <a:xfrm>
              <a:off x="6575602" y="2450016"/>
              <a:ext cx="2379515" cy="523220"/>
            </a:xfrm>
            <a:prstGeom prst="rect">
              <a:avLst/>
            </a:prstGeom>
            <a:noFill/>
          </p:spPr>
          <p:txBody>
            <a:bodyPr wrap="square" rtlCol="0">
              <a:spAutoFit/>
            </a:bodyPr>
            <a:lstStyle/>
            <a:p>
              <a:pPr marL="111125" indent="-111125">
                <a:tabLst>
                  <a:tab pos="231775" algn="l"/>
                </a:tabLst>
              </a:pPr>
              <a:r>
                <a:rPr lang="en-US" sz="1400" b="1" dirty="0" smtClean="0">
                  <a:solidFill>
                    <a:schemeClr val="bg1"/>
                  </a:solidFill>
                  <a:latin typeface="Calibri"/>
                  <a:cs typeface="Calibri"/>
                </a:rPr>
                <a:t>High-bandwidth, low-latency interconnect</a:t>
              </a:r>
              <a:endParaRPr lang="en-US" sz="1400" b="1" dirty="0">
                <a:solidFill>
                  <a:schemeClr val="bg1"/>
                </a:solidFill>
                <a:latin typeface="Calibri"/>
                <a:cs typeface="Calibri"/>
              </a:endParaRPr>
            </a:p>
          </p:txBody>
        </p:sp>
        <p:cxnSp>
          <p:nvCxnSpPr>
            <p:cNvPr id="124" name="Straight Arrow Connector 123"/>
            <p:cNvCxnSpPr>
              <a:stCxn id="106" idx="1"/>
            </p:cNvCxnSpPr>
            <p:nvPr/>
          </p:nvCxnSpPr>
          <p:spPr>
            <a:xfrm flipH="1">
              <a:off x="5979349" y="2711626"/>
              <a:ext cx="596253" cy="24571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cxnSp>
        <p:nvCxnSpPr>
          <p:cNvPr id="8" name="Straight Connector 7"/>
          <p:cNvCxnSpPr/>
          <p:nvPr/>
        </p:nvCxnSpPr>
        <p:spPr>
          <a:xfrm>
            <a:off x="4887620" y="3160365"/>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5406461" y="2115268"/>
            <a:ext cx="496944" cy="2355982"/>
          </a:xfrm>
          <a:prstGeom prst="ellipse">
            <a:avLst/>
          </a:prstGeom>
          <a:gradFill>
            <a:gsLst>
              <a:gs pos="0">
                <a:srgbClr val="A81212"/>
              </a:gs>
              <a:gs pos="80000">
                <a:srgbClr val="DC1B1B"/>
              </a:gs>
              <a:gs pos="100000">
                <a:srgbClr val="E11717"/>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1540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3" grpId="0" animBg="1"/>
      <p:bldP spid="11" grpId="0" animBg="1"/>
      <p:bldP spid="10" grpId="0"/>
      <p:bldP spid="19"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a:r>
              <a:rPr lang="en-US" sz="4000" dirty="0" smtClean="0"/>
              <a:t>Questions?</a:t>
            </a:r>
            <a:endParaRPr lang="en-US" sz="4000" dirty="0"/>
          </a:p>
        </p:txBody>
      </p:sp>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14530868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Permissions</a:t>
            </a:r>
            <a:endParaRPr lang="en-US" dirty="0"/>
          </a:p>
        </p:txBody>
      </p:sp>
      <p:sp>
        <p:nvSpPr>
          <p:cNvPr id="3" name="Content Placeholder 2"/>
          <p:cNvSpPr>
            <a:spLocks noGrp="1"/>
          </p:cNvSpPr>
          <p:nvPr>
            <p:ph idx="1"/>
          </p:nvPr>
        </p:nvSpPr>
        <p:spPr/>
        <p:txBody>
          <a:bodyPr/>
          <a:lstStyle/>
          <a:p>
            <a:r>
              <a:rPr lang="en-US" dirty="0" smtClean="0"/>
              <a:t>Tasks declare </a:t>
            </a:r>
            <a:r>
              <a:rPr lang="en-US" i="1" dirty="0" smtClean="0"/>
              <a:t>permissions</a:t>
            </a:r>
            <a:r>
              <a:rPr lang="en-US" dirty="0" smtClean="0"/>
              <a:t> on regions</a:t>
            </a:r>
          </a:p>
          <a:p>
            <a:pPr marL="0" indent="0">
              <a:buNone/>
            </a:pPr>
            <a:endParaRPr lang="en-US" dirty="0"/>
          </a:p>
          <a:p>
            <a:pPr marL="0" indent="0" algn="ctr">
              <a:buNone/>
            </a:pPr>
            <a:r>
              <a:rPr lang="en-US" dirty="0">
                <a:solidFill>
                  <a:srgbClr val="008000"/>
                </a:solidFill>
              </a:rPr>
              <a:t>task </a:t>
            </a:r>
            <a:r>
              <a:rPr lang="en-US" dirty="0"/>
              <a:t>bar(r: </a:t>
            </a:r>
            <a:r>
              <a:rPr lang="en-US" dirty="0">
                <a:solidFill>
                  <a:srgbClr val="008000"/>
                </a:solidFill>
              </a:rPr>
              <a:t>region</a:t>
            </a:r>
            <a:r>
              <a:rPr lang="en-US" dirty="0"/>
              <a:t>(…)) </a:t>
            </a:r>
            <a:r>
              <a:rPr lang="en-US" dirty="0">
                <a:solidFill>
                  <a:srgbClr val="008000"/>
                </a:solidFill>
              </a:rPr>
              <a:t>where</a:t>
            </a:r>
            <a:r>
              <a:rPr lang="en-US" dirty="0"/>
              <a:t> </a:t>
            </a:r>
            <a:r>
              <a:rPr lang="en-US" dirty="0">
                <a:solidFill>
                  <a:srgbClr val="008000"/>
                </a:solidFill>
              </a:rPr>
              <a:t>reads</a:t>
            </a:r>
            <a:r>
              <a:rPr lang="en-US" dirty="0"/>
              <a:t>(r</a:t>
            </a:r>
            <a:r>
              <a:rPr lang="en-US" dirty="0" smtClean="0"/>
              <a:t>)</a:t>
            </a:r>
          </a:p>
          <a:p>
            <a:pPr marL="0" indent="0" algn="ctr">
              <a:buNone/>
            </a:pPr>
            <a:endParaRPr lang="en-US" dirty="0"/>
          </a:p>
          <a:p>
            <a:pPr marL="0" indent="0" algn="ctr">
              <a:buNone/>
            </a:pPr>
            <a:r>
              <a:rPr lang="en-US" dirty="0">
                <a:solidFill>
                  <a:srgbClr val="008000"/>
                </a:solidFill>
              </a:rPr>
              <a:t>task </a:t>
            </a:r>
            <a:r>
              <a:rPr lang="en-US" dirty="0"/>
              <a:t>bar(r: </a:t>
            </a:r>
            <a:r>
              <a:rPr lang="en-US" dirty="0">
                <a:solidFill>
                  <a:srgbClr val="008000"/>
                </a:solidFill>
              </a:rPr>
              <a:t>region</a:t>
            </a:r>
            <a:r>
              <a:rPr lang="en-US" dirty="0"/>
              <a:t>(…)) </a:t>
            </a:r>
            <a:r>
              <a:rPr lang="en-US" dirty="0">
                <a:solidFill>
                  <a:srgbClr val="008000"/>
                </a:solidFill>
              </a:rPr>
              <a:t>where</a:t>
            </a:r>
            <a:r>
              <a:rPr lang="en-US" dirty="0"/>
              <a:t> </a:t>
            </a:r>
            <a:r>
              <a:rPr lang="en-US" dirty="0" smtClean="0">
                <a:solidFill>
                  <a:srgbClr val="008000"/>
                </a:solidFill>
              </a:rPr>
              <a:t>writes</a:t>
            </a:r>
            <a:r>
              <a:rPr lang="en-US" dirty="0"/>
              <a:t>(r</a:t>
            </a:r>
            <a:r>
              <a:rPr lang="en-US" dirty="0" smtClean="0"/>
              <a:t>)</a:t>
            </a:r>
          </a:p>
          <a:p>
            <a:pPr marL="0" indent="0" algn="ctr">
              <a:buNone/>
            </a:pPr>
            <a:endParaRPr lang="en-US" dirty="0"/>
          </a:p>
          <a:p>
            <a:pPr marL="0" indent="0" algn="ctr">
              <a:buNone/>
            </a:pPr>
            <a:r>
              <a:rPr lang="en-US" dirty="0">
                <a:solidFill>
                  <a:srgbClr val="008000"/>
                </a:solidFill>
              </a:rPr>
              <a:t>task </a:t>
            </a:r>
            <a:r>
              <a:rPr lang="en-US" dirty="0"/>
              <a:t>bar(r: </a:t>
            </a:r>
            <a:r>
              <a:rPr lang="en-US" dirty="0">
                <a:solidFill>
                  <a:srgbClr val="008000"/>
                </a:solidFill>
              </a:rPr>
              <a:t>region</a:t>
            </a:r>
            <a:r>
              <a:rPr lang="en-US" dirty="0"/>
              <a:t>(…)) </a:t>
            </a:r>
            <a:r>
              <a:rPr lang="en-US" dirty="0">
                <a:solidFill>
                  <a:srgbClr val="008000"/>
                </a:solidFill>
              </a:rPr>
              <a:t>where</a:t>
            </a:r>
            <a:r>
              <a:rPr lang="en-US" dirty="0"/>
              <a:t> </a:t>
            </a:r>
            <a:r>
              <a:rPr lang="en-US" dirty="0" smtClean="0">
                <a:solidFill>
                  <a:srgbClr val="008000"/>
                </a:solidFill>
              </a:rPr>
              <a:t>reduces </a:t>
            </a:r>
            <a:r>
              <a:rPr lang="en-US" dirty="0" smtClean="0"/>
              <a:t>+(r)</a:t>
            </a:r>
            <a:endParaRPr lang="en-US" dirty="0"/>
          </a:p>
          <a:p>
            <a:pPr marL="0" indent="0" algn="ctr">
              <a:buNone/>
            </a:pPr>
            <a:endParaRPr lang="en-US" dirty="0"/>
          </a:p>
          <a:p>
            <a:pPr marL="0" indent="0" algn="ctr">
              <a:buNone/>
            </a:pPr>
            <a:endParaRPr lang="en-US" dirty="0"/>
          </a:p>
          <a:p>
            <a:pPr>
              <a:buFont typeface="Arial"/>
              <a:buChar char="•"/>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0969912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Coherence</a:t>
            </a:r>
            <a:endParaRPr lang="en-US" dirty="0"/>
          </a:p>
        </p:txBody>
      </p:sp>
      <p:sp>
        <p:nvSpPr>
          <p:cNvPr id="3" name="Content Placeholder 2"/>
          <p:cNvSpPr>
            <a:spLocks noGrp="1"/>
          </p:cNvSpPr>
          <p:nvPr>
            <p:ph idx="1"/>
          </p:nvPr>
        </p:nvSpPr>
        <p:spPr/>
        <p:txBody>
          <a:bodyPr/>
          <a:lstStyle/>
          <a:p>
            <a:r>
              <a:rPr lang="en-US" dirty="0" smtClean="0"/>
              <a:t>Tasks declare </a:t>
            </a:r>
            <a:r>
              <a:rPr lang="en-US" i="1" dirty="0" smtClean="0"/>
              <a:t>coherence </a:t>
            </a:r>
            <a:r>
              <a:rPr lang="en-US" dirty="0" smtClean="0"/>
              <a:t>of regions</a:t>
            </a:r>
            <a:endParaRPr lang="en-US" i="1" dirty="0" smtClean="0"/>
          </a:p>
          <a:p>
            <a:pPr lvl="1"/>
            <a:r>
              <a:rPr lang="en-US" dirty="0" smtClean="0"/>
              <a:t>With respect to sibling tasks</a:t>
            </a:r>
          </a:p>
          <a:p>
            <a:endParaRPr lang="en-US" dirty="0"/>
          </a:p>
          <a:p>
            <a:pPr marL="0" indent="0" algn="ctr">
              <a:buNone/>
            </a:pPr>
            <a:r>
              <a:rPr lang="en-US" dirty="0">
                <a:solidFill>
                  <a:srgbClr val="008000"/>
                </a:solidFill>
              </a:rPr>
              <a:t>task </a:t>
            </a:r>
            <a:r>
              <a:rPr lang="en-US" dirty="0"/>
              <a:t>bar(r: </a:t>
            </a:r>
            <a:r>
              <a:rPr lang="en-US" dirty="0">
                <a:solidFill>
                  <a:srgbClr val="008000"/>
                </a:solidFill>
              </a:rPr>
              <a:t>region</a:t>
            </a:r>
            <a:r>
              <a:rPr lang="en-US" dirty="0"/>
              <a:t>(…)) </a:t>
            </a:r>
            <a:r>
              <a:rPr lang="en-US" dirty="0">
                <a:solidFill>
                  <a:srgbClr val="008000"/>
                </a:solidFill>
              </a:rPr>
              <a:t>where</a:t>
            </a:r>
            <a:r>
              <a:rPr lang="en-US" dirty="0"/>
              <a:t> </a:t>
            </a:r>
            <a:r>
              <a:rPr lang="en-US" dirty="0" smtClean="0">
                <a:solidFill>
                  <a:srgbClr val="008000"/>
                </a:solidFill>
              </a:rPr>
              <a:t>exclusive</a:t>
            </a:r>
            <a:r>
              <a:rPr lang="en-US" dirty="0" smtClean="0"/>
              <a:t>(</a:t>
            </a:r>
            <a:r>
              <a:rPr lang="en-US" dirty="0"/>
              <a:t>r</a:t>
            </a:r>
            <a:r>
              <a:rPr lang="en-US" dirty="0" smtClean="0"/>
              <a:t>)</a:t>
            </a:r>
          </a:p>
          <a:p>
            <a:pPr marL="0" indent="0" algn="ctr">
              <a:buNone/>
            </a:pPr>
            <a:endParaRPr lang="en-US" dirty="0"/>
          </a:p>
          <a:p>
            <a:pPr marL="0" indent="0" algn="ctr">
              <a:buNone/>
            </a:pPr>
            <a:r>
              <a:rPr lang="en-US" dirty="0">
                <a:solidFill>
                  <a:srgbClr val="008000"/>
                </a:solidFill>
              </a:rPr>
              <a:t>task </a:t>
            </a:r>
            <a:r>
              <a:rPr lang="en-US" dirty="0"/>
              <a:t>bar(r: </a:t>
            </a:r>
            <a:r>
              <a:rPr lang="en-US" dirty="0">
                <a:solidFill>
                  <a:srgbClr val="008000"/>
                </a:solidFill>
              </a:rPr>
              <a:t>region</a:t>
            </a:r>
            <a:r>
              <a:rPr lang="en-US" dirty="0"/>
              <a:t>(…)) </a:t>
            </a:r>
            <a:r>
              <a:rPr lang="en-US" dirty="0">
                <a:solidFill>
                  <a:srgbClr val="008000"/>
                </a:solidFill>
              </a:rPr>
              <a:t>where</a:t>
            </a:r>
            <a:r>
              <a:rPr lang="en-US" dirty="0"/>
              <a:t> </a:t>
            </a:r>
            <a:r>
              <a:rPr lang="en-US" dirty="0" smtClean="0">
                <a:solidFill>
                  <a:srgbClr val="008000"/>
                </a:solidFill>
              </a:rPr>
              <a:t>atomic</a:t>
            </a:r>
            <a:r>
              <a:rPr lang="en-US" dirty="0" smtClean="0"/>
              <a:t>(</a:t>
            </a:r>
            <a:r>
              <a:rPr lang="en-US" dirty="0"/>
              <a:t>r</a:t>
            </a:r>
            <a:r>
              <a:rPr lang="en-US" dirty="0" smtClean="0"/>
              <a:t>)</a:t>
            </a:r>
          </a:p>
          <a:p>
            <a:pPr marL="0" indent="0" algn="ctr">
              <a:buNone/>
            </a:pPr>
            <a:endParaRPr lang="en-US" dirty="0"/>
          </a:p>
          <a:p>
            <a:pPr marL="0" indent="0" algn="ctr">
              <a:buNone/>
            </a:pPr>
            <a:r>
              <a:rPr lang="en-US" dirty="0">
                <a:solidFill>
                  <a:srgbClr val="008000"/>
                </a:solidFill>
              </a:rPr>
              <a:t>task </a:t>
            </a:r>
            <a:r>
              <a:rPr lang="en-US" dirty="0"/>
              <a:t>bar(r: </a:t>
            </a:r>
            <a:r>
              <a:rPr lang="en-US" dirty="0">
                <a:solidFill>
                  <a:srgbClr val="008000"/>
                </a:solidFill>
              </a:rPr>
              <a:t>region</a:t>
            </a:r>
            <a:r>
              <a:rPr lang="en-US" dirty="0"/>
              <a:t>(…)) </a:t>
            </a:r>
            <a:r>
              <a:rPr lang="en-US" dirty="0">
                <a:solidFill>
                  <a:srgbClr val="008000"/>
                </a:solidFill>
              </a:rPr>
              <a:t>where</a:t>
            </a:r>
            <a:r>
              <a:rPr lang="en-US" dirty="0"/>
              <a:t> </a:t>
            </a:r>
            <a:r>
              <a:rPr lang="en-US" dirty="0" smtClean="0">
                <a:solidFill>
                  <a:srgbClr val="008000"/>
                </a:solidFill>
              </a:rPr>
              <a:t>simultaneous</a:t>
            </a:r>
            <a:r>
              <a:rPr lang="en-US" dirty="0" smtClean="0"/>
              <a:t>(r)</a:t>
            </a:r>
            <a:endParaRPr lang="en-US" dirty="0"/>
          </a:p>
          <a:p>
            <a:pPr marL="0" indent="0" algn="ctr">
              <a:buNone/>
            </a:pPr>
            <a:endParaRPr lang="en-US" dirty="0"/>
          </a:p>
          <a:p>
            <a:pPr marL="0" indent="0" algn="ctr">
              <a:buNone/>
            </a:pPr>
            <a:endParaRPr lang="en-US" dirty="0"/>
          </a:p>
          <a:p>
            <a:pPr>
              <a:buFont typeface="Arial"/>
              <a:buChar char="•"/>
            </a:pPr>
            <a:endParaRPr lang="en-US" dirty="0" smtClean="0"/>
          </a:p>
          <a:p>
            <a:endParaRPr lang="en-US" dirty="0"/>
          </a:p>
          <a:p>
            <a:endParaRPr lang="en-US" dirty="0"/>
          </a:p>
        </p:txBody>
      </p:sp>
    </p:spTree>
    <p:extLst>
      <p:ext uri="{BB962C8B-B14F-4D97-AF65-F5344CB8AC3E}">
        <p14:creationId xmlns:p14="http://schemas.microsoft.com/office/powerpoint/2010/main" val="21871654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Coherence</a:t>
            </a:r>
            <a:endParaRPr lang="en-US" dirty="0"/>
          </a:p>
        </p:txBody>
      </p:sp>
      <p:sp>
        <p:nvSpPr>
          <p:cNvPr id="3" name="Content Placeholder 2"/>
          <p:cNvSpPr>
            <a:spLocks noGrp="1"/>
          </p:cNvSpPr>
          <p:nvPr>
            <p:ph idx="1"/>
          </p:nvPr>
        </p:nvSpPr>
        <p:spPr>
          <a:xfrm>
            <a:off x="457200" y="1219200"/>
            <a:ext cx="8610600" cy="5105400"/>
          </a:xfrm>
        </p:spPr>
        <p:txBody>
          <a:bodyPr/>
          <a:lstStyle/>
          <a:p>
            <a:pPr marL="571500" lvl="1" indent="0">
              <a:buNone/>
            </a:pPr>
            <a:endParaRPr lang="en-US" dirty="0"/>
          </a:p>
          <a:p>
            <a:pPr marL="0" indent="0">
              <a:buNone/>
            </a:pPr>
            <a:r>
              <a:rPr lang="en-US" dirty="0">
                <a:solidFill>
                  <a:srgbClr val="008000"/>
                </a:solidFill>
              </a:rPr>
              <a:t>task</a:t>
            </a:r>
            <a:r>
              <a:rPr lang="en-US" dirty="0"/>
              <a:t> </a:t>
            </a:r>
            <a:r>
              <a:rPr lang="en-US" dirty="0" smtClean="0"/>
              <a:t>foo(x: </a:t>
            </a:r>
            <a:r>
              <a:rPr lang="en-US" dirty="0">
                <a:solidFill>
                  <a:srgbClr val="008000"/>
                </a:solidFill>
              </a:rPr>
              <a:t>region</a:t>
            </a:r>
            <a:r>
              <a:rPr lang="en-US" dirty="0" smtClean="0"/>
              <a:t>(…)) </a:t>
            </a:r>
            <a:r>
              <a:rPr lang="en-US" dirty="0" smtClean="0">
                <a:solidFill>
                  <a:srgbClr val="008000"/>
                </a:solidFill>
              </a:rPr>
              <a:t>where reads</a:t>
            </a:r>
            <a:r>
              <a:rPr lang="en-US" dirty="0"/>
              <a:t>(</a:t>
            </a:r>
            <a:r>
              <a:rPr lang="en-US" dirty="0" smtClean="0"/>
              <a:t>x), </a:t>
            </a:r>
            <a:r>
              <a:rPr lang="en-US" dirty="0" smtClean="0">
                <a:solidFill>
                  <a:srgbClr val="008000"/>
                </a:solidFill>
              </a:rPr>
              <a:t>writes</a:t>
            </a:r>
            <a:r>
              <a:rPr lang="en-US" dirty="0" smtClean="0"/>
              <a:t>(x), 			                                                       </a:t>
            </a:r>
            <a:r>
              <a:rPr lang="en-US" dirty="0" smtClean="0">
                <a:solidFill>
                  <a:srgbClr val="008000"/>
                </a:solidFill>
              </a:rPr>
              <a:t>exclusive</a:t>
            </a:r>
            <a:r>
              <a:rPr lang="en-US" dirty="0" smtClean="0"/>
              <a:t>(x)</a:t>
            </a:r>
          </a:p>
          <a:p>
            <a:pPr marL="0" indent="0">
              <a:buNone/>
            </a:pPr>
            <a:r>
              <a:rPr lang="en-US" dirty="0" smtClean="0">
                <a:solidFill>
                  <a:srgbClr val="008000"/>
                </a:solidFill>
              </a:rPr>
              <a:t>do</a:t>
            </a:r>
            <a:endParaRPr lang="en-US" dirty="0">
              <a:solidFill>
                <a:srgbClr val="008000"/>
              </a:solidFill>
            </a:endParaRPr>
          </a:p>
          <a:p>
            <a:pPr marL="0" indent="0">
              <a:buNone/>
            </a:pPr>
            <a:r>
              <a:rPr lang="en-US" dirty="0" smtClean="0"/>
              <a:t>	bar(x)</a:t>
            </a:r>
          </a:p>
          <a:p>
            <a:pPr marL="0" indent="0">
              <a:buNone/>
            </a:pPr>
            <a:r>
              <a:rPr lang="en-US" dirty="0"/>
              <a:t>	</a:t>
            </a:r>
            <a:r>
              <a:rPr lang="en-US" dirty="0" err="1" smtClean="0"/>
              <a:t>bazz</a:t>
            </a:r>
            <a:r>
              <a:rPr lang="en-US" dirty="0" smtClean="0"/>
              <a:t>(x)</a:t>
            </a:r>
          </a:p>
          <a:p>
            <a:pPr marL="0" indent="0">
              <a:buNone/>
            </a:pPr>
            <a:r>
              <a:rPr lang="en-US" dirty="0" smtClean="0">
                <a:solidFill>
                  <a:srgbClr val="008000"/>
                </a:solidFill>
              </a:rPr>
              <a:t>end</a:t>
            </a:r>
          </a:p>
          <a:p>
            <a:pPr marL="0" indent="0">
              <a:buNone/>
            </a:pPr>
            <a:endParaRPr lang="en-US" dirty="0">
              <a:solidFill>
                <a:srgbClr val="008000"/>
              </a:solidFill>
            </a:endParaRPr>
          </a:p>
          <a:p>
            <a:pPr marL="0" indent="0">
              <a:buNone/>
            </a:pPr>
            <a:r>
              <a:rPr lang="en-US" dirty="0" smtClean="0">
                <a:solidFill>
                  <a:srgbClr val="008000"/>
                </a:solidFill>
              </a:rPr>
              <a:t>task </a:t>
            </a:r>
            <a:r>
              <a:rPr lang="en-US" dirty="0" smtClean="0"/>
              <a:t>bar(r: </a:t>
            </a:r>
            <a:r>
              <a:rPr lang="en-US" dirty="0" smtClean="0">
                <a:solidFill>
                  <a:srgbClr val="008000"/>
                </a:solidFill>
              </a:rPr>
              <a:t>region</a:t>
            </a:r>
            <a:r>
              <a:rPr lang="en-US" dirty="0" smtClean="0"/>
              <a:t>(…)) </a:t>
            </a:r>
            <a:r>
              <a:rPr lang="en-US" dirty="0" smtClean="0">
                <a:solidFill>
                  <a:srgbClr val="008000"/>
                </a:solidFill>
              </a:rPr>
              <a:t>where</a:t>
            </a:r>
            <a:r>
              <a:rPr lang="en-US" dirty="0" smtClean="0"/>
              <a:t> </a:t>
            </a:r>
            <a:r>
              <a:rPr lang="en-US" dirty="0" smtClean="0">
                <a:solidFill>
                  <a:srgbClr val="008000"/>
                </a:solidFill>
              </a:rPr>
              <a:t>reads</a:t>
            </a:r>
            <a:r>
              <a:rPr lang="en-US" dirty="0" smtClean="0"/>
              <a:t>(r), </a:t>
            </a:r>
            <a:r>
              <a:rPr lang="en-US" dirty="0" smtClean="0">
                <a:solidFill>
                  <a:srgbClr val="008000"/>
                </a:solidFill>
              </a:rPr>
              <a:t>writes</a:t>
            </a:r>
            <a:r>
              <a:rPr lang="en-US" dirty="0" smtClean="0"/>
              <a:t>(r), </a:t>
            </a:r>
            <a:r>
              <a:rPr lang="en-US" dirty="0" smtClean="0">
                <a:solidFill>
                  <a:srgbClr val="008000"/>
                </a:solidFill>
              </a:rPr>
              <a:t>atomic</a:t>
            </a:r>
            <a:r>
              <a:rPr lang="en-US" dirty="0" smtClean="0"/>
              <a:t>(r)</a:t>
            </a:r>
          </a:p>
          <a:p>
            <a:pPr marL="0" indent="0">
              <a:buNone/>
            </a:pPr>
            <a:endParaRPr lang="en-US" dirty="0"/>
          </a:p>
          <a:p>
            <a:pPr marL="0" indent="0">
              <a:buNone/>
            </a:pPr>
            <a:r>
              <a:rPr lang="en-US" dirty="0">
                <a:solidFill>
                  <a:srgbClr val="008000"/>
                </a:solidFill>
              </a:rPr>
              <a:t>task </a:t>
            </a:r>
            <a:r>
              <a:rPr lang="en-US" dirty="0" err="1" smtClean="0"/>
              <a:t>bazz</a:t>
            </a:r>
            <a:r>
              <a:rPr lang="en-US" dirty="0" smtClean="0"/>
              <a:t>(</a:t>
            </a:r>
            <a:r>
              <a:rPr lang="en-US" dirty="0"/>
              <a:t>r: </a:t>
            </a:r>
            <a:r>
              <a:rPr lang="en-US" dirty="0">
                <a:solidFill>
                  <a:srgbClr val="008000"/>
                </a:solidFill>
              </a:rPr>
              <a:t>region</a:t>
            </a:r>
            <a:r>
              <a:rPr lang="en-US" dirty="0"/>
              <a:t>(…)) </a:t>
            </a:r>
            <a:r>
              <a:rPr lang="en-US" dirty="0">
                <a:solidFill>
                  <a:srgbClr val="008000"/>
                </a:solidFill>
              </a:rPr>
              <a:t>where</a:t>
            </a:r>
            <a:r>
              <a:rPr lang="en-US" dirty="0"/>
              <a:t> </a:t>
            </a:r>
            <a:r>
              <a:rPr lang="en-US" dirty="0">
                <a:solidFill>
                  <a:srgbClr val="008000"/>
                </a:solidFill>
              </a:rPr>
              <a:t>reads</a:t>
            </a:r>
            <a:r>
              <a:rPr lang="en-US" dirty="0"/>
              <a:t>(r), </a:t>
            </a:r>
            <a:r>
              <a:rPr lang="en-US" dirty="0">
                <a:solidFill>
                  <a:srgbClr val="008000"/>
                </a:solidFill>
              </a:rPr>
              <a:t>writes</a:t>
            </a:r>
            <a:r>
              <a:rPr lang="en-US" dirty="0"/>
              <a:t>(r), </a:t>
            </a:r>
            <a:r>
              <a:rPr lang="en-US" dirty="0" smtClean="0">
                <a:solidFill>
                  <a:srgbClr val="008000"/>
                </a:solidFill>
              </a:rPr>
              <a:t>atomic</a:t>
            </a:r>
            <a:r>
              <a:rPr lang="en-US" dirty="0"/>
              <a:t>(r)</a:t>
            </a:r>
          </a:p>
          <a:p>
            <a:pPr marL="0" indent="0">
              <a:buNone/>
            </a:pPr>
            <a:endParaRPr lang="en-US" dirty="0" smtClean="0"/>
          </a:p>
          <a:p>
            <a:pPr lvl="1"/>
            <a:endParaRPr lang="en-US" dirty="0" smtClean="0"/>
          </a:p>
          <a:p>
            <a:pPr>
              <a:buFont typeface="Arial"/>
              <a:buChar char="•"/>
            </a:pPr>
            <a:endParaRPr lang="en-US" dirty="0" smtClean="0"/>
          </a:p>
        </p:txBody>
      </p:sp>
    </p:spTree>
    <p:extLst>
      <p:ext uri="{BB962C8B-B14F-4D97-AF65-F5344CB8AC3E}">
        <p14:creationId xmlns:p14="http://schemas.microsoft.com/office/powerpoint/2010/main" val="23504388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Simultaneous Coherence</a:t>
            </a:r>
            <a:endParaRPr lang="en-US" dirty="0"/>
          </a:p>
        </p:txBody>
      </p:sp>
      <p:sp>
        <p:nvSpPr>
          <p:cNvPr id="3" name="Content Placeholder 2"/>
          <p:cNvSpPr>
            <a:spLocks noGrp="1"/>
          </p:cNvSpPr>
          <p:nvPr>
            <p:ph idx="1"/>
          </p:nvPr>
        </p:nvSpPr>
        <p:spPr/>
        <p:txBody>
          <a:bodyPr/>
          <a:lstStyle/>
          <a:p>
            <a:pPr marL="571500" lvl="1" indent="0">
              <a:buNone/>
            </a:pPr>
            <a:endParaRPr lang="en-US" dirty="0"/>
          </a:p>
          <a:p>
            <a:pPr marL="0" indent="0">
              <a:buNone/>
            </a:pPr>
            <a:r>
              <a:rPr lang="en-US" dirty="0">
                <a:solidFill>
                  <a:srgbClr val="008000"/>
                </a:solidFill>
              </a:rPr>
              <a:t>task</a:t>
            </a:r>
            <a:r>
              <a:rPr lang="en-US" dirty="0"/>
              <a:t> </a:t>
            </a:r>
            <a:r>
              <a:rPr lang="en-US" dirty="0" smtClean="0"/>
              <a:t>foo(x: </a:t>
            </a:r>
            <a:r>
              <a:rPr lang="en-US" dirty="0">
                <a:solidFill>
                  <a:srgbClr val="008000"/>
                </a:solidFill>
              </a:rPr>
              <a:t>region</a:t>
            </a:r>
            <a:r>
              <a:rPr lang="en-US" dirty="0" smtClean="0"/>
              <a:t>(…)) </a:t>
            </a:r>
            <a:r>
              <a:rPr lang="en-US" dirty="0" smtClean="0">
                <a:solidFill>
                  <a:srgbClr val="008000"/>
                </a:solidFill>
              </a:rPr>
              <a:t>where reads</a:t>
            </a:r>
            <a:r>
              <a:rPr lang="en-US" dirty="0"/>
              <a:t>(</a:t>
            </a:r>
            <a:r>
              <a:rPr lang="en-US" dirty="0" smtClean="0"/>
              <a:t>x), </a:t>
            </a:r>
            <a:r>
              <a:rPr lang="en-US" dirty="0" smtClean="0">
                <a:solidFill>
                  <a:srgbClr val="008000"/>
                </a:solidFill>
              </a:rPr>
              <a:t>writes</a:t>
            </a:r>
            <a:r>
              <a:rPr lang="en-US" dirty="0" smtClean="0"/>
              <a:t>(x)</a:t>
            </a:r>
          </a:p>
          <a:p>
            <a:pPr marL="0" indent="0">
              <a:buNone/>
            </a:pPr>
            <a:r>
              <a:rPr lang="en-US" dirty="0" smtClean="0">
                <a:solidFill>
                  <a:srgbClr val="008000"/>
                </a:solidFill>
              </a:rPr>
              <a:t>do</a:t>
            </a:r>
            <a:endParaRPr lang="en-US" dirty="0">
              <a:solidFill>
                <a:srgbClr val="008000"/>
              </a:solidFill>
            </a:endParaRPr>
          </a:p>
          <a:p>
            <a:pPr marL="0" indent="0">
              <a:buNone/>
            </a:pPr>
            <a:r>
              <a:rPr lang="en-US" dirty="0" smtClean="0"/>
              <a:t>	bar(x)</a:t>
            </a:r>
          </a:p>
          <a:p>
            <a:pPr marL="0" indent="0">
              <a:buNone/>
            </a:pPr>
            <a:r>
              <a:rPr lang="en-US" dirty="0"/>
              <a:t>	</a:t>
            </a:r>
            <a:r>
              <a:rPr lang="en-US" dirty="0" err="1" smtClean="0"/>
              <a:t>bazz</a:t>
            </a:r>
            <a:r>
              <a:rPr lang="en-US" dirty="0" smtClean="0"/>
              <a:t>(x)</a:t>
            </a:r>
          </a:p>
          <a:p>
            <a:pPr marL="0" indent="0">
              <a:buNone/>
            </a:pPr>
            <a:r>
              <a:rPr lang="en-US" dirty="0" smtClean="0">
                <a:solidFill>
                  <a:srgbClr val="008000"/>
                </a:solidFill>
              </a:rPr>
              <a:t>end</a:t>
            </a:r>
          </a:p>
          <a:p>
            <a:pPr marL="0" indent="0">
              <a:buNone/>
            </a:pPr>
            <a:endParaRPr lang="en-US" dirty="0">
              <a:solidFill>
                <a:srgbClr val="008000"/>
              </a:solidFill>
            </a:endParaRPr>
          </a:p>
          <a:p>
            <a:pPr marL="0" indent="0">
              <a:buNone/>
            </a:pPr>
            <a:r>
              <a:rPr lang="en-US" dirty="0" smtClean="0">
                <a:solidFill>
                  <a:srgbClr val="008000"/>
                </a:solidFill>
              </a:rPr>
              <a:t>task </a:t>
            </a:r>
            <a:r>
              <a:rPr lang="en-US" dirty="0" smtClean="0"/>
              <a:t>bar(r: </a:t>
            </a:r>
            <a:r>
              <a:rPr lang="en-US" dirty="0" smtClean="0">
                <a:solidFill>
                  <a:srgbClr val="008000"/>
                </a:solidFill>
              </a:rPr>
              <a:t>region</a:t>
            </a:r>
            <a:r>
              <a:rPr lang="en-US" dirty="0" smtClean="0"/>
              <a:t>(…)) </a:t>
            </a:r>
            <a:r>
              <a:rPr lang="en-US" dirty="0" smtClean="0">
                <a:solidFill>
                  <a:srgbClr val="008000"/>
                </a:solidFill>
              </a:rPr>
              <a:t>where</a:t>
            </a:r>
            <a:r>
              <a:rPr lang="en-US" dirty="0" smtClean="0"/>
              <a:t> </a:t>
            </a:r>
            <a:r>
              <a:rPr lang="en-US" dirty="0" smtClean="0">
                <a:solidFill>
                  <a:srgbClr val="008000"/>
                </a:solidFill>
              </a:rPr>
              <a:t>reads</a:t>
            </a:r>
            <a:r>
              <a:rPr lang="en-US" dirty="0" smtClean="0"/>
              <a:t>(r), </a:t>
            </a:r>
            <a:r>
              <a:rPr lang="en-US" dirty="0" smtClean="0">
                <a:solidFill>
                  <a:srgbClr val="008000"/>
                </a:solidFill>
              </a:rPr>
              <a:t>writes</a:t>
            </a:r>
            <a:r>
              <a:rPr lang="en-US" dirty="0" smtClean="0"/>
              <a:t>(r), 						</a:t>
            </a:r>
            <a:r>
              <a:rPr lang="en-US" dirty="0" smtClean="0">
                <a:solidFill>
                  <a:srgbClr val="008000"/>
                </a:solidFill>
              </a:rPr>
              <a:t>simultaneous</a:t>
            </a:r>
            <a:r>
              <a:rPr lang="en-US" dirty="0" smtClean="0"/>
              <a:t>(r)</a:t>
            </a:r>
          </a:p>
          <a:p>
            <a:pPr marL="0" indent="0">
              <a:buNone/>
            </a:pPr>
            <a:endParaRPr lang="en-US" dirty="0"/>
          </a:p>
          <a:p>
            <a:pPr marL="0" indent="0">
              <a:buNone/>
            </a:pPr>
            <a:r>
              <a:rPr lang="en-US" dirty="0">
                <a:solidFill>
                  <a:srgbClr val="008000"/>
                </a:solidFill>
              </a:rPr>
              <a:t>task </a:t>
            </a:r>
            <a:r>
              <a:rPr lang="en-US" dirty="0" err="1" smtClean="0"/>
              <a:t>bazz</a:t>
            </a:r>
            <a:r>
              <a:rPr lang="en-US" dirty="0" smtClean="0"/>
              <a:t>(</a:t>
            </a:r>
            <a:r>
              <a:rPr lang="en-US" dirty="0"/>
              <a:t>r: </a:t>
            </a:r>
            <a:r>
              <a:rPr lang="en-US" dirty="0">
                <a:solidFill>
                  <a:srgbClr val="008000"/>
                </a:solidFill>
              </a:rPr>
              <a:t>region</a:t>
            </a:r>
            <a:r>
              <a:rPr lang="en-US" dirty="0"/>
              <a:t>(…)) </a:t>
            </a:r>
            <a:r>
              <a:rPr lang="en-US" dirty="0">
                <a:solidFill>
                  <a:srgbClr val="008000"/>
                </a:solidFill>
              </a:rPr>
              <a:t>where</a:t>
            </a:r>
            <a:r>
              <a:rPr lang="en-US" dirty="0"/>
              <a:t> </a:t>
            </a:r>
            <a:r>
              <a:rPr lang="en-US" dirty="0">
                <a:solidFill>
                  <a:srgbClr val="008000"/>
                </a:solidFill>
              </a:rPr>
              <a:t>reads</a:t>
            </a:r>
            <a:r>
              <a:rPr lang="en-US" dirty="0"/>
              <a:t>(r), </a:t>
            </a:r>
            <a:r>
              <a:rPr lang="en-US" dirty="0">
                <a:solidFill>
                  <a:srgbClr val="008000"/>
                </a:solidFill>
              </a:rPr>
              <a:t>writes</a:t>
            </a:r>
            <a:r>
              <a:rPr lang="en-US" dirty="0"/>
              <a:t>(r), 						</a:t>
            </a:r>
            <a:r>
              <a:rPr lang="en-US" dirty="0" smtClean="0">
                <a:solidFill>
                  <a:srgbClr val="008000"/>
                </a:solidFill>
              </a:rPr>
              <a:t>simultaneous</a:t>
            </a:r>
            <a:r>
              <a:rPr lang="en-US" dirty="0" smtClean="0"/>
              <a:t>(</a:t>
            </a:r>
            <a:r>
              <a:rPr lang="en-US" dirty="0"/>
              <a:t>r)</a:t>
            </a:r>
          </a:p>
          <a:p>
            <a:pPr marL="0" indent="0">
              <a:buNone/>
            </a:pPr>
            <a:endParaRPr lang="en-US" dirty="0" smtClean="0"/>
          </a:p>
          <a:p>
            <a:pPr lvl="1"/>
            <a:endParaRPr lang="en-US" dirty="0" smtClean="0"/>
          </a:p>
          <a:p>
            <a:pPr>
              <a:buFont typeface="Arial"/>
              <a:buChar char="•"/>
            </a:pPr>
            <a:endParaRPr lang="en-US" dirty="0" smtClean="0"/>
          </a:p>
        </p:txBody>
      </p:sp>
    </p:spTree>
    <p:extLst>
      <p:ext uri="{BB962C8B-B14F-4D97-AF65-F5344CB8AC3E}">
        <p14:creationId xmlns:p14="http://schemas.microsoft.com/office/powerpoint/2010/main" val="11449560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Simultaneous Coherence</a:t>
            </a:r>
            <a:endParaRPr lang="en-US" dirty="0"/>
          </a:p>
        </p:txBody>
      </p:sp>
      <p:sp>
        <p:nvSpPr>
          <p:cNvPr id="3" name="Content Placeholder 2"/>
          <p:cNvSpPr>
            <a:spLocks noGrp="1"/>
          </p:cNvSpPr>
          <p:nvPr>
            <p:ph idx="1"/>
          </p:nvPr>
        </p:nvSpPr>
        <p:spPr/>
        <p:txBody>
          <a:bodyPr/>
          <a:lstStyle/>
          <a:p>
            <a:pPr marL="571500" lvl="1" indent="0">
              <a:buNone/>
            </a:pPr>
            <a:endParaRPr lang="en-US" dirty="0"/>
          </a:p>
          <a:p>
            <a:pPr>
              <a:buFont typeface="Arial"/>
              <a:buChar char="•"/>
            </a:pPr>
            <a:r>
              <a:rPr lang="en-US" dirty="0" smtClean="0"/>
              <a:t>Progressive relaxation of coherence</a:t>
            </a:r>
          </a:p>
          <a:p>
            <a:pPr marL="571500" lvl="1" indent="0">
              <a:buNone/>
            </a:pPr>
            <a:r>
              <a:rPr lang="en-US" dirty="0" smtClean="0">
                <a:solidFill>
                  <a:srgbClr val="008000"/>
                </a:solidFill>
              </a:rPr>
              <a:t>Exclusive &gt; Atomic &gt; Simultaneous</a:t>
            </a:r>
          </a:p>
          <a:p>
            <a:pPr marL="571500" lvl="1" indent="0">
              <a:buNone/>
            </a:pPr>
            <a:endParaRPr lang="en-US" dirty="0">
              <a:solidFill>
                <a:srgbClr val="008000"/>
              </a:solidFill>
            </a:endParaRPr>
          </a:p>
          <a:p>
            <a:pPr>
              <a:buFont typeface="Arial"/>
              <a:buChar char="•"/>
            </a:pPr>
            <a:r>
              <a:rPr lang="en-US" dirty="0" smtClean="0">
                <a:solidFill>
                  <a:srgbClr val="000000"/>
                </a:solidFill>
              </a:rPr>
              <a:t>Simultaneous coherence</a:t>
            </a:r>
          </a:p>
          <a:p>
            <a:pPr lvl="1">
              <a:buFont typeface="Arial"/>
              <a:buChar char="•"/>
            </a:pPr>
            <a:r>
              <a:rPr lang="en-US" dirty="0" smtClean="0">
                <a:solidFill>
                  <a:srgbClr val="000000"/>
                </a:solidFill>
              </a:rPr>
              <a:t>Implies programmer involvement in managing concurrency </a:t>
            </a:r>
          </a:p>
          <a:p>
            <a:pPr lvl="1">
              <a:buFont typeface="Arial"/>
              <a:buChar char="•"/>
            </a:pPr>
            <a:r>
              <a:rPr lang="en-US" dirty="0" smtClean="0">
                <a:solidFill>
                  <a:srgbClr val="000000"/>
                </a:solidFill>
              </a:rPr>
              <a:t>Additional primitives</a:t>
            </a:r>
          </a:p>
          <a:p>
            <a:pPr lvl="2">
              <a:buFont typeface="Arial"/>
              <a:buChar char="•"/>
            </a:pPr>
            <a:r>
              <a:rPr lang="en-US" dirty="0" smtClean="0">
                <a:solidFill>
                  <a:srgbClr val="008000"/>
                </a:solidFill>
              </a:rPr>
              <a:t>acquire</a:t>
            </a:r>
            <a:r>
              <a:rPr lang="en-US" dirty="0" smtClean="0">
                <a:solidFill>
                  <a:srgbClr val="000000"/>
                </a:solidFill>
              </a:rPr>
              <a:t>(r), </a:t>
            </a:r>
            <a:r>
              <a:rPr lang="en-US" dirty="0" smtClean="0">
                <a:solidFill>
                  <a:srgbClr val="008000"/>
                </a:solidFill>
              </a:rPr>
              <a:t>release</a:t>
            </a:r>
            <a:r>
              <a:rPr lang="en-US" dirty="0" smtClean="0">
                <a:solidFill>
                  <a:srgbClr val="000000"/>
                </a:solidFill>
              </a:rPr>
              <a:t>(r), phase barriers</a:t>
            </a:r>
          </a:p>
          <a:p>
            <a:pPr lvl="2">
              <a:buFont typeface="Arial"/>
              <a:buChar char="•"/>
            </a:pPr>
            <a:endParaRPr lang="en-US" i="1" dirty="0">
              <a:solidFill>
                <a:srgbClr val="000000"/>
              </a:solidFill>
            </a:endParaRPr>
          </a:p>
          <a:p>
            <a:pPr>
              <a:buFont typeface="Arial"/>
              <a:buChar char="•"/>
            </a:pPr>
            <a:r>
              <a:rPr lang="en-US" dirty="0" smtClean="0">
                <a:solidFill>
                  <a:srgbClr val="000000"/>
                </a:solidFill>
              </a:rPr>
              <a:t>An example of “opening the hood”</a:t>
            </a:r>
          </a:p>
          <a:p>
            <a:pPr lvl="1">
              <a:buFont typeface="Arial"/>
              <a:buChar char="•"/>
            </a:pPr>
            <a:r>
              <a:rPr lang="en-US" dirty="0" smtClean="0">
                <a:solidFill>
                  <a:srgbClr val="000000"/>
                </a:solidFill>
              </a:rPr>
              <a:t>Programmer takes responsibility for coordination between tasks using simultaneous coherence</a:t>
            </a:r>
            <a:endParaRPr lang="en-US" dirty="0" smtClean="0"/>
          </a:p>
          <a:p>
            <a:pPr>
              <a:buFont typeface="Arial"/>
              <a:buChar char="•"/>
            </a:pPr>
            <a:endParaRPr lang="en-US" dirty="0" smtClean="0"/>
          </a:p>
        </p:txBody>
      </p:sp>
    </p:spTree>
    <p:extLst>
      <p:ext uri="{BB962C8B-B14F-4D97-AF65-F5344CB8AC3E}">
        <p14:creationId xmlns:p14="http://schemas.microsoft.com/office/powerpoint/2010/main" val="22729059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Legion Architecture</a:t>
            </a:r>
            <a:endParaRPr lang="en-US" dirty="0"/>
          </a:p>
        </p:txBody>
      </p:sp>
      <p:grpSp>
        <p:nvGrpSpPr>
          <p:cNvPr id="3" name="Group 2"/>
          <p:cNvGrpSpPr/>
          <p:nvPr/>
        </p:nvGrpSpPr>
        <p:grpSpPr>
          <a:xfrm>
            <a:off x="457200" y="1280160"/>
            <a:ext cx="8229600" cy="5301852"/>
            <a:chOff x="457200" y="1280160"/>
            <a:chExt cx="8229600" cy="5301852"/>
          </a:xfrm>
        </p:grpSpPr>
        <p:sp>
          <p:nvSpPr>
            <p:cNvPr id="20" name="Rectangle 19"/>
            <p:cNvSpPr/>
            <p:nvPr/>
          </p:nvSpPr>
          <p:spPr>
            <a:xfrm>
              <a:off x="2651760" y="4844373"/>
              <a:ext cx="4206240" cy="727184"/>
            </a:xfrm>
            <a:prstGeom prst="rect">
              <a:avLst/>
            </a:prstGeom>
            <a:solidFill>
              <a:schemeClr val="accent5">
                <a:lumMod val="75000"/>
              </a:schemeClr>
            </a:solidFill>
            <a:ln w="25400">
              <a:solidFill>
                <a:schemeClr val="accent5">
                  <a:lumMod val="50000"/>
                </a:schemeClr>
              </a:solidFill>
              <a:prstDash val="solid"/>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b="1" dirty="0" smtClean="0">
                  <a:solidFill>
                    <a:schemeClr val="bg1">
                      <a:lumMod val="75000"/>
                      <a:lumOff val="25000"/>
                    </a:schemeClr>
                  </a:solidFill>
                  <a:latin typeface="Calibri"/>
                  <a:cs typeface="Calibri"/>
                </a:rPr>
                <a:t>Realm</a:t>
              </a:r>
              <a:endParaRPr lang="en-US" sz="1600" b="1" dirty="0">
                <a:solidFill>
                  <a:schemeClr val="bg1">
                    <a:lumMod val="75000"/>
                    <a:lumOff val="25000"/>
                  </a:schemeClr>
                </a:solidFill>
                <a:latin typeface="Calibri"/>
                <a:cs typeface="Calibri"/>
              </a:endParaRPr>
            </a:p>
          </p:txBody>
        </p:sp>
        <p:sp>
          <p:nvSpPr>
            <p:cNvPr id="21" name="Rectangle 20"/>
            <p:cNvSpPr/>
            <p:nvPr/>
          </p:nvSpPr>
          <p:spPr>
            <a:xfrm>
              <a:off x="7315200" y="4844373"/>
              <a:ext cx="1366810" cy="727184"/>
            </a:xfrm>
            <a:prstGeom prst="rect">
              <a:avLst/>
            </a:prstGeom>
            <a:solidFill>
              <a:schemeClr val="accent5">
                <a:lumMod val="75000"/>
              </a:schemeClr>
            </a:solidFill>
            <a:ln w="25400">
              <a:solidFill>
                <a:schemeClr val="accent5">
                  <a:lumMod val="50000"/>
                </a:schemeClr>
              </a:solidFill>
              <a:prstDash val="solid"/>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b="1" dirty="0" err="1" smtClean="0">
                  <a:solidFill>
                    <a:schemeClr val="bg1">
                      <a:lumMod val="75000"/>
                      <a:lumOff val="25000"/>
                    </a:schemeClr>
                  </a:solidFill>
                  <a:latin typeface="Calibri"/>
                  <a:cs typeface="Calibri"/>
                </a:rPr>
                <a:t>Isometry</a:t>
              </a:r>
              <a:endParaRPr lang="en-US" sz="2000" b="1" dirty="0" smtClean="0">
                <a:solidFill>
                  <a:schemeClr val="bg1">
                    <a:lumMod val="75000"/>
                    <a:lumOff val="25000"/>
                  </a:schemeClr>
                </a:solidFill>
                <a:latin typeface="Calibri"/>
                <a:cs typeface="Calibri"/>
              </a:endParaRPr>
            </a:p>
            <a:p>
              <a:pPr algn="ctr"/>
              <a:r>
                <a:rPr lang="en-US" sz="2000" b="1" dirty="0" smtClean="0">
                  <a:solidFill>
                    <a:schemeClr val="bg1">
                      <a:lumMod val="75000"/>
                      <a:lumOff val="25000"/>
                    </a:schemeClr>
                  </a:solidFill>
                  <a:latin typeface="Calibri"/>
                  <a:cs typeface="Calibri"/>
                </a:rPr>
                <a:t>(DMA)</a:t>
              </a:r>
              <a:endParaRPr lang="en-US" sz="1600" b="1" dirty="0">
                <a:solidFill>
                  <a:schemeClr val="bg1">
                    <a:lumMod val="75000"/>
                    <a:lumOff val="25000"/>
                  </a:schemeClr>
                </a:solidFill>
                <a:latin typeface="Calibri"/>
                <a:cs typeface="Calibri"/>
              </a:endParaRPr>
            </a:p>
          </p:txBody>
        </p:sp>
        <p:sp>
          <p:nvSpPr>
            <p:cNvPr id="22" name="Rectangle 21"/>
            <p:cNvSpPr/>
            <p:nvPr/>
          </p:nvSpPr>
          <p:spPr>
            <a:xfrm>
              <a:off x="2651760" y="3657600"/>
              <a:ext cx="6035040" cy="727184"/>
            </a:xfrm>
            <a:prstGeom prst="rect">
              <a:avLst/>
            </a:prstGeom>
            <a:solidFill>
              <a:schemeClr val="accent5">
                <a:lumMod val="75000"/>
              </a:schemeClr>
            </a:solidFill>
            <a:ln w="25400">
              <a:solidFill>
                <a:schemeClr val="accent5">
                  <a:lumMod val="50000"/>
                </a:schemeClr>
              </a:solidFill>
              <a:prstDash val="solid"/>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b="1" dirty="0" smtClean="0">
                  <a:solidFill>
                    <a:schemeClr val="bg1">
                      <a:lumMod val="75000"/>
                      <a:lumOff val="25000"/>
                    </a:schemeClr>
                  </a:solidFill>
                  <a:latin typeface="Calibri"/>
                  <a:cs typeface="Calibri"/>
                </a:rPr>
                <a:t>Legion</a:t>
              </a:r>
              <a:br>
                <a:rPr lang="en-US" sz="2000" b="1" dirty="0" smtClean="0">
                  <a:solidFill>
                    <a:schemeClr val="bg1">
                      <a:lumMod val="75000"/>
                      <a:lumOff val="25000"/>
                    </a:schemeClr>
                  </a:solidFill>
                  <a:latin typeface="Calibri"/>
                  <a:cs typeface="Calibri"/>
                </a:rPr>
              </a:br>
              <a:r>
                <a:rPr lang="en-US" sz="2000" b="1" dirty="0" smtClean="0">
                  <a:solidFill>
                    <a:schemeClr val="bg1">
                      <a:lumMod val="75000"/>
                      <a:lumOff val="25000"/>
                    </a:schemeClr>
                  </a:solidFill>
                  <a:latin typeface="Calibri"/>
                  <a:cs typeface="Calibri"/>
                </a:rPr>
                <a:t>(runtime)</a:t>
              </a:r>
              <a:endParaRPr lang="en-US" sz="1600" b="1" dirty="0">
                <a:solidFill>
                  <a:schemeClr val="bg1">
                    <a:lumMod val="75000"/>
                    <a:lumOff val="25000"/>
                  </a:schemeClr>
                </a:solidFill>
                <a:latin typeface="Calibri"/>
                <a:cs typeface="Calibri"/>
              </a:endParaRPr>
            </a:p>
          </p:txBody>
        </p:sp>
        <p:sp>
          <p:nvSpPr>
            <p:cNvPr id="23" name="Rectangle 22"/>
            <p:cNvSpPr/>
            <p:nvPr/>
          </p:nvSpPr>
          <p:spPr>
            <a:xfrm>
              <a:off x="3200400" y="2468880"/>
              <a:ext cx="1366810" cy="727184"/>
            </a:xfrm>
            <a:prstGeom prst="rect">
              <a:avLst/>
            </a:prstGeom>
            <a:solidFill>
              <a:schemeClr val="accent5">
                <a:lumMod val="75000"/>
              </a:schemeClr>
            </a:solidFill>
            <a:ln w="25400">
              <a:solidFill>
                <a:schemeClr val="accent5">
                  <a:lumMod val="50000"/>
                </a:schemeClr>
              </a:solidFill>
              <a:prstDash val="solid"/>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b="1" dirty="0">
                  <a:solidFill>
                    <a:schemeClr val="bg1">
                      <a:lumMod val="75000"/>
                      <a:lumOff val="25000"/>
                    </a:schemeClr>
                  </a:solidFill>
                  <a:latin typeface="Calibri"/>
                  <a:cs typeface="Calibri"/>
                </a:rPr>
                <a:t>Regent</a:t>
              </a:r>
              <a:br>
                <a:rPr lang="en-US" sz="2000" b="1" dirty="0">
                  <a:solidFill>
                    <a:schemeClr val="bg1">
                      <a:lumMod val="75000"/>
                      <a:lumOff val="25000"/>
                    </a:schemeClr>
                  </a:solidFill>
                  <a:latin typeface="Calibri"/>
                  <a:cs typeface="Calibri"/>
                </a:rPr>
              </a:br>
              <a:r>
                <a:rPr lang="en-US" sz="2000" b="1" dirty="0">
                  <a:solidFill>
                    <a:schemeClr val="bg1">
                      <a:lumMod val="75000"/>
                      <a:lumOff val="25000"/>
                    </a:schemeClr>
                  </a:solidFill>
                  <a:latin typeface="Calibri"/>
                  <a:cs typeface="Calibri"/>
                </a:rPr>
                <a:t>(compiler)</a:t>
              </a:r>
              <a:endParaRPr lang="en-US" sz="1600" b="1" dirty="0">
                <a:solidFill>
                  <a:schemeClr val="bg1">
                    <a:lumMod val="75000"/>
                    <a:lumOff val="25000"/>
                  </a:schemeClr>
                </a:solidFill>
                <a:latin typeface="Calibri"/>
                <a:cs typeface="Calibri"/>
              </a:endParaRPr>
            </a:p>
          </p:txBody>
        </p:sp>
        <p:sp>
          <p:nvSpPr>
            <p:cNvPr id="24" name="Rectangle 23"/>
            <p:cNvSpPr/>
            <p:nvPr/>
          </p:nvSpPr>
          <p:spPr>
            <a:xfrm>
              <a:off x="4983480" y="2468880"/>
              <a:ext cx="1366810" cy="727184"/>
            </a:xfrm>
            <a:prstGeom prst="rect">
              <a:avLst/>
            </a:prstGeom>
            <a:solidFill>
              <a:schemeClr val="tx1">
                <a:lumMod val="75000"/>
              </a:schemeClr>
            </a:solidFill>
            <a:ln w="25400">
              <a:solidFill>
                <a:schemeClr val="tx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b="1" dirty="0" smtClean="0">
                  <a:latin typeface="Calibri"/>
                  <a:cs typeface="Calibri"/>
                </a:rPr>
                <a:t>DSL</a:t>
              </a:r>
              <a:br>
                <a:rPr lang="en-US" sz="2000" b="1" dirty="0" smtClean="0">
                  <a:latin typeface="Calibri"/>
                  <a:cs typeface="Calibri"/>
                </a:rPr>
              </a:br>
              <a:r>
                <a:rPr lang="en-US" sz="2000" b="1" dirty="0" smtClean="0">
                  <a:latin typeface="Calibri"/>
                  <a:cs typeface="Calibri"/>
                </a:rPr>
                <a:t>compilers</a:t>
              </a:r>
              <a:endParaRPr lang="en-US" sz="1600" b="1" dirty="0">
                <a:latin typeface="Calibri"/>
                <a:cs typeface="Calibri"/>
              </a:endParaRPr>
            </a:p>
          </p:txBody>
        </p:sp>
        <p:sp>
          <p:nvSpPr>
            <p:cNvPr id="25" name="Rectangle 24"/>
            <p:cNvSpPr/>
            <p:nvPr/>
          </p:nvSpPr>
          <p:spPr>
            <a:xfrm>
              <a:off x="6766560" y="2468880"/>
              <a:ext cx="1366810" cy="727184"/>
            </a:xfrm>
            <a:prstGeom prst="rect">
              <a:avLst/>
            </a:prstGeom>
            <a:solidFill>
              <a:schemeClr val="accent5">
                <a:lumMod val="75000"/>
              </a:schemeClr>
            </a:solidFill>
            <a:ln w="25400">
              <a:solidFill>
                <a:schemeClr val="accent5">
                  <a:lumMod val="50000"/>
                </a:schemeClr>
              </a:solidFill>
              <a:prstDash val="solid"/>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b="1" dirty="0" smtClean="0">
                  <a:solidFill>
                    <a:schemeClr val="bg1">
                      <a:lumMod val="75000"/>
                      <a:lumOff val="25000"/>
                    </a:schemeClr>
                  </a:solidFill>
                  <a:latin typeface="Calibri"/>
                  <a:cs typeface="Calibri"/>
                </a:rPr>
                <a:t>Bishop</a:t>
              </a:r>
              <a:br>
                <a:rPr lang="en-US" sz="2000" b="1" dirty="0" smtClean="0">
                  <a:solidFill>
                    <a:schemeClr val="bg1">
                      <a:lumMod val="75000"/>
                      <a:lumOff val="25000"/>
                    </a:schemeClr>
                  </a:solidFill>
                  <a:latin typeface="Calibri"/>
                  <a:cs typeface="Calibri"/>
                </a:rPr>
              </a:br>
              <a:r>
                <a:rPr lang="en-US" sz="2000" b="1" dirty="0" smtClean="0">
                  <a:solidFill>
                    <a:schemeClr val="bg1">
                      <a:lumMod val="75000"/>
                      <a:lumOff val="25000"/>
                    </a:schemeClr>
                  </a:solidFill>
                  <a:latin typeface="Calibri"/>
                  <a:cs typeface="Calibri"/>
                </a:rPr>
                <a:t>(compiler)</a:t>
              </a:r>
              <a:endParaRPr lang="en-US" sz="1600" b="1" dirty="0">
                <a:solidFill>
                  <a:schemeClr val="bg1">
                    <a:lumMod val="75000"/>
                    <a:lumOff val="25000"/>
                  </a:schemeClr>
                </a:solidFill>
                <a:latin typeface="Calibri"/>
                <a:cs typeface="Calibri"/>
              </a:endParaRPr>
            </a:p>
          </p:txBody>
        </p:sp>
        <p:sp>
          <p:nvSpPr>
            <p:cNvPr id="26" name="Rectangle 25"/>
            <p:cNvSpPr/>
            <p:nvPr/>
          </p:nvSpPr>
          <p:spPr>
            <a:xfrm>
              <a:off x="2651760" y="1280160"/>
              <a:ext cx="2788920" cy="727184"/>
            </a:xfrm>
            <a:prstGeom prst="rect">
              <a:avLst/>
            </a:prstGeom>
            <a:solidFill>
              <a:schemeClr val="tx1">
                <a:lumMod val="75000"/>
              </a:schemeClr>
            </a:solidFill>
            <a:ln w="25400">
              <a:solidFill>
                <a:schemeClr val="tx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b="1" dirty="0" smtClean="0">
                  <a:latin typeface="Calibri"/>
                  <a:cs typeface="Calibri"/>
                </a:rPr>
                <a:t>applications</a:t>
              </a:r>
              <a:endParaRPr lang="en-US" sz="1600" b="1" dirty="0">
                <a:latin typeface="Calibri"/>
                <a:cs typeface="Calibri"/>
              </a:endParaRPr>
            </a:p>
          </p:txBody>
        </p:sp>
        <p:sp>
          <p:nvSpPr>
            <p:cNvPr id="27" name="Rectangle 26"/>
            <p:cNvSpPr/>
            <p:nvPr/>
          </p:nvSpPr>
          <p:spPr>
            <a:xfrm>
              <a:off x="5852160" y="1284229"/>
              <a:ext cx="2788920" cy="727184"/>
            </a:xfrm>
            <a:prstGeom prst="rect">
              <a:avLst/>
            </a:prstGeom>
            <a:solidFill>
              <a:schemeClr val="tx1">
                <a:lumMod val="75000"/>
              </a:schemeClr>
            </a:solidFill>
            <a:ln w="25400">
              <a:solidFill>
                <a:schemeClr val="tx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b="1" dirty="0" smtClean="0">
                  <a:latin typeface="Calibri"/>
                  <a:cs typeface="Calibri"/>
                </a:rPr>
                <a:t>mappers</a:t>
              </a:r>
              <a:endParaRPr lang="en-US" sz="1600" b="1" dirty="0">
                <a:latin typeface="Calibri"/>
                <a:cs typeface="Calibri"/>
              </a:endParaRPr>
            </a:p>
          </p:txBody>
        </p:sp>
        <p:sp>
          <p:nvSpPr>
            <p:cNvPr id="15" name="Rectangle 14"/>
            <p:cNvSpPr/>
            <p:nvPr/>
          </p:nvSpPr>
          <p:spPr>
            <a:xfrm>
              <a:off x="2651760" y="6035040"/>
              <a:ext cx="822960" cy="546972"/>
            </a:xfrm>
            <a:prstGeom prst="rect">
              <a:avLst/>
            </a:prstGeom>
            <a:solidFill>
              <a:schemeClr val="tx1">
                <a:lumMod val="75000"/>
              </a:schemeClr>
            </a:solidFill>
            <a:ln w="25400">
              <a:solidFill>
                <a:schemeClr val="tx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b="1" dirty="0" smtClean="0">
                  <a:latin typeface="Calibri"/>
                  <a:cs typeface="Calibri"/>
                </a:rPr>
                <a:t>POSIX</a:t>
              </a:r>
              <a:endParaRPr lang="en-US" sz="1400" b="1" dirty="0">
                <a:latin typeface="Calibri"/>
                <a:cs typeface="Calibri"/>
              </a:endParaRPr>
            </a:p>
          </p:txBody>
        </p:sp>
        <p:sp>
          <p:nvSpPr>
            <p:cNvPr id="17" name="Rectangle 16"/>
            <p:cNvSpPr/>
            <p:nvPr/>
          </p:nvSpPr>
          <p:spPr>
            <a:xfrm>
              <a:off x="4663440" y="6035040"/>
              <a:ext cx="822960" cy="546972"/>
            </a:xfrm>
            <a:prstGeom prst="rect">
              <a:avLst/>
            </a:prstGeom>
            <a:solidFill>
              <a:schemeClr val="tx1">
                <a:lumMod val="75000"/>
              </a:schemeClr>
            </a:solidFill>
            <a:ln w="25400">
              <a:solidFill>
                <a:schemeClr val="tx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b="1" dirty="0" smtClean="0">
                  <a:latin typeface="Calibri"/>
                  <a:cs typeface="Calibri"/>
                </a:rPr>
                <a:t>CUDA</a:t>
              </a:r>
              <a:endParaRPr lang="en-US" sz="1400" b="1" dirty="0">
                <a:latin typeface="Calibri"/>
                <a:cs typeface="Calibri"/>
              </a:endParaRPr>
            </a:p>
          </p:txBody>
        </p:sp>
        <p:sp>
          <p:nvSpPr>
            <p:cNvPr id="18" name="Rectangle 17"/>
            <p:cNvSpPr/>
            <p:nvPr/>
          </p:nvSpPr>
          <p:spPr>
            <a:xfrm>
              <a:off x="5669280" y="6035040"/>
              <a:ext cx="822960" cy="546972"/>
            </a:xfrm>
            <a:prstGeom prst="rect">
              <a:avLst/>
            </a:prstGeom>
            <a:solidFill>
              <a:schemeClr val="tx1">
                <a:lumMod val="75000"/>
              </a:schemeClr>
            </a:solidFill>
            <a:ln w="25400">
              <a:solidFill>
                <a:schemeClr val="tx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b="1" dirty="0" err="1" smtClean="0">
                  <a:latin typeface="Calibri"/>
                  <a:cs typeface="Calibri"/>
                </a:rPr>
                <a:t>GASNet</a:t>
              </a:r>
              <a:endParaRPr lang="en-US" sz="1400" b="1" dirty="0">
                <a:latin typeface="Calibri"/>
                <a:cs typeface="Calibri"/>
              </a:endParaRPr>
            </a:p>
          </p:txBody>
        </p:sp>
        <p:sp>
          <p:nvSpPr>
            <p:cNvPr id="19" name="Rectangle 18"/>
            <p:cNvSpPr/>
            <p:nvPr/>
          </p:nvSpPr>
          <p:spPr>
            <a:xfrm>
              <a:off x="6675120" y="6035040"/>
              <a:ext cx="822960" cy="546972"/>
            </a:xfrm>
            <a:prstGeom prst="rect">
              <a:avLst/>
            </a:prstGeom>
            <a:solidFill>
              <a:schemeClr val="tx1">
                <a:lumMod val="75000"/>
              </a:schemeClr>
            </a:solidFill>
            <a:ln w="25400">
              <a:solidFill>
                <a:schemeClr val="tx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b="1" dirty="0" err="1" smtClean="0">
                  <a:latin typeface="Calibri"/>
                  <a:cs typeface="Calibri"/>
                </a:rPr>
                <a:t>libnuma</a:t>
              </a:r>
              <a:endParaRPr lang="en-US" sz="1400" b="1" dirty="0">
                <a:latin typeface="Calibri"/>
                <a:cs typeface="Calibri"/>
              </a:endParaRPr>
            </a:p>
          </p:txBody>
        </p:sp>
        <p:sp>
          <p:nvSpPr>
            <p:cNvPr id="28" name="Rectangle 27"/>
            <p:cNvSpPr/>
            <p:nvPr/>
          </p:nvSpPr>
          <p:spPr>
            <a:xfrm>
              <a:off x="3657600" y="6035040"/>
              <a:ext cx="822960" cy="546972"/>
            </a:xfrm>
            <a:prstGeom prst="rect">
              <a:avLst/>
            </a:prstGeom>
            <a:solidFill>
              <a:schemeClr val="tx1">
                <a:lumMod val="75000"/>
              </a:schemeClr>
            </a:solidFill>
            <a:ln w="25400">
              <a:solidFill>
                <a:schemeClr val="tx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b="1" dirty="0" err="1" smtClean="0">
                  <a:latin typeface="Calibri"/>
                  <a:cs typeface="Calibri"/>
                </a:rPr>
                <a:t>pthreads</a:t>
              </a:r>
              <a:endParaRPr lang="en-US" sz="1400" b="1" dirty="0">
                <a:latin typeface="Calibri"/>
                <a:cs typeface="Calibri"/>
              </a:endParaRPr>
            </a:p>
          </p:txBody>
        </p:sp>
        <p:sp>
          <p:nvSpPr>
            <p:cNvPr id="29" name="Rectangle 28"/>
            <p:cNvSpPr/>
            <p:nvPr/>
          </p:nvSpPr>
          <p:spPr>
            <a:xfrm>
              <a:off x="457200" y="4846320"/>
              <a:ext cx="1366810" cy="727184"/>
            </a:xfrm>
            <a:prstGeom prst="rect">
              <a:avLst/>
            </a:prstGeom>
            <a:solidFill>
              <a:schemeClr val="accent5">
                <a:lumMod val="75000"/>
              </a:schemeClr>
            </a:solidFill>
            <a:ln w="25400">
              <a:solidFill>
                <a:schemeClr val="accent5">
                  <a:lumMod val="50000"/>
                </a:schemeClr>
              </a:solidFill>
              <a:prstDash val="solid"/>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b="1" dirty="0" err="1" smtClean="0">
                  <a:solidFill>
                    <a:schemeClr val="bg1">
                      <a:lumMod val="75000"/>
                      <a:lumOff val="25000"/>
                    </a:schemeClr>
                  </a:solidFill>
                  <a:latin typeface="Calibri"/>
                  <a:cs typeface="Calibri"/>
                </a:rPr>
                <a:t>func</a:t>
              </a:r>
              <a:r>
                <a:rPr lang="en-US" b="1" dirty="0" smtClean="0">
                  <a:solidFill>
                    <a:schemeClr val="bg1">
                      <a:lumMod val="75000"/>
                      <a:lumOff val="25000"/>
                    </a:schemeClr>
                  </a:solidFill>
                  <a:latin typeface="Calibri"/>
                  <a:cs typeface="Calibri"/>
                </a:rPr>
                <a:t>/</a:t>
              </a:r>
              <a:r>
                <a:rPr lang="en-US" b="1" dirty="0" err="1" smtClean="0">
                  <a:solidFill>
                    <a:schemeClr val="bg1">
                      <a:lumMod val="75000"/>
                      <a:lumOff val="25000"/>
                    </a:schemeClr>
                  </a:solidFill>
                  <a:latin typeface="Calibri"/>
                  <a:cs typeface="Calibri"/>
                </a:rPr>
                <a:t>perf</a:t>
              </a:r>
              <a:r>
                <a:rPr lang="en-US" b="1" dirty="0" smtClean="0">
                  <a:solidFill>
                    <a:schemeClr val="bg1">
                      <a:lumMod val="75000"/>
                      <a:lumOff val="25000"/>
                    </a:schemeClr>
                  </a:solidFill>
                  <a:latin typeface="Calibri"/>
                  <a:cs typeface="Calibri"/>
                </a:rPr>
                <a:t/>
              </a:r>
              <a:br>
                <a:rPr lang="en-US" b="1" dirty="0" smtClean="0">
                  <a:solidFill>
                    <a:schemeClr val="bg1">
                      <a:lumMod val="75000"/>
                      <a:lumOff val="25000"/>
                    </a:schemeClr>
                  </a:solidFill>
                  <a:latin typeface="Calibri"/>
                  <a:cs typeface="Calibri"/>
                </a:rPr>
              </a:br>
              <a:r>
                <a:rPr lang="en-US" b="1" dirty="0" err="1" smtClean="0">
                  <a:solidFill>
                    <a:schemeClr val="bg1">
                      <a:lumMod val="75000"/>
                      <a:lumOff val="25000"/>
                    </a:schemeClr>
                  </a:solidFill>
                  <a:latin typeface="Calibri"/>
                  <a:cs typeface="Calibri"/>
                </a:rPr>
                <a:t>verif</a:t>
              </a:r>
              <a:r>
                <a:rPr lang="en-US" b="1" dirty="0" smtClean="0">
                  <a:solidFill>
                    <a:schemeClr val="bg1">
                      <a:lumMod val="75000"/>
                      <a:lumOff val="25000"/>
                    </a:schemeClr>
                  </a:solidFill>
                  <a:latin typeface="Calibri"/>
                  <a:cs typeface="Calibri"/>
                </a:rPr>
                <a:t> tools</a:t>
              </a:r>
              <a:endParaRPr lang="en-US" sz="1400" b="1" dirty="0">
                <a:solidFill>
                  <a:schemeClr val="bg1">
                    <a:lumMod val="75000"/>
                    <a:lumOff val="25000"/>
                  </a:schemeClr>
                </a:solidFill>
                <a:latin typeface="Calibri"/>
                <a:cs typeface="Calibri"/>
              </a:endParaRPr>
            </a:p>
          </p:txBody>
        </p:sp>
        <p:sp>
          <p:nvSpPr>
            <p:cNvPr id="30" name="Rectangle 29"/>
            <p:cNvSpPr/>
            <p:nvPr/>
          </p:nvSpPr>
          <p:spPr>
            <a:xfrm>
              <a:off x="457200" y="3654468"/>
              <a:ext cx="1366810" cy="727184"/>
            </a:xfrm>
            <a:prstGeom prst="rect">
              <a:avLst/>
            </a:prstGeom>
            <a:solidFill>
              <a:schemeClr val="accent5">
                <a:lumMod val="75000"/>
              </a:schemeClr>
            </a:solidFill>
            <a:ln w="25400">
              <a:solidFill>
                <a:schemeClr val="accent5">
                  <a:lumMod val="50000"/>
                </a:schemeClr>
              </a:solidFill>
              <a:prstDash val="solid"/>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b="1" dirty="0" smtClean="0">
                  <a:solidFill>
                    <a:schemeClr val="bg1">
                      <a:lumMod val="75000"/>
                      <a:lumOff val="25000"/>
                    </a:schemeClr>
                  </a:solidFill>
                  <a:latin typeface="Calibri"/>
                  <a:cs typeface="Calibri"/>
                </a:rPr>
                <a:t>data model/</a:t>
              </a:r>
              <a:br>
                <a:rPr lang="en-US" b="1" dirty="0" smtClean="0">
                  <a:solidFill>
                    <a:schemeClr val="bg1">
                      <a:lumMod val="75000"/>
                      <a:lumOff val="25000"/>
                    </a:schemeClr>
                  </a:solidFill>
                  <a:latin typeface="Calibri"/>
                  <a:cs typeface="Calibri"/>
                </a:rPr>
              </a:br>
              <a:r>
                <a:rPr lang="en-US" b="1" dirty="0" smtClean="0">
                  <a:solidFill>
                    <a:schemeClr val="bg1">
                      <a:lumMod val="75000"/>
                      <a:lumOff val="25000"/>
                    </a:schemeClr>
                  </a:solidFill>
                  <a:latin typeface="Calibri"/>
                  <a:cs typeface="Calibri"/>
                </a:rPr>
                <a:t>partitioning</a:t>
              </a:r>
              <a:endParaRPr lang="en-US" sz="1400" b="1" dirty="0">
                <a:solidFill>
                  <a:schemeClr val="bg1">
                    <a:lumMod val="75000"/>
                    <a:lumOff val="25000"/>
                  </a:schemeClr>
                </a:solidFill>
                <a:latin typeface="Calibri"/>
                <a:cs typeface="Calibri"/>
              </a:endParaRPr>
            </a:p>
          </p:txBody>
        </p:sp>
        <p:sp>
          <p:nvSpPr>
            <p:cNvPr id="31" name="Rectangle 30"/>
            <p:cNvSpPr/>
            <p:nvPr/>
          </p:nvSpPr>
          <p:spPr>
            <a:xfrm>
              <a:off x="457200" y="2468880"/>
              <a:ext cx="1366810" cy="727184"/>
            </a:xfrm>
            <a:prstGeom prst="rect">
              <a:avLst/>
            </a:prstGeom>
            <a:solidFill>
              <a:schemeClr val="accent5">
                <a:lumMod val="75000"/>
              </a:schemeClr>
            </a:solidFill>
            <a:ln w="25400">
              <a:solidFill>
                <a:schemeClr val="accent5">
                  <a:lumMod val="50000"/>
                </a:schemeClr>
              </a:solidFill>
              <a:prstDash val="solid"/>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b="1" dirty="0" smtClean="0">
                  <a:solidFill>
                    <a:schemeClr val="bg1">
                      <a:lumMod val="75000"/>
                      <a:lumOff val="25000"/>
                    </a:schemeClr>
                  </a:solidFill>
                  <a:latin typeface="Calibri"/>
                  <a:cs typeface="Calibri"/>
                </a:rPr>
                <a:t>type</a:t>
              </a:r>
              <a:br>
                <a:rPr lang="en-US" b="1" dirty="0" smtClean="0">
                  <a:solidFill>
                    <a:schemeClr val="bg1">
                      <a:lumMod val="75000"/>
                      <a:lumOff val="25000"/>
                    </a:schemeClr>
                  </a:solidFill>
                  <a:latin typeface="Calibri"/>
                  <a:cs typeface="Calibri"/>
                </a:rPr>
              </a:br>
              <a:r>
                <a:rPr lang="en-US" b="1" dirty="0" smtClean="0">
                  <a:solidFill>
                    <a:schemeClr val="bg1">
                      <a:lumMod val="75000"/>
                      <a:lumOff val="25000"/>
                    </a:schemeClr>
                  </a:solidFill>
                  <a:latin typeface="Calibri"/>
                  <a:cs typeface="Calibri"/>
                </a:rPr>
                <a:t>system</a:t>
              </a:r>
              <a:endParaRPr lang="en-US" sz="1400" b="1" dirty="0">
                <a:solidFill>
                  <a:schemeClr val="bg1">
                    <a:lumMod val="75000"/>
                    <a:lumOff val="25000"/>
                  </a:schemeClr>
                </a:solidFill>
                <a:latin typeface="Calibri"/>
                <a:cs typeface="Calibri"/>
              </a:endParaRPr>
            </a:p>
          </p:txBody>
        </p:sp>
        <p:cxnSp>
          <p:nvCxnSpPr>
            <p:cNvPr id="4" name="Straight Connector 3"/>
            <p:cNvCxnSpPr/>
            <p:nvPr/>
          </p:nvCxnSpPr>
          <p:spPr>
            <a:xfrm>
              <a:off x="3886200" y="2007343"/>
              <a:ext cx="0" cy="457200"/>
            </a:xfrm>
            <a:prstGeom prst="line">
              <a:avLst/>
            </a:prstGeom>
            <a:ln w="38100">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206659" y="2011412"/>
              <a:ext cx="0" cy="457200"/>
            </a:xfrm>
            <a:prstGeom prst="line">
              <a:avLst/>
            </a:prstGeom>
            <a:ln w="38100">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124419" y="2011412"/>
              <a:ext cx="0" cy="457200"/>
            </a:xfrm>
            <a:prstGeom prst="line">
              <a:avLst/>
            </a:prstGeom>
            <a:ln w="38100">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450074" y="2011412"/>
              <a:ext cx="0" cy="457200"/>
            </a:xfrm>
            <a:prstGeom prst="line">
              <a:avLst/>
            </a:prstGeom>
            <a:ln w="38100">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886200" y="3200400"/>
              <a:ext cx="0" cy="457200"/>
            </a:xfrm>
            <a:prstGeom prst="line">
              <a:avLst/>
            </a:prstGeom>
            <a:ln w="38100">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623560" y="3200400"/>
              <a:ext cx="0" cy="457200"/>
            </a:xfrm>
            <a:prstGeom prst="line">
              <a:avLst/>
            </a:prstGeom>
            <a:ln w="38100">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452360" y="3200400"/>
              <a:ext cx="0" cy="457200"/>
            </a:xfrm>
            <a:prstGeom prst="line">
              <a:avLst/>
            </a:prstGeom>
            <a:ln w="38100">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754880" y="4389120"/>
              <a:ext cx="0" cy="457200"/>
            </a:xfrm>
            <a:prstGeom prst="line">
              <a:avLst/>
            </a:prstGeom>
            <a:ln w="38100">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063240" y="5579838"/>
              <a:ext cx="0" cy="457200"/>
            </a:xfrm>
            <a:prstGeom prst="line">
              <a:avLst/>
            </a:prstGeom>
            <a:ln w="38100">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069080" y="5577840"/>
              <a:ext cx="0" cy="457200"/>
            </a:xfrm>
            <a:prstGeom prst="line">
              <a:avLst/>
            </a:prstGeom>
            <a:ln w="38100">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074920" y="5574636"/>
              <a:ext cx="0" cy="457200"/>
            </a:xfrm>
            <a:prstGeom prst="line">
              <a:avLst/>
            </a:prstGeom>
            <a:ln w="38100">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080760" y="5577840"/>
              <a:ext cx="0" cy="457200"/>
            </a:xfrm>
            <a:prstGeom prst="line">
              <a:avLst/>
            </a:prstGeom>
            <a:ln w="38100">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6720840" y="5577840"/>
              <a:ext cx="365760" cy="457200"/>
            </a:xfrm>
            <a:prstGeom prst="line">
              <a:avLst/>
            </a:prstGeom>
            <a:ln w="38100">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858000" y="5211081"/>
              <a:ext cx="457200" cy="0"/>
            </a:xfrm>
            <a:prstGeom prst="line">
              <a:avLst/>
            </a:prstGeom>
            <a:ln w="38100">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7772400" y="6267452"/>
            <a:ext cx="391676" cy="86876"/>
            <a:chOff x="8844593" y="6052332"/>
            <a:chExt cx="391676" cy="86876"/>
          </a:xfrm>
        </p:grpSpPr>
        <p:sp>
          <p:nvSpPr>
            <p:cNvPr id="53" name="Oval 52"/>
            <p:cNvSpPr/>
            <p:nvPr/>
          </p:nvSpPr>
          <p:spPr>
            <a:xfrm>
              <a:off x="8844593" y="6052332"/>
              <a:ext cx="86876" cy="86876"/>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8996993" y="6052332"/>
              <a:ext cx="86876" cy="86876"/>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9149393" y="6052332"/>
              <a:ext cx="86876" cy="86876"/>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02631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0" name="Group 1259"/>
          <p:cNvGrpSpPr/>
          <p:nvPr/>
        </p:nvGrpSpPr>
        <p:grpSpPr>
          <a:xfrm>
            <a:off x="5396159" y="4026903"/>
            <a:ext cx="2454372" cy="2480079"/>
            <a:chOff x="5396159" y="4026903"/>
            <a:chExt cx="2454372" cy="2480079"/>
          </a:xfrm>
        </p:grpSpPr>
        <p:grpSp>
          <p:nvGrpSpPr>
            <p:cNvPr id="110" name="Group 109"/>
            <p:cNvGrpSpPr/>
            <p:nvPr/>
          </p:nvGrpSpPr>
          <p:grpSpPr>
            <a:xfrm>
              <a:off x="5523953" y="4401614"/>
              <a:ext cx="2326578" cy="1828350"/>
              <a:chOff x="360266" y="2900379"/>
              <a:chExt cx="2326578" cy="1828350"/>
            </a:xfrm>
          </p:grpSpPr>
          <p:sp>
            <p:nvSpPr>
              <p:cNvPr id="195" name="Rounded Rectangle 194"/>
              <p:cNvSpPr/>
              <p:nvPr/>
            </p:nvSpPr>
            <p:spPr>
              <a:xfrm>
                <a:off x="360266" y="2900379"/>
                <a:ext cx="1828350" cy="182835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6" name="Straight Connector 195"/>
              <p:cNvCxnSpPr/>
              <p:nvPr/>
            </p:nvCxnSpPr>
            <p:spPr>
              <a:xfrm>
                <a:off x="2007291" y="3391875"/>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11" name="Group 110"/>
            <p:cNvGrpSpPr/>
            <p:nvPr/>
          </p:nvGrpSpPr>
          <p:grpSpPr>
            <a:xfrm>
              <a:off x="5460056" y="4540124"/>
              <a:ext cx="2326578" cy="1828350"/>
              <a:chOff x="360266" y="2900379"/>
              <a:chExt cx="2326578" cy="1828350"/>
            </a:xfrm>
          </p:grpSpPr>
          <p:sp>
            <p:nvSpPr>
              <p:cNvPr id="193" name="Rounded Rectangle 192"/>
              <p:cNvSpPr/>
              <p:nvPr/>
            </p:nvSpPr>
            <p:spPr>
              <a:xfrm>
                <a:off x="360266" y="2900379"/>
                <a:ext cx="1828350" cy="182835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4" name="Straight Connector 193"/>
              <p:cNvCxnSpPr/>
              <p:nvPr/>
            </p:nvCxnSpPr>
            <p:spPr>
              <a:xfrm>
                <a:off x="2007291" y="3391875"/>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91" name="Rounded Rectangle 190"/>
            <p:cNvSpPr/>
            <p:nvPr/>
          </p:nvSpPr>
          <p:spPr>
            <a:xfrm>
              <a:off x="5396159" y="4678632"/>
              <a:ext cx="1828350" cy="182835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TextBox 122"/>
            <p:cNvSpPr txBox="1"/>
            <p:nvPr/>
          </p:nvSpPr>
          <p:spPr>
            <a:xfrm>
              <a:off x="5526648" y="4026903"/>
              <a:ext cx="1833561" cy="369332"/>
            </a:xfrm>
            <a:prstGeom prst="rect">
              <a:avLst/>
            </a:prstGeom>
            <a:noFill/>
          </p:spPr>
          <p:txBody>
            <a:bodyPr wrap="square" rtlCol="0">
              <a:spAutoFit/>
            </a:bodyPr>
            <a:lstStyle/>
            <a:p>
              <a:pPr algn="ctr"/>
              <a:r>
                <a:rPr lang="en-US" b="1" dirty="0" smtClean="0">
                  <a:solidFill>
                    <a:schemeClr val="bg1"/>
                  </a:solidFill>
                  <a:latin typeface="Calibri"/>
                  <a:cs typeface="Calibri"/>
                </a:rPr>
                <a:t>~3,500</a:t>
              </a:r>
              <a:endParaRPr lang="en-US" b="1" dirty="0">
                <a:solidFill>
                  <a:schemeClr val="bg1"/>
                </a:solidFill>
                <a:latin typeface="Calibri"/>
                <a:cs typeface="Calibri"/>
              </a:endParaRPr>
            </a:p>
          </p:txBody>
        </p:sp>
      </p:grpSp>
      <p:grpSp>
        <p:nvGrpSpPr>
          <p:cNvPr id="1257" name="Group 1256"/>
          <p:cNvGrpSpPr/>
          <p:nvPr/>
        </p:nvGrpSpPr>
        <p:grpSpPr>
          <a:xfrm>
            <a:off x="5542129" y="4828164"/>
            <a:ext cx="1581175" cy="1501491"/>
            <a:chOff x="5542129" y="4828164"/>
            <a:chExt cx="1581175" cy="1501491"/>
          </a:xfrm>
        </p:grpSpPr>
        <p:grpSp>
          <p:nvGrpSpPr>
            <p:cNvPr id="506" name="Group 505"/>
            <p:cNvGrpSpPr/>
            <p:nvPr/>
          </p:nvGrpSpPr>
          <p:grpSpPr>
            <a:xfrm>
              <a:off x="5542129" y="4829045"/>
              <a:ext cx="450416" cy="455890"/>
              <a:chOff x="5899681" y="4345123"/>
              <a:chExt cx="450416" cy="455890"/>
            </a:xfrm>
          </p:grpSpPr>
          <p:grpSp>
            <p:nvGrpSpPr>
              <p:cNvPr id="201" name="Group 200"/>
              <p:cNvGrpSpPr/>
              <p:nvPr/>
            </p:nvGrpSpPr>
            <p:grpSpPr>
              <a:xfrm rot="5400000">
                <a:off x="6152129" y="4335582"/>
                <a:ext cx="188427" cy="207509"/>
                <a:chOff x="2700983" y="3087624"/>
                <a:chExt cx="513812" cy="521462"/>
              </a:xfrm>
            </p:grpSpPr>
            <p:sp>
              <p:nvSpPr>
                <p:cNvPr id="202" name="Rectangle 201"/>
                <p:cNvSpPr/>
                <p:nvPr/>
              </p:nvSpPr>
              <p:spPr>
                <a:xfrm>
                  <a:off x="2700983" y="3087624"/>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a:off x="2836975" y="3088173"/>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2972967" y="3088174"/>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ectangle 204"/>
                <p:cNvSpPr/>
                <p:nvPr/>
              </p:nvSpPr>
              <p:spPr>
                <a:xfrm>
                  <a:off x="3108960" y="3088723"/>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205"/>
                <p:cNvSpPr/>
                <p:nvPr/>
              </p:nvSpPr>
              <p:spPr>
                <a:xfrm>
                  <a:off x="2700983" y="322580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ectangle 206"/>
                <p:cNvSpPr/>
                <p:nvPr/>
              </p:nvSpPr>
              <p:spPr>
                <a:xfrm>
                  <a:off x="2836975" y="3226349"/>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a:off x="2972967" y="322635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a:off x="3108960" y="3226899"/>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a:off x="2700983" y="336397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a:xfrm>
                  <a:off x="2836975" y="3364525"/>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p:cNvSpPr/>
                <p:nvPr/>
              </p:nvSpPr>
              <p:spPr>
                <a:xfrm>
                  <a:off x="2972967" y="336452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a:off x="3108960" y="3365075"/>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a:off x="2700983" y="3502152"/>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a:off x="2836975" y="3502701"/>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p:cNvSpPr/>
                <p:nvPr/>
              </p:nvSpPr>
              <p:spPr>
                <a:xfrm>
                  <a:off x="2972967" y="3502702"/>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p:cNvSpPr/>
                <p:nvPr/>
              </p:nvSpPr>
              <p:spPr>
                <a:xfrm>
                  <a:off x="3108960" y="3503251"/>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8" name="Group 217"/>
              <p:cNvGrpSpPr/>
              <p:nvPr/>
            </p:nvGrpSpPr>
            <p:grpSpPr>
              <a:xfrm rot="5400000">
                <a:off x="5908948" y="4335856"/>
                <a:ext cx="189194" cy="207728"/>
                <a:chOff x="561363" y="3967065"/>
                <a:chExt cx="515905" cy="522012"/>
              </a:xfrm>
            </p:grpSpPr>
            <p:grpSp>
              <p:nvGrpSpPr>
                <p:cNvPr id="219" name="Group 218"/>
                <p:cNvGrpSpPr/>
                <p:nvPr/>
              </p:nvGrpSpPr>
              <p:grpSpPr>
                <a:xfrm>
                  <a:off x="561363" y="3967065"/>
                  <a:ext cx="138040" cy="521462"/>
                  <a:chOff x="2700983" y="3087624"/>
                  <a:chExt cx="513812" cy="521462"/>
                </a:xfrm>
              </p:grpSpPr>
              <p:sp>
                <p:nvSpPr>
                  <p:cNvPr id="254" name="Rectangle 253"/>
                  <p:cNvSpPr/>
                  <p:nvPr/>
                </p:nvSpPr>
                <p:spPr>
                  <a:xfrm>
                    <a:off x="2700983" y="308762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Rectangle 254"/>
                  <p:cNvSpPr/>
                  <p:nvPr/>
                </p:nvSpPr>
                <p:spPr>
                  <a:xfrm>
                    <a:off x="2836975" y="308817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Rectangle 255"/>
                  <p:cNvSpPr/>
                  <p:nvPr/>
                </p:nvSpPr>
                <p:spPr>
                  <a:xfrm>
                    <a:off x="2972967" y="308817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Rectangle 256"/>
                  <p:cNvSpPr/>
                  <p:nvPr/>
                </p:nvSpPr>
                <p:spPr>
                  <a:xfrm>
                    <a:off x="3108960" y="308872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p:cNvSpPr/>
                  <p:nvPr/>
                </p:nvSpPr>
                <p:spPr>
                  <a:xfrm>
                    <a:off x="2700983" y="322580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258"/>
                  <p:cNvSpPr/>
                  <p:nvPr/>
                </p:nvSpPr>
                <p:spPr>
                  <a:xfrm>
                    <a:off x="2836975" y="322634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Rectangle 259"/>
                  <p:cNvSpPr/>
                  <p:nvPr/>
                </p:nvSpPr>
                <p:spPr>
                  <a:xfrm>
                    <a:off x="2972967" y="322635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p:cNvSpPr/>
                  <p:nvPr/>
                </p:nvSpPr>
                <p:spPr>
                  <a:xfrm>
                    <a:off x="3108960" y="322689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p:cNvSpPr/>
                  <p:nvPr/>
                </p:nvSpPr>
                <p:spPr>
                  <a:xfrm>
                    <a:off x="2700983" y="336397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Rectangle 262"/>
                  <p:cNvSpPr/>
                  <p:nvPr/>
                </p:nvSpPr>
                <p:spPr>
                  <a:xfrm>
                    <a:off x="2836975" y="336452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p:cNvSpPr/>
                  <p:nvPr/>
                </p:nvSpPr>
                <p:spPr>
                  <a:xfrm>
                    <a:off x="2972967" y="336452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ectangle 264"/>
                  <p:cNvSpPr/>
                  <p:nvPr/>
                </p:nvSpPr>
                <p:spPr>
                  <a:xfrm>
                    <a:off x="3108960" y="336507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p:cNvSpPr/>
                  <p:nvPr/>
                </p:nvSpPr>
                <p:spPr>
                  <a:xfrm>
                    <a:off x="2700983" y="350215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Rectangle 266"/>
                  <p:cNvSpPr/>
                  <p:nvPr/>
                </p:nvSpPr>
                <p:spPr>
                  <a:xfrm>
                    <a:off x="2836975" y="350270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Rectangle 267"/>
                  <p:cNvSpPr/>
                  <p:nvPr/>
                </p:nvSpPr>
                <p:spPr>
                  <a:xfrm>
                    <a:off x="2972967" y="350270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Rectangle 268"/>
                  <p:cNvSpPr/>
                  <p:nvPr/>
                </p:nvSpPr>
                <p:spPr>
                  <a:xfrm>
                    <a:off x="3108960" y="350325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0" name="Group 219"/>
                <p:cNvGrpSpPr/>
                <p:nvPr/>
              </p:nvGrpSpPr>
              <p:grpSpPr>
                <a:xfrm>
                  <a:off x="750296" y="3967615"/>
                  <a:ext cx="138040" cy="521462"/>
                  <a:chOff x="2700983" y="3087624"/>
                  <a:chExt cx="513812" cy="521462"/>
                </a:xfrm>
              </p:grpSpPr>
              <p:sp>
                <p:nvSpPr>
                  <p:cNvPr id="238" name="Rectangle 237"/>
                  <p:cNvSpPr/>
                  <p:nvPr/>
                </p:nvSpPr>
                <p:spPr>
                  <a:xfrm>
                    <a:off x="2700983" y="308762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Rectangle 238"/>
                  <p:cNvSpPr/>
                  <p:nvPr/>
                </p:nvSpPr>
                <p:spPr>
                  <a:xfrm>
                    <a:off x="2836975" y="308817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Rectangle 239"/>
                  <p:cNvSpPr/>
                  <p:nvPr/>
                </p:nvSpPr>
                <p:spPr>
                  <a:xfrm>
                    <a:off x="2972967" y="308817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Rectangle 240"/>
                  <p:cNvSpPr/>
                  <p:nvPr/>
                </p:nvSpPr>
                <p:spPr>
                  <a:xfrm>
                    <a:off x="3108960" y="308872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Rectangle 241"/>
                  <p:cNvSpPr/>
                  <p:nvPr/>
                </p:nvSpPr>
                <p:spPr>
                  <a:xfrm>
                    <a:off x="2700983" y="322580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Rectangle 242"/>
                  <p:cNvSpPr/>
                  <p:nvPr/>
                </p:nvSpPr>
                <p:spPr>
                  <a:xfrm>
                    <a:off x="2836975" y="322634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Rectangle 243"/>
                  <p:cNvSpPr/>
                  <p:nvPr/>
                </p:nvSpPr>
                <p:spPr>
                  <a:xfrm>
                    <a:off x="2972967" y="322635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Rectangle 244"/>
                  <p:cNvSpPr/>
                  <p:nvPr/>
                </p:nvSpPr>
                <p:spPr>
                  <a:xfrm>
                    <a:off x="3108960" y="322689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Rectangle 245"/>
                  <p:cNvSpPr/>
                  <p:nvPr/>
                </p:nvSpPr>
                <p:spPr>
                  <a:xfrm>
                    <a:off x="2700983" y="336397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Rectangle 246"/>
                  <p:cNvSpPr/>
                  <p:nvPr/>
                </p:nvSpPr>
                <p:spPr>
                  <a:xfrm>
                    <a:off x="2836975" y="336452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Rectangle 247"/>
                  <p:cNvSpPr/>
                  <p:nvPr/>
                </p:nvSpPr>
                <p:spPr>
                  <a:xfrm>
                    <a:off x="2972967" y="336452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Rectangle 248"/>
                  <p:cNvSpPr/>
                  <p:nvPr/>
                </p:nvSpPr>
                <p:spPr>
                  <a:xfrm>
                    <a:off x="3108960" y="336507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Rectangle 249"/>
                  <p:cNvSpPr/>
                  <p:nvPr/>
                </p:nvSpPr>
                <p:spPr>
                  <a:xfrm>
                    <a:off x="2700983" y="350215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Rectangle 250"/>
                  <p:cNvSpPr/>
                  <p:nvPr/>
                </p:nvSpPr>
                <p:spPr>
                  <a:xfrm>
                    <a:off x="2836975" y="350270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Rectangle 251"/>
                  <p:cNvSpPr/>
                  <p:nvPr/>
                </p:nvSpPr>
                <p:spPr>
                  <a:xfrm>
                    <a:off x="2972967" y="350270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Rectangle 252"/>
                  <p:cNvSpPr/>
                  <p:nvPr/>
                </p:nvSpPr>
                <p:spPr>
                  <a:xfrm>
                    <a:off x="3108960" y="350325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1" name="Group 220"/>
                <p:cNvGrpSpPr/>
                <p:nvPr/>
              </p:nvGrpSpPr>
              <p:grpSpPr>
                <a:xfrm>
                  <a:off x="939228" y="3967615"/>
                  <a:ext cx="138040" cy="521462"/>
                  <a:chOff x="2700983" y="3087624"/>
                  <a:chExt cx="513812" cy="521462"/>
                </a:xfrm>
              </p:grpSpPr>
              <p:sp>
                <p:nvSpPr>
                  <p:cNvPr id="222" name="Rectangle 221"/>
                  <p:cNvSpPr/>
                  <p:nvPr/>
                </p:nvSpPr>
                <p:spPr>
                  <a:xfrm>
                    <a:off x="2700983" y="308762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a:off x="2836975" y="308817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Rectangle 223"/>
                  <p:cNvSpPr/>
                  <p:nvPr/>
                </p:nvSpPr>
                <p:spPr>
                  <a:xfrm>
                    <a:off x="2972967" y="308817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ectangle 224"/>
                  <p:cNvSpPr/>
                  <p:nvPr/>
                </p:nvSpPr>
                <p:spPr>
                  <a:xfrm>
                    <a:off x="3108960" y="308872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a:off x="2700983" y="322580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a:off x="2836975" y="322634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a:off x="2972967" y="322635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228"/>
                  <p:cNvSpPr/>
                  <p:nvPr/>
                </p:nvSpPr>
                <p:spPr>
                  <a:xfrm>
                    <a:off x="3108960" y="322689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p:cNvSpPr/>
                  <p:nvPr/>
                </p:nvSpPr>
                <p:spPr>
                  <a:xfrm>
                    <a:off x="2700983" y="336397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p:cNvSpPr/>
                  <p:nvPr/>
                </p:nvSpPr>
                <p:spPr>
                  <a:xfrm>
                    <a:off x="2836975" y="336452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p:cNvSpPr/>
                  <p:nvPr/>
                </p:nvSpPr>
                <p:spPr>
                  <a:xfrm>
                    <a:off x="2972967" y="336452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Rectangle 232"/>
                  <p:cNvSpPr/>
                  <p:nvPr/>
                </p:nvSpPr>
                <p:spPr>
                  <a:xfrm>
                    <a:off x="3108960" y="336507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p:cNvSpPr/>
                  <p:nvPr/>
                </p:nvSpPr>
                <p:spPr>
                  <a:xfrm>
                    <a:off x="2700983" y="350215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Rectangle 234"/>
                  <p:cNvSpPr/>
                  <p:nvPr/>
                </p:nvSpPr>
                <p:spPr>
                  <a:xfrm>
                    <a:off x="2836975" y="350270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Rectangle 235"/>
                  <p:cNvSpPr/>
                  <p:nvPr/>
                </p:nvSpPr>
                <p:spPr>
                  <a:xfrm>
                    <a:off x="2972967" y="350270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3108960" y="350325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70" name="Rectangle 269"/>
              <p:cNvSpPr/>
              <p:nvPr/>
            </p:nvSpPr>
            <p:spPr>
              <a:xfrm rot="5400000">
                <a:off x="6161598" y="4612514"/>
                <a:ext cx="169029" cy="20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1" name="Rectangle 270"/>
              <p:cNvSpPr/>
              <p:nvPr/>
            </p:nvSpPr>
            <p:spPr>
              <a:xfrm rot="5400000">
                <a:off x="5919470" y="4613210"/>
                <a:ext cx="168825" cy="20678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273" name="Straight Connector 272"/>
              <p:cNvCxnSpPr/>
              <p:nvPr/>
            </p:nvCxnSpPr>
            <p:spPr>
              <a:xfrm rot="5400000">
                <a:off x="5970349" y="4583892"/>
                <a:ext cx="65809"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rot="5400000">
                <a:off x="6216261" y="4584096"/>
                <a:ext cx="65809"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rot="5400000" flipV="1">
                <a:off x="6087879" y="4535930"/>
                <a:ext cx="65129" cy="95652"/>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507" name="Group 506"/>
            <p:cNvGrpSpPr/>
            <p:nvPr/>
          </p:nvGrpSpPr>
          <p:grpSpPr>
            <a:xfrm>
              <a:off x="6109482" y="4828164"/>
              <a:ext cx="450416" cy="455890"/>
              <a:chOff x="6463087" y="4344242"/>
              <a:chExt cx="450416" cy="455890"/>
            </a:xfrm>
          </p:grpSpPr>
          <p:grpSp>
            <p:nvGrpSpPr>
              <p:cNvPr id="357" name="Group 356"/>
              <p:cNvGrpSpPr/>
              <p:nvPr/>
            </p:nvGrpSpPr>
            <p:grpSpPr>
              <a:xfrm rot="5400000">
                <a:off x="6715535" y="4334701"/>
                <a:ext cx="188427" cy="207509"/>
                <a:chOff x="2700983" y="3087624"/>
                <a:chExt cx="513812" cy="521462"/>
              </a:xfrm>
            </p:grpSpPr>
            <p:sp>
              <p:nvSpPr>
                <p:cNvPr id="415" name="Rectangle 414"/>
                <p:cNvSpPr/>
                <p:nvPr/>
              </p:nvSpPr>
              <p:spPr>
                <a:xfrm>
                  <a:off x="2700983" y="3087624"/>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Rectangle 415"/>
                <p:cNvSpPr/>
                <p:nvPr/>
              </p:nvSpPr>
              <p:spPr>
                <a:xfrm>
                  <a:off x="2836975" y="3088173"/>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Rectangle 416"/>
                <p:cNvSpPr/>
                <p:nvPr/>
              </p:nvSpPr>
              <p:spPr>
                <a:xfrm>
                  <a:off x="2972967" y="3088174"/>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Rectangle 417"/>
                <p:cNvSpPr/>
                <p:nvPr/>
              </p:nvSpPr>
              <p:spPr>
                <a:xfrm>
                  <a:off x="3108960" y="3088723"/>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Rectangle 418"/>
                <p:cNvSpPr/>
                <p:nvPr/>
              </p:nvSpPr>
              <p:spPr>
                <a:xfrm>
                  <a:off x="2700983" y="322580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Rectangle 419"/>
                <p:cNvSpPr/>
                <p:nvPr/>
              </p:nvSpPr>
              <p:spPr>
                <a:xfrm>
                  <a:off x="2836975" y="3226349"/>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Rectangle 420"/>
                <p:cNvSpPr/>
                <p:nvPr/>
              </p:nvSpPr>
              <p:spPr>
                <a:xfrm>
                  <a:off x="2972967" y="322635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Rectangle 421"/>
                <p:cNvSpPr/>
                <p:nvPr/>
              </p:nvSpPr>
              <p:spPr>
                <a:xfrm>
                  <a:off x="3108960" y="3226899"/>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Rectangle 422"/>
                <p:cNvSpPr/>
                <p:nvPr/>
              </p:nvSpPr>
              <p:spPr>
                <a:xfrm>
                  <a:off x="2700983" y="336397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Rectangle 423"/>
                <p:cNvSpPr/>
                <p:nvPr/>
              </p:nvSpPr>
              <p:spPr>
                <a:xfrm>
                  <a:off x="2836975" y="3364525"/>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Rectangle 424"/>
                <p:cNvSpPr/>
                <p:nvPr/>
              </p:nvSpPr>
              <p:spPr>
                <a:xfrm>
                  <a:off x="2972967" y="336452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Rectangle 425"/>
                <p:cNvSpPr/>
                <p:nvPr/>
              </p:nvSpPr>
              <p:spPr>
                <a:xfrm>
                  <a:off x="3108960" y="3365075"/>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Rectangle 426"/>
                <p:cNvSpPr/>
                <p:nvPr/>
              </p:nvSpPr>
              <p:spPr>
                <a:xfrm>
                  <a:off x="2700983" y="3502152"/>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Rectangle 427"/>
                <p:cNvSpPr/>
                <p:nvPr/>
              </p:nvSpPr>
              <p:spPr>
                <a:xfrm>
                  <a:off x="2836975" y="3502701"/>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Rectangle 428"/>
                <p:cNvSpPr/>
                <p:nvPr/>
              </p:nvSpPr>
              <p:spPr>
                <a:xfrm>
                  <a:off x="2972967" y="3502702"/>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Rectangle 429"/>
                <p:cNvSpPr/>
                <p:nvPr/>
              </p:nvSpPr>
              <p:spPr>
                <a:xfrm>
                  <a:off x="3108960" y="3503251"/>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8" name="Group 357"/>
              <p:cNvGrpSpPr/>
              <p:nvPr/>
            </p:nvGrpSpPr>
            <p:grpSpPr>
              <a:xfrm rot="5400000">
                <a:off x="6472354" y="4334975"/>
                <a:ext cx="189194" cy="207728"/>
                <a:chOff x="561363" y="3967065"/>
                <a:chExt cx="515905" cy="522012"/>
              </a:xfrm>
            </p:grpSpPr>
            <p:grpSp>
              <p:nvGrpSpPr>
                <p:cNvPr id="364" name="Group 363"/>
                <p:cNvGrpSpPr/>
                <p:nvPr/>
              </p:nvGrpSpPr>
              <p:grpSpPr>
                <a:xfrm>
                  <a:off x="561363" y="3967065"/>
                  <a:ext cx="138040" cy="521462"/>
                  <a:chOff x="2700983" y="3087624"/>
                  <a:chExt cx="513812" cy="521462"/>
                </a:xfrm>
              </p:grpSpPr>
              <p:sp>
                <p:nvSpPr>
                  <p:cNvPr id="399" name="Rectangle 398"/>
                  <p:cNvSpPr/>
                  <p:nvPr/>
                </p:nvSpPr>
                <p:spPr>
                  <a:xfrm>
                    <a:off x="2700983" y="308762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Rectangle 399"/>
                  <p:cNvSpPr/>
                  <p:nvPr/>
                </p:nvSpPr>
                <p:spPr>
                  <a:xfrm>
                    <a:off x="2836975" y="308817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Rectangle 400"/>
                  <p:cNvSpPr/>
                  <p:nvPr/>
                </p:nvSpPr>
                <p:spPr>
                  <a:xfrm>
                    <a:off x="2972967" y="308817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Rectangle 401"/>
                  <p:cNvSpPr/>
                  <p:nvPr/>
                </p:nvSpPr>
                <p:spPr>
                  <a:xfrm>
                    <a:off x="3108960" y="308872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Rectangle 402"/>
                  <p:cNvSpPr/>
                  <p:nvPr/>
                </p:nvSpPr>
                <p:spPr>
                  <a:xfrm>
                    <a:off x="2700983" y="322580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Rectangle 403"/>
                  <p:cNvSpPr/>
                  <p:nvPr/>
                </p:nvSpPr>
                <p:spPr>
                  <a:xfrm>
                    <a:off x="2836975" y="322634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Rectangle 404"/>
                  <p:cNvSpPr/>
                  <p:nvPr/>
                </p:nvSpPr>
                <p:spPr>
                  <a:xfrm>
                    <a:off x="2972967" y="322635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Rectangle 405"/>
                  <p:cNvSpPr/>
                  <p:nvPr/>
                </p:nvSpPr>
                <p:spPr>
                  <a:xfrm>
                    <a:off x="3108960" y="322689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Rectangle 406"/>
                  <p:cNvSpPr/>
                  <p:nvPr/>
                </p:nvSpPr>
                <p:spPr>
                  <a:xfrm>
                    <a:off x="2700983" y="336397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Rectangle 407"/>
                  <p:cNvSpPr/>
                  <p:nvPr/>
                </p:nvSpPr>
                <p:spPr>
                  <a:xfrm>
                    <a:off x="2836975" y="336452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Rectangle 408"/>
                  <p:cNvSpPr/>
                  <p:nvPr/>
                </p:nvSpPr>
                <p:spPr>
                  <a:xfrm>
                    <a:off x="2972967" y="336452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Rectangle 409"/>
                  <p:cNvSpPr/>
                  <p:nvPr/>
                </p:nvSpPr>
                <p:spPr>
                  <a:xfrm>
                    <a:off x="3108960" y="336507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Rectangle 410"/>
                  <p:cNvSpPr/>
                  <p:nvPr/>
                </p:nvSpPr>
                <p:spPr>
                  <a:xfrm>
                    <a:off x="2700983" y="350215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Rectangle 411"/>
                  <p:cNvSpPr/>
                  <p:nvPr/>
                </p:nvSpPr>
                <p:spPr>
                  <a:xfrm>
                    <a:off x="2836975" y="350270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Rectangle 412"/>
                  <p:cNvSpPr/>
                  <p:nvPr/>
                </p:nvSpPr>
                <p:spPr>
                  <a:xfrm>
                    <a:off x="2972967" y="350270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Rectangle 413"/>
                  <p:cNvSpPr/>
                  <p:nvPr/>
                </p:nvSpPr>
                <p:spPr>
                  <a:xfrm>
                    <a:off x="3108960" y="350325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5" name="Group 364"/>
                <p:cNvGrpSpPr/>
                <p:nvPr/>
              </p:nvGrpSpPr>
              <p:grpSpPr>
                <a:xfrm>
                  <a:off x="750296" y="3967615"/>
                  <a:ext cx="138040" cy="521462"/>
                  <a:chOff x="2700983" y="3087624"/>
                  <a:chExt cx="513812" cy="521462"/>
                </a:xfrm>
              </p:grpSpPr>
              <p:sp>
                <p:nvSpPr>
                  <p:cNvPr id="383" name="Rectangle 382"/>
                  <p:cNvSpPr/>
                  <p:nvPr/>
                </p:nvSpPr>
                <p:spPr>
                  <a:xfrm>
                    <a:off x="2700983" y="308762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Rectangle 383"/>
                  <p:cNvSpPr/>
                  <p:nvPr/>
                </p:nvSpPr>
                <p:spPr>
                  <a:xfrm>
                    <a:off x="2836975" y="308817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Rectangle 384"/>
                  <p:cNvSpPr/>
                  <p:nvPr/>
                </p:nvSpPr>
                <p:spPr>
                  <a:xfrm>
                    <a:off x="2972967" y="308817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Rectangle 385"/>
                  <p:cNvSpPr/>
                  <p:nvPr/>
                </p:nvSpPr>
                <p:spPr>
                  <a:xfrm>
                    <a:off x="3108960" y="308872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Rectangle 386"/>
                  <p:cNvSpPr/>
                  <p:nvPr/>
                </p:nvSpPr>
                <p:spPr>
                  <a:xfrm>
                    <a:off x="2700983" y="322580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Rectangle 387"/>
                  <p:cNvSpPr/>
                  <p:nvPr/>
                </p:nvSpPr>
                <p:spPr>
                  <a:xfrm>
                    <a:off x="2836975" y="322634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Rectangle 388"/>
                  <p:cNvSpPr/>
                  <p:nvPr/>
                </p:nvSpPr>
                <p:spPr>
                  <a:xfrm>
                    <a:off x="2972967" y="322635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Rectangle 389"/>
                  <p:cNvSpPr/>
                  <p:nvPr/>
                </p:nvSpPr>
                <p:spPr>
                  <a:xfrm>
                    <a:off x="3108960" y="322689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Rectangle 390"/>
                  <p:cNvSpPr/>
                  <p:nvPr/>
                </p:nvSpPr>
                <p:spPr>
                  <a:xfrm>
                    <a:off x="2700983" y="336397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Rectangle 391"/>
                  <p:cNvSpPr/>
                  <p:nvPr/>
                </p:nvSpPr>
                <p:spPr>
                  <a:xfrm>
                    <a:off x="2836975" y="336452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Rectangle 392"/>
                  <p:cNvSpPr/>
                  <p:nvPr/>
                </p:nvSpPr>
                <p:spPr>
                  <a:xfrm>
                    <a:off x="2972967" y="336452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Rectangle 393"/>
                  <p:cNvSpPr/>
                  <p:nvPr/>
                </p:nvSpPr>
                <p:spPr>
                  <a:xfrm>
                    <a:off x="3108960" y="336507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Rectangle 394"/>
                  <p:cNvSpPr/>
                  <p:nvPr/>
                </p:nvSpPr>
                <p:spPr>
                  <a:xfrm>
                    <a:off x="2700983" y="350215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Rectangle 395"/>
                  <p:cNvSpPr/>
                  <p:nvPr/>
                </p:nvSpPr>
                <p:spPr>
                  <a:xfrm>
                    <a:off x="2836975" y="350270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Rectangle 396"/>
                  <p:cNvSpPr/>
                  <p:nvPr/>
                </p:nvSpPr>
                <p:spPr>
                  <a:xfrm>
                    <a:off x="2972967" y="350270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Rectangle 397"/>
                  <p:cNvSpPr/>
                  <p:nvPr/>
                </p:nvSpPr>
                <p:spPr>
                  <a:xfrm>
                    <a:off x="3108960" y="350325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6" name="Group 365"/>
                <p:cNvGrpSpPr/>
                <p:nvPr/>
              </p:nvGrpSpPr>
              <p:grpSpPr>
                <a:xfrm>
                  <a:off x="939228" y="3967615"/>
                  <a:ext cx="138040" cy="521462"/>
                  <a:chOff x="2700983" y="3087624"/>
                  <a:chExt cx="513812" cy="521462"/>
                </a:xfrm>
              </p:grpSpPr>
              <p:sp>
                <p:nvSpPr>
                  <p:cNvPr id="367" name="Rectangle 366"/>
                  <p:cNvSpPr/>
                  <p:nvPr/>
                </p:nvSpPr>
                <p:spPr>
                  <a:xfrm>
                    <a:off x="2700983" y="308762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Rectangle 367"/>
                  <p:cNvSpPr/>
                  <p:nvPr/>
                </p:nvSpPr>
                <p:spPr>
                  <a:xfrm>
                    <a:off x="2836975" y="308817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Rectangle 368"/>
                  <p:cNvSpPr/>
                  <p:nvPr/>
                </p:nvSpPr>
                <p:spPr>
                  <a:xfrm>
                    <a:off x="2972967" y="308817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Rectangle 369"/>
                  <p:cNvSpPr/>
                  <p:nvPr/>
                </p:nvSpPr>
                <p:spPr>
                  <a:xfrm>
                    <a:off x="3108960" y="308872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Rectangle 370"/>
                  <p:cNvSpPr/>
                  <p:nvPr/>
                </p:nvSpPr>
                <p:spPr>
                  <a:xfrm>
                    <a:off x="2700983" y="322580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Rectangle 371"/>
                  <p:cNvSpPr/>
                  <p:nvPr/>
                </p:nvSpPr>
                <p:spPr>
                  <a:xfrm>
                    <a:off x="2836975" y="322634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Rectangle 372"/>
                  <p:cNvSpPr/>
                  <p:nvPr/>
                </p:nvSpPr>
                <p:spPr>
                  <a:xfrm>
                    <a:off x="2972967" y="322635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Rectangle 373"/>
                  <p:cNvSpPr/>
                  <p:nvPr/>
                </p:nvSpPr>
                <p:spPr>
                  <a:xfrm>
                    <a:off x="3108960" y="322689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Rectangle 374"/>
                  <p:cNvSpPr/>
                  <p:nvPr/>
                </p:nvSpPr>
                <p:spPr>
                  <a:xfrm>
                    <a:off x="2700983" y="336397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Rectangle 375"/>
                  <p:cNvSpPr/>
                  <p:nvPr/>
                </p:nvSpPr>
                <p:spPr>
                  <a:xfrm>
                    <a:off x="2836975" y="336452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Rectangle 376"/>
                  <p:cNvSpPr/>
                  <p:nvPr/>
                </p:nvSpPr>
                <p:spPr>
                  <a:xfrm>
                    <a:off x="2972967" y="336452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Rectangle 377"/>
                  <p:cNvSpPr/>
                  <p:nvPr/>
                </p:nvSpPr>
                <p:spPr>
                  <a:xfrm>
                    <a:off x="3108960" y="336507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Rectangle 378"/>
                  <p:cNvSpPr/>
                  <p:nvPr/>
                </p:nvSpPr>
                <p:spPr>
                  <a:xfrm>
                    <a:off x="2700983" y="350215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Rectangle 379"/>
                  <p:cNvSpPr/>
                  <p:nvPr/>
                </p:nvSpPr>
                <p:spPr>
                  <a:xfrm>
                    <a:off x="2836975" y="350270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Rectangle 380"/>
                  <p:cNvSpPr/>
                  <p:nvPr/>
                </p:nvSpPr>
                <p:spPr>
                  <a:xfrm>
                    <a:off x="2972967" y="350270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Rectangle 381"/>
                  <p:cNvSpPr/>
                  <p:nvPr/>
                </p:nvSpPr>
                <p:spPr>
                  <a:xfrm>
                    <a:off x="3108960" y="350325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59" name="Rectangle 358"/>
              <p:cNvSpPr/>
              <p:nvPr/>
            </p:nvSpPr>
            <p:spPr>
              <a:xfrm rot="5400000">
                <a:off x="6725004" y="4611633"/>
                <a:ext cx="169029" cy="20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60" name="Rectangle 359"/>
              <p:cNvSpPr/>
              <p:nvPr/>
            </p:nvSpPr>
            <p:spPr>
              <a:xfrm rot="5400000">
                <a:off x="6482876" y="4612329"/>
                <a:ext cx="168825" cy="20678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361" name="Straight Connector 360"/>
              <p:cNvCxnSpPr/>
              <p:nvPr/>
            </p:nvCxnSpPr>
            <p:spPr>
              <a:xfrm rot="5400000">
                <a:off x="6533755" y="4583011"/>
                <a:ext cx="65809"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rot="5400000">
                <a:off x="6779667" y="4583215"/>
                <a:ext cx="65809"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rot="5400000" flipV="1">
                <a:off x="6651285" y="4535049"/>
                <a:ext cx="65129" cy="95652"/>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508" name="Group 507"/>
            <p:cNvGrpSpPr/>
            <p:nvPr/>
          </p:nvGrpSpPr>
          <p:grpSpPr>
            <a:xfrm>
              <a:off x="6672888" y="4828164"/>
              <a:ext cx="450416" cy="455890"/>
              <a:chOff x="7026493" y="4344242"/>
              <a:chExt cx="450416" cy="455890"/>
            </a:xfrm>
          </p:grpSpPr>
          <p:grpSp>
            <p:nvGrpSpPr>
              <p:cNvPr id="432" name="Group 431"/>
              <p:cNvGrpSpPr/>
              <p:nvPr/>
            </p:nvGrpSpPr>
            <p:grpSpPr>
              <a:xfrm rot="5400000">
                <a:off x="7278941" y="4334701"/>
                <a:ext cx="188427" cy="207509"/>
                <a:chOff x="2700983" y="3087624"/>
                <a:chExt cx="513812" cy="521462"/>
              </a:xfrm>
            </p:grpSpPr>
            <p:sp>
              <p:nvSpPr>
                <p:cNvPr id="490" name="Rectangle 489"/>
                <p:cNvSpPr/>
                <p:nvPr/>
              </p:nvSpPr>
              <p:spPr>
                <a:xfrm>
                  <a:off x="2700983" y="3087624"/>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Rectangle 490"/>
                <p:cNvSpPr/>
                <p:nvPr/>
              </p:nvSpPr>
              <p:spPr>
                <a:xfrm>
                  <a:off x="2836975" y="3088173"/>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Rectangle 491"/>
                <p:cNvSpPr/>
                <p:nvPr/>
              </p:nvSpPr>
              <p:spPr>
                <a:xfrm>
                  <a:off x="2972967" y="3088174"/>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Rectangle 492"/>
                <p:cNvSpPr/>
                <p:nvPr/>
              </p:nvSpPr>
              <p:spPr>
                <a:xfrm>
                  <a:off x="3108960" y="3088723"/>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Rectangle 493"/>
                <p:cNvSpPr/>
                <p:nvPr/>
              </p:nvSpPr>
              <p:spPr>
                <a:xfrm>
                  <a:off x="2700983" y="322580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Rectangle 494"/>
                <p:cNvSpPr/>
                <p:nvPr/>
              </p:nvSpPr>
              <p:spPr>
                <a:xfrm>
                  <a:off x="2836975" y="3226349"/>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Rectangle 495"/>
                <p:cNvSpPr/>
                <p:nvPr/>
              </p:nvSpPr>
              <p:spPr>
                <a:xfrm>
                  <a:off x="2972967" y="322635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Rectangle 496"/>
                <p:cNvSpPr/>
                <p:nvPr/>
              </p:nvSpPr>
              <p:spPr>
                <a:xfrm>
                  <a:off x="3108960" y="3226899"/>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Rectangle 497"/>
                <p:cNvSpPr/>
                <p:nvPr/>
              </p:nvSpPr>
              <p:spPr>
                <a:xfrm>
                  <a:off x="2700983" y="336397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Rectangle 498"/>
                <p:cNvSpPr/>
                <p:nvPr/>
              </p:nvSpPr>
              <p:spPr>
                <a:xfrm>
                  <a:off x="2836975" y="3364525"/>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Rectangle 499"/>
                <p:cNvSpPr/>
                <p:nvPr/>
              </p:nvSpPr>
              <p:spPr>
                <a:xfrm>
                  <a:off x="2972967" y="336452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Rectangle 500"/>
                <p:cNvSpPr/>
                <p:nvPr/>
              </p:nvSpPr>
              <p:spPr>
                <a:xfrm>
                  <a:off x="3108960" y="3365075"/>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Rectangle 501"/>
                <p:cNvSpPr/>
                <p:nvPr/>
              </p:nvSpPr>
              <p:spPr>
                <a:xfrm>
                  <a:off x="2700983" y="3502152"/>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Rectangle 502"/>
                <p:cNvSpPr/>
                <p:nvPr/>
              </p:nvSpPr>
              <p:spPr>
                <a:xfrm>
                  <a:off x="2836975" y="3502701"/>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Rectangle 503"/>
                <p:cNvSpPr/>
                <p:nvPr/>
              </p:nvSpPr>
              <p:spPr>
                <a:xfrm>
                  <a:off x="2972967" y="3502702"/>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Rectangle 504"/>
                <p:cNvSpPr/>
                <p:nvPr/>
              </p:nvSpPr>
              <p:spPr>
                <a:xfrm>
                  <a:off x="3108960" y="3503251"/>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33" name="Group 432"/>
              <p:cNvGrpSpPr/>
              <p:nvPr/>
            </p:nvGrpSpPr>
            <p:grpSpPr>
              <a:xfrm rot="5400000">
                <a:off x="7035760" y="4334975"/>
                <a:ext cx="189194" cy="207728"/>
                <a:chOff x="561363" y="3967065"/>
                <a:chExt cx="515905" cy="522012"/>
              </a:xfrm>
            </p:grpSpPr>
            <p:grpSp>
              <p:nvGrpSpPr>
                <p:cNvPr id="439" name="Group 438"/>
                <p:cNvGrpSpPr/>
                <p:nvPr/>
              </p:nvGrpSpPr>
              <p:grpSpPr>
                <a:xfrm>
                  <a:off x="561363" y="3967065"/>
                  <a:ext cx="138040" cy="521462"/>
                  <a:chOff x="2700983" y="3087624"/>
                  <a:chExt cx="513812" cy="521462"/>
                </a:xfrm>
              </p:grpSpPr>
              <p:sp>
                <p:nvSpPr>
                  <p:cNvPr id="474" name="Rectangle 473"/>
                  <p:cNvSpPr/>
                  <p:nvPr/>
                </p:nvSpPr>
                <p:spPr>
                  <a:xfrm>
                    <a:off x="2700983" y="308762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Rectangle 474"/>
                  <p:cNvSpPr/>
                  <p:nvPr/>
                </p:nvSpPr>
                <p:spPr>
                  <a:xfrm>
                    <a:off x="2836975" y="308817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Rectangle 475"/>
                  <p:cNvSpPr/>
                  <p:nvPr/>
                </p:nvSpPr>
                <p:spPr>
                  <a:xfrm>
                    <a:off x="2972967" y="308817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Rectangle 476"/>
                  <p:cNvSpPr/>
                  <p:nvPr/>
                </p:nvSpPr>
                <p:spPr>
                  <a:xfrm>
                    <a:off x="3108960" y="308872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Rectangle 477"/>
                  <p:cNvSpPr/>
                  <p:nvPr/>
                </p:nvSpPr>
                <p:spPr>
                  <a:xfrm>
                    <a:off x="2700983" y="322580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Rectangle 478"/>
                  <p:cNvSpPr/>
                  <p:nvPr/>
                </p:nvSpPr>
                <p:spPr>
                  <a:xfrm>
                    <a:off x="2836975" y="322634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Rectangle 479"/>
                  <p:cNvSpPr/>
                  <p:nvPr/>
                </p:nvSpPr>
                <p:spPr>
                  <a:xfrm>
                    <a:off x="2972967" y="322635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Rectangle 480"/>
                  <p:cNvSpPr/>
                  <p:nvPr/>
                </p:nvSpPr>
                <p:spPr>
                  <a:xfrm>
                    <a:off x="3108960" y="322689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Rectangle 481"/>
                  <p:cNvSpPr/>
                  <p:nvPr/>
                </p:nvSpPr>
                <p:spPr>
                  <a:xfrm>
                    <a:off x="2700983" y="336397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Rectangle 482"/>
                  <p:cNvSpPr/>
                  <p:nvPr/>
                </p:nvSpPr>
                <p:spPr>
                  <a:xfrm>
                    <a:off x="2836975" y="336452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Rectangle 483"/>
                  <p:cNvSpPr/>
                  <p:nvPr/>
                </p:nvSpPr>
                <p:spPr>
                  <a:xfrm>
                    <a:off x="2972967" y="336452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Rectangle 484"/>
                  <p:cNvSpPr/>
                  <p:nvPr/>
                </p:nvSpPr>
                <p:spPr>
                  <a:xfrm>
                    <a:off x="3108960" y="336507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Rectangle 485"/>
                  <p:cNvSpPr/>
                  <p:nvPr/>
                </p:nvSpPr>
                <p:spPr>
                  <a:xfrm>
                    <a:off x="2700983" y="350215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Rectangle 486"/>
                  <p:cNvSpPr/>
                  <p:nvPr/>
                </p:nvSpPr>
                <p:spPr>
                  <a:xfrm>
                    <a:off x="2836975" y="350270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Rectangle 487"/>
                  <p:cNvSpPr/>
                  <p:nvPr/>
                </p:nvSpPr>
                <p:spPr>
                  <a:xfrm>
                    <a:off x="2972967" y="350270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Rectangle 488"/>
                  <p:cNvSpPr/>
                  <p:nvPr/>
                </p:nvSpPr>
                <p:spPr>
                  <a:xfrm>
                    <a:off x="3108960" y="350325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0" name="Group 439"/>
                <p:cNvGrpSpPr/>
                <p:nvPr/>
              </p:nvGrpSpPr>
              <p:grpSpPr>
                <a:xfrm>
                  <a:off x="750296" y="3967615"/>
                  <a:ext cx="138040" cy="521462"/>
                  <a:chOff x="2700983" y="3087624"/>
                  <a:chExt cx="513812" cy="521462"/>
                </a:xfrm>
              </p:grpSpPr>
              <p:sp>
                <p:nvSpPr>
                  <p:cNvPr id="458" name="Rectangle 457"/>
                  <p:cNvSpPr/>
                  <p:nvPr/>
                </p:nvSpPr>
                <p:spPr>
                  <a:xfrm>
                    <a:off x="2700983" y="308762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Rectangle 458"/>
                  <p:cNvSpPr/>
                  <p:nvPr/>
                </p:nvSpPr>
                <p:spPr>
                  <a:xfrm>
                    <a:off x="2836975" y="308817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Rectangle 459"/>
                  <p:cNvSpPr/>
                  <p:nvPr/>
                </p:nvSpPr>
                <p:spPr>
                  <a:xfrm>
                    <a:off x="2972967" y="308817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Rectangle 460"/>
                  <p:cNvSpPr/>
                  <p:nvPr/>
                </p:nvSpPr>
                <p:spPr>
                  <a:xfrm>
                    <a:off x="3108960" y="308872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Rectangle 461"/>
                  <p:cNvSpPr/>
                  <p:nvPr/>
                </p:nvSpPr>
                <p:spPr>
                  <a:xfrm>
                    <a:off x="2700983" y="322580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Rectangle 462"/>
                  <p:cNvSpPr/>
                  <p:nvPr/>
                </p:nvSpPr>
                <p:spPr>
                  <a:xfrm>
                    <a:off x="2836975" y="322634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Rectangle 463"/>
                  <p:cNvSpPr/>
                  <p:nvPr/>
                </p:nvSpPr>
                <p:spPr>
                  <a:xfrm>
                    <a:off x="2972967" y="322635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Rectangle 464"/>
                  <p:cNvSpPr/>
                  <p:nvPr/>
                </p:nvSpPr>
                <p:spPr>
                  <a:xfrm>
                    <a:off x="3108960" y="322689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Rectangle 465"/>
                  <p:cNvSpPr/>
                  <p:nvPr/>
                </p:nvSpPr>
                <p:spPr>
                  <a:xfrm>
                    <a:off x="2700983" y="336397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Rectangle 466"/>
                  <p:cNvSpPr/>
                  <p:nvPr/>
                </p:nvSpPr>
                <p:spPr>
                  <a:xfrm>
                    <a:off x="2836975" y="336452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Rectangle 467"/>
                  <p:cNvSpPr/>
                  <p:nvPr/>
                </p:nvSpPr>
                <p:spPr>
                  <a:xfrm>
                    <a:off x="2972967" y="336452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Rectangle 468"/>
                  <p:cNvSpPr/>
                  <p:nvPr/>
                </p:nvSpPr>
                <p:spPr>
                  <a:xfrm>
                    <a:off x="3108960" y="336507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Rectangle 469"/>
                  <p:cNvSpPr/>
                  <p:nvPr/>
                </p:nvSpPr>
                <p:spPr>
                  <a:xfrm>
                    <a:off x="2700983" y="350215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Rectangle 470"/>
                  <p:cNvSpPr/>
                  <p:nvPr/>
                </p:nvSpPr>
                <p:spPr>
                  <a:xfrm>
                    <a:off x="2836975" y="350270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Rectangle 471"/>
                  <p:cNvSpPr/>
                  <p:nvPr/>
                </p:nvSpPr>
                <p:spPr>
                  <a:xfrm>
                    <a:off x="2972967" y="350270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Rectangle 472"/>
                  <p:cNvSpPr/>
                  <p:nvPr/>
                </p:nvSpPr>
                <p:spPr>
                  <a:xfrm>
                    <a:off x="3108960" y="350325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1" name="Group 440"/>
                <p:cNvGrpSpPr/>
                <p:nvPr/>
              </p:nvGrpSpPr>
              <p:grpSpPr>
                <a:xfrm>
                  <a:off x="939228" y="3967615"/>
                  <a:ext cx="138040" cy="521462"/>
                  <a:chOff x="2700983" y="3087624"/>
                  <a:chExt cx="513812" cy="521462"/>
                </a:xfrm>
              </p:grpSpPr>
              <p:sp>
                <p:nvSpPr>
                  <p:cNvPr id="442" name="Rectangle 441"/>
                  <p:cNvSpPr/>
                  <p:nvPr/>
                </p:nvSpPr>
                <p:spPr>
                  <a:xfrm>
                    <a:off x="2700983" y="308762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Rectangle 442"/>
                  <p:cNvSpPr/>
                  <p:nvPr/>
                </p:nvSpPr>
                <p:spPr>
                  <a:xfrm>
                    <a:off x="2836975" y="308817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Rectangle 443"/>
                  <p:cNvSpPr/>
                  <p:nvPr/>
                </p:nvSpPr>
                <p:spPr>
                  <a:xfrm>
                    <a:off x="2972967" y="308817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Rectangle 444"/>
                  <p:cNvSpPr/>
                  <p:nvPr/>
                </p:nvSpPr>
                <p:spPr>
                  <a:xfrm>
                    <a:off x="3108960" y="308872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Rectangle 445"/>
                  <p:cNvSpPr/>
                  <p:nvPr/>
                </p:nvSpPr>
                <p:spPr>
                  <a:xfrm>
                    <a:off x="2700983" y="322580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Rectangle 446"/>
                  <p:cNvSpPr/>
                  <p:nvPr/>
                </p:nvSpPr>
                <p:spPr>
                  <a:xfrm>
                    <a:off x="2836975" y="322634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Rectangle 447"/>
                  <p:cNvSpPr/>
                  <p:nvPr/>
                </p:nvSpPr>
                <p:spPr>
                  <a:xfrm>
                    <a:off x="2972967" y="322635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Rectangle 448"/>
                  <p:cNvSpPr/>
                  <p:nvPr/>
                </p:nvSpPr>
                <p:spPr>
                  <a:xfrm>
                    <a:off x="3108960" y="322689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Rectangle 449"/>
                  <p:cNvSpPr/>
                  <p:nvPr/>
                </p:nvSpPr>
                <p:spPr>
                  <a:xfrm>
                    <a:off x="2700983" y="336397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Rectangle 450"/>
                  <p:cNvSpPr/>
                  <p:nvPr/>
                </p:nvSpPr>
                <p:spPr>
                  <a:xfrm>
                    <a:off x="2836975" y="336452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Rectangle 451"/>
                  <p:cNvSpPr/>
                  <p:nvPr/>
                </p:nvSpPr>
                <p:spPr>
                  <a:xfrm>
                    <a:off x="2972967" y="336452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Rectangle 452"/>
                  <p:cNvSpPr/>
                  <p:nvPr/>
                </p:nvSpPr>
                <p:spPr>
                  <a:xfrm>
                    <a:off x="3108960" y="336507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Rectangle 453"/>
                  <p:cNvSpPr/>
                  <p:nvPr/>
                </p:nvSpPr>
                <p:spPr>
                  <a:xfrm>
                    <a:off x="2700983" y="350215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Rectangle 454"/>
                  <p:cNvSpPr/>
                  <p:nvPr/>
                </p:nvSpPr>
                <p:spPr>
                  <a:xfrm>
                    <a:off x="2836975" y="350270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Rectangle 455"/>
                  <p:cNvSpPr/>
                  <p:nvPr/>
                </p:nvSpPr>
                <p:spPr>
                  <a:xfrm>
                    <a:off x="2972967" y="350270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Rectangle 456"/>
                  <p:cNvSpPr/>
                  <p:nvPr/>
                </p:nvSpPr>
                <p:spPr>
                  <a:xfrm>
                    <a:off x="3108960" y="350325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434" name="Rectangle 433"/>
              <p:cNvSpPr/>
              <p:nvPr/>
            </p:nvSpPr>
            <p:spPr>
              <a:xfrm rot="5400000">
                <a:off x="7288410" y="4611633"/>
                <a:ext cx="169029" cy="20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5" name="Rectangle 434"/>
              <p:cNvSpPr/>
              <p:nvPr/>
            </p:nvSpPr>
            <p:spPr>
              <a:xfrm rot="5400000">
                <a:off x="7046282" y="4612329"/>
                <a:ext cx="168825" cy="20678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436" name="Straight Connector 435"/>
              <p:cNvCxnSpPr/>
              <p:nvPr/>
            </p:nvCxnSpPr>
            <p:spPr>
              <a:xfrm rot="5400000">
                <a:off x="7097161" y="4583011"/>
                <a:ext cx="65809"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37" name="Straight Connector 436"/>
              <p:cNvCxnSpPr/>
              <p:nvPr/>
            </p:nvCxnSpPr>
            <p:spPr>
              <a:xfrm rot="5400000">
                <a:off x="7343073" y="4583215"/>
                <a:ext cx="65809"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38" name="Straight Connector 437"/>
              <p:cNvCxnSpPr/>
              <p:nvPr/>
            </p:nvCxnSpPr>
            <p:spPr>
              <a:xfrm rot="5400000" flipV="1">
                <a:off x="7214691" y="4535049"/>
                <a:ext cx="65129" cy="95652"/>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509" name="Group 508"/>
            <p:cNvGrpSpPr/>
            <p:nvPr/>
          </p:nvGrpSpPr>
          <p:grpSpPr>
            <a:xfrm flipV="1">
              <a:off x="5542129" y="5873765"/>
              <a:ext cx="450416" cy="455890"/>
              <a:chOff x="5899681" y="4345123"/>
              <a:chExt cx="450416" cy="455890"/>
            </a:xfrm>
          </p:grpSpPr>
          <p:grpSp>
            <p:nvGrpSpPr>
              <p:cNvPr id="510" name="Group 509"/>
              <p:cNvGrpSpPr/>
              <p:nvPr/>
            </p:nvGrpSpPr>
            <p:grpSpPr>
              <a:xfrm rot="5400000">
                <a:off x="6152129" y="4335582"/>
                <a:ext cx="188427" cy="207509"/>
                <a:chOff x="2700983" y="3087624"/>
                <a:chExt cx="513812" cy="521462"/>
              </a:xfrm>
            </p:grpSpPr>
            <p:sp>
              <p:nvSpPr>
                <p:cNvPr id="568" name="Rectangle 567"/>
                <p:cNvSpPr/>
                <p:nvPr/>
              </p:nvSpPr>
              <p:spPr>
                <a:xfrm>
                  <a:off x="2700983" y="3087624"/>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Rectangle 568"/>
                <p:cNvSpPr/>
                <p:nvPr/>
              </p:nvSpPr>
              <p:spPr>
                <a:xfrm>
                  <a:off x="2836975" y="3088173"/>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Rectangle 569"/>
                <p:cNvSpPr/>
                <p:nvPr/>
              </p:nvSpPr>
              <p:spPr>
                <a:xfrm>
                  <a:off x="2972967" y="3088174"/>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Rectangle 570"/>
                <p:cNvSpPr/>
                <p:nvPr/>
              </p:nvSpPr>
              <p:spPr>
                <a:xfrm>
                  <a:off x="3108960" y="3088723"/>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Rectangle 571"/>
                <p:cNvSpPr/>
                <p:nvPr/>
              </p:nvSpPr>
              <p:spPr>
                <a:xfrm>
                  <a:off x="2700983" y="322580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Rectangle 572"/>
                <p:cNvSpPr/>
                <p:nvPr/>
              </p:nvSpPr>
              <p:spPr>
                <a:xfrm>
                  <a:off x="2836975" y="3226349"/>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Rectangle 573"/>
                <p:cNvSpPr/>
                <p:nvPr/>
              </p:nvSpPr>
              <p:spPr>
                <a:xfrm>
                  <a:off x="2972967" y="322635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Rectangle 574"/>
                <p:cNvSpPr/>
                <p:nvPr/>
              </p:nvSpPr>
              <p:spPr>
                <a:xfrm>
                  <a:off x="3108960" y="3226899"/>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Rectangle 575"/>
                <p:cNvSpPr/>
                <p:nvPr/>
              </p:nvSpPr>
              <p:spPr>
                <a:xfrm>
                  <a:off x="2700983" y="336397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Rectangle 576"/>
                <p:cNvSpPr/>
                <p:nvPr/>
              </p:nvSpPr>
              <p:spPr>
                <a:xfrm>
                  <a:off x="2836975" y="3364525"/>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Rectangle 577"/>
                <p:cNvSpPr/>
                <p:nvPr/>
              </p:nvSpPr>
              <p:spPr>
                <a:xfrm>
                  <a:off x="2972967" y="336452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Rectangle 578"/>
                <p:cNvSpPr/>
                <p:nvPr/>
              </p:nvSpPr>
              <p:spPr>
                <a:xfrm>
                  <a:off x="3108960" y="3365075"/>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Rectangle 579"/>
                <p:cNvSpPr/>
                <p:nvPr/>
              </p:nvSpPr>
              <p:spPr>
                <a:xfrm>
                  <a:off x="2700983" y="3502152"/>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Rectangle 580"/>
                <p:cNvSpPr/>
                <p:nvPr/>
              </p:nvSpPr>
              <p:spPr>
                <a:xfrm>
                  <a:off x="2836975" y="3502701"/>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Rectangle 581"/>
                <p:cNvSpPr/>
                <p:nvPr/>
              </p:nvSpPr>
              <p:spPr>
                <a:xfrm>
                  <a:off x="2972967" y="3502702"/>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Rectangle 582"/>
                <p:cNvSpPr/>
                <p:nvPr/>
              </p:nvSpPr>
              <p:spPr>
                <a:xfrm>
                  <a:off x="3108960" y="3503251"/>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11" name="Group 510"/>
              <p:cNvGrpSpPr/>
              <p:nvPr/>
            </p:nvGrpSpPr>
            <p:grpSpPr>
              <a:xfrm rot="5400000">
                <a:off x="5908948" y="4335856"/>
                <a:ext cx="189194" cy="207728"/>
                <a:chOff x="561363" y="3967065"/>
                <a:chExt cx="515905" cy="522012"/>
              </a:xfrm>
            </p:grpSpPr>
            <p:grpSp>
              <p:nvGrpSpPr>
                <p:cNvPr id="517" name="Group 516"/>
                <p:cNvGrpSpPr/>
                <p:nvPr/>
              </p:nvGrpSpPr>
              <p:grpSpPr>
                <a:xfrm>
                  <a:off x="561363" y="3967065"/>
                  <a:ext cx="138040" cy="521462"/>
                  <a:chOff x="2700983" y="3087624"/>
                  <a:chExt cx="513812" cy="521462"/>
                </a:xfrm>
              </p:grpSpPr>
              <p:sp>
                <p:nvSpPr>
                  <p:cNvPr id="552" name="Rectangle 551"/>
                  <p:cNvSpPr/>
                  <p:nvPr/>
                </p:nvSpPr>
                <p:spPr>
                  <a:xfrm>
                    <a:off x="2700983" y="308762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Rectangle 552"/>
                  <p:cNvSpPr/>
                  <p:nvPr/>
                </p:nvSpPr>
                <p:spPr>
                  <a:xfrm>
                    <a:off x="2836975" y="308817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Rectangle 553"/>
                  <p:cNvSpPr/>
                  <p:nvPr/>
                </p:nvSpPr>
                <p:spPr>
                  <a:xfrm>
                    <a:off x="2972967" y="308817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Rectangle 554"/>
                  <p:cNvSpPr/>
                  <p:nvPr/>
                </p:nvSpPr>
                <p:spPr>
                  <a:xfrm>
                    <a:off x="3108960" y="308872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Rectangle 555"/>
                  <p:cNvSpPr/>
                  <p:nvPr/>
                </p:nvSpPr>
                <p:spPr>
                  <a:xfrm>
                    <a:off x="2700983" y="322580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Rectangle 556"/>
                  <p:cNvSpPr/>
                  <p:nvPr/>
                </p:nvSpPr>
                <p:spPr>
                  <a:xfrm>
                    <a:off x="2836975" y="322634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Rectangle 557"/>
                  <p:cNvSpPr/>
                  <p:nvPr/>
                </p:nvSpPr>
                <p:spPr>
                  <a:xfrm>
                    <a:off x="2972967" y="322635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Rectangle 558"/>
                  <p:cNvSpPr/>
                  <p:nvPr/>
                </p:nvSpPr>
                <p:spPr>
                  <a:xfrm>
                    <a:off x="3108960" y="322689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Rectangle 559"/>
                  <p:cNvSpPr/>
                  <p:nvPr/>
                </p:nvSpPr>
                <p:spPr>
                  <a:xfrm>
                    <a:off x="2700983" y="336397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Rectangle 560"/>
                  <p:cNvSpPr/>
                  <p:nvPr/>
                </p:nvSpPr>
                <p:spPr>
                  <a:xfrm>
                    <a:off x="2836975" y="336452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Rectangle 561"/>
                  <p:cNvSpPr/>
                  <p:nvPr/>
                </p:nvSpPr>
                <p:spPr>
                  <a:xfrm>
                    <a:off x="2972967" y="336452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Rectangle 562"/>
                  <p:cNvSpPr/>
                  <p:nvPr/>
                </p:nvSpPr>
                <p:spPr>
                  <a:xfrm>
                    <a:off x="3108960" y="336507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Rectangle 563"/>
                  <p:cNvSpPr/>
                  <p:nvPr/>
                </p:nvSpPr>
                <p:spPr>
                  <a:xfrm>
                    <a:off x="2700983" y="350215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Rectangle 564"/>
                  <p:cNvSpPr/>
                  <p:nvPr/>
                </p:nvSpPr>
                <p:spPr>
                  <a:xfrm>
                    <a:off x="2836975" y="350270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Rectangle 565"/>
                  <p:cNvSpPr/>
                  <p:nvPr/>
                </p:nvSpPr>
                <p:spPr>
                  <a:xfrm>
                    <a:off x="2972967" y="350270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Rectangle 566"/>
                  <p:cNvSpPr/>
                  <p:nvPr/>
                </p:nvSpPr>
                <p:spPr>
                  <a:xfrm>
                    <a:off x="3108960" y="350325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18" name="Group 517"/>
                <p:cNvGrpSpPr/>
                <p:nvPr/>
              </p:nvGrpSpPr>
              <p:grpSpPr>
                <a:xfrm>
                  <a:off x="750296" y="3967615"/>
                  <a:ext cx="138040" cy="521462"/>
                  <a:chOff x="2700983" y="3087624"/>
                  <a:chExt cx="513812" cy="521462"/>
                </a:xfrm>
              </p:grpSpPr>
              <p:sp>
                <p:nvSpPr>
                  <p:cNvPr id="536" name="Rectangle 535"/>
                  <p:cNvSpPr/>
                  <p:nvPr/>
                </p:nvSpPr>
                <p:spPr>
                  <a:xfrm>
                    <a:off x="2700983" y="308762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Rectangle 536"/>
                  <p:cNvSpPr/>
                  <p:nvPr/>
                </p:nvSpPr>
                <p:spPr>
                  <a:xfrm>
                    <a:off x="2836975" y="308817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Rectangle 537"/>
                  <p:cNvSpPr/>
                  <p:nvPr/>
                </p:nvSpPr>
                <p:spPr>
                  <a:xfrm>
                    <a:off x="2972967" y="308817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Rectangle 538"/>
                  <p:cNvSpPr/>
                  <p:nvPr/>
                </p:nvSpPr>
                <p:spPr>
                  <a:xfrm>
                    <a:off x="3108960" y="308872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Rectangle 539"/>
                  <p:cNvSpPr/>
                  <p:nvPr/>
                </p:nvSpPr>
                <p:spPr>
                  <a:xfrm>
                    <a:off x="2700983" y="322580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Rectangle 540"/>
                  <p:cNvSpPr/>
                  <p:nvPr/>
                </p:nvSpPr>
                <p:spPr>
                  <a:xfrm>
                    <a:off x="2836975" y="322634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Rectangle 541"/>
                  <p:cNvSpPr/>
                  <p:nvPr/>
                </p:nvSpPr>
                <p:spPr>
                  <a:xfrm>
                    <a:off x="2972967" y="322635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Rectangle 542"/>
                  <p:cNvSpPr/>
                  <p:nvPr/>
                </p:nvSpPr>
                <p:spPr>
                  <a:xfrm>
                    <a:off x="3108960" y="322689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Rectangle 543"/>
                  <p:cNvSpPr/>
                  <p:nvPr/>
                </p:nvSpPr>
                <p:spPr>
                  <a:xfrm>
                    <a:off x="2700983" y="336397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Rectangle 544"/>
                  <p:cNvSpPr/>
                  <p:nvPr/>
                </p:nvSpPr>
                <p:spPr>
                  <a:xfrm>
                    <a:off x="2836975" y="336452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Rectangle 545"/>
                  <p:cNvSpPr/>
                  <p:nvPr/>
                </p:nvSpPr>
                <p:spPr>
                  <a:xfrm>
                    <a:off x="2972967" y="336452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Rectangle 546"/>
                  <p:cNvSpPr/>
                  <p:nvPr/>
                </p:nvSpPr>
                <p:spPr>
                  <a:xfrm>
                    <a:off x="3108960" y="336507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Rectangle 547"/>
                  <p:cNvSpPr/>
                  <p:nvPr/>
                </p:nvSpPr>
                <p:spPr>
                  <a:xfrm>
                    <a:off x="2700983" y="350215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Rectangle 548"/>
                  <p:cNvSpPr/>
                  <p:nvPr/>
                </p:nvSpPr>
                <p:spPr>
                  <a:xfrm>
                    <a:off x="2836975" y="350270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Rectangle 549"/>
                  <p:cNvSpPr/>
                  <p:nvPr/>
                </p:nvSpPr>
                <p:spPr>
                  <a:xfrm>
                    <a:off x="2972967" y="350270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Rectangle 550"/>
                  <p:cNvSpPr/>
                  <p:nvPr/>
                </p:nvSpPr>
                <p:spPr>
                  <a:xfrm>
                    <a:off x="3108960" y="350325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19" name="Group 518"/>
                <p:cNvGrpSpPr/>
                <p:nvPr/>
              </p:nvGrpSpPr>
              <p:grpSpPr>
                <a:xfrm>
                  <a:off x="939228" y="3967615"/>
                  <a:ext cx="138040" cy="521462"/>
                  <a:chOff x="2700983" y="3087624"/>
                  <a:chExt cx="513812" cy="521462"/>
                </a:xfrm>
              </p:grpSpPr>
              <p:sp>
                <p:nvSpPr>
                  <p:cNvPr id="520" name="Rectangle 519"/>
                  <p:cNvSpPr/>
                  <p:nvPr/>
                </p:nvSpPr>
                <p:spPr>
                  <a:xfrm>
                    <a:off x="2700983" y="308762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Rectangle 520"/>
                  <p:cNvSpPr/>
                  <p:nvPr/>
                </p:nvSpPr>
                <p:spPr>
                  <a:xfrm>
                    <a:off x="2836975" y="308817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Rectangle 521"/>
                  <p:cNvSpPr/>
                  <p:nvPr/>
                </p:nvSpPr>
                <p:spPr>
                  <a:xfrm>
                    <a:off x="2972967" y="308817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Rectangle 522"/>
                  <p:cNvSpPr/>
                  <p:nvPr/>
                </p:nvSpPr>
                <p:spPr>
                  <a:xfrm>
                    <a:off x="3108960" y="308872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Rectangle 523"/>
                  <p:cNvSpPr/>
                  <p:nvPr/>
                </p:nvSpPr>
                <p:spPr>
                  <a:xfrm>
                    <a:off x="2700983" y="322580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Rectangle 524"/>
                  <p:cNvSpPr/>
                  <p:nvPr/>
                </p:nvSpPr>
                <p:spPr>
                  <a:xfrm>
                    <a:off x="2836975" y="322634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Rectangle 525"/>
                  <p:cNvSpPr/>
                  <p:nvPr/>
                </p:nvSpPr>
                <p:spPr>
                  <a:xfrm>
                    <a:off x="2972967" y="322635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Rectangle 526"/>
                  <p:cNvSpPr/>
                  <p:nvPr/>
                </p:nvSpPr>
                <p:spPr>
                  <a:xfrm>
                    <a:off x="3108960" y="322689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Rectangle 527"/>
                  <p:cNvSpPr/>
                  <p:nvPr/>
                </p:nvSpPr>
                <p:spPr>
                  <a:xfrm>
                    <a:off x="2700983" y="336397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Rectangle 528"/>
                  <p:cNvSpPr/>
                  <p:nvPr/>
                </p:nvSpPr>
                <p:spPr>
                  <a:xfrm>
                    <a:off x="2836975" y="336452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Rectangle 529"/>
                  <p:cNvSpPr/>
                  <p:nvPr/>
                </p:nvSpPr>
                <p:spPr>
                  <a:xfrm>
                    <a:off x="2972967" y="336452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Rectangle 530"/>
                  <p:cNvSpPr/>
                  <p:nvPr/>
                </p:nvSpPr>
                <p:spPr>
                  <a:xfrm>
                    <a:off x="3108960" y="336507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Rectangle 531"/>
                  <p:cNvSpPr/>
                  <p:nvPr/>
                </p:nvSpPr>
                <p:spPr>
                  <a:xfrm>
                    <a:off x="2700983" y="350215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Rectangle 532"/>
                  <p:cNvSpPr/>
                  <p:nvPr/>
                </p:nvSpPr>
                <p:spPr>
                  <a:xfrm>
                    <a:off x="2836975" y="350270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Rectangle 533"/>
                  <p:cNvSpPr/>
                  <p:nvPr/>
                </p:nvSpPr>
                <p:spPr>
                  <a:xfrm>
                    <a:off x="2972967" y="350270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Rectangle 534"/>
                  <p:cNvSpPr/>
                  <p:nvPr/>
                </p:nvSpPr>
                <p:spPr>
                  <a:xfrm>
                    <a:off x="3108960" y="350325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512" name="Rectangle 511"/>
              <p:cNvSpPr/>
              <p:nvPr/>
            </p:nvSpPr>
            <p:spPr>
              <a:xfrm rot="5400000">
                <a:off x="6161598" y="4612514"/>
                <a:ext cx="169029" cy="20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13" name="Rectangle 512"/>
              <p:cNvSpPr/>
              <p:nvPr/>
            </p:nvSpPr>
            <p:spPr>
              <a:xfrm rot="5400000">
                <a:off x="5919470" y="4613210"/>
                <a:ext cx="168825" cy="20678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514" name="Straight Connector 513"/>
              <p:cNvCxnSpPr/>
              <p:nvPr/>
            </p:nvCxnSpPr>
            <p:spPr>
              <a:xfrm rot="5400000">
                <a:off x="5970349" y="4583892"/>
                <a:ext cx="65809"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15" name="Straight Connector 514"/>
              <p:cNvCxnSpPr/>
              <p:nvPr/>
            </p:nvCxnSpPr>
            <p:spPr>
              <a:xfrm rot="5400000">
                <a:off x="6216261" y="4584096"/>
                <a:ext cx="65809"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16" name="Straight Connector 515"/>
              <p:cNvCxnSpPr/>
              <p:nvPr/>
            </p:nvCxnSpPr>
            <p:spPr>
              <a:xfrm rot="5400000" flipV="1">
                <a:off x="6087879" y="4535930"/>
                <a:ext cx="65129" cy="95652"/>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584" name="Group 583"/>
            <p:cNvGrpSpPr/>
            <p:nvPr/>
          </p:nvGrpSpPr>
          <p:grpSpPr>
            <a:xfrm flipV="1">
              <a:off x="6108604" y="5872884"/>
              <a:ext cx="450416" cy="455890"/>
              <a:chOff x="6463087" y="4344242"/>
              <a:chExt cx="450416" cy="455890"/>
            </a:xfrm>
          </p:grpSpPr>
          <p:grpSp>
            <p:nvGrpSpPr>
              <p:cNvPr id="585" name="Group 584"/>
              <p:cNvGrpSpPr/>
              <p:nvPr/>
            </p:nvGrpSpPr>
            <p:grpSpPr>
              <a:xfrm rot="5400000">
                <a:off x="6715535" y="4334701"/>
                <a:ext cx="188427" cy="207509"/>
                <a:chOff x="2700983" y="3087624"/>
                <a:chExt cx="513812" cy="521462"/>
              </a:xfrm>
            </p:grpSpPr>
            <p:sp>
              <p:nvSpPr>
                <p:cNvPr id="643" name="Rectangle 642"/>
                <p:cNvSpPr/>
                <p:nvPr/>
              </p:nvSpPr>
              <p:spPr>
                <a:xfrm>
                  <a:off x="2700983" y="3087624"/>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Rectangle 643"/>
                <p:cNvSpPr/>
                <p:nvPr/>
              </p:nvSpPr>
              <p:spPr>
                <a:xfrm>
                  <a:off x="2836975" y="3088173"/>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Rectangle 644"/>
                <p:cNvSpPr/>
                <p:nvPr/>
              </p:nvSpPr>
              <p:spPr>
                <a:xfrm>
                  <a:off x="2972967" y="3088174"/>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Rectangle 645"/>
                <p:cNvSpPr/>
                <p:nvPr/>
              </p:nvSpPr>
              <p:spPr>
                <a:xfrm>
                  <a:off x="3108960" y="3088723"/>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Rectangle 646"/>
                <p:cNvSpPr/>
                <p:nvPr/>
              </p:nvSpPr>
              <p:spPr>
                <a:xfrm>
                  <a:off x="2700983" y="322580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Rectangle 647"/>
                <p:cNvSpPr/>
                <p:nvPr/>
              </p:nvSpPr>
              <p:spPr>
                <a:xfrm>
                  <a:off x="2836975" y="3226349"/>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Rectangle 648"/>
                <p:cNvSpPr/>
                <p:nvPr/>
              </p:nvSpPr>
              <p:spPr>
                <a:xfrm>
                  <a:off x="2972967" y="322635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Rectangle 649"/>
                <p:cNvSpPr/>
                <p:nvPr/>
              </p:nvSpPr>
              <p:spPr>
                <a:xfrm>
                  <a:off x="3108960" y="3226899"/>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Rectangle 650"/>
                <p:cNvSpPr/>
                <p:nvPr/>
              </p:nvSpPr>
              <p:spPr>
                <a:xfrm>
                  <a:off x="2700983" y="336397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Rectangle 651"/>
                <p:cNvSpPr/>
                <p:nvPr/>
              </p:nvSpPr>
              <p:spPr>
                <a:xfrm>
                  <a:off x="2836975" y="3364525"/>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Rectangle 652"/>
                <p:cNvSpPr/>
                <p:nvPr/>
              </p:nvSpPr>
              <p:spPr>
                <a:xfrm>
                  <a:off x="2972967" y="336452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Rectangle 653"/>
                <p:cNvSpPr/>
                <p:nvPr/>
              </p:nvSpPr>
              <p:spPr>
                <a:xfrm>
                  <a:off x="3108960" y="3365075"/>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Rectangle 654"/>
                <p:cNvSpPr/>
                <p:nvPr/>
              </p:nvSpPr>
              <p:spPr>
                <a:xfrm>
                  <a:off x="2700983" y="3502152"/>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Rectangle 655"/>
                <p:cNvSpPr/>
                <p:nvPr/>
              </p:nvSpPr>
              <p:spPr>
                <a:xfrm>
                  <a:off x="2836975" y="3502701"/>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Rectangle 656"/>
                <p:cNvSpPr/>
                <p:nvPr/>
              </p:nvSpPr>
              <p:spPr>
                <a:xfrm>
                  <a:off x="2972967" y="3502702"/>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Rectangle 657"/>
                <p:cNvSpPr/>
                <p:nvPr/>
              </p:nvSpPr>
              <p:spPr>
                <a:xfrm>
                  <a:off x="3108960" y="3503251"/>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86" name="Group 585"/>
              <p:cNvGrpSpPr/>
              <p:nvPr/>
            </p:nvGrpSpPr>
            <p:grpSpPr>
              <a:xfrm rot="5400000">
                <a:off x="6472354" y="4334975"/>
                <a:ext cx="189194" cy="207728"/>
                <a:chOff x="561363" y="3967065"/>
                <a:chExt cx="515905" cy="522012"/>
              </a:xfrm>
            </p:grpSpPr>
            <p:grpSp>
              <p:nvGrpSpPr>
                <p:cNvPr id="592" name="Group 591"/>
                <p:cNvGrpSpPr/>
                <p:nvPr/>
              </p:nvGrpSpPr>
              <p:grpSpPr>
                <a:xfrm>
                  <a:off x="561363" y="3967065"/>
                  <a:ext cx="138040" cy="521462"/>
                  <a:chOff x="2700983" y="3087624"/>
                  <a:chExt cx="513812" cy="521462"/>
                </a:xfrm>
              </p:grpSpPr>
              <p:sp>
                <p:nvSpPr>
                  <p:cNvPr id="627" name="Rectangle 626"/>
                  <p:cNvSpPr/>
                  <p:nvPr/>
                </p:nvSpPr>
                <p:spPr>
                  <a:xfrm>
                    <a:off x="2700983" y="308762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Rectangle 627"/>
                  <p:cNvSpPr/>
                  <p:nvPr/>
                </p:nvSpPr>
                <p:spPr>
                  <a:xfrm>
                    <a:off x="2836975" y="308817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Rectangle 628"/>
                  <p:cNvSpPr/>
                  <p:nvPr/>
                </p:nvSpPr>
                <p:spPr>
                  <a:xfrm>
                    <a:off x="2972967" y="308817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Rectangle 629"/>
                  <p:cNvSpPr/>
                  <p:nvPr/>
                </p:nvSpPr>
                <p:spPr>
                  <a:xfrm>
                    <a:off x="3108960" y="308872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Rectangle 630"/>
                  <p:cNvSpPr/>
                  <p:nvPr/>
                </p:nvSpPr>
                <p:spPr>
                  <a:xfrm>
                    <a:off x="2700983" y="322580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Rectangle 631"/>
                  <p:cNvSpPr/>
                  <p:nvPr/>
                </p:nvSpPr>
                <p:spPr>
                  <a:xfrm>
                    <a:off x="2836975" y="322634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Rectangle 632"/>
                  <p:cNvSpPr/>
                  <p:nvPr/>
                </p:nvSpPr>
                <p:spPr>
                  <a:xfrm>
                    <a:off x="2972967" y="322635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Rectangle 633"/>
                  <p:cNvSpPr/>
                  <p:nvPr/>
                </p:nvSpPr>
                <p:spPr>
                  <a:xfrm>
                    <a:off x="3108960" y="322689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Rectangle 634"/>
                  <p:cNvSpPr/>
                  <p:nvPr/>
                </p:nvSpPr>
                <p:spPr>
                  <a:xfrm>
                    <a:off x="2700983" y="336397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Rectangle 635"/>
                  <p:cNvSpPr/>
                  <p:nvPr/>
                </p:nvSpPr>
                <p:spPr>
                  <a:xfrm>
                    <a:off x="2836975" y="336452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Rectangle 636"/>
                  <p:cNvSpPr/>
                  <p:nvPr/>
                </p:nvSpPr>
                <p:spPr>
                  <a:xfrm>
                    <a:off x="2972967" y="336452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Rectangle 637"/>
                  <p:cNvSpPr/>
                  <p:nvPr/>
                </p:nvSpPr>
                <p:spPr>
                  <a:xfrm>
                    <a:off x="3108960" y="336507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Rectangle 638"/>
                  <p:cNvSpPr/>
                  <p:nvPr/>
                </p:nvSpPr>
                <p:spPr>
                  <a:xfrm>
                    <a:off x="2700983" y="350215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Rectangle 639"/>
                  <p:cNvSpPr/>
                  <p:nvPr/>
                </p:nvSpPr>
                <p:spPr>
                  <a:xfrm>
                    <a:off x="2836975" y="350270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Rectangle 640"/>
                  <p:cNvSpPr/>
                  <p:nvPr/>
                </p:nvSpPr>
                <p:spPr>
                  <a:xfrm>
                    <a:off x="2972967" y="350270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Rectangle 641"/>
                  <p:cNvSpPr/>
                  <p:nvPr/>
                </p:nvSpPr>
                <p:spPr>
                  <a:xfrm>
                    <a:off x="3108960" y="350325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3" name="Group 592"/>
                <p:cNvGrpSpPr/>
                <p:nvPr/>
              </p:nvGrpSpPr>
              <p:grpSpPr>
                <a:xfrm>
                  <a:off x="750296" y="3967615"/>
                  <a:ext cx="138040" cy="521462"/>
                  <a:chOff x="2700983" y="3087624"/>
                  <a:chExt cx="513812" cy="521462"/>
                </a:xfrm>
              </p:grpSpPr>
              <p:sp>
                <p:nvSpPr>
                  <p:cNvPr id="611" name="Rectangle 610"/>
                  <p:cNvSpPr/>
                  <p:nvPr/>
                </p:nvSpPr>
                <p:spPr>
                  <a:xfrm>
                    <a:off x="2700983" y="308762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Rectangle 611"/>
                  <p:cNvSpPr/>
                  <p:nvPr/>
                </p:nvSpPr>
                <p:spPr>
                  <a:xfrm>
                    <a:off x="2836975" y="308817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Rectangle 612"/>
                  <p:cNvSpPr/>
                  <p:nvPr/>
                </p:nvSpPr>
                <p:spPr>
                  <a:xfrm>
                    <a:off x="2972967" y="308817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Rectangle 613"/>
                  <p:cNvSpPr/>
                  <p:nvPr/>
                </p:nvSpPr>
                <p:spPr>
                  <a:xfrm>
                    <a:off x="3108960" y="308872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Rectangle 614"/>
                  <p:cNvSpPr/>
                  <p:nvPr/>
                </p:nvSpPr>
                <p:spPr>
                  <a:xfrm>
                    <a:off x="2700983" y="322580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6" name="Rectangle 615"/>
                  <p:cNvSpPr/>
                  <p:nvPr/>
                </p:nvSpPr>
                <p:spPr>
                  <a:xfrm>
                    <a:off x="2836975" y="322634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Rectangle 616"/>
                  <p:cNvSpPr/>
                  <p:nvPr/>
                </p:nvSpPr>
                <p:spPr>
                  <a:xfrm>
                    <a:off x="2972967" y="322635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Rectangle 617"/>
                  <p:cNvSpPr/>
                  <p:nvPr/>
                </p:nvSpPr>
                <p:spPr>
                  <a:xfrm>
                    <a:off x="3108960" y="322689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Rectangle 618"/>
                  <p:cNvSpPr/>
                  <p:nvPr/>
                </p:nvSpPr>
                <p:spPr>
                  <a:xfrm>
                    <a:off x="2700983" y="336397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Rectangle 619"/>
                  <p:cNvSpPr/>
                  <p:nvPr/>
                </p:nvSpPr>
                <p:spPr>
                  <a:xfrm>
                    <a:off x="2836975" y="336452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Rectangle 620"/>
                  <p:cNvSpPr/>
                  <p:nvPr/>
                </p:nvSpPr>
                <p:spPr>
                  <a:xfrm>
                    <a:off x="2972967" y="336452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Rectangle 621"/>
                  <p:cNvSpPr/>
                  <p:nvPr/>
                </p:nvSpPr>
                <p:spPr>
                  <a:xfrm>
                    <a:off x="3108960" y="336507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Rectangle 622"/>
                  <p:cNvSpPr/>
                  <p:nvPr/>
                </p:nvSpPr>
                <p:spPr>
                  <a:xfrm>
                    <a:off x="2700983" y="350215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Rectangle 623"/>
                  <p:cNvSpPr/>
                  <p:nvPr/>
                </p:nvSpPr>
                <p:spPr>
                  <a:xfrm>
                    <a:off x="2836975" y="350270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Rectangle 624"/>
                  <p:cNvSpPr/>
                  <p:nvPr/>
                </p:nvSpPr>
                <p:spPr>
                  <a:xfrm>
                    <a:off x="2972967" y="350270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Rectangle 625"/>
                  <p:cNvSpPr/>
                  <p:nvPr/>
                </p:nvSpPr>
                <p:spPr>
                  <a:xfrm>
                    <a:off x="3108960" y="350325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4" name="Group 593"/>
                <p:cNvGrpSpPr/>
                <p:nvPr/>
              </p:nvGrpSpPr>
              <p:grpSpPr>
                <a:xfrm>
                  <a:off x="939228" y="3967615"/>
                  <a:ext cx="138040" cy="521462"/>
                  <a:chOff x="2700983" y="3087624"/>
                  <a:chExt cx="513812" cy="521462"/>
                </a:xfrm>
              </p:grpSpPr>
              <p:sp>
                <p:nvSpPr>
                  <p:cNvPr id="595" name="Rectangle 594"/>
                  <p:cNvSpPr/>
                  <p:nvPr/>
                </p:nvSpPr>
                <p:spPr>
                  <a:xfrm>
                    <a:off x="2700983" y="308762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Rectangle 595"/>
                  <p:cNvSpPr/>
                  <p:nvPr/>
                </p:nvSpPr>
                <p:spPr>
                  <a:xfrm>
                    <a:off x="2836975" y="308817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Rectangle 596"/>
                  <p:cNvSpPr/>
                  <p:nvPr/>
                </p:nvSpPr>
                <p:spPr>
                  <a:xfrm>
                    <a:off x="2972967" y="308817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Rectangle 597"/>
                  <p:cNvSpPr/>
                  <p:nvPr/>
                </p:nvSpPr>
                <p:spPr>
                  <a:xfrm>
                    <a:off x="3108960" y="308872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Rectangle 598"/>
                  <p:cNvSpPr/>
                  <p:nvPr/>
                </p:nvSpPr>
                <p:spPr>
                  <a:xfrm>
                    <a:off x="2700983" y="322580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Rectangle 599"/>
                  <p:cNvSpPr/>
                  <p:nvPr/>
                </p:nvSpPr>
                <p:spPr>
                  <a:xfrm>
                    <a:off x="2836975" y="322634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Rectangle 600"/>
                  <p:cNvSpPr/>
                  <p:nvPr/>
                </p:nvSpPr>
                <p:spPr>
                  <a:xfrm>
                    <a:off x="2972967" y="322635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Rectangle 601"/>
                  <p:cNvSpPr/>
                  <p:nvPr/>
                </p:nvSpPr>
                <p:spPr>
                  <a:xfrm>
                    <a:off x="3108960" y="322689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Rectangle 602"/>
                  <p:cNvSpPr/>
                  <p:nvPr/>
                </p:nvSpPr>
                <p:spPr>
                  <a:xfrm>
                    <a:off x="2700983" y="336397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Rectangle 603"/>
                  <p:cNvSpPr/>
                  <p:nvPr/>
                </p:nvSpPr>
                <p:spPr>
                  <a:xfrm>
                    <a:off x="2836975" y="336452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Rectangle 604"/>
                  <p:cNvSpPr/>
                  <p:nvPr/>
                </p:nvSpPr>
                <p:spPr>
                  <a:xfrm>
                    <a:off x="2972967" y="336452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Rectangle 605"/>
                  <p:cNvSpPr/>
                  <p:nvPr/>
                </p:nvSpPr>
                <p:spPr>
                  <a:xfrm>
                    <a:off x="3108960" y="336507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Rectangle 606"/>
                  <p:cNvSpPr/>
                  <p:nvPr/>
                </p:nvSpPr>
                <p:spPr>
                  <a:xfrm>
                    <a:off x="2700983" y="350215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Rectangle 607"/>
                  <p:cNvSpPr/>
                  <p:nvPr/>
                </p:nvSpPr>
                <p:spPr>
                  <a:xfrm>
                    <a:off x="2836975" y="350270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Rectangle 608"/>
                  <p:cNvSpPr/>
                  <p:nvPr/>
                </p:nvSpPr>
                <p:spPr>
                  <a:xfrm>
                    <a:off x="2972967" y="350270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Rectangle 609"/>
                  <p:cNvSpPr/>
                  <p:nvPr/>
                </p:nvSpPr>
                <p:spPr>
                  <a:xfrm>
                    <a:off x="3108960" y="350325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587" name="Rectangle 586"/>
              <p:cNvSpPr/>
              <p:nvPr/>
            </p:nvSpPr>
            <p:spPr>
              <a:xfrm rot="5400000">
                <a:off x="6725004" y="4611633"/>
                <a:ext cx="169029" cy="20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88" name="Rectangle 587"/>
              <p:cNvSpPr/>
              <p:nvPr/>
            </p:nvSpPr>
            <p:spPr>
              <a:xfrm rot="5400000">
                <a:off x="6482876" y="4612329"/>
                <a:ext cx="168825" cy="20678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589" name="Straight Connector 588"/>
              <p:cNvCxnSpPr/>
              <p:nvPr/>
            </p:nvCxnSpPr>
            <p:spPr>
              <a:xfrm rot="5400000">
                <a:off x="6533755" y="4583011"/>
                <a:ext cx="65809"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90" name="Straight Connector 589"/>
              <p:cNvCxnSpPr/>
              <p:nvPr/>
            </p:nvCxnSpPr>
            <p:spPr>
              <a:xfrm rot="5400000">
                <a:off x="6779667" y="4583215"/>
                <a:ext cx="65809"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91" name="Straight Connector 590"/>
              <p:cNvCxnSpPr/>
              <p:nvPr/>
            </p:nvCxnSpPr>
            <p:spPr>
              <a:xfrm rot="5400000" flipV="1">
                <a:off x="6651285" y="4535049"/>
                <a:ext cx="65129" cy="95652"/>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659" name="Group 658"/>
            <p:cNvGrpSpPr/>
            <p:nvPr/>
          </p:nvGrpSpPr>
          <p:grpSpPr>
            <a:xfrm flipV="1">
              <a:off x="6672010" y="5872884"/>
              <a:ext cx="450416" cy="455890"/>
              <a:chOff x="7026493" y="4344242"/>
              <a:chExt cx="450416" cy="455890"/>
            </a:xfrm>
          </p:grpSpPr>
          <p:grpSp>
            <p:nvGrpSpPr>
              <p:cNvPr id="660" name="Group 659"/>
              <p:cNvGrpSpPr/>
              <p:nvPr/>
            </p:nvGrpSpPr>
            <p:grpSpPr>
              <a:xfrm rot="5400000">
                <a:off x="7278941" y="4334701"/>
                <a:ext cx="188427" cy="207509"/>
                <a:chOff x="2700983" y="3087624"/>
                <a:chExt cx="513812" cy="521462"/>
              </a:xfrm>
            </p:grpSpPr>
            <p:sp>
              <p:nvSpPr>
                <p:cNvPr id="718" name="Rectangle 717"/>
                <p:cNvSpPr/>
                <p:nvPr/>
              </p:nvSpPr>
              <p:spPr>
                <a:xfrm>
                  <a:off x="2700983" y="3087624"/>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Rectangle 718"/>
                <p:cNvSpPr/>
                <p:nvPr/>
              </p:nvSpPr>
              <p:spPr>
                <a:xfrm>
                  <a:off x="2836975" y="3088173"/>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0" name="Rectangle 719"/>
                <p:cNvSpPr/>
                <p:nvPr/>
              </p:nvSpPr>
              <p:spPr>
                <a:xfrm>
                  <a:off x="2972967" y="3088174"/>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Rectangle 720"/>
                <p:cNvSpPr/>
                <p:nvPr/>
              </p:nvSpPr>
              <p:spPr>
                <a:xfrm>
                  <a:off x="3108960" y="3088723"/>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Rectangle 721"/>
                <p:cNvSpPr/>
                <p:nvPr/>
              </p:nvSpPr>
              <p:spPr>
                <a:xfrm>
                  <a:off x="2700983" y="322580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Rectangle 722"/>
                <p:cNvSpPr/>
                <p:nvPr/>
              </p:nvSpPr>
              <p:spPr>
                <a:xfrm>
                  <a:off x="2836975" y="3226349"/>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Rectangle 723"/>
                <p:cNvSpPr/>
                <p:nvPr/>
              </p:nvSpPr>
              <p:spPr>
                <a:xfrm>
                  <a:off x="2972967" y="322635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Rectangle 724"/>
                <p:cNvSpPr/>
                <p:nvPr/>
              </p:nvSpPr>
              <p:spPr>
                <a:xfrm>
                  <a:off x="3108960" y="3226899"/>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Rectangle 725"/>
                <p:cNvSpPr/>
                <p:nvPr/>
              </p:nvSpPr>
              <p:spPr>
                <a:xfrm>
                  <a:off x="2700983" y="336397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Rectangle 726"/>
                <p:cNvSpPr/>
                <p:nvPr/>
              </p:nvSpPr>
              <p:spPr>
                <a:xfrm>
                  <a:off x="2836975" y="3364525"/>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Rectangle 727"/>
                <p:cNvSpPr/>
                <p:nvPr/>
              </p:nvSpPr>
              <p:spPr>
                <a:xfrm>
                  <a:off x="2972967" y="336452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Rectangle 728"/>
                <p:cNvSpPr/>
                <p:nvPr/>
              </p:nvSpPr>
              <p:spPr>
                <a:xfrm>
                  <a:off x="3108960" y="3365075"/>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Rectangle 729"/>
                <p:cNvSpPr/>
                <p:nvPr/>
              </p:nvSpPr>
              <p:spPr>
                <a:xfrm>
                  <a:off x="2700983" y="3502152"/>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Rectangle 730"/>
                <p:cNvSpPr/>
                <p:nvPr/>
              </p:nvSpPr>
              <p:spPr>
                <a:xfrm>
                  <a:off x="2836975" y="3502701"/>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Rectangle 731"/>
                <p:cNvSpPr/>
                <p:nvPr/>
              </p:nvSpPr>
              <p:spPr>
                <a:xfrm>
                  <a:off x="2972967" y="3502702"/>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Rectangle 732"/>
                <p:cNvSpPr/>
                <p:nvPr/>
              </p:nvSpPr>
              <p:spPr>
                <a:xfrm>
                  <a:off x="3108960" y="3503251"/>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61" name="Group 660"/>
              <p:cNvGrpSpPr/>
              <p:nvPr/>
            </p:nvGrpSpPr>
            <p:grpSpPr>
              <a:xfrm rot="5400000">
                <a:off x="7035760" y="4334975"/>
                <a:ext cx="189194" cy="207728"/>
                <a:chOff x="561363" y="3967065"/>
                <a:chExt cx="515905" cy="522012"/>
              </a:xfrm>
            </p:grpSpPr>
            <p:grpSp>
              <p:nvGrpSpPr>
                <p:cNvPr id="667" name="Group 666"/>
                <p:cNvGrpSpPr/>
                <p:nvPr/>
              </p:nvGrpSpPr>
              <p:grpSpPr>
                <a:xfrm>
                  <a:off x="561363" y="3967065"/>
                  <a:ext cx="138040" cy="521462"/>
                  <a:chOff x="2700983" y="3087624"/>
                  <a:chExt cx="513812" cy="521462"/>
                </a:xfrm>
              </p:grpSpPr>
              <p:sp>
                <p:nvSpPr>
                  <p:cNvPr id="702" name="Rectangle 701"/>
                  <p:cNvSpPr/>
                  <p:nvPr/>
                </p:nvSpPr>
                <p:spPr>
                  <a:xfrm>
                    <a:off x="2700983" y="308762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Rectangle 702"/>
                  <p:cNvSpPr/>
                  <p:nvPr/>
                </p:nvSpPr>
                <p:spPr>
                  <a:xfrm>
                    <a:off x="2836975" y="308817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4" name="Rectangle 703"/>
                  <p:cNvSpPr/>
                  <p:nvPr/>
                </p:nvSpPr>
                <p:spPr>
                  <a:xfrm>
                    <a:off x="2972967" y="308817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Rectangle 704"/>
                  <p:cNvSpPr/>
                  <p:nvPr/>
                </p:nvSpPr>
                <p:spPr>
                  <a:xfrm>
                    <a:off x="3108960" y="308872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Rectangle 705"/>
                  <p:cNvSpPr/>
                  <p:nvPr/>
                </p:nvSpPr>
                <p:spPr>
                  <a:xfrm>
                    <a:off x="2700983" y="322580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Rectangle 706"/>
                  <p:cNvSpPr/>
                  <p:nvPr/>
                </p:nvSpPr>
                <p:spPr>
                  <a:xfrm>
                    <a:off x="2836975" y="322634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Rectangle 707"/>
                  <p:cNvSpPr/>
                  <p:nvPr/>
                </p:nvSpPr>
                <p:spPr>
                  <a:xfrm>
                    <a:off x="2972967" y="322635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9" name="Rectangle 708"/>
                  <p:cNvSpPr/>
                  <p:nvPr/>
                </p:nvSpPr>
                <p:spPr>
                  <a:xfrm>
                    <a:off x="3108960" y="322689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Rectangle 709"/>
                  <p:cNvSpPr/>
                  <p:nvPr/>
                </p:nvSpPr>
                <p:spPr>
                  <a:xfrm>
                    <a:off x="2700983" y="336397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Rectangle 710"/>
                  <p:cNvSpPr/>
                  <p:nvPr/>
                </p:nvSpPr>
                <p:spPr>
                  <a:xfrm>
                    <a:off x="2836975" y="336452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2" name="Rectangle 711"/>
                  <p:cNvSpPr/>
                  <p:nvPr/>
                </p:nvSpPr>
                <p:spPr>
                  <a:xfrm>
                    <a:off x="2972967" y="336452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Rectangle 712"/>
                  <p:cNvSpPr/>
                  <p:nvPr/>
                </p:nvSpPr>
                <p:spPr>
                  <a:xfrm>
                    <a:off x="3108960" y="336507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Rectangle 713"/>
                  <p:cNvSpPr/>
                  <p:nvPr/>
                </p:nvSpPr>
                <p:spPr>
                  <a:xfrm>
                    <a:off x="2700983" y="350215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Rectangle 714"/>
                  <p:cNvSpPr/>
                  <p:nvPr/>
                </p:nvSpPr>
                <p:spPr>
                  <a:xfrm>
                    <a:off x="2836975" y="350270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Rectangle 715"/>
                  <p:cNvSpPr/>
                  <p:nvPr/>
                </p:nvSpPr>
                <p:spPr>
                  <a:xfrm>
                    <a:off x="2972967" y="350270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Rectangle 716"/>
                  <p:cNvSpPr/>
                  <p:nvPr/>
                </p:nvSpPr>
                <p:spPr>
                  <a:xfrm>
                    <a:off x="3108960" y="350325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68" name="Group 667"/>
                <p:cNvGrpSpPr/>
                <p:nvPr/>
              </p:nvGrpSpPr>
              <p:grpSpPr>
                <a:xfrm>
                  <a:off x="750296" y="3967615"/>
                  <a:ext cx="138040" cy="521462"/>
                  <a:chOff x="2700983" y="3087624"/>
                  <a:chExt cx="513812" cy="521462"/>
                </a:xfrm>
              </p:grpSpPr>
              <p:sp>
                <p:nvSpPr>
                  <p:cNvPr id="686" name="Rectangle 685"/>
                  <p:cNvSpPr/>
                  <p:nvPr/>
                </p:nvSpPr>
                <p:spPr>
                  <a:xfrm>
                    <a:off x="2700983" y="308762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Rectangle 686"/>
                  <p:cNvSpPr/>
                  <p:nvPr/>
                </p:nvSpPr>
                <p:spPr>
                  <a:xfrm>
                    <a:off x="2836975" y="308817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Rectangle 687"/>
                  <p:cNvSpPr/>
                  <p:nvPr/>
                </p:nvSpPr>
                <p:spPr>
                  <a:xfrm>
                    <a:off x="2972967" y="308817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Rectangle 688"/>
                  <p:cNvSpPr/>
                  <p:nvPr/>
                </p:nvSpPr>
                <p:spPr>
                  <a:xfrm>
                    <a:off x="3108960" y="308872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Rectangle 689"/>
                  <p:cNvSpPr/>
                  <p:nvPr/>
                </p:nvSpPr>
                <p:spPr>
                  <a:xfrm>
                    <a:off x="2700983" y="322580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Rectangle 690"/>
                  <p:cNvSpPr/>
                  <p:nvPr/>
                </p:nvSpPr>
                <p:spPr>
                  <a:xfrm>
                    <a:off x="2836975" y="322634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Rectangle 691"/>
                  <p:cNvSpPr/>
                  <p:nvPr/>
                </p:nvSpPr>
                <p:spPr>
                  <a:xfrm>
                    <a:off x="2972967" y="322635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Rectangle 692"/>
                  <p:cNvSpPr/>
                  <p:nvPr/>
                </p:nvSpPr>
                <p:spPr>
                  <a:xfrm>
                    <a:off x="3108960" y="322689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Rectangle 693"/>
                  <p:cNvSpPr/>
                  <p:nvPr/>
                </p:nvSpPr>
                <p:spPr>
                  <a:xfrm>
                    <a:off x="2700983" y="336397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Rectangle 694"/>
                  <p:cNvSpPr/>
                  <p:nvPr/>
                </p:nvSpPr>
                <p:spPr>
                  <a:xfrm>
                    <a:off x="2836975" y="336452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Rectangle 695"/>
                  <p:cNvSpPr/>
                  <p:nvPr/>
                </p:nvSpPr>
                <p:spPr>
                  <a:xfrm>
                    <a:off x="2972967" y="336452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Rectangle 696"/>
                  <p:cNvSpPr/>
                  <p:nvPr/>
                </p:nvSpPr>
                <p:spPr>
                  <a:xfrm>
                    <a:off x="3108960" y="336507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8" name="Rectangle 697"/>
                  <p:cNvSpPr/>
                  <p:nvPr/>
                </p:nvSpPr>
                <p:spPr>
                  <a:xfrm>
                    <a:off x="2700983" y="350215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9" name="Rectangle 698"/>
                  <p:cNvSpPr/>
                  <p:nvPr/>
                </p:nvSpPr>
                <p:spPr>
                  <a:xfrm>
                    <a:off x="2836975" y="350270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Rectangle 699"/>
                  <p:cNvSpPr/>
                  <p:nvPr/>
                </p:nvSpPr>
                <p:spPr>
                  <a:xfrm>
                    <a:off x="2972967" y="350270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Rectangle 700"/>
                  <p:cNvSpPr/>
                  <p:nvPr/>
                </p:nvSpPr>
                <p:spPr>
                  <a:xfrm>
                    <a:off x="3108960" y="350325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69" name="Group 668"/>
                <p:cNvGrpSpPr/>
                <p:nvPr/>
              </p:nvGrpSpPr>
              <p:grpSpPr>
                <a:xfrm>
                  <a:off x="939228" y="3967615"/>
                  <a:ext cx="138040" cy="521462"/>
                  <a:chOff x="2700983" y="3087624"/>
                  <a:chExt cx="513812" cy="521462"/>
                </a:xfrm>
              </p:grpSpPr>
              <p:sp>
                <p:nvSpPr>
                  <p:cNvPr id="670" name="Rectangle 669"/>
                  <p:cNvSpPr/>
                  <p:nvPr/>
                </p:nvSpPr>
                <p:spPr>
                  <a:xfrm>
                    <a:off x="2700983" y="308762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Rectangle 670"/>
                  <p:cNvSpPr/>
                  <p:nvPr/>
                </p:nvSpPr>
                <p:spPr>
                  <a:xfrm>
                    <a:off x="2836975" y="308817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Rectangle 671"/>
                  <p:cNvSpPr/>
                  <p:nvPr/>
                </p:nvSpPr>
                <p:spPr>
                  <a:xfrm>
                    <a:off x="2972967" y="3088174"/>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Rectangle 672"/>
                  <p:cNvSpPr/>
                  <p:nvPr/>
                </p:nvSpPr>
                <p:spPr>
                  <a:xfrm>
                    <a:off x="3108960" y="3088723"/>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4" name="Rectangle 673"/>
                  <p:cNvSpPr/>
                  <p:nvPr/>
                </p:nvSpPr>
                <p:spPr>
                  <a:xfrm>
                    <a:off x="2700983" y="322580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Rectangle 674"/>
                  <p:cNvSpPr/>
                  <p:nvPr/>
                </p:nvSpPr>
                <p:spPr>
                  <a:xfrm>
                    <a:off x="2836975" y="322634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Rectangle 675"/>
                  <p:cNvSpPr/>
                  <p:nvPr/>
                </p:nvSpPr>
                <p:spPr>
                  <a:xfrm>
                    <a:off x="2972967" y="3226350"/>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Rectangle 676"/>
                  <p:cNvSpPr/>
                  <p:nvPr/>
                </p:nvSpPr>
                <p:spPr>
                  <a:xfrm>
                    <a:off x="3108960" y="3226899"/>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Rectangle 677"/>
                  <p:cNvSpPr/>
                  <p:nvPr/>
                </p:nvSpPr>
                <p:spPr>
                  <a:xfrm>
                    <a:off x="2700983" y="336397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Rectangle 678"/>
                  <p:cNvSpPr/>
                  <p:nvPr/>
                </p:nvSpPr>
                <p:spPr>
                  <a:xfrm>
                    <a:off x="2836975" y="336452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Rectangle 679"/>
                  <p:cNvSpPr/>
                  <p:nvPr/>
                </p:nvSpPr>
                <p:spPr>
                  <a:xfrm>
                    <a:off x="2972967" y="3364526"/>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Rectangle 680"/>
                  <p:cNvSpPr/>
                  <p:nvPr/>
                </p:nvSpPr>
                <p:spPr>
                  <a:xfrm>
                    <a:off x="3108960" y="3365075"/>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Rectangle 681"/>
                  <p:cNvSpPr/>
                  <p:nvPr/>
                </p:nvSpPr>
                <p:spPr>
                  <a:xfrm>
                    <a:off x="2700983" y="350215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Rectangle 682"/>
                  <p:cNvSpPr/>
                  <p:nvPr/>
                </p:nvSpPr>
                <p:spPr>
                  <a:xfrm>
                    <a:off x="2836975" y="350270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Rectangle 683"/>
                  <p:cNvSpPr/>
                  <p:nvPr/>
                </p:nvSpPr>
                <p:spPr>
                  <a:xfrm>
                    <a:off x="2972967" y="3502702"/>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Rectangle 684"/>
                  <p:cNvSpPr/>
                  <p:nvPr/>
                </p:nvSpPr>
                <p:spPr>
                  <a:xfrm>
                    <a:off x="3108960" y="3503251"/>
                    <a:ext cx="105835" cy="105835"/>
                  </a:xfrm>
                  <a:prstGeom prst="rect">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62" name="Rectangle 661"/>
              <p:cNvSpPr/>
              <p:nvPr/>
            </p:nvSpPr>
            <p:spPr>
              <a:xfrm rot="5400000">
                <a:off x="7288410" y="4611633"/>
                <a:ext cx="169029" cy="20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63" name="Rectangle 662"/>
              <p:cNvSpPr/>
              <p:nvPr/>
            </p:nvSpPr>
            <p:spPr>
              <a:xfrm rot="5400000">
                <a:off x="7046282" y="4612329"/>
                <a:ext cx="168825" cy="20678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664" name="Straight Connector 663"/>
              <p:cNvCxnSpPr/>
              <p:nvPr/>
            </p:nvCxnSpPr>
            <p:spPr>
              <a:xfrm rot="5400000">
                <a:off x="7097161" y="4583011"/>
                <a:ext cx="65809"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65" name="Straight Connector 664"/>
              <p:cNvCxnSpPr/>
              <p:nvPr/>
            </p:nvCxnSpPr>
            <p:spPr>
              <a:xfrm rot="5400000">
                <a:off x="7343073" y="4583215"/>
                <a:ext cx="65809"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66" name="Straight Connector 665"/>
              <p:cNvCxnSpPr/>
              <p:nvPr/>
            </p:nvCxnSpPr>
            <p:spPr>
              <a:xfrm rot="5400000" flipV="1">
                <a:off x="7214691" y="4535049"/>
                <a:ext cx="65129" cy="95652"/>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256" name="Group 1255"/>
          <p:cNvGrpSpPr/>
          <p:nvPr/>
        </p:nvGrpSpPr>
        <p:grpSpPr>
          <a:xfrm>
            <a:off x="5542130" y="5349743"/>
            <a:ext cx="2180607" cy="466202"/>
            <a:chOff x="5542130" y="5349743"/>
            <a:chExt cx="2180607" cy="466202"/>
          </a:xfrm>
        </p:grpSpPr>
        <p:cxnSp>
          <p:nvCxnSpPr>
            <p:cNvPr id="192" name="Straight Connector 191"/>
            <p:cNvCxnSpPr/>
            <p:nvPr/>
          </p:nvCxnSpPr>
          <p:spPr>
            <a:xfrm>
              <a:off x="7043184" y="5575204"/>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1" name="Straight Connector 740"/>
            <p:cNvCxnSpPr/>
            <p:nvPr/>
          </p:nvCxnSpPr>
          <p:spPr>
            <a:xfrm flipH="1">
              <a:off x="6332716" y="5349743"/>
              <a:ext cx="2" cy="46532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0" name="Straight Connector 739"/>
            <p:cNvCxnSpPr/>
            <p:nvPr/>
          </p:nvCxnSpPr>
          <p:spPr>
            <a:xfrm flipH="1">
              <a:off x="6898859" y="5349743"/>
              <a:ext cx="2" cy="46532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5" name="Straight Connector 734"/>
            <p:cNvCxnSpPr/>
            <p:nvPr/>
          </p:nvCxnSpPr>
          <p:spPr>
            <a:xfrm flipH="1">
              <a:off x="5766573" y="5350625"/>
              <a:ext cx="2" cy="46532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34" name="Oval 733"/>
            <p:cNvSpPr/>
            <p:nvPr/>
          </p:nvSpPr>
          <p:spPr>
            <a:xfrm>
              <a:off x="5542130" y="5419700"/>
              <a:ext cx="1582050" cy="319301"/>
            </a:xfrm>
            <a:prstGeom prst="ellipse">
              <a:avLst/>
            </a:prstGeom>
            <a:gradFill>
              <a:gsLst>
                <a:gs pos="0">
                  <a:srgbClr val="A81212"/>
                </a:gs>
                <a:gs pos="80000">
                  <a:srgbClr val="DC1B1B"/>
                </a:gs>
                <a:gs pos="100000">
                  <a:srgbClr val="E11717"/>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64" name="Group 1263"/>
          <p:cNvGrpSpPr/>
          <p:nvPr/>
        </p:nvGrpSpPr>
        <p:grpSpPr>
          <a:xfrm>
            <a:off x="4216642" y="1273654"/>
            <a:ext cx="4696639" cy="1917324"/>
            <a:chOff x="4216642" y="1273654"/>
            <a:chExt cx="4696639" cy="1917324"/>
          </a:xfrm>
        </p:grpSpPr>
        <p:grpSp>
          <p:nvGrpSpPr>
            <p:cNvPr id="1067" name="Group 1066"/>
            <p:cNvGrpSpPr/>
            <p:nvPr/>
          </p:nvGrpSpPr>
          <p:grpSpPr>
            <a:xfrm>
              <a:off x="6586703" y="1646230"/>
              <a:ext cx="2326578" cy="1269668"/>
              <a:chOff x="6641177" y="4883352"/>
              <a:chExt cx="2326578" cy="1269668"/>
            </a:xfrm>
          </p:grpSpPr>
          <p:sp>
            <p:nvSpPr>
              <p:cNvPr id="1068" name="Rounded Rectangle 1067"/>
              <p:cNvSpPr/>
              <p:nvPr/>
            </p:nvSpPr>
            <p:spPr>
              <a:xfrm flipH="1">
                <a:off x="7139405" y="4883352"/>
                <a:ext cx="1828350" cy="1269668"/>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69" name="Straight Connector 1068"/>
              <p:cNvCxnSpPr/>
              <p:nvPr/>
            </p:nvCxnSpPr>
            <p:spPr>
              <a:xfrm flipH="1">
                <a:off x="6641177" y="5374848"/>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070" name="Group 1069"/>
            <p:cNvGrpSpPr/>
            <p:nvPr/>
          </p:nvGrpSpPr>
          <p:grpSpPr>
            <a:xfrm>
              <a:off x="6526620" y="1783770"/>
              <a:ext cx="2326578" cy="1269668"/>
              <a:chOff x="6641177" y="4883352"/>
              <a:chExt cx="2326578" cy="1269668"/>
            </a:xfrm>
          </p:grpSpPr>
          <p:sp>
            <p:nvSpPr>
              <p:cNvPr id="1071" name="Rounded Rectangle 1070"/>
              <p:cNvSpPr/>
              <p:nvPr/>
            </p:nvSpPr>
            <p:spPr>
              <a:xfrm flipH="1">
                <a:off x="7139405" y="4883352"/>
                <a:ext cx="1828350" cy="1269668"/>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72" name="Straight Connector 1071"/>
              <p:cNvCxnSpPr/>
              <p:nvPr/>
            </p:nvCxnSpPr>
            <p:spPr>
              <a:xfrm flipH="1">
                <a:off x="6641177" y="5374848"/>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073" name="Group 1072"/>
            <p:cNvGrpSpPr/>
            <p:nvPr/>
          </p:nvGrpSpPr>
          <p:grpSpPr>
            <a:xfrm>
              <a:off x="6466538" y="1921310"/>
              <a:ext cx="2326578" cy="1269668"/>
              <a:chOff x="6641177" y="4883352"/>
              <a:chExt cx="2326578" cy="1269668"/>
            </a:xfrm>
          </p:grpSpPr>
          <p:sp>
            <p:nvSpPr>
              <p:cNvPr id="1074" name="Rounded Rectangle 1073"/>
              <p:cNvSpPr/>
              <p:nvPr/>
            </p:nvSpPr>
            <p:spPr>
              <a:xfrm flipH="1">
                <a:off x="7139405" y="4883352"/>
                <a:ext cx="1828350" cy="1269668"/>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75" name="Straight Connector 1074"/>
              <p:cNvCxnSpPr/>
              <p:nvPr/>
            </p:nvCxnSpPr>
            <p:spPr>
              <a:xfrm flipH="1">
                <a:off x="6641177" y="5374848"/>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759" name="TextBox 758"/>
            <p:cNvSpPr txBox="1"/>
            <p:nvPr/>
          </p:nvSpPr>
          <p:spPr>
            <a:xfrm>
              <a:off x="7075718" y="1276764"/>
              <a:ext cx="1833561" cy="369332"/>
            </a:xfrm>
            <a:prstGeom prst="rect">
              <a:avLst/>
            </a:prstGeom>
            <a:noFill/>
          </p:spPr>
          <p:txBody>
            <a:bodyPr wrap="square" rtlCol="0">
              <a:spAutoFit/>
            </a:bodyPr>
            <a:lstStyle/>
            <a:p>
              <a:pPr algn="ctr"/>
              <a:r>
                <a:rPr lang="en-US" b="1" dirty="0" smtClean="0">
                  <a:solidFill>
                    <a:schemeClr val="bg1"/>
                  </a:solidFill>
                  <a:latin typeface="Calibri"/>
                  <a:cs typeface="Calibri"/>
                </a:rPr>
                <a:t>~10,000</a:t>
              </a:r>
              <a:endParaRPr lang="en-US" b="1" dirty="0">
                <a:solidFill>
                  <a:schemeClr val="bg1"/>
                </a:solidFill>
                <a:latin typeface="Calibri"/>
                <a:cs typeface="Calibri"/>
              </a:endParaRPr>
            </a:p>
          </p:txBody>
        </p:sp>
        <p:grpSp>
          <p:nvGrpSpPr>
            <p:cNvPr id="917" name="Group 916"/>
            <p:cNvGrpSpPr/>
            <p:nvPr/>
          </p:nvGrpSpPr>
          <p:grpSpPr>
            <a:xfrm>
              <a:off x="4338586" y="1646232"/>
              <a:ext cx="2326578" cy="1005300"/>
              <a:chOff x="2185380" y="4883353"/>
              <a:chExt cx="2326578" cy="1005300"/>
            </a:xfrm>
          </p:grpSpPr>
          <p:sp>
            <p:nvSpPr>
              <p:cNvPr id="918" name="Rounded Rectangle 917"/>
              <p:cNvSpPr/>
              <p:nvPr/>
            </p:nvSpPr>
            <p:spPr>
              <a:xfrm>
                <a:off x="2185380" y="4883353"/>
                <a:ext cx="1828350" cy="100530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19" name="Straight Connector 918"/>
              <p:cNvCxnSpPr/>
              <p:nvPr/>
            </p:nvCxnSpPr>
            <p:spPr>
              <a:xfrm>
                <a:off x="3832405" y="5374849"/>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920" name="Group 919"/>
            <p:cNvGrpSpPr/>
            <p:nvPr/>
          </p:nvGrpSpPr>
          <p:grpSpPr>
            <a:xfrm>
              <a:off x="4277614" y="1783772"/>
              <a:ext cx="2326578" cy="1005300"/>
              <a:chOff x="2185380" y="4883353"/>
              <a:chExt cx="2326578" cy="1005300"/>
            </a:xfrm>
          </p:grpSpPr>
          <p:sp>
            <p:nvSpPr>
              <p:cNvPr id="921" name="Rounded Rectangle 920"/>
              <p:cNvSpPr/>
              <p:nvPr/>
            </p:nvSpPr>
            <p:spPr>
              <a:xfrm>
                <a:off x="2185380" y="4883353"/>
                <a:ext cx="1828350" cy="100530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22" name="Straight Connector 921"/>
              <p:cNvCxnSpPr/>
              <p:nvPr/>
            </p:nvCxnSpPr>
            <p:spPr>
              <a:xfrm>
                <a:off x="3832405" y="5374849"/>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923" name="Group 922"/>
            <p:cNvGrpSpPr/>
            <p:nvPr/>
          </p:nvGrpSpPr>
          <p:grpSpPr>
            <a:xfrm>
              <a:off x="4216642" y="1921312"/>
              <a:ext cx="2326578" cy="1005300"/>
              <a:chOff x="2185380" y="4883353"/>
              <a:chExt cx="2326578" cy="1005300"/>
            </a:xfrm>
          </p:grpSpPr>
          <p:sp>
            <p:nvSpPr>
              <p:cNvPr id="924" name="Rounded Rectangle 923"/>
              <p:cNvSpPr/>
              <p:nvPr/>
            </p:nvSpPr>
            <p:spPr>
              <a:xfrm>
                <a:off x="2185380" y="4883353"/>
                <a:ext cx="1828350" cy="100530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25" name="Straight Connector 924"/>
              <p:cNvCxnSpPr/>
              <p:nvPr/>
            </p:nvCxnSpPr>
            <p:spPr>
              <a:xfrm>
                <a:off x="3832405" y="5374849"/>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926" name="TextBox 925"/>
            <p:cNvSpPr txBox="1"/>
            <p:nvPr/>
          </p:nvSpPr>
          <p:spPr>
            <a:xfrm>
              <a:off x="4380674" y="1273654"/>
              <a:ext cx="1833561" cy="369332"/>
            </a:xfrm>
            <a:prstGeom prst="rect">
              <a:avLst/>
            </a:prstGeom>
            <a:noFill/>
          </p:spPr>
          <p:txBody>
            <a:bodyPr wrap="square" rtlCol="0">
              <a:spAutoFit/>
            </a:bodyPr>
            <a:lstStyle/>
            <a:p>
              <a:pPr algn="ctr"/>
              <a:r>
                <a:rPr lang="en-US" b="1" dirty="0" smtClean="0">
                  <a:solidFill>
                    <a:schemeClr val="bg1"/>
                  </a:solidFill>
                  <a:latin typeface="Calibri"/>
                  <a:cs typeface="Calibri"/>
                </a:rPr>
                <a:t>~10,000</a:t>
              </a:r>
              <a:endParaRPr lang="en-US" b="1" dirty="0">
                <a:solidFill>
                  <a:schemeClr val="bg1"/>
                </a:solidFill>
                <a:latin typeface="Calibri"/>
                <a:cs typeface="Calibri"/>
              </a:endParaRPr>
            </a:p>
          </p:txBody>
        </p:sp>
      </p:grpSp>
      <p:grpSp>
        <p:nvGrpSpPr>
          <p:cNvPr id="9" name="Group 8"/>
          <p:cNvGrpSpPr/>
          <p:nvPr/>
        </p:nvGrpSpPr>
        <p:grpSpPr>
          <a:xfrm>
            <a:off x="6904684" y="2058851"/>
            <a:ext cx="1828350" cy="1269668"/>
            <a:chOff x="6904684" y="2058851"/>
            <a:chExt cx="1828350" cy="1269668"/>
          </a:xfrm>
        </p:grpSpPr>
        <p:sp>
          <p:nvSpPr>
            <p:cNvPr id="928" name="Rounded Rectangle 927"/>
            <p:cNvSpPr/>
            <p:nvPr/>
          </p:nvSpPr>
          <p:spPr>
            <a:xfrm flipH="1">
              <a:off x="6904684" y="2058851"/>
              <a:ext cx="1828350" cy="1269668"/>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47" name="Group 946"/>
            <p:cNvGrpSpPr/>
            <p:nvPr/>
          </p:nvGrpSpPr>
          <p:grpSpPr>
            <a:xfrm flipH="1">
              <a:off x="8016032" y="2296713"/>
              <a:ext cx="515905" cy="522012"/>
              <a:chOff x="561363" y="3967065"/>
              <a:chExt cx="515905" cy="522012"/>
            </a:xfrm>
          </p:grpSpPr>
          <p:grpSp>
            <p:nvGrpSpPr>
              <p:cNvPr id="948" name="Group 947"/>
              <p:cNvGrpSpPr/>
              <p:nvPr/>
            </p:nvGrpSpPr>
            <p:grpSpPr>
              <a:xfrm>
                <a:off x="561363" y="3967065"/>
                <a:ext cx="138040" cy="521462"/>
                <a:chOff x="2700983" y="3087624"/>
                <a:chExt cx="513812" cy="521462"/>
              </a:xfrm>
            </p:grpSpPr>
            <p:sp>
              <p:nvSpPr>
                <p:cNvPr id="983" name="Rectangle 982"/>
                <p:cNvSpPr/>
                <p:nvPr/>
              </p:nvSpPr>
              <p:spPr>
                <a:xfrm>
                  <a:off x="2700983" y="308762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Rectangle 983"/>
                <p:cNvSpPr/>
                <p:nvPr/>
              </p:nvSpPr>
              <p:spPr>
                <a:xfrm>
                  <a:off x="2836975" y="308817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Rectangle 984"/>
                <p:cNvSpPr/>
                <p:nvPr/>
              </p:nvSpPr>
              <p:spPr>
                <a:xfrm>
                  <a:off x="2972967" y="308817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Rectangle 985"/>
                <p:cNvSpPr/>
                <p:nvPr/>
              </p:nvSpPr>
              <p:spPr>
                <a:xfrm>
                  <a:off x="3108960" y="308872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Rectangle 986"/>
                <p:cNvSpPr/>
                <p:nvPr/>
              </p:nvSpPr>
              <p:spPr>
                <a:xfrm>
                  <a:off x="2700983" y="322580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Rectangle 987"/>
                <p:cNvSpPr/>
                <p:nvPr/>
              </p:nvSpPr>
              <p:spPr>
                <a:xfrm>
                  <a:off x="2836975" y="322634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Rectangle 988"/>
                <p:cNvSpPr/>
                <p:nvPr/>
              </p:nvSpPr>
              <p:spPr>
                <a:xfrm>
                  <a:off x="2972967" y="322635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Rectangle 989"/>
                <p:cNvSpPr/>
                <p:nvPr/>
              </p:nvSpPr>
              <p:spPr>
                <a:xfrm>
                  <a:off x="3108960" y="322689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Rectangle 990"/>
                <p:cNvSpPr/>
                <p:nvPr/>
              </p:nvSpPr>
              <p:spPr>
                <a:xfrm>
                  <a:off x="2700983" y="336397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Rectangle 991"/>
                <p:cNvSpPr/>
                <p:nvPr/>
              </p:nvSpPr>
              <p:spPr>
                <a:xfrm>
                  <a:off x="2836975" y="336452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3" name="Rectangle 992"/>
                <p:cNvSpPr/>
                <p:nvPr/>
              </p:nvSpPr>
              <p:spPr>
                <a:xfrm>
                  <a:off x="2972967" y="336452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Rectangle 993"/>
                <p:cNvSpPr/>
                <p:nvPr/>
              </p:nvSpPr>
              <p:spPr>
                <a:xfrm>
                  <a:off x="3108960" y="336507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Rectangle 994"/>
                <p:cNvSpPr/>
                <p:nvPr/>
              </p:nvSpPr>
              <p:spPr>
                <a:xfrm>
                  <a:off x="2700983" y="350215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Rectangle 995"/>
                <p:cNvSpPr/>
                <p:nvPr/>
              </p:nvSpPr>
              <p:spPr>
                <a:xfrm>
                  <a:off x="2836975" y="350270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7" name="Rectangle 996"/>
                <p:cNvSpPr/>
                <p:nvPr/>
              </p:nvSpPr>
              <p:spPr>
                <a:xfrm>
                  <a:off x="2972967" y="350270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Rectangle 997"/>
                <p:cNvSpPr/>
                <p:nvPr/>
              </p:nvSpPr>
              <p:spPr>
                <a:xfrm>
                  <a:off x="3108960" y="350325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49" name="Group 948"/>
              <p:cNvGrpSpPr/>
              <p:nvPr/>
            </p:nvGrpSpPr>
            <p:grpSpPr>
              <a:xfrm>
                <a:off x="750296" y="3967615"/>
                <a:ext cx="138040" cy="521462"/>
                <a:chOff x="2700983" y="3087624"/>
                <a:chExt cx="513812" cy="521462"/>
              </a:xfrm>
            </p:grpSpPr>
            <p:sp>
              <p:nvSpPr>
                <p:cNvPr id="967" name="Rectangle 966"/>
                <p:cNvSpPr/>
                <p:nvPr/>
              </p:nvSpPr>
              <p:spPr>
                <a:xfrm>
                  <a:off x="2700983" y="308762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Rectangle 967"/>
                <p:cNvSpPr/>
                <p:nvPr/>
              </p:nvSpPr>
              <p:spPr>
                <a:xfrm>
                  <a:off x="2836975" y="308817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Rectangle 968"/>
                <p:cNvSpPr/>
                <p:nvPr/>
              </p:nvSpPr>
              <p:spPr>
                <a:xfrm>
                  <a:off x="2972967" y="308817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Rectangle 969"/>
                <p:cNvSpPr/>
                <p:nvPr/>
              </p:nvSpPr>
              <p:spPr>
                <a:xfrm>
                  <a:off x="3108960" y="308872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Rectangle 970"/>
                <p:cNvSpPr/>
                <p:nvPr/>
              </p:nvSpPr>
              <p:spPr>
                <a:xfrm>
                  <a:off x="2700983" y="322580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Rectangle 971"/>
                <p:cNvSpPr/>
                <p:nvPr/>
              </p:nvSpPr>
              <p:spPr>
                <a:xfrm>
                  <a:off x="2836975" y="322634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3" name="Rectangle 972"/>
                <p:cNvSpPr/>
                <p:nvPr/>
              </p:nvSpPr>
              <p:spPr>
                <a:xfrm>
                  <a:off x="2972967" y="322635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Rectangle 973"/>
                <p:cNvSpPr/>
                <p:nvPr/>
              </p:nvSpPr>
              <p:spPr>
                <a:xfrm>
                  <a:off x="3108960" y="322689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Rectangle 974"/>
                <p:cNvSpPr/>
                <p:nvPr/>
              </p:nvSpPr>
              <p:spPr>
                <a:xfrm>
                  <a:off x="2700983" y="336397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Rectangle 975"/>
                <p:cNvSpPr/>
                <p:nvPr/>
              </p:nvSpPr>
              <p:spPr>
                <a:xfrm>
                  <a:off x="2836975" y="336452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Rectangle 976"/>
                <p:cNvSpPr/>
                <p:nvPr/>
              </p:nvSpPr>
              <p:spPr>
                <a:xfrm>
                  <a:off x="2972967" y="336452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8" name="Rectangle 977"/>
                <p:cNvSpPr/>
                <p:nvPr/>
              </p:nvSpPr>
              <p:spPr>
                <a:xfrm>
                  <a:off x="3108960" y="336507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9" name="Rectangle 978"/>
                <p:cNvSpPr/>
                <p:nvPr/>
              </p:nvSpPr>
              <p:spPr>
                <a:xfrm>
                  <a:off x="2700983" y="350215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0" name="Rectangle 979"/>
                <p:cNvSpPr/>
                <p:nvPr/>
              </p:nvSpPr>
              <p:spPr>
                <a:xfrm>
                  <a:off x="2836975" y="350270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Rectangle 980"/>
                <p:cNvSpPr/>
                <p:nvPr/>
              </p:nvSpPr>
              <p:spPr>
                <a:xfrm>
                  <a:off x="2972967" y="350270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Rectangle 981"/>
                <p:cNvSpPr/>
                <p:nvPr/>
              </p:nvSpPr>
              <p:spPr>
                <a:xfrm>
                  <a:off x="3108960" y="350325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50" name="Group 949"/>
              <p:cNvGrpSpPr/>
              <p:nvPr/>
            </p:nvGrpSpPr>
            <p:grpSpPr>
              <a:xfrm>
                <a:off x="939228" y="3967615"/>
                <a:ext cx="138040" cy="521462"/>
                <a:chOff x="2700983" y="3087624"/>
                <a:chExt cx="513812" cy="521462"/>
              </a:xfrm>
            </p:grpSpPr>
            <p:sp>
              <p:nvSpPr>
                <p:cNvPr id="951" name="Rectangle 950"/>
                <p:cNvSpPr/>
                <p:nvPr/>
              </p:nvSpPr>
              <p:spPr>
                <a:xfrm>
                  <a:off x="2700983" y="308762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Rectangle 951"/>
                <p:cNvSpPr/>
                <p:nvPr/>
              </p:nvSpPr>
              <p:spPr>
                <a:xfrm>
                  <a:off x="2836975" y="308817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3" name="Rectangle 952"/>
                <p:cNvSpPr/>
                <p:nvPr/>
              </p:nvSpPr>
              <p:spPr>
                <a:xfrm>
                  <a:off x="2972967" y="308817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Rectangle 953"/>
                <p:cNvSpPr/>
                <p:nvPr/>
              </p:nvSpPr>
              <p:spPr>
                <a:xfrm>
                  <a:off x="3108960" y="308872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Rectangle 954"/>
                <p:cNvSpPr/>
                <p:nvPr/>
              </p:nvSpPr>
              <p:spPr>
                <a:xfrm>
                  <a:off x="2700983" y="322580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Rectangle 955"/>
                <p:cNvSpPr/>
                <p:nvPr/>
              </p:nvSpPr>
              <p:spPr>
                <a:xfrm>
                  <a:off x="2836975" y="322634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Rectangle 956"/>
                <p:cNvSpPr/>
                <p:nvPr/>
              </p:nvSpPr>
              <p:spPr>
                <a:xfrm>
                  <a:off x="2972967" y="322635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Rectangle 957"/>
                <p:cNvSpPr/>
                <p:nvPr/>
              </p:nvSpPr>
              <p:spPr>
                <a:xfrm>
                  <a:off x="3108960" y="322689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Rectangle 958"/>
                <p:cNvSpPr/>
                <p:nvPr/>
              </p:nvSpPr>
              <p:spPr>
                <a:xfrm>
                  <a:off x="2700983" y="336397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Rectangle 959"/>
                <p:cNvSpPr/>
                <p:nvPr/>
              </p:nvSpPr>
              <p:spPr>
                <a:xfrm>
                  <a:off x="2836975" y="336452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Rectangle 960"/>
                <p:cNvSpPr/>
                <p:nvPr/>
              </p:nvSpPr>
              <p:spPr>
                <a:xfrm>
                  <a:off x="2972967" y="336452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Rectangle 961"/>
                <p:cNvSpPr/>
                <p:nvPr/>
              </p:nvSpPr>
              <p:spPr>
                <a:xfrm>
                  <a:off x="3108960" y="336507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3" name="Rectangle 962"/>
                <p:cNvSpPr/>
                <p:nvPr/>
              </p:nvSpPr>
              <p:spPr>
                <a:xfrm>
                  <a:off x="2700983" y="350215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Rectangle 963"/>
                <p:cNvSpPr/>
                <p:nvPr/>
              </p:nvSpPr>
              <p:spPr>
                <a:xfrm>
                  <a:off x="2836975" y="350270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Rectangle 964"/>
                <p:cNvSpPr/>
                <p:nvPr/>
              </p:nvSpPr>
              <p:spPr>
                <a:xfrm>
                  <a:off x="2972967" y="350270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Rectangle 965"/>
                <p:cNvSpPr/>
                <p:nvPr/>
              </p:nvSpPr>
              <p:spPr>
                <a:xfrm>
                  <a:off x="3108960" y="350325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999" name="Rectangle 998"/>
            <p:cNvSpPr/>
            <p:nvPr/>
          </p:nvSpPr>
          <p:spPr>
            <a:xfrm flipH="1">
              <a:off x="7114727" y="2296714"/>
              <a:ext cx="634984" cy="43254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01" name="Rectangle 1000"/>
            <p:cNvSpPr/>
            <p:nvPr/>
          </p:nvSpPr>
          <p:spPr>
            <a:xfrm flipH="1">
              <a:off x="7423016" y="2845120"/>
              <a:ext cx="325583" cy="25198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003" name="Straight Connector 1002"/>
            <p:cNvCxnSpPr/>
            <p:nvPr/>
          </p:nvCxnSpPr>
          <p:spPr>
            <a:xfrm flipH="1">
              <a:off x="7790568" y="2550347"/>
              <a:ext cx="17945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05" name="Straight Connector 1004"/>
            <p:cNvCxnSpPr/>
            <p:nvPr/>
          </p:nvCxnSpPr>
          <p:spPr>
            <a:xfrm flipH="1">
              <a:off x="7790567" y="2720603"/>
              <a:ext cx="178897" cy="17540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261" name="Group 1260"/>
          <p:cNvGrpSpPr/>
          <p:nvPr/>
        </p:nvGrpSpPr>
        <p:grpSpPr>
          <a:xfrm>
            <a:off x="4155670" y="2058852"/>
            <a:ext cx="1828350" cy="1005300"/>
            <a:chOff x="4155670" y="2058852"/>
            <a:chExt cx="1828350" cy="1005300"/>
          </a:xfrm>
        </p:grpSpPr>
        <p:sp>
          <p:nvSpPr>
            <p:cNvPr id="838" name="Rounded Rectangle 837"/>
            <p:cNvSpPr/>
            <p:nvPr/>
          </p:nvSpPr>
          <p:spPr>
            <a:xfrm>
              <a:off x="4155670" y="2058852"/>
              <a:ext cx="1828350" cy="100530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40" name="Group 839"/>
            <p:cNvGrpSpPr/>
            <p:nvPr/>
          </p:nvGrpSpPr>
          <p:grpSpPr>
            <a:xfrm>
              <a:off x="4356767" y="2296714"/>
              <a:ext cx="513812" cy="521462"/>
              <a:chOff x="2700983" y="3087624"/>
              <a:chExt cx="513812" cy="521462"/>
            </a:xfrm>
          </p:grpSpPr>
          <p:sp>
            <p:nvSpPr>
              <p:cNvPr id="841" name="Rectangle 840"/>
              <p:cNvSpPr/>
              <p:nvPr/>
            </p:nvSpPr>
            <p:spPr>
              <a:xfrm>
                <a:off x="2700983" y="3087624"/>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2" name="Rectangle 841"/>
              <p:cNvSpPr/>
              <p:nvPr/>
            </p:nvSpPr>
            <p:spPr>
              <a:xfrm>
                <a:off x="2836975" y="3088173"/>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3" name="Rectangle 842"/>
              <p:cNvSpPr/>
              <p:nvPr/>
            </p:nvSpPr>
            <p:spPr>
              <a:xfrm>
                <a:off x="2972967" y="3088174"/>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4" name="Rectangle 843"/>
              <p:cNvSpPr/>
              <p:nvPr/>
            </p:nvSpPr>
            <p:spPr>
              <a:xfrm>
                <a:off x="3108960" y="3088723"/>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5" name="Rectangle 844"/>
              <p:cNvSpPr/>
              <p:nvPr/>
            </p:nvSpPr>
            <p:spPr>
              <a:xfrm>
                <a:off x="2700983" y="322580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6" name="Rectangle 845"/>
              <p:cNvSpPr/>
              <p:nvPr/>
            </p:nvSpPr>
            <p:spPr>
              <a:xfrm>
                <a:off x="2836975" y="3226349"/>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7" name="Rectangle 846"/>
              <p:cNvSpPr/>
              <p:nvPr/>
            </p:nvSpPr>
            <p:spPr>
              <a:xfrm>
                <a:off x="2972967" y="322635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8" name="Rectangle 847"/>
              <p:cNvSpPr/>
              <p:nvPr/>
            </p:nvSpPr>
            <p:spPr>
              <a:xfrm>
                <a:off x="3108960" y="3226899"/>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 name="Rectangle 848"/>
              <p:cNvSpPr/>
              <p:nvPr/>
            </p:nvSpPr>
            <p:spPr>
              <a:xfrm>
                <a:off x="2700983" y="336397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0" name="Rectangle 849"/>
              <p:cNvSpPr/>
              <p:nvPr/>
            </p:nvSpPr>
            <p:spPr>
              <a:xfrm>
                <a:off x="2836975" y="3364525"/>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1" name="Rectangle 850"/>
              <p:cNvSpPr/>
              <p:nvPr/>
            </p:nvSpPr>
            <p:spPr>
              <a:xfrm>
                <a:off x="2972967" y="336452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2" name="Rectangle 851"/>
              <p:cNvSpPr/>
              <p:nvPr/>
            </p:nvSpPr>
            <p:spPr>
              <a:xfrm>
                <a:off x="3108960" y="3365075"/>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3" name="Rectangle 852"/>
              <p:cNvSpPr/>
              <p:nvPr/>
            </p:nvSpPr>
            <p:spPr>
              <a:xfrm>
                <a:off x="2700983" y="3502152"/>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4" name="Rectangle 853"/>
              <p:cNvSpPr/>
              <p:nvPr/>
            </p:nvSpPr>
            <p:spPr>
              <a:xfrm>
                <a:off x="2836975" y="3502701"/>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5" name="Rectangle 854"/>
              <p:cNvSpPr/>
              <p:nvPr/>
            </p:nvSpPr>
            <p:spPr>
              <a:xfrm>
                <a:off x="2972967" y="3502702"/>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6" name="Rectangle 855"/>
              <p:cNvSpPr/>
              <p:nvPr/>
            </p:nvSpPr>
            <p:spPr>
              <a:xfrm>
                <a:off x="3108960" y="3503251"/>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09" name="Rectangle 908"/>
            <p:cNvSpPr/>
            <p:nvPr/>
          </p:nvSpPr>
          <p:spPr>
            <a:xfrm>
              <a:off x="5138993" y="2296715"/>
              <a:ext cx="634984" cy="5238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913" name="Straight Connector 912"/>
            <p:cNvCxnSpPr/>
            <p:nvPr/>
          </p:nvCxnSpPr>
          <p:spPr>
            <a:xfrm>
              <a:off x="4918684" y="2550348"/>
              <a:ext cx="17945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263" name="Group 1262"/>
          <p:cNvGrpSpPr/>
          <p:nvPr/>
        </p:nvGrpSpPr>
        <p:grpSpPr>
          <a:xfrm>
            <a:off x="5802695" y="1643826"/>
            <a:ext cx="1283314" cy="1684694"/>
            <a:chOff x="5802695" y="1643826"/>
            <a:chExt cx="1283314" cy="1684694"/>
          </a:xfrm>
        </p:grpSpPr>
        <p:cxnSp>
          <p:nvCxnSpPr>
            <p:cNvPr id="839" name="Straight Connector 838"/>
            <p:cNvCxnSpPr/>
            <p:nvPr/>
          </p:nvCxnSpPr>
          <p:spPr>
            <a:xfrm>
              <a:off x="5802695" y="2550348"/>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29" name="Straight Connector 928"/>
            <p:cNvCxnSpPr/>
            <p:nvPr/>
          </p:nvCxnSpPr>
          <p:spPr>
            <a:xfrm flipH="1">
              <a:off x="6406456" y="2550347"/>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58" name="Oval 757"/>
            <p:cNvSpPr/>
            <p:nvPr/>
          </p:nvSpPr>
          <p:spPr>
            <a:xfrm>
              <a:off x="6260485" y="1643826"/>
              <a:ext cx="496944" cy="1684694"/>
            </a:xfrm>
            <a:prstGeom prst="ellipse">
              <a:avLst/>
            </a:prstGeom>
            <a:gradFill>
              <a:gsLst>
                <a:gs pos="0">
                  <a:srgbClr val="A81212"/>
                </a:gs>
                <a:gs pos="80000">
                  <a:srgbClr val="DC1B1B"/>
                </a:gs>
                <a:gs pos="100000">
                  <a:srgbClr val="E11717"/>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67" name="Group 1266"/>
          <p:cNvGrpSpPr/>
          <p:nvPr/>
        </p:nvGrpSpPr>
        <p:grpSpPr>
          <a:xfrm>
            <a:off x="610611" y="4492153"/>
            <a:ext cx="2644101" cy="1919732"/>
            <a:chOff x="610611" y="4492153"/>
            <a:chExt cx="2644101" cy="1919732"/>
          </a:xfrm>
        </p:grpSpPr>
        <p:grpSp>
          <p:nvGrpSpPr>
            <p:cNvPr id="1235" name="Group 1234"/>
            <p:cNvGrpSpPr/>
            <p:nvPr/>
          </p:nvGrpSpPr>
          <p:grpSpPr>
            <a:xfrm>
              <a:off x="928134" y="4863849"/>
              <a:ext cx="2326578" cy="1005300"/>
              <a:chOff x="2185380" y="4883353"/>
              <a:chExt cx="2326578" cy="1005300"/>
            </a:xfrm>
          </p:grpSpPr>
          <p:sp>
            <p:nvSpPr>
              <p:cNvPr id="1236" name="Rounded Rectangle 1235"/>
              <p:cNvSpPr/>
              <p:nvPr/>
            </p:nvSpPr>
            <p:spPr>
              <a:xfrm>
                <a:off x="2185380" y="4883353"/>
                <a:ext cx="1828350" cy="100530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37" name="Straight Connector 1236"/>
              <p:cNvCxnSpPr/>
              <p:nvPr/>
            </p:nvCxnSpPr>
            <p:spPr>
              <a:xfrm>
                <a:off x="3832405" y="5374849"/>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238" name="Group 1237"/>
            <p:cNvGrpSpPr/>
            <p:nvPr/>
          </p:nvGrpSpPr>
          <p:grpSpPr>
            <a:xfrm>
              <a:off x="888441" y="4931691"/>
              <a:ext cx="2326578" cy="1005300"/>
              <a:chOff x="2185380" y="4883353"/>
              <a:chExt cx="2326578" cy="1005300"/>
            </a:xfrm>
          </p:grpSpPr>
          <p:sp>
            <p:nvSpPr>
              <p:cNvPr id="1239" name="Rounded Rectangle 1238"/>
              <p:cNvSpPr/>
              <p:nvPr/>
            </p:nvSpPr>
            <p:spPr>
              <a:xfrm>
                <a:off x="2185380" y="4883353"/>
                <a:ext cx="1828350" cy="100530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0" name="Straight Connector 1239"/>
              <p:cNvCxnSpPr/>
              <p:nvPr/>
            </p:nvCxnSpPr>
            <p:spPr>
              <a:xfrm>
                <a:off x="3832405" y="5374849"/>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241" name="Group 1240"/>
            <p:cNvGrpSpPr/>
            <p:nvPr/>
          </p:nvGrpSpPr>
          <p:grpSpPr>
            <a:xfrm>
              <a:off x="848751" y="4999533"/>
              <a:ext cx="2326578" cy="1005300"/>
              <a:chOff x="2185380" y="4883353"/>
              <a:chExt cx="2326578" cy="1005300"/>
            </a:xfrm>
          </p:grpSpPr>
          <p:sp>
            <p:nvSpPr>
              <p:cNvPr id="1242" name="Rounded Rectangle 1241"/>
              <p:cNvSpPr/>
              <p:nvPr/>
            </p:nvSpPr>
            <p:spPr>
              <a:xfrm>
                <a:off x="2185380" y="4883353"/>
                <a:ext cx="1828350" cy="100530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3" name="Straight Connector 1242"/>
              <p:cNvCxnSpPr/>
              <p:nvPr/>
            </p:nvCxnSpPr>
            <p:spPr>
              <a:xfrm>
                <a:off x="3832405" y="5374849"/>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226" name="Group 1225"/>
            <p:cNvGrpSpPr/>
            <p:nvPr/>
          </p:nvGrpSpPr>
          <p:grpSpPr>
            <a:xfrm>
              <a:off x="809061" y="5067375"/>
              <a:ext cx="2326578" cy="1005300"/>
              <a:chOff x="2185380" y="4883353"/>
              <a:chExt cx="2326578" cy="1005300"/>
            </a:xfrm>
          </p:grpSpPr>
          <p:sp>
            <p:nvSpPr>
              <p:cNvPr id="1227" name="Rounded Rectangle 1226"/>
              <p:cNvSpPr/>
              <p:nvPr/>
            </p:nvSpPr>
            <p:spPr>
              <a:xfrm>
                <a:off x="2185380" y="4883353"/>
                <a:ext cx="1828350" cy="100530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28" name="Straight Connector 1227"/>
              <p:cNvCxnSpPr/>
              <p:nvPr/>
            </p:nvCxnSpPr>
            <p:spPr>
              <a:xfrm>
                <a:off x="3832405" y="5374849"/>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229" name="Group 1228"/>
            <p:cNvGrpSpPr/>
            <p:nvPr/>
          </p:nvGrpSpPr>
          <p:grpSpPr>
            <a:xfrm>
              <a:off x="769371" y="5135217"/>
              <a:ext cx="2326578" cy="1005300"/>
              <a:chOff x="2185380" y="4883353"/>
              <a:chExt cx="2326578" cy="1005300"/>
            </a:xfrm>
          </p:grpSpPr>
          <p:sp>
            <p:nvSpPr>
              <p:cNvPr id="1230" name="Rounded Rectangle 1229"/>
              <p:cNvSpPr/>
              <p:nvPr/>
            </p:nvSpPr>
            <p:spPr>
              <a:xfrm>
                <a:off x="2185380" y="4883353"/>
                <a:ext cx="1828350" cy="100530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31" name="Straight Connector 1230"/>
              <p:cNvCxnSpPr/>
              <p:nvPr/>
            </p:nvCxnSpPr>
            <p:spPr>
              <a:xfrm>
                <a:off x="3832405" y="5374849"/>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232" name="Group 1231"/>
            <p:cNvGrpSpPr/>
            <p:nvPr/>
          </p:nvGrpSpPr>
          <p:grpSpPr>
            <a:xfrm>
              <a:off x="729681" y="5203059"/>
              <a:ext cx="2326578" cy="1005300"/>
              <a:chOff x="2185380" y="4883353"/>
              <a:chExt cx="2326578" cy="1005300"/>
            </a:xfrm>
          </p:grpSpPr>
          <p:sp>
            <p:nvSpPr>
              <p:cNvPr id="1233" name="Rounded Rectangle 1232"/>
              <p:cNvSpPr/>
              <p:nvPr/>
            </p:nvSpPr>
            <p:spPr>
              <a:xfrm>
                <a:off x="2185380" y="4883353"/>
                <a:ext cx="1828350" cy="100530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34" name="Straight Connector 1233"/>
              <p:cNvCxnSpPr/>
              <p:nvPr/>
            </p:nvCxnSpPr>
            <p:spPr>
              <a:xfrm>
                <a:off x="3832405" y="5374849"/>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193" name="Group 1192"/>
            <p:cNvGrpSpPr/>
            <p:nvPr/>
          </p:nvGrpSpPr>
          <p:grpSpPr>
            <a:xfrm>
              <a:off x="689991" y="5270901"/>
              <a:ext cx="2326578" cy="1005300"/>
              <a:chOff x="2185380" y="4883353"/>
              <a:chExt cx="2326578" cy="1005300"/>
            </a:xfrm>
          </p:grpSpPr>
          <p:sp>
            <p:nvSpPr>
              <p:cNvPr id="1223" name="Rounded Rectangle 1222"/>
              <p:cNvSpPr/>
              <p:nvPr/>
            </p:nvSpPr>
            <p:spPr>
              <a:xfrm>
                <a:off x="2185380" y="4883353"/>
                <a:ext cx="1828350" cy="100530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24" name="Straight Connector 1223"/>
              <p:cNvCxnSpPr/>
              <p:nvPr/>
            </p:nvCxnSpPr>
            <p:spPr>
              <a:xfrm>
                <a:off x="3832405" y="5374849"/>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194" name="Group 1193"/>
            <p:cNvGrpSpPr/>
            <p:nvPr/>
          </p:nvGrpSpPr>
          <p:grpSpPr>
            <a:xfrm>
              <a:off x="650301" y="5338743"/>
              <a:ext cx="2326578" cy="1005300"/>
              <a:chOff x="2185380" y="4883353"/>
              <a:chExt cx="2326578" cy="1005300"/>
            </a:xfrm>
          </p:grpSpPr>
          <p:sp>
            <p:nvSpPr>
              <p:cNvPr id="1221" name="Rounded Rectangle 1220"/>
              <p:cNvSpPr/>
              <p:nvPr/>
            </p:nvSpPr>
            <p:spPr>
              <a:xfrm>
                <a:off x="2185380" y="4883353"/>
                <a:ext cx="1828350" cy="100530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22" name="Straight Connector 1221"/>
              <p:cNvCxnSpPr/>
              <p:nvPr/>
            </p:nvCxnSpPr>
            <p:spPr>
              <a:xfrm>
                <a:off x="3832405" y="5374849"/>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195" name="Group 1194"/>
            <p:cNvGrpSpPr/>
            <p:nvPr/>
          </p:nvGrpSpPr>
          <p:grpSpPr>
            <a:xfrm>
              <a:off x="610611" y="5406585"/>
              <a:ext cx="2326578" cy="1005300"/>
              <a:chOff x="2185380" y="4883353"/>
              <a:chExt cx="2326578" cy="1005300"/>
            </a:xfrm>
          </p:grpSpPr>
          <p:sp>
            <p:nvSpPr>
              <p:cNvPr id="1219" name="Rounded Rectangle 1218"/>
              <p:cNvSpPr/>
              <p:nvPr/>
            </p:nvSpPr>
            <p:spPr>
              <a:xfrm>
                <a:off x="2185380" y="4883353"/>
                <a:ext cx="1828350" cy="100530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20" name="Straight Connector 1219"/>
              <p:cNvCxnSpPr/>
              <p:nvPr/>
            </p:nvCxnSpPr>
            <p:spPr>
              <a:xfrm>
                <a:off x="3832405" y="5374849"/>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200" name="TextBox 1199"/>
            <p:cNvSpPr txBox="1"/>
            <p:nvPr/>
          </p:nvSpPr>
          <p:spPr>
            <a:xfrm>
              <a:off x="932781" y="4492153"/>
              <a:ext cx="1833561" cy="369332"/>
            </a:xfrm>
            <a:prstGeom prst="rect">
              <a:avLst/>
            </a:prstGeom>
            <a:noFill/>
          </p:spPr>
          <p:txBody>
            <a:bodyPr wrap="square" rtlCol="0">
              <a:spAutoFit/>
            </a:bodyPr>
            <a:lstStyle/>
            <a:p>
              <a:pPr algn="ctr"/>
              <a:r>
                <a:rPr lang="en-US" b="1" dirty="0" smtClean="0">
                  <a:solidFill>
                    <a:schemeClr val="bg1"/>
                  </a:solidFill>
                  <a:latin typeface="Calibri"/>
                  <a:cs typeface="Calibri"/>
                </a:rPr>
                <a:t>~50,000</a:t>
              </a:r>
              <a:endParaRPr lang="en-US" b="1" dirty="0">
                <a:solidFill>
                  <a:schemeClr val="bg1"/>
                </a:solidFill>
                <a:latin typeface="Calibri"/>
                <a:cs typeface="Calibri"/>
              </a:endParaRPr>
            </a:p>
          </p:txBody>
        </p:sp>
      </p:grpSp>
      <p:sp>
        <p:nvSpPr>
          <p:cNvPr id="1217" name="Rounded Rectangle 1216"/>
          <p:cNvSpPr/>
          <p:nvPr/>
        </p:nvSpPr>
        <p:spPr>
          <a:xfrm>
            <a:off x="570921" y="5474428"/>
            <a:ext cx="1828350" cy="100530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66" name="Group 1265"/>
          <p:cNvGrpSpPr/>
          <p:nvPr/>
        </p:nvGrpSpPr>
        <p:grpSpPr>
          <a:xfrm>
            <a:off x="1333935" y="5712291"/>
            <a:ext cx="855293" cy="523804"/>
            <a:chOff x="1333935" y="5712291"/>
            <a:chExt cx="855293" cy="523804"/>
          </a:xfrm>
        </p:grpSpPr>
        <p:sp>
          <p:nvSpPr>
            <p:cNvPr id="1198" name="Rectangle 1197"/>
            <p:cNvSpPr/>
            <p:nvPr/>
          </p:nvSpPr>
          <p:spPr>
            <a:xfrm>
              <a:off x="1554244" y="5712291"/>
              <a:ext cx="634984" cy="5238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199" name="Straight Connector 1198"/>
            <p:cNvCxnSpPr/>
            <p:nvPr/>
          </p:nvCxnSpPr>
          <p:spPr>
            <a:xfrm>
              <a:off x="1333935" y="5965924"/>
              <a:ext cx="17945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191" name="Group 1190"/>
          <p:cNvGrpSpPr/>
          <p:nvPr/>
        </p:nvGrpSpPr>
        <p:grpSpPr>
          <a:xfrm>
            <a:off x="770700" y="5711740"/>
            <a:ext cx="515130" cy="522012"/>
            <a:chOff x="475704" y="4165993"/>
            <a:chExt cx="326973" cy="522012"/>
          </a:xfrm>
        </p:grpSpPr>
        <p:grpSp>
          <p:nvGrpSpPr>
            <p:cNvPr id="1140" name="Group 1139"/>
            <p:cNvGrpSpPr/>
            <p:nvPr/>
          </p:nvGrpSpPr>
          <p:grpSpPr>
            <a:xfrm>
              <a:off x="475704" y="4165993"/>
              <a:ext cx="138040" cy="521462"/>
              <a:chOff x="2700983" y="3087624"/>
              <a:chExt cx="513812" cy="521462"/>
            </a:xfrm>
          </p:grpSpPr>
          <p:sp>
            <p:nvSpPr>
              <p:cNvPr id="1175" name="Rectangle 1174"/>
              <p:cNvSpPr/>
              <p:nvPr/>
            </p:nvSpPr>
            <p:spPr>
              <a:xfrm>
                <a:off x="2700983" y="308762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6" name="Rectangle 1175"/>
              <p:cNvSpPr/>
              <p:nvPr/>
            </p:nvSpPr>
            <p:spPr>
              <a:xfrm>
                <a:off x="2836975" y="308817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7" name="Rectangle 1176"/>
              <p:cNvSpPr/>
              <p:nvPr/>
            </p:nvSpPr>
            <p:spPr>
              <a:xfrm>
                <a:off x="2972967" y="308817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8" name="Rectangle 1177"/>
              <p:cNvSpPr/>
              <p:nvPr/>
            </p:nvSpPr>
            <p:spPr>
              <a:xfrm>
                <a:off x="3108960" y="308872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9" name="Rectangle 1178"/>
              <p:cNvSpPr/>
              <p:nvPr/>
            </p:nvSpPr>
            <p:spPr>
              <a:xfrm>
                <a:off x="2700983" y="322580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0" name="Rectangle 1179"/>
              <p:cNvSpPr/>
              <p:nvPr/>
            </p:nvSpPr>
            <p:spPr>
              <a:xfrm>
                <a:off x="2836975" y="322634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Rectangle 1180"/>
              <p:cNvSpPr/>
              <p:nvPr/>
            </p:nvSpPr>
            <p:spPr>
              <a:xfrm>
                <a:off x="2972967" y="322635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2" name="Rectangle 1181"/>
              <p:cNvSpPr/>
              <p:nvPr/>
            </p:nvSpPr>
            <p:spPr>
              <a:xfrm>
                <a:off x="3108960" y="322689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3" name="Rectangle 1182"/>
              <p:cNvSpPr/>
              <p:nvPr/>
            </p:nvSpPr>
            <p:spPr>
              <a:xfrm>
                <a:off x="2700983" y="336397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Rectangle 1183"/>
              <p:cNvSpPr/>
              <p:nvPr/>
            </p:nvSpPr>
            <p:spPr>
              <a:xfrm>
                <a:off x="2836975" y="336452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5" name="Rectangle 1184"/>
              <p:cNvSpPr/>
              <p:nvPr/>
            </p:nvSpPr>
            <p:spPr>
              <a:xfrm>
                <a:off x="2972967" y="336452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6" name="Rectangle 1185"/>
              <p:cNvSpPr/>
              <p:nvPr/>
            </p:nvSpPr>
            <p:spPr>
              <a:xfrm>
                <a:off x="3108960" y="336507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7" name="Rectangle 1186"/>
              <p:cNvSpPr/>
              <p:nvPr/>
            </p:nvSpPr>
            <p:spPr>
              <a:xfrm>
                <a:off x="2700983" y="350215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8" name="Rectangle 1187"/>
              <p:cNvSpPr/>
              <p:nvPr/>
            </p:nvSpPr>
            <p:spPr>
              <a:xfrm>
                <a:off x="2836975" y="350270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9" name="Rectangle 1188"/>
              <p:cNvSpPr/>
              <p:nvPr/>
            </p:nvSpPr>
            <p:spPr>
              <a:xfrm>
                <a:off x="2972967" y="350270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0" name="Rectangle 1189"/>
              <p:cNvSpPr/>
              <p:nvPr/>
            </p:nvSpPr>
            <p:spPr>
              <a:xfrm>
                <a:off x="3108960" y="350325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41" name="Group 1140"/>
            <p:cNvGrpSpPr/>
            <p:nvPr/>
          </p:nvGrpSpPr>
          <p:grpSpPr>
            <a:xfrm>
              <a:off x="664637" y="4166543"/>
              <a:ext cx="138040" cy="521462"/>
              <a:chOff x="2700983" y="3087624"/>
              <a:chExt cx="513812" cy="521462"/>
            </a:xfrm>
          </p:grpSpPr>
          <p:sp>
            <p:nvSpPr>
              <p:cNvPr id="1159" name="Rectangle 1158"/>
              <p:cNvSpPr/>
              <p:nvPr/>
            </p:nvSpPr>
            <p:spPr>
              <a:xfrm>
                <a:off x="2700983" y="308762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0" name="Rectangle 1159"/>
              <p:cNvSpPr/>
              <p:nvPr/>
            </p:nvSpPr>
            <p:spPr>
              <a:xfrm>
                <a:off x="2836975" y="308817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1" name="Rectangle 1160"/>
              <p:cNvSpPr/>
              <p:nvPr/>
            </p:nvSpPr>
            <p:spPr>
              <a:xfrm>
                <a:off x="2972967" y="308817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2" name="Rectangle 1161"/>
              <p:cNvSpPr/>
              <p:nvPr/>
            </p:nvSpPr>
            <p:spPr>
              <a:xfrm>
                <a:off x="3108960" y="308872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3" name="Rectangle 1162"/>
              <p:cNvSpPr/>
              <p:nvPr/>
            </p:nvSpPr>
            <p:spPr>
              <a:xfrm>
                <a:off x="2700983" y="322580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4" name="Rectangle 1163"/>
              <p:cNvSpPr/>
              <p:nvPr/>
            </p:nvSpPr>
            <p:spPr>
              <a:xfrm>
                <a:off x="2836975" y="322634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5" name="Rectangle 1164"/>
              <p:cNvSpPr/>
              <p:nvPr/>
            </p:nvSpPr>
            <p:spPr>
              <a:xfrm>
                <a:off x="2972967" y="322635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6" name="Rectangle 1165"/>
              <p:cNvSpPr/>
              <p:nvPr/>
            </p:nvSpPr>
            <p:spPr>
              <a:xfrm>
                <a:off x="3108960" y="322689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 name="Rectangle 1166"/>
              <p:cNvSpPr/>
              <p:nvPr/>
            </p:nvSpPr>
            <p:spPr>
              <a:xfrm>
                <a:off x="2700983" y="336397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8" name="Rectangle 1167"/>
              <p:cNvSpPr/>
              <p:nvPr/>
            </p:nvSpPr>
            <p:spPr>
              <a:xfrm>
                <a:off x="2836975" y="336452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9" name="Rectangle 1168"/>
              <p:cNvSpPr/>
              <p:nvPr/>
            </p:nvSpPr>
            <p:spPr>
              <a:xfrm>
                <a:off x="2972967" y="336452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0" name="Rectangle 1169"/>
              <p:cNvSpPr/>
              <p:nvPr/>
            </p:nvSpPr>
            <p:spPr>
              <a:xfrm>
                <a:off x="3108960" y="336507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1" name="Rectangle 1170"/>
              <p:cNvSpPr/>
              <p:nvPr/>
            </p:nvSpPr>
            <p:spPr>
              <a:xfrm>
                <a:off x="2700983" y="350215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2" name="Rectangle 1171"/>
              <p:cNvSpPr/>
              <p:nvPr/>
            </p:nvSpPr>
            <p:spPr>
              <a:xfrm>
                <a:off x="2836975" y="350270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3" name="Rectangle 1172"/>
              <p:cNvSpPr/>
              <p:nvPr/>
            </p:nvSpPr>
            <p:spPr>
              <a:xfrm>
                <a:off x="2972967" y="350270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4" name="Rectangle 1173"/>
              <p:cNvSpPr/>
              <p:nvPr/>
            </p:nvSpPr>
            <p:spPr>
              <a:xfrm>
                <a:off x="3108960" y="350325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265" name="Group 1264"/>
          <p:cNvGrpSpPr/>
          <p:nvPr/>
        </p:nvGrpSpPr>
        <p:grpSpPr>
          <a:xfrm>
            <a:off x="2217946" y="4862325"/>
            <a:ext cx="1118961" cy="1615484"/>
            <a:chOff x="2217946" y="4862325"/>
            <a:chExt cx="1118961" cy="1615484"/>
          </a:xfrm>
        </p:grpSpPr>
        <p:cxnSp>
          <p:nvCxnSpPr>
            <p:cNvPr id="1218" name="Straight Connector 1217"/>
            <p:cNvCxnSpPr/>
            <p:nvPr/>
          </p:nvCxnSpPr>
          <p:spPr>
            <a:xfrm>
              <a:off x="2217946" y="5965924"/>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25" name="Oval 1224"/>
            <p:cNvSpPr/>
            <p:nvPr/>
          </p:nvSpPr>
          <p:spPr>
            <a:xfrm>
              <a:off x="2839963" y="4862325"/>
              <a:ext cx="496944" cy="1615484"/>
            </a:xfrm>
            <a:prstGeom prst="ellipse">
              <a:avLst/>
            </a:prstGeom>
            <a:gradFill>
              <a:gsLst>
                <a:gs pos="0">
                  <a:srgbClr val="A81212"/>
                </a:gs>
                <a:gs pos="80000">
                  <a:srgbClr val="DC1B1B"/>
                </a:gs>
                <a:gs pos="100000">
                  <a:srgbClr val="E11717"/>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248" name="Straight Arrow Connector 1247"/>
          <p:cNvCxnSpPr/>
          <p:nvPr/>
        </p:nvCxnSpPr>
        <p:spPr>
          <a:xfrm>
            <a:off x="3404513" y="3611963"/>
            <a:ext cx="1693250" cy="1225004"/>
          </a:xfrm>
          <a:prstGeom prst="straightConnector1">
            <a:avLst/>
          </a:prstGeom>
          <a:ln w="762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249" name="Freeform 1248"/>
          <p:cNvSpPr/>
          <p:nvPr/>
        </p:nvSpPr>
        <p:spPr>
          <a:xfrm>
            <a:off x="3413518" y="3278690"/>
            <a:ext cx="1378018" cy="641906"/>
          </a:xfrm>
          <a:custGeom>
            <a:avLst/>
            <a:gdLst>
              <a:gd name="connsiteX0" fmla="*/ 0 w 1567157"/>
              <a:gd name="connsiteY0" fmla="*/ 63052 h 747846"/>
              <a:gd name="connsiteX1" fmla="*/ 945698 w 1567157"/>
              <a:gd name="connsiteY1" fmla="*/ 747614 h 747846"/>
              <a:gd name="connsiteX2" fmla="*/ 1567157 w 1567157"/>
              <a:gd name="connsiteY2" fmla="*/ 0 h 747846"/>
              <a:gd name="connsiteX0" fmla="*/ 0 w 1693251"/>
              <a:gd name="connsiteY0" fmla="*/ 297244 h 756742"/>
              <a:gd name="connsiteX1" fmla="*/ 1071792 w 1693251"/>
              <a:gd name="connsiteY1" fmla="*/ 747614 h 756742"/>
              <a:gd name="connsiteX2" fmla="*/ 1693251 w 1693251"/>
              <a:gd name="connsiteY2" fmla="*/ 0 h 756742"/>
              <a:gd name="connsiteX0" fmla="*/ 0 w 1693251"/>
              <a:gd name="connsiteY0" fmla="*/ 297244 h 967678"/>
              <a:gd name="connsiteX1" fmla="*/ 1071792 w 1693251"/>
              <a:gd name="connsiteY1" fmla="*/ 747614 h 967678"/>
              <a:gd name="connsiteX2" fmla="*/ 1693251 w 1693251"/>
              <a:gd name="connsiteY2" fmla="*/ 0 h 967678"/>
              <a:gd name="connsiteX0" fmla="*/ 0 w 1378018"/>
              <a:gd name="connsiteY0" fmla="*/ 342281 h 1015320"/>
              <a:gd name="connsiteX1" fmla="*/ 1071792 w 1378018"/>
              <a:gd name="connsiteY1" fmla="*/ 792651 h 1015320"/>
              <a:gd name="connsiteX2" fmla="*/ 1378018 w 1378018"/>
              <a:gd name="connsiteY2" fmla="*/ 0 h 1015320"/>
              <a:gd name="connsiteX0" fmla="*/ 0 w 1378018"/>
              <a:gd name="connsiteY0" fmla="*/ 342281 h 1015320"/>
              <a:gd name="connsiteX1" fmla="*/ 1071792 w 1378018"/>
              <a:gd name="connsiteY1" fmla="*/ 792651 h 1015320"/>
              <a:gd name="connsiteX2" fmla="*/ 1378018 w 1378018"/>
              <a:gd name="connsiteY2" fmla="*/ 0 h 1015320"/>
              <a:gd name="connsiteX0" fmla="*/ 0 w 1378018"/>
              <a:gd name="connsiteY0" fmla="*/ 342281 h 836547"/>
              <a:gd name="connsiteX1" fmla="*/ 1071792 w 1378018"/>
              <a:gd name="connsiteY1" fmla="*/ 792651 h 836547"/>
              <a:gd name="connsiteX2" fmla="*/ 1378018 w 1378018"/>
              <a:gd name="connsiteY2" fmla="*/ 0 h 836547"/>
              <a:gd name="connsiteX0" fmla="*/ 0 w 1378018"/>
              <a:gd name="connsiteY0" fmla="*/ 342281 h 864564"/>
              <a:gd name="connsiteX1" fmla="*/ 1071792 w 1378018"/>
              <a:gd name="connsiteY1" fmla="*/ 792651 h 864564"/>
              <a:gd name="connsiteX2" fmla="*/ 1378018 w 1378018"/>
              <a:gd name="connsiteY2" fmla="*/ 0 h 864564"/>
              <a:gd name="connsiteX0" fmla="*/ 0 w 1378018"/>
              <a:gd name="connsiteY0" fmla="*/ 342281 h 844552"/>
              <a:gd name="connsiteX1" fmla="*/ 1071792 w 1378018"/>
              <a:gd name="connsiteY1" fmla="*/ 792651 h 844552"/>
              <a:gd name="connsiteX2" fmla="*/ 1378018 w 1378018"/>
              <a:gd name="connsiteY2" fmla="*/ 0 h 844552"/>
              <a:gd name="connsiteX0" fmla="*/ 0 w 1378018"/>
              <a:gd name="connsiteY0" fmla="*/ 342281 h 724930"/>
              <a:gd name="connsiteX1" fmla="*/ 945699 w 1378018"/>
              <a:gd name="connsiteY1" fmla="*/ 594489 h 724930"/>
              <a:gd name="connsiteX2" fmla="*/ 1378018 w 1378018"/>
              <a:gd name="connsiteY2" fmla="*/ 0 h 724930"/>
              <a:gd name="connsiteX0" fmla="*/ 0 w 1378018"/>
              <a:gd name="connsiteY0" fmla="*/ 342281 h 724930"/>
              <a:gd name="connsiteX1" fmla="*/ 945699 w 1378018"/>
              <a:gd name="connsiteY1" fmla="*/ 594489 h 724930"/>
              <a:gd name="connsiteX2" fmla="*/ 1378018 w 1378018"/>
              <a:gd name="connsiteY2" fmla="*/ 0 h 724930"/>
              <a:gd name="connsiteX0" fmla="*/ 0 w 1378018"/>
              <a:gd name="connsiteY0" fmla="*/ 342281 h 641906"/>
              <a:gd name="connsiteX1" fmla="*/ 945699 w 1378018"/>
              <a:gd name="connsiteY1" fmla="*/ 594489 h 641906"/>
              <a:gd name="connsiteX2" fmla="*/ 1378018 w 1378018"/>
              <a:gd name="connsiteY2" fmla="*/ 0 h 641906"/>
            </a:gdLst>
            <a:ahLst/>
            <a:cxnLst>
              <a:cxn ang="0">
                <a:pos x="connsiteX0" y="connsiteY0"/>
              </a:cxn>
              <a:cxn ang="0">
                <a:pos x="connsiteX1" y="connsiteY1"/>
              </a:cxn>
              <a:cxn ang="0">
                <a:pos x="connsiteX2" y="connsiteY2"/>
              </a:cxn>
            </a:cxnLst>
            <a:rect l="l" t="t" r="r" b="b"/>
            <a:pathLst>
              <a:path w="1378018" h="641906">
                <a:moveTo>
                  <a:pt x="0" y="342281"/>
                </a:moveTo>
                <a:cubicBezTo>
                  <a:pt x="333247" y="698824"/>
                  <a:pt x="833116" y="669551"/>
                  <a:pt x="945699" y="594489"/>
                </a:cubicBezTo>
                <a:cubicBezTo>
                  <a:pt x="1058282" y="519427"/>
                  <a:pt x="1310469" y="337779"/>
                  <a:pt x="1378018" y="0"/>
                </a:cubicBezTo>
              </a:path>
            </a:pathLst>
          </a:custGeom>
          <a:ln w="76200">
            <a:solidFill>
              <a:schemeClr val="bg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0" name="Freeform 1249"/>
          <p:cNvSpPr/>
          <p:nvPr/>
        </p:nvSpPr>
        <p:spPr>
          <a:xfrm>
            <a:off x="3296431" y="3620971"/>
            <a:ext cx="596001" cy="1252026"/>
          </a:xfrm>
          <a:custGeom>
            <a:avLst/>
            <a:gdLst>
              <a:gd name="connsiteX0" fmla="*/ 0 w 1567157"/>
              <a:gd name="connsiteY0" fmla="*/ 63052 h 747846"/>
              <a:gd name="connsiteX1" fmla="*/ 945698 w 1567157"/>
              <a:gd name="connsiteY1" fmla="*/ 747614 h 747846"/>
              <a:gd name="connsiteX2" fmla="*/ 1567157 w 1567157"/>
              <a:gd name="connsiteY2" fmla="*/ 0 h 747846"/>
              <a:gd name="connsiteX0" fmla="*/ 0 w 1693251"/>
              <a:gd name="connsiteY0" fmla="*/ 297244 h 756742"/>
              <a:gd name="connsiteX1" fmla="*/ 1071792 w 1693251"/>
              <a:gd name="connsiteY1" fmla="*/ 747614 h 756742"/>
              <a:gd name="connsiteX2" fmla="*/ 1693251 w 1693251"/>
              <a:gd name="connsiteY2" fmla="*/ 0 h 756742"/>
              <a:gd name="connsiteX0" fmla="*/ 0 w 1693251"/>
              <a:gd name="connsiteY0" fmla="*/ 297244 h 967678"/>
              <a:gd name="connsiteX1" fmla="*/ 1071792 w 1693251"/>
              <a:gd name="connsiteY1" fmla="*/ 747614 h 967678"/>
              <a:gd name="connsiteX2" fmla="*/ 1693251 w 1693251"/>
              <a:gd name="connsiteY2" fmla="*/ 0 h 967678"/>
              <a:gd name="connsiteX0" fmla="*/ 0 w 1378018"/>
              <a:gd name="connsiteY0" fmla="*/ 342281 h 1015320"/>
              <a:gd name="connsiteX1" fmla="*/ 1071792 w 1378018"/>
              <a:gd name="connsiteY1" fmla="*/ 792651 h 1015320"/>
              <a:gd name="connsiteX2" fmla="*/ 1378018 w 1378018"/>
              <a:gd name="connsiteY2" fmla="*/ 0 h 1015320"/>
              <a:gd name="connsiteX0" fmla="*/ 0 w 1378018"/>
              <a:gd name="connsiteY0" fmla="*/ 342281 h 1015320"/>
              <a:gd name="connsiteX1" fmla="*/ 1071792 w 1378018"/>
              <a:gd name="connsiteY1" fmla="*/ 792651 h 1015320"/>
              <a:gd name="connsiteX2" fmla="*/ 1378018 w 1378018"/>
              <a:gd name="connsiteY2" fmla="*/ 0 h 1015320"/>
              <a:gd name="connsiteX0" fmla="*/ 0 w 1378018"/>
              <a:gd name="connsiteY0" fmla="*/ 342281 h 836547"/>
              <a:gd name="connsiteX1" fmla="*/ 1071792 w 1378018"/>
              <a:gd name="connsiteY1" fmla="*/ 792651 h 836547"/>
              <a:gd name="connsiteX2" fmla="*/ 1378018 w 1378018"/>
              <a:gd name="connsiteY2" fmla="*/ 0 h 836547"/>
              <a:gd name="connsiteX0" fmla="*/ 0 w 1378018"/>
              <a:gd name="connsiteY0" fmla="*/ 342281 h 864564"/>
              <a:gd name="connsiteX1" fmla="*/ 1071792 w 1378018"/>
              <a:gd name="connsiteY1" fmla="*/ 792651 h 864564"/>
              <a:gd name="connsiteX2" fmla="*/ 1378018 w 1378018"/>
              <a:gd name="connsiteY2" fmla="*/ 0 h 864564"/>
              <a:gd name="connsiteX0" fmla="*/ 0 w 1378018"/>
              <a:gd name="connsiteY0" fmla="*/ 342281 h 844552"/>
              <a:gd name="connsiteX1" fmla="*/ 1071792 w 1378018"/>
              <a:gd name="connsiteY1" fmla="*/ 792651 h 844552"/>
              <a:gd name="connsiteX2" fmla="*/ 1378018 w 1378018"/>
              <a:gd name="connsiteY2" fmla="*/ 0 h 844552"/>
              <a:gd name="connsiteX0" fmla="*/ 118555 w 1191446"/>
              <a:gd name="connsiteY0" fmla="*/ 0 h 1415293"/>
              <a:gd name="connsiteX1" fmla="*/ 1190347 w 1191446"/>
              <a:gd name="connsiteY1" fmla="*/ 450370 h 1415293"/>
              <a:gd name="connsiteX2" fmla="*/ 1469 w 1191446"/>
              <a:gd name="connsiteY2" fmla="*/ 1252026 h 1415293"/>
              <a:gd name="connsiteX0" fmla="*/ 117086 w 1189977"/>
              <a:gd name="connsiteY0" fmla="*/ 0 h 1252026"/>
              <a:gd name="connsiteX1" fmla="*/ 1188878 w 1189977"/>
              <a:gd name="connsiteY1" fmla="*/ 450370 h 1252026"/>
              <a:gd name="connsiteX2" fmla="*/ 0 w 1189977"/>
              <a:gd name="connsiteY2" fmla="*/ 1252026 h 1252026"/>
              <a:gd name="connsiteX0" fmla="*/ 117086 w 685515"/>
              <a:gd name="connsiteY0" fmla="*/ 0 h 1252026"/>
              <a:gd name="connsiteX1" fmla="*/ 594440 w 685515"/>
              <a:gd name="connsiteY1" fmla="*/ 684562 h 1252026"/>
              <a:gd name="connsiteX2" fmla="*/ 0 w 685515"/>
              <a:gd name="connsiteY2" fmla="*/ 1252026 h 1252026"/>
              <a:gd name="connsiteX0" fmla="*/ 117086 w 596001"/>
              <a:gd name="connsiteY0" fmla="*/ 0 h 1252026"/>
              <a:gd name="connsiteX1" fmla="*/ 594440 w 596001"/>
              <a:gd name="connsiteY1" fmla="*/ 684562 h 1252026"/>
              <a:gd name="connsiteX2" fmla="*/ 0 w 596001"/>
              <a:gd name="connsiteY2" fmla="*/ 1252026 h 1252026"/>
            </a:gdLst>
            <a:ahLst/>
            <a:cxnLst>
              <a:cxn ang="0">
                <a:pos x="connsiteX0" y="connsiteY0"/>
              </a:cxn>
              <a:cxn ang="0">
                <a:pos x="connsiteX1" y="connsiteY1"/>
              </a:cxn>
              <a:cxn ang="0">
                <a:pos x="connsiteX2" y="connsiteY2"/>
              </a:cxn>
            </a:cxnLst>
            <a:rect l="l" t="t" r="r" b="b"/>
            <a:pathLst>
              <a:path w="596001" h="1252026">
                <a:moveTo>
                  <a:pt x="117086" y="0"/>
                </a:moveTo>
                <a:cubicBezTo>
                  <a:pt x="450332" y="248454"/>
                  <a:pt x="613954" y="475891"/>
                  <a:pt x="594440" y="684562"/>
                </a:cubicBezTo>
                <a:cubicBezTo>
                  <a:pt x="574926" y="893233"/>
                  <a:pt x="355763" y="959287"/>
                  <a:pt x="0" y="1252026"/>
                </a:cubicBezTo>
              </a:path>
            </a:pathLst>
          </a:custGeom>
          <a:ln w="76200">
            <a:solidFill>
              <a:schemeClr val="bg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0" name="Group 9"/>
          <p:cNvGrpSpPr/>
          <p:nvPr/>
        </p:nvGrpSpPr>
        <p:grpSpPr>
          <a:xfrm>
            <a:off x="378280" y="1124704"/>
            <a:ext cx="2662810" cy="2748323"/>
            <a:chOff x="378280" y="1124704"/>
            <a:chExt cx="2662810" cy="2748323"/>
          </a:xfrm>
        </p:grpSpPr>
        <p:grpSp>
          <p:nvGrpSpPr>
            <p:cNvPr id="1252" name="Group 1251"/>
            <p:cNvGrpSpPr/>
            <p:nvPr/>
          </p:nvGrpSpPr>
          <p:grpSpPr>
            <a:xfrm>
              <a:off x="442177" y="1124704"/>
              <a:ext cx="2598913" cy="2722354"/>
              <a:chOff x="442177" y="1124704"/>
              <a:chExt cx="2598913" cy="2722354"/>
            </a:xfrm>
          </p:grpSpPr>
          <p:grpSp>
            <p:nvGrpSpPr>
              <p:cNvPr id="93" name="Group 92"/>
              <p:cNvGrpSpPr/>
              <p:nvPr/>
            </p:nvGrpSpPr>
            <p:grpSpPr>
              <a:xfrm>
                <a:off x="633867" y="1490639"/>
                <a:ext cx="2326578" cy="1828350"/>
                <a:chOff x="360266" y="2900379"/>
                <a:chExt cx="2326578" cy="1828350"/>
              </a:xfrm>
            </p:grpSpPr>
            <p:sp>
              <p:nvSpPr>
                <p:cNvPr id="94" name="Rounded Rectangle 93"/>
                <p:cNvSpPr/>
                <p:nvPr/>
              </p:nvSpPr>
              <p:spPr>
                <a:xfrm>
                  <a:off x="360266" y="2900379"/>
                  <a:ext cx="1828350" cy="182835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Connector 94"/>
                <p:cNvCxnSpPr/>
                <p:nvPr/>
              </p:nvCxnSpPr>
              <p:spPr>
                <a:xfrm>
                  <a:off x="2007291" y="3391875"/>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96" name="Group 95"/>
              <p:cNvGrpSpPr/>
              <p:nvPr/>
            </p:nvGrpSpPr>
            <p:grpSpPr>
              <a:xfrm>
                <a:off x="569971" y="1629149"/>
                <a:ext cx="2326578" cy="1828350"/>
                <a:chOff x="360266" y="2900379"/>
                <a:chExt cx="2326578" cy="1828350"/>
              </a:xfrm>
            </p:grpSpPr>
            <p:sp>
              <p:nvSpPr>
                <p:cNvPr id="97" name="Rounded Rectangle 96"/>
                <p:cNvSpPr/>
                <p:nvPr/>
              </p:nvSpPr>
              <p:spPr>
                <a:xfrm>
                  <a:off x="360266" y="2900379"/>
                  <a:ext cx="1828350" cy="182835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2007291" y="3391875"/>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99" name="Group 98"/>
              <p:cNvGrpSpPr/>
              <p:nvPr/>
            </p:nvGrpSpPr>
            <p:grpSpPr>
              <a:xfrm>
                <a:off x="506074" y="1767659"/>
                <a:ext cx="2326578" cy="1828350"/>
                <a:chOff x="360266" y="2900379"/>
                <a:chExt cx="2326578" cy="1828350"/>
              </a:xfrm>
            </p:grpSpPr>
            <p:sp>
              <p:nvSpPr>
                <p:cNvPr id="100" name="Rounded Rectangle 99"/>
                <p:cNvSpPr/>
                <p:nvPr/>
              </p:nvSpPr>
              <p:spPr>
                <a:xfrm>
                  <a:off x="360266" y="2900379"/>
                  <a:ext cx="1828350" cy="182835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a:off x="2007291" y="3391875"/>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02" name="Group 101"/>
              <p:cNvGrpSpPr/>
              <p:nvPr/>
            </p:nvGrpSpPr>
            <p:grpSpPr>
              <a:xfrm>
                <a:off x="442177" y="1906169"/>
                <a:ext cx="2326578" cy="1828350"/>
                <a:chOff x="360266" y="2900379"/>
                <a:chExt cx="2326578" cy="1828350"/>
              </a:xfrm>
            </p:grpSpPr>
            <p:sp>
              <p:nvSpPr>
                <p:cNvPr id="103" name="Rounded Rectangle 102"/>
                <p:cNvSpPr/>
                <p:nvPr/>
              </p:nvSpPr>
              <p:spPr>
                <a:xfrm>
                  <a:off x="360266" y="2900379"/>
                  <a:ext cx="1828350" cy="182835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4" name="Straight Connector 103"/>
                <p:cNvCxnSpPr/>
                <p:nvPr/>
              </p:nvCxnSpPr>
              <p:spPr>
                <a:xfrm>
                  <a:off x="2007291" y="3391875"/>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cxnSp>
            <p:nvCxnSpPr>
              <p:cNvPr id="87" name="Straight Connector 86"/>
              <p:cNvCxnSpPr/>
              <p:nvPr/>
            </p:nvCxnSpPr>
            <p:spPr>
              <a:xfrm>
                <a:off x="2025305" y="2536173"/>
                <a:ext cx="67955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9" name="Oval 88"/>
              <p:cNvSpPr/>
              <p:nvPr/>
            </p:nvSpPr>
            <p:spPr>
              <a:xfrm>
                <a:off x="2544146" y="1491076"/>
                <a:ext cx="496944" cy="2355982"/>
              </a:xfrm>
              <a:prstGeom prst="ellipse">
                <a:avLst/>
              </a:prstGeom>
              <a:gradFill>
                <a:gsLst>
                  <a:gs pos="0">
                    <a:srgbClr val="A81212"/>
                  </a:gs>
                  <a:gs pos="80000">
                    <a:srgbClr val="DC1B1B"/>
                  </a:gs>
                  <a:gs pos="100000">
                    <a:srgbClr val="E11717"/>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TextBox 104"/>
              <p:cNvSpPr txBox="1"/>
              <p:nvPr/>
            </p:nvSpPr>
            <p:spPr>
              <a:xfrm>
                <a:off x="629202" y="1124704"/>
                <a:ext cx="1833561" cy="369332"/>
              </a:xfrm>
              <a:prstGeom prst="rect">
                <a:avLst/>
              </a:prstGeom>
              <a:noFill/>
            </p:spPr>
            <p:txBody>
              <a:bodyPr wrap="square" rtlCol="0">
                <a:spAutoFit/>
              </a:bodyPr>
              <a:lstStyle/>
              <a:p>
                <a:pPr algn="ctr"/>
                <a:r>
                  <a:rPr lang="en-US" b="1" dirty="0" smtClean="0">
                    <a:solidFill>
                      <a:schemeClr val="bg1"/>
                    </a:solidFill>
                    <a:latin typeface="Calibri"/>
                    <a:cs typeface="Calibri"/>
                  </a:rPr>
                  <a:t>~20,000</a:t>
                </a:r>
                <a:endParaRPr lang="en-US" b="1" dirty="0">
                  <a:solidFill>
                    <a:schemeClr val="bg1"/>
                  </a:solidFill>
                  <a:latin typeface="Calibri"/>
                  <a:cs typeface="Calibri"/>
                </a:endParaRPr>
              </a:p>
            </p:txBody>
          </p:sp>
        </p:grpSp>
        <p:sp>
          <p:nvSpPr>
            <p:cNvPr id="4" name="Rounded Rectangle 3"/>
            <p:cNvSpPr/>
            <p:nvPr/>
          </p:nvSpPr>
          <p:spPr>
            <a:xfrm>
              <a:off x="378280" y="2044677"/>
              <a:ext cx="1828350" cy="1828350"/>
            </a:xfrm>
            <a:prstGeom prst="roundRect">
              <a:avLst>
                <a:gd name="adj" fmla="val 9278"/>
              </a:avLst>
            </a:prstGeom>
            <a:solidFill>
              <a:schemeClr val="tx1"/>
            </a:solidFill>
            <a:ln w="25400">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p:cNvGrpSpPr/>
            <p:nvPr/>
          </p:nvGrpSpPr>
          <p:grpSpPr>
            <a:xfrm>
              <a:off x="579377" y="2282539"/>
              <a:ext cx="513812" cy="521462"/>
              <a:chOff x="2700983" y="3087624"/>
              <a:chExt cx="513812" cy="521462"/>
            </a:xfrm>
          </p:grpSpPr>
          <p:sp>
            <p:nvSpPr>
              <p:cNvPr id="5" name="Rectangle 4"/>
              <p:cNvSpPr/>
              <p:nvPr/>
            </p:nvSpPr>
            <p:spPr>
              <a:xfrm>
                <a:off x="2700983" y="3087624"/>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36975" y="3088173"/>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972967" y="3088174"/>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108960" y="3088723"/>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700983" y="322580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836975" y="3226349"/>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972967" y="3226350"/>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108960" y="3226899"/>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700983" y="336397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836975" y="3364525"/>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972967" y="3364526"/>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108960" y="3365075"/>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700983" y="3502152"/>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836975" y="3502701"/>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972967" y="3502702"/>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108960" y="3503251"/>
                <a:ext cx="105835" cy="105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579377" y="3111363"/>
              <a:ext cx="515905" cy="522012"/>
              <a:chOff x="561363" y="3967065"/>
              <a:chExt cx="515905" cy="522012"/>
            </a:xfrm>
          </p:grpSpPr>
          <p:grpSp>
            <p:nvGrpSpPr>
              <p:cNvPr id="27" name="Group 26"/>
              <p:cNvGrpSpPr/>
              <p:nvPr/>
            </p:nvGrpSpPr>
            <p:grpSpPr>
              <a:xfrm>
                <a:off x="561363" y="3967065"/>
                <a:ext cx="138040" cy="521462"/>
                <a:chOff x="2700983" y="3087624"/>
                <a:chExt cx="513812" cy="521462"/>
              </a:xfrm>
            </p:grpSpPr>
            <p:sp>
              <p:nvSpPr>
                <p:cNvPr id="28" name="Rectangle 27"/>
                <p:cNvSpPr/>
                <p:nvPr/>
              </p:nvSpPr>
              <p:spPr>
                <a:xfrm>
                  <a:off x="2700983" y="308762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836975" y="308817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2972967" y="308817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108960" y="308872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2700983" y="322580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836975" y="322634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2972967" y="322635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108960" y="322689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2700983" y="336397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836975" y="336452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2972967" y="336452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3108960" y="336507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2700983" y="350215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2836975" y="350270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2972967" y="350270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3108960" y="350325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750296" y="3967615"/>
                <a:ext cx="138040" cy="521462"/>
                <a:chOff x="2700983" y="3087624"/>
                <a:chExt cx="513812" cy="521462"/>
              </a:xfrm>
            </p:grpSpPr>
            <p:sp>
              <p:nvSpPr>
                <p:cNvPr id="45" name="Rectangle 44"/>
                <p:cNvSpPr/>
                <p:nvPr/>
              </p:nvSpPr>
              <p:spPr>
                <a:xfrm>
                  <a:off x="2700983" y="308762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2836975" y="308817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2972967" y="308817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3108960" y="308872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700983" y="322580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2836975" y="322634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2972967" y="322635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3108960" y="322689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2700983" y="336397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2836975" y="336452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972967" y="336452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108960" y="336507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2700983" y="350215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2836975" y="350270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2972967" y="350270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3108960" y="350325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939228" y="3967615"/>
                <a:ext cx="138040" cy="521462"/>
                <a:chOff x="2700983" y="3087624"/>
                <a:chExt cx="513812" cy="521462"/>
              </a:xfrm>
            </p:grpSpPr>
            <p:sp>
              <p:nvSpPr>
                <p:cNvPr id="62" name="Rectangle 61"/>
                <p:cNvSpPr/>
                <p:nvPr/>
              </p:nvSpPr>
              <p:spPr>
                <a:xfrm>
                  <a:off x="2700983" y="308762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2836975" y="308817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972967" y="3088174"/>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3108960" y="3088723"/>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2700983" y="322580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2836975" y="322634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2972967" y="3226350"/>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3108960" y="3226899"/>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2700983" y="336397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2836975" y="336452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2972967" y="3364526"/>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3108960" y="3365075"/>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2700983" y="350215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2836975" y="350270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2972967" y="3502702"/>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3108960" y="3503251"/>
                  <a:ext cx="105835" cy="105835"/>
                </a:xfrm>
                <a:prstGeom prst="rect">
                  <a:avLst/>
                </a:prstGeom>
                <a:ln w="0">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254" name="Group 1253"/>
            <p:cNvGrpSpPr/>
            <p:nvPr/>
          </p:nvGrpSpPr>
          <p:grpSpPr>
            <a:xfrm>
              <a:off x="1140738" y="3198793"/>
              <a:ext cx="549396" cy="432543"/>
              <a:chOff x="1140738" y="3198793"/>
              <a:chExt cx="549396" cy="432543"/>
            </a:xfrm>
          </p:grpSpPr>
          <p:sp>
            <p:nvSpPr>
              <p:cNvPr id="79" name="Rectangle 78"/>
              <p:cNvSpPr/>
              <p:nvPr/>
            </p:nvSpPr>
            <p:spPr>
              <a:xfrm>
                <a:off x="1362159" y="3198793"/>
                <a:ext cx="327975" cy="43254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82" name="Straight Connector 81"/>
              <p:cNvCxnSpPr/>
              <p:nvPr/>
            </p:nvCxnSpPr>
            <p:spPr>
              <a:xfrm>
                <a:off x="1140738" y="3373101"/>
                <a:ext cx="17945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253" name="Group 1252"/>
            <p:cNvGrpSpPr/>
            <p:nvPr/>
          </p:nvGrpSpPr>
          <p:grpSpPr>
            <a:xfrm>
              <a:off x="1141294" y="2282540"/>
              <a:ext cx="855293" cy="432543"/>
              <a:chOff x="1141294" y="2282540"/>
              <a:chExt cx="855293" cy="432543"/>
            </a:xfrm>
          </p:grpSpPr>
          <p:sp>
            <p:nvSpPr>
              <p:cNvPr id="78" name="Rectangle 77"/>
              <p:cNvSpPr/>
              <p:nvPr/>
            </p:nvSpPr>
            <p:spPr>
              <a:xfrm>
                <a:off x="1361603" y="2282540"/>
                <a:ext cx="634984" cy="43254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83" name="Straight Connector 82"/>
              <p:cNvCxnSpPr/>
              <p:nvPr/>
            </p:nvCxnSpPr>
            <p:spPr>
              <a:xfrm>
                <a:off x="1141294" y="2536173"/>
                <a:ext cx="17945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255" name="Group 1254"/>
            <p:cNvGrpSpPr/>
            <p:nvPr/>
          </p:nvGrpSpPr>
          <p:grpSpPr>
            <a:xfrm>
              <a:off x="1141294" y="2706429"/>
              <a:ext cx="450021" cy="492363"/>
              <a:chOff x="1141294" y="2706429"/>
              <a:chExt cx="450021" cy="492363"/>
            </a:xfrm>
          </p:grpSpPr>
          <p:sp>
            <p:nvSpPr>
              <p:cNvPr id="80" name="Rectangle 79"/>
              <p:cNvSpPr/>
              <p:nvPr/>
            </p:nvSpPr>
            <p:spPr>
              <a:xfrm>
                <a:off x="1362715" y="2830946"/>
                <a:ext cx="228600" cy="25198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84" name="Straight Connector 83"/>
              <p:cNvCxnSpPr/>
              <p:nvPr/>
            </p:nvCxnSpPr>
            <p:spPr>
              <a:xfrm flipV="1">
                <a:off x="1141294" y="3023385"/>
                <a:ext cx="178897" cy="17540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141850" y="2706429"/>
                <a:ext cx="178897" cy="17540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sp>
        <p:nvSpPr>
          <p:cNvPr id="122" name="Oval 121"/>
          <p:cNvSpPr/>
          <p:nvPr/>
        </p:nvSpPr>
        <p:spPr>
          <a:xfrm>
            <a:off x="7562025" y="4418143"/>
            <a:ext cx="496944" cy="2062869"/>
          </a:xfrm>
          <a:prstGeom prst="ellipse">
            <a:avLst/>
          </a:prstGeom>
          <a:gradFill>
            <a:gsLst>
              <a:gs pos="0">
                <a:srgbClr val="A81212"/>
              </a:gs>
              <a:gs pos="80000">
                <a:srgbClr val="DC1B1B"/>
              </a:gs>
              <a:gs pos="100000">
                <a:srgbClr val="E11717"/>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Heterogeneous Heterogeneity</a:t>
            </a:r>
            <a:endParaRPr lang="en-US" dirty="0"/>
          </a:p>
        </p:txBody>
      </p:sp>
      <p:sp>
        <p:nvSpPr>
          <p:cNvPr id="3" name="TextBox 2"/>
          <p:cNvSpPr txBox="1"/>
          <p:nvPr/>
        </p:nvSpPr>
        <p:spPr>
          <a:xfrm>
            <a:off x="1219200" y="838200"/>
            <a:ext cx="731879" cy="369332"/>
          </a:xfrm>
          <a:prstGeom prst="rect">
            <a:avLst/>
          </a:prstGeom>
          <a:noFill/>
        </p:spPr>
        <p:txBody>
          <a:bodyPr wrap="none" rtlCol="0">
            <a:spAutoFit/>
          </a:bodyPr>
          <a:lstStyle/>
          <a:p>
            <a:r>
              <a:rPr lang="en-US" b="1" dirty="0" smtClean="0">
                <a:solidFill>
                  <a:schemeClr val="bg1"/>
                </a:solidFill>
              </a:rPr>
              <a:t>Titan</a:t>
            </a:r>
            <a:endParaRPr lang="en-US" b="1" dirty="0">
              <a:solidFill>
                <a:schemeClr val="bg1"/>
              </a:solidFill>
            </a:endParaRPr>
          </a:p>
        </p:txBody>
      </p:sp>
      <p:sp>
        <p:nvSpPr>
          <p:cNvPr id="746" name="TextBox 745"/>
          <p:cNvSpPr txBox="1"/>
          <p:nvPr/>
        </p:nvSpPr>
        <p:spPr>
          <a:xfrm>
            <a:off x="1371600" y="4191000"/>
            <a:ext cx="941409" cy="369332"/>
          </a:xfrm>
          <a:prstGeom prst="rect">
            <a:avLst/>
          </a:prstGeom>
          <a:noFill/>
        </p:spPr>
        <p:txBody>
          <a:bodyPr wrap="none" rtlCol="0">
            <a:spAutoFit/>
          </a:bodyPr>
          <a:lstStyle/>
          <a:p>
            <a:r>
              <a:rPr lang="en-US" b="1" dirty="0" smtClean="0">
                <a:solidFill>
                  <a:schemeClr val="bg1"/>
                </a:solidFill>
              </a:rPr>
              <a:t>Aurora</a:t>
            </a:r>
            <a:endParaRPr lang="en-US" b="1" dirty="0">
              <a:solidFill>
                <a:schemeClr val="bg1"/>
              </a:solidFill>
            </a:endParaRPr>
          </a:p>
        </p:txBody>
      </p:sp>
      <p:sp>
        <p:nvSpPr>
          <p:cNvPr id="747" name="TextBox 746"/>
          <p:cNvSpPr txBox="1"/>
          <p:nvPr/>
        </p:nvSpPr>
        <p:spPr>
          <a:xfrm>
            <a:off x="5791200" y="990600"/>
            <a:ext cx="1531339" cy="369332"/>
          </a:xfrm>
          <a:prstGeom prst="rect">
            <a:avLst/>
          </a:prstGeom>
          <a:noFill/>
        </p:spPr>
        <p:txBody>
          <a:bodyPr wrap="none" rtlCol="0">
            <a:spAutoFit/>
          </a:bodyPr>
          <a:lstStyle/>
          <a:p>
            <a:r>
              <a:rPr lang="en-US" b="1" dirty="0" smtClean="0">
                <a:solidFill>
                  <a:schemeClr val="bg1"/>
                </a:solidFill>
              </a:rPr>
              <a:t>Trinity / Cori</a:t>
            </a:r>
            <a:endParaRPr lang="en-US" b="1" dirty="0">
              <a:solidFill>
                <a:schemeClr val="bg1"/>
              </a:solidFill>
            </a:endParaRPr>
          </a:p>
        </p:txBody>
      </p:sp>
      <p:sp>
        <p:nvSpPr>
          <p:cNvPr id="748" name="TextBox 747"/>
          <p:cNvSpPr txBox="1"/>
          <p:nvPr/>
        </p:nvSpPr>
        <p:spPr>
          <a:xfrm>
            <a:off x="5943600" y="3733800"/>
            <a:ext cx="1031127" cy="369332"/>
          </a:xfrm>
          <a:prstGeom prst="rect">
            <a:avLst/>
          </a:prstGeom>
          <a:noFill/>
        </p:spPr>
        <p:txBody>
          <a:bodyPr wrap="none" rtlCol="0">
            <a:spAutoFit/>
          </a:bodyPr>
          <a:lstStyle/>
          <a:p>
            <a:r>
              <a:rPr lang="en-US" b="1" dirty="0" smtClean="0">
                <a:solidFill>
                  <a:schemeClr val="bg1"/>
                </a:solidFill>
              </a:rPr>
              <a:t>Summit</a:t>
            </a:r>
            <a:endParaRPr lang="en-US" b="1" dirty="0">
              <a:solidFill>
                <a:schemeClr val="bg1"/>
              </a:solidFill>
            </a:endParaRPr>
          </a:p>
        </p:txBody>
      </p:sp>
    </p:spTree>
    <p:extLst>
      <p:ext uri="{BB962C8B-B14F-4D97-AF65-F5344CB8AC3E}">
        <p14:creationId xmlns:p14="http://schemas.microsoft.com/office/powerpoint/2010/main" val="6668574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6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4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26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9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6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 grpId="0" animBg="1"/>
      <p:bldP spid="1249" grpId="0" animBg="1"/>
      <p:bldP spid="1250" grpId="0" animBg="1"/>
      <p:bldP spid="122" grpId="0" animBg="1"/>
      <p:bldP spid="3" grpId="0"/>
      <p:bldP spid="746" grpId="0"/>
      <p:bldP spid="747" grpId="0"/>
      <p:bldP spid="7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System Goals</a:t>
            </a:r>
            <a:endParaRPr lang="en-US" dirty="0"/>
          </a:p>
        </p:txBody>
      </p:sp>
      <p:sp>
        <p:nvSpPr>
          <p:cNvPr id="6" name="TextBox 5"/>
          <p:cNvSpPr txBox="1"/>
          <p:nvPr/>
        </p:nvSpPr>
        <p:spPr>
          <a:xfrm>
            <a:off x="476747" y="2264082"/>
            <a:ext cx="8171437" cy="35565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3200" dirty="0" smtClean="0">
                <a:solidFill>
                  <a:srgbClr val="0000FF"/>
                </a:solidFill>
              </a:rPr>
              <a:t>High Performance</a:t>
            </a:r>
          </a:p>
          <a:p>
            <a:pPr algn="ctr">
              <a:lnSpc>
                <a:spcPct val="90000"/>
              </a:lnSpc>
            </a:pPr>
            <a:r>
              <a:rPr lang="en-US" sz="2400" dirty="0" smtClean="0">
                <a:solidFill>
                  <a:schemeClr val="bg1"/>
                </a:solidFill>
              </a:rPr>
              <a:t>We must be fast</a:t>
            </a:r>
          </a:p>
          <a:p>
            <a:pPr algn="ctr">
              <a:lnSpc>
                <a:spcPct val="90000"/>
              </a:lnSpc>
            </a:pPr>
            <a:endParaRPr lang="en-US" sz="2800" dirty="0">
              <a:solidFill>
                <a:srgbClr val="0000FF"/>
              </a:solidFill>
            </a:endParaRPr>
          </a:p>
          <a:p>
            <a:pPr algn="ctr">
              <a:lnSpc>
                <a:spcPct val="90000"/>
              </a:lnSpc>
            </a:pPr>
            <a:r>
              <a:rPr lang="en-US" sz="3200" dirty="0" smtClean="0">
                <a:solidFill>
                  <a:srgbClr val="0000FF"/>
                </a:solidFill>
              </a:rPr>
              <a:t>Performance Portability</a:t>
            </a:r>
          </a:p>
          <a:p>
            <a:pPr algn="ctr">
              <a:lnSpc>
                <a:spcPct val="90000"/>
              </a:lnSpc>
            </a:pPr>
            <a:r>
              <a:rPr lang="en-US" sz="2400" dirty="0" smtClean="0">
                <a:solidFill>
                  <a:schemeClr val="bg1"/>
                </a:solidFill>
              </a:rPr>
              <a:t>Across many kinds of machines and over many generations</a:t>
            </a:r>
          </a:p>
          <a:p>
            <a:pPr algn="ctr">
              <a:lnSpc>
                <a:spcPct val="90000"/>
              </a:lnSpc>
            </a:pPr>
            <a:endParaRPr lang="en-US" sz="2800" dirty="0">
              <a:solidFill>
                <a:schemeClr val="bg1"/>
              </a:solidFill>
            </a:endParaRPr>
          </a:p>
          <a:p>
            <a:pPr algn="ctr">
              <a:lnSpc>
                <a:spcPct val="90000"/>
              </a:lnSpc>
            </a:pPr>
            <a:r>
              <a:rPr lang="en-US" sz="3200" dirty="0" smtClean="0">
                <a:solidFill>
                  <a:srgbClr val="0000FF"/>
                </a:solidFill>
              </a:rPr>
              <a:t>Programmability</a:t>
            </a:r>
          </a:p>
          <a:p>
            <a:pPr algn="ctr">
              <a:lnSpc>
                <a:spcPct val="90000"/>
              </a:lnSpc>
            </a:pPr>
            <a:r>
              <a:rPr lang="en-US" sz="2400" dirty="0" smtClean="0">
                <a:solidFill>
                  <a:schemeClr val="bg1"/>
                </a:solidFill>
              </a:rPr>
              <a:t>Sequential semantics, parallel execution</a:t>
            </a:r>
          </a:p>
        </p:txBody>
      </p:sp>
    </p:spTree>
    <p:extLst>
      <p:ext uri="{BB962C8B-B14F-4D97-AF65-F5344CB8AC3E}">
        <p14:creationId xmlns:p14="http://schemas.microsoft.com/office/powerpoint/2010/main" val="23940526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55" y="347989"/>
            <a:ext cx="8313420" cy="584776"/>
          </a:xfrm>
        </p:spPr>
        <p:txBody>
          <a:bodyPr/>
          <a:lstStyle/>
          <a:p>
            <a:r>
              <a:rPr lang="en-US" dirty="0" smtClean="0"/>
              <a:t>Can We Fulfill These Goals Today?</a:t>
            </a:r>
            <a:endParaRPr lang="en-US" dirty="0"/>
          </a:p>
        </p:txBody>
      </p:sp>
      <p:sp>
        <p:nvSpPr>
          <p:cNvPr id="4" name="Text Placeholder 3"/>
          <p:cNvSpPr>
            <a:spLocks noGrp="1"/>
          </p:cNvSpPr>
          <p:nvPr>
            <p:ph type="body" sz="quarter" idx="10"/>
          </p:nvPr>
        </p:nvSpPr>
        <p:spPr>
          <a:xfrm>
            <a:off x="415290" y="946174"/>
            <a:ext cx="8313420" cy="583848"/>
          </a:xfrm>
        </p:spPr>
        <p:txBody>
          <a:bodyPr/>
          <a:lstStyle/>
          <a:p>
            <a:r>
              <a:rPr lang="en-US" dirty="0" smtClean="0">
                <a:solidFill>
                  <a:srgbClr val="0000FF"/>
                </a:solidFill>
              </a:rPr>
              <a:t>Yes</a:t>
            </a:r>
            <a:endParaRPr lang="en-US" dirty="0">
              <a:solidFill>
                <a:srgbClr val="0000FF"/>
              </a:solidFill>
            </a:endParaRPr>
          </a:p>
        </p:txBody>
      </p:sp>
      <p:sp>
        <p:nvSpPr>
          <p:cNvPr id="5" name="TextBox 4"/>
          <p:cNvSpPr txBox="1"/>
          <p:nvPr/>
        </p:nvSpPr>
        <p:spPr>
          <a:xfrm>
            <a:off x="919464" y="965656"/>
            <a:ext cx="2433336" cy="43088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2400" dirty="0" smtClean="0">
                <a:solidFill>
                  <a:schemeClr val="bg1"/>
                </a:solidFill>
              </a:rPr>
              <a:t>… at great cost:</a:t>
            </a:r>
            <a:endParaRPr lang="en-US" sz="2400" dirty="0" smtClean="0">
              <a:solidFill>
                <a:schemeClr val="accent5">
                  <a:lumMod val="60000"/>
                  <a:lumOff val="40000"/>
                </a:schemeClr>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3379722" cy="3972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6200" y="5715000"/>
            <a:ext cx="4675867" cy="3462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dirty="0" smtClean="0">
                <a:solidFill>
                  <a:schemeClr val="bg1"/>
                </a:solidFill>
              </a:rPr>
              <a:t>Task graph for one time step on one node…</a:t>
            </a:r>
          </a:p>
        </p:txBody>
      </p:sp>
      <p:sp>
        <p:nvSpPr>
          <p:cNvPr id="8" name="TextBox 7"/>
          <p:cNvSpPr txBox="1"/>
          <p:nvPr/>
        </p:nvSpPr>
        <p:spPr>
          <a:xfrm>
            <a:off x="1371600" y="6096000"/>
            <a:ext cx="1814018" cy="3462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dirty="0" smtClean="0">
                <a:solidFill>
                  <a:schemeClr val="bg1"/>
                </a:solidFill>
              </a:rPr>
              <a:t>… of </a:t>
            </a:r>
            <a:r>
              <a:rPr lang="en-US" dirty="0" smtClean="0">
                <a:solidFill>
                  <a:srgbClr val="000000"/>
                </a:solidFill>
              </a:rPr>
              <a:t>a mini-app</a:t>
            </a:r>
          </a:p>
        </p:txBody>
      </p:sp>
      <p:sp>
        <p:nvSpPr>
          <p:cNvPr id="9" name="TextBox 8"/>
          <p:cNvSpPr txBox="1"/>
          <p:nvPr/>
        </p:nvSpPr>
        <p:spPr>
          <a:xfrm>
            <a:off x="4787741" y="1387770"/>
            <a:ext cx="3200027" cy="59554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dirty="0" smtClean="0">
                <a:solidFill>
                  <a:schemeClr val="bg1"/>
                </a:solidFill>
              </a:rPr>
              <a:t>Who will schedule the graph?</a:t>
            </a:r>
          </a:p>
          <a:p>
            <a:pPr algn="ctr">
              <a:lnSpc>
                <a:spcPct val="90000"/>
              </a:lnSpc>
            </a:pPr>
            <a:r>
              <a:rPr lang="en-US" dirty="0" smtClean="0">
                <a:solidFill>
                  <a:srgbClr val="3366FF"/>
                </a:solidFill>
              </a:rPr>
              <a:t>(High Performance)</a:t>
            </a:r>
          </a:p>
        </p:txBody>
      </p:sp>
      <p:sp>
        <p:nvSpPr>
          <p:cNvPr id="10" name="TextBox 9"/>
          <p:cNvSpPr txBox="1"/>
          <p:nvPr/>
        </p:nvSpPr>
        <p:spPr>
          <a:xfrm>
            <a:off x="4718484" y="2179618"/>
            <a:ext cx="3346747" cy="8448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dirty="0" smtClean="0">
                <a:solidFill>
                  <a:schemeClr val="bg1"/>
                </a:solidFill>
              </a:rPr>
              <a:t>Who will re-schedule the graph for every new machine?</a:t>
            </a:r>
          </a:p>
          <a:p>
            <a:pPr algn="ctr">
              <a:lnSpc>
                <a:spcPct val="90000"/>
              </a:lnSpc>
            </a:pPr>
            <a:r>
              <a:rPr lang="en-US" dirty="0" smtClean="0">
                <a:solidFill>
                  <a:srgbClr val="3366FF"/>
                </a:solidFill>
              </a:rPr>
              <a:t>(Performance Portability)</a:t>
            </a:r>
          </a:p>
        </p:txBody>
      </p:sp>
      <p:sp>
        <p:nvSpPr>
          <p:cNvPr id="11" name="TextBox 10"/>
          <p:cNvSpPr txBox="1"/>
          <p:nvPr/>
        </p:nvSpPr>
        <p:spPr>
          <a:xfrm>
            <a:off x="5002290" y="3266019"/>
            <a:ext cx="2777022" cy="8448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dirty="0" smtClean="0">
                <a:solidFill>
                  <a:schemeClr val="bg1"/>
                </a:solidFill>
              </a:rPr>
              <a:t>Who is responsible</a:t>
            </a:r>
          </a:p>
          <a:p>
            <a:pPr algn="ctr">
              <a:lnSpc>
                <a:spcPct val="90000"/>
              </a:lnSpc>
            </a:pPr>
            <a:r>
              <a:rPr lang="en-US" dirty="0" smtClean="0">
                <a:solidFill>
                  <a:schemeClr val="bg1"/>
                </a:solidFill>
              </a:rPr>
              <a:t>for generating the graph?</a:t>
            </a:r>
          </a:p>
          <a:p>
            <a:pPr algn="ctr">
              <a:lnSpc>
                <a:spcPct val="90000"/>
              </a:lnSpc>
            </a:pPr>
            <a:r>
              <a:rPr lang="en-US" dirty="0" smtClean="0">
                <a:solidFill>
                  <a:srgbClr val="3366FF"/>
                </a:solidFill>
              </a:rPr>
              <a:t>(Programmability)</a:t>
            </a:r>
          </a:p>
        </p:txBody>
      </p:sp>
      <p:sp>
        <p:nvSpPr>
          <p:cNvPr id="12" name="TextBox 11"/>
          <p:cNvSpPr txBox="1"/>
          <p:nvPr/>
        </p:nvSpPr>
        <p:spPr>
          <a:xfrm>
            <a:off x="4087622" y="4517342"/>
            <a:ext cx="4945735" cy="43088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2400" dirty="0" smtClean="0">
                <a:solidFill>
                  <a:schemeClr val="bg1"/>
                </a:solidFill>
              </a:rPr>
              <a:t>Today: programmer’s responsibility</a:t>
            </a:r>
          </a:p>
        </p:txBody>
      </p:sp>
      <p:sp>
        <p:nvSpPr>
          <p:cNvPr id="13" name="TextBox 12"/>
          <p:cNvSpPr txBox="1"/>
          <p:nvPr/>
        </p:nvSpPr>
        <p:spPr>
          <a:xfrm>
            <a:off x="4152426" y="5189439"/>
            <a:ext cx="4796806" cy="76328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2400" dirty="0" smtClean="0">
                <a:solidFill>
                  <a:srgbClr val="000000"/>
                </a:solidFill>
              </a:rPr>
              <a:t>Tomorrow: programming system’s</a:t>
            </a:r>
          </a:p>
          <a:p>
            <a:pPr algn="ctr">
              <a:lnSpc>
                <a:spcPct val="90000"/>
              </a:lnSpc>
            </a:pPr>
            <a:r>
              <a:rPr lang="en-US" sz="2400" dirty="0" smtClean="0">
                <a:solidFill>
                  <a:srgbClr val="000000"/>
                </a:solidFill>
              </a:rPr>
              <a:t>responsibility</a:t>
            </a:r>
          </a:p>
        </p:txBody>
      </p:sp>
    </p:spTree>
    <p:extLst>
      <p:ext uri="{BB962C8B-B14F-4D97-AF65-F5344CB8AC3E}">
        <p14:creationId xmlns:p14="http://schemas.microsoft.com/office/powerpoint/2010/main" val="18236352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Legion: Tasks &amp; Regions</a:t>
            </a:r>
            <a:endParaRPr lang="en-US" dirty="0"/>
          </a:p>
        </p:txBody>
      </p:sp>
      <p:sp>
        <p:nvSpPr>
          <p:cNvPr id="3" name="Content Placeholder 2"/>
          <p:cNvSpPr>
            <a:spLocks noGrp="1"/>
          </p:cNvSpPr>
          <p:nvPr>
            <p:ph idx="1"/>
          </p:nvPr>
        </p:nvSpPr>
        <p:spPr/>
        <p:txBody>
          <a:bodyPr/>
          <a:lstStyle/>
          <a:p>
            <a:r>
              <a:rPr lang="en-US" dirty="0" smtClean="0"/>
              <a:t>A </a:t>
            </a:r>
            <a:r>
              <a:rPr lang="en-US" i="1" dirty="0" smtClean="0"/>
              <a:t>task</a:t>
            </a:r>
            <a:r>
              <a:rPr lang="en-US" dirty="0" smtClean="0"/>
              <a:t> is the unit of parallel execution</a:t>
            </a:r>
          </a:p>
          <a:p>
            <a:pPr lvl="1"/>
            <a:r>
              <a:rPr lang="en-US" dirty="0" smtClean="0"/>
              <a:t>I.e. a function</a:t>
            </a:r>
          </a:p>
          <a:p>
            <a:endParaRPr lang="en-US" dirty="0"/>
          </a:p>
          <a:p>
            <a:r>
              <a:rPr lang="en-US" dirty="0" smtClean="0"/>
              <a:t>Task arguments are </a:t>
            </a:r>
            <a:r>
              <a:rPr lang="en-US" i="1" dirty="0" smtClean="0"/>
              <a:t>regions</a:t>
            </a:r>
          </a:p>
          <a:p>
            <a:pPr lvl="1"/>
            <a:r>
              <a:rPr lang="en-US" dirty="0" smtClean="0"/>
              <a:t>Collections</a:t>
            </a:r>
          </a:p>
          <a:p>
            <a:pPr lvl="1"/>
            <a:r>
              <a:rPr lang="en-US" dirty="0" smtClean="0"/>
              <a:t>Rows are an </a:t>
            </a:r>
            <a:r>
              <a:rPr lang="en-US" i="1" dirty="0" smtClean="0"/>
              <a:t>index space</a:t>
            </a:r>
          </a:p>
          <a:p>
            <a:pPr lvl="1"/>
            <a:r>
              <a:rPr lang="en-US" dirty="0" smtClean="0"/>
              <a:t>Columns are </a:t>
            </a:r>
            <a:r>
              <a:rPr lang="en-US" i="1" dirty="0" smtClean="0"/>
              <a:t>fields</a:t>
            </a:r>
          </a:p>
          <a:p>
            <a:pPr lvl="1"/>
            <a:endParaRPr lang="en-US" i="1" dirty="0"/>
          </a:p>
          <a:p>
            <a:r>
              <a:rPr lang="en-US" dirty="0" smtClean="0"/>
              <a:t>Tasks declare how they use their regions </a:t>
            </a:r>
          </a:p>
          <a:p>
            <a:pPr marL="571500" lvl="1" indent="0">
              <a:buNone/>
            </a:pPr>
            <a:endParaRPr lang="en-US" dirty="0" smtClean="0"/>
          </a:p>
          <a:p>
            <a:pPr marL="571500" lvl="1" indent="0">
              <a:buNone/>
            </a:pPr>
            <a:endParaRPr lang="en-US" dirty="0"/>
          </a:p>
          <a:p>
            <a:pPr marL="0" indent="0" algn="ctr">
              <a:buNone/>
            </a:pPr>
            <a:r>
              <a:rPr lang="en-US" sz="2000" dirty="0" smtClean="0">
                <a:solidFill>
                  <a:srgbClr val="008000"/>
                </a:solidFill>
              </a:rPr>
              <a:t>task</a:t>
            </a:r>
            <a:r>
              <a:rPr lang="en-US" sz="2000" dirty="0" smtClean="0"/>
              <a:t> </a:t>
            </a:r>
            <a:r>
              <a:rPr lang="en-US" sz="2000" dirty="0" err="1" smtClean="0"/>
              <a:t>saxpy</a:t>
            </a:r>
            <a:r>
              <a:rPr lang="en-US" sz="2000" dirty="0" smtClean="0"/>
              <a:t>(is : </a:t>
            </a:r>
            <a:r>
              <a:rPr lang="en-US" sz="2000" dirty="0" err="1" smtClean="0">
                <a:solidFill>
                  <a:srgbClr val="008000"/>
                </a:solidFill>
              </a:rPr>
              <a:t>ispace</a:t>
            </a:r>
            <a:r>
              <a:rPr lang="en-US" sz="2000" dirty="0" smtClean="0"/>
              <a:t>(int1d), </a:t>
            </a:r>
            <a:r>
              <a:rPr lang="en-US" sz="2000" dirty="0" err="1" smtClean="0"/>
              <a:t>x,y</a:t>
            </a:r>
            <a:r>
              <a:rPr lang="en-US" sz="2000" dirty="0" smtClean="0"/>
              <a:t>: </a:t>
            </a:r>
            <a:r>
              <a:rPr lang="en-US" sz="2000" dirty="0" smtClean="0">
                <a:solidFill>
                  <a:srgbClr val="008000"/>
                </a:solidFill>
              </a:rPr>
              <a:t>region</a:t>
            </a:r>
            <a:r>
              <a:rPr lang="en-US" sz="2000" dirty="0" smtClean="0"/>
              <a:t>(is, float), a: float )</a:t>
            </a:r>
          </a:p>
          <a:p>
            <a:pPr marL="0" indent="0" algn="ctr">
              <a:buNone/>
            </a:pPr>
            <a:r>
              <a:rPr lang="en-US" sz="2000" dirty="0">
                <a:solidFill>
                  <a:srgbClr val="008000"/>
                </a:solidFill>
              </a:rPr>
              <a:t>w</a:t>
            </a:r>
            <a:r>
              <a:rPr lang="en-US" sz="2000" dirty="0" smtClean="0">
                <a:solidFill>
                  <a:srgbClr val="008000"/>
                </a:solidFill>
              </a:rPr>
              <a:t>here</a:t>
            </a:r>
            <a:r>
              <a:rPr lang="en-US" sz="2000" dirty="0" smtClean="0"/>
              <a:t> </a:t>
            </a:r>
            <a:r>
              <a:rPr lang="en-US" sz="2000" dirty="0">
                <a:solidFill>
                  <a:srgbClr val="008000"/>
                </a:solidFill>
              </a:rPr>
              <a:t>reads</a:t>
            </a:r>
            <a:r>
              <a:rPr lang="en-US" sz="2000" dirty="0"/>
              <a:t>(x, y), </a:t>
            </a:r>
            <a:r>
              <a:rPr lang="en-US" sz="2000" dirty="0">
                <a:solidFill>
                  <a:srgbClr val="008000"/>
                </a:solidFill>
              </a:rPr>
              <a:t>writes</a:t>
            </a:r>
            <a:r>
              <a:rPr lang="en-US" sz="2000" dirty="0"/>
              <a:t>(y)</a:t>
            </a:r>
            <a:endParaRPr lang="en-US" sz="2000" dirty="0" smtClean="0"/>
          </a:p>
        </p:txBody>
      </p:sp>
      <p:grpSp>
        <p:nvGrpSpPr>
          <p:cNvPr id="4" name="Group 3"/>
          <p:cNvGrpSpPr/>
          <p:nvPr/>
        </p:nvGrpSpPr>
        <p:grpSpPr>
          <a:xfrm>
            <a:off x="7315200" y="1371600"/>
            <a:ext cx="1371600" cy="3048000"/>
            <a:chOff x="7315200" y="1371600"/>
            <a:chExt cx="1371600" cy="3048000"/>
          </a:xfrm>
        </p:grpSpPr>
        <p:sp>
          <p:nvSpPr>
            <p:cNvPr id="5" name="Rectangle 4"/>
            <p:cNvSpPr/>
            <p:nvPr/>
          </p:nvSpPr>
          <p:spPr>
            <a:xfrm>
              <a:off x="7772400" y="1371600"/>
              <a:ext cx="914400" cy="3048000"/>
            </a:xfrm>
            <a:prstGeom prst="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7772400" y="1981200"/>
              <a:ext cx="9144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772400" y="2590800"/>
              <a:ext cx="9144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772400" y="3200400"/>
              <a:ext cx="9144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772400" y="3810000"/>
              <a:ext cx="9144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315200" y="1524000"/>
              <a:ext cx="457200" cy="381000"/>
            </a:xfrm>
            <a:prstGeom prst="rect">
              <a:avLst/>
            </a:prstGeom>
            <a:noFill/>
          </p:spPr>
          <p:txBody>
            <a:bodyPr wrap="square" rtlCol="0">
              <a:spAutoFit/>
            </a:bodyPr>
            <a:lstStyle/>
            <a:p>
              <a:r>
                <a:rPr lang="en-US" dirty="0">
                  <a:solidFill>
                    <a:srgbClr val="000000"/>
                  </a:solidFill>
                </a:rPr>
                <a:t>0</a:t>
              </a:r>
            </a:p>
          </p:txBody>
        </p:sp>
        <p:sp>
          <p:nvSpPr>
            <p:cNvPr id="13" name="TextBox 12"/>
            <p:cNvSpPr txBox="1"/>
            <p:nvPr/>
          </p:nvSpPr>
          <p:spPr>
            <a:xfrm>
              <a:off x="7315200" y="2133600"/>
              <a:ext cx="457200" cy="381000"/>
            </a:xfrm>
            <a:prstGeom prst="rect">
              <a:avLst/>
            </a:prstGeom>
            <a:noFill/>
          </p:spPr>
          <p:txBody>
            <a:bodyPr wrap="square" rtlCol="0">
              <a:spAutoFit/>
            </a:bodyPr>
            <a:lstStyle/>
            <a:p>
              <a:r>
                <a:rPr lang="en-US" dirty="0" smtClean="0">
                  <a:solidFill>
                    <a:srgbClr val="000000"/>
                  </a:solidFill>
                </a:rPr>
                <a:t>1</a:t>
              </a:r>
              <a:endParaRPr lang="en-US" dirty="0">
                <a:solidFill>
                  <a:srgbClr val="000000"/>
                </a:solidFill>
              </a:endParaRPr>
            </a:p>
          </p:txBody>
        </p:sp>
        <p:sp>
          <p:nvSpPr>
            <p:cNvPr id="14" name="TextBox 13"/>
            <p:cNvSpPr txBox="1"/>
            <p:nvPr/>
          </p:nvSpPr>
          <p:spPr>
            <a:xfrm>
              <a:off x="7315200" y="2743200"/>
              <a:ext cx="457200" cy="381000"/>
            </a:xfrm>
            <a:prstGeom prst="rect">
              <a:avLst/>
            </a:prstGeom>
            <a:noFill/>
          </p:spPr>
          <p:txBody>
            <a:bodyPr wrap="square" rtlCol="0">
              <a:spAutoFit/>
            </a:bodyPr>
            <a:lstStyle/>
            <a:p>
              <a:r>
                <a:rPr lang="en-US" dirty="0">
                  <a:solidFill>
                    <a:srgbClr val="000000"/>
                  </a:solidFill>
                </a:rPr>
                <a:t>2</a:t>
              </a:r>
            </a:p>
          </p:txBody>
        </p:sp>
        <p:sp>
          <p:nvSpPr>
            <p:cNvPr id="15" name="TextBox 14"/>
            <p:cNvSpPr txBox="1"/>
            <p:nvPr/>
          </p:nvSpPr>
          <p:spPr>
            <a:xfrm>
              <a:off x="7315200" y="3352800"/>
              <a:ext cx="457200" cy="381000"/>
            </a:xfrm>
            <a:prstGeom prst="rect">
              <a:avLst/>
            </a:prstGeom>
            <a:noFill/>
          </p:spPr>
          <p:txBody>
            <a:bodyPr wrap="square" rtlCol="0">
              <a:spAutoFit/>
            </a:bodyPr>
            <a:lstStyle/>
            <a:p>
              <a:r>
                <a:rPr lang="en-US" dirty="0">
                  <a:solidFill>
                    <a:srgbClr val="000000"/>
                  </a:solidFill>
                </a:rPr>
                <a:t>3</a:t>
              </a:r>
            </a:p>
          </p:txBody>
        </p:sp>
        <p:sp>
          <p:nvSpPr>
            <p:cNvPr id="16" name="TextBox 15"/>
            <p:cNvSpPr txBox="1"/>
            <p:nvPr/>
          </p:nvSpPr>
          <p:spPr>
            <a:xfrm>
              <a:off x="7315200" y="3962400"/>
              <a:ext cx="457200" cy="381000"/>
            </a:xfrm>
            <a:prstGeom prst="rect">
              <a:avLst/>
            </a:prstGeom>
            <a:noFill/>
          </p:spPr>
          <p:txBody>
            <a:bodyPr wrap="square" rtlCol="0">
              <a:spAutoFit/>
            </a:bodyPr>
            <a:lstStyle/>
            <a:p>
              <a:r>
                <a:rPr lang="en-US" dirty="0" smtClean="0">
                  <a:solidFill>
                    <a:srgbClr val="000000"/>
                  </a:solidFill>
                </a:rPr>
                <a:t>4</a:t>
              </a:r>
              <a:endParaRPr lang="en-US" dirty="0">
                <a:solidFill>
                  <a:srgbClr val="000000"/>
                </a:solidFill>
              </a:endParaRPr>
            </a:p>
          </p:txBody>
        </p:sp>
        <p:sp>
          <p:nvSpPr>
            <p:cNvPr id="17" name="TextBox 16"/>
            <p:cNvSpPr txBox="1"/>
            <p:nvPr/>
          </p:nvSpPr>
          <p:spPr>
            <a:xfrm>
              <a:off x="7848600" y="1524000"/>
              <a:ext cx="762000" cy="369332"/>
            </a:xfrm>
            <a:prstGeom prst="rect">
              <a:avLst/>
            </a:prstGeom>
            <a:noFill/>
          </p:spPr>
          <p:txBody>
            <a:bodyPr wrap="square" rtlCol="0">
              <a:spAutoFit/>
            </a:bodyPr>
            <a:lstStyle/>
            <a:p>
              <a:pPr algn="ctr"/>
              <a:r>
                <a:rPr lang="en-US" dirty="0" smtClean="0">
                  <a:solidFill>
                    <a:srgbClr val="000000"/>
                  </a:solidFill>
                </a:rPr>
                <a:t>2.72</a:t>
              </a:r>
              <a:endParaRPr lang="en-US" dirty="0">
                <a:solidFill>
                  <a:srgbClr val="000000"/>
                </a:solidFill>
              </a:endParaRPr>
            </a:p>
          </p:txBody>
        </p:sp>
        <p:sp>
          <p:nvSpPr>
            <p:cNvPr id="18" name="TextBox 17"/>
            <p:cNvSpPr txBox="1"/>
            <p:nvPr/>
          </p:nvSpPr>
          <p:spPr>
            <a:xfrm>
              <a:off x="7848600" y="2133600"/>
              <a:ext cx="762000" cy="369332"/>
            </a:xfrm>
            <a:prstGeom prst="rect">
              <a:avLst/>
            </a:prstGeom>
            <a:noFill/>
          </p:spPr>
          <p:txBody>
            <a:bodyPr wrap="square" rtlCol="0">
              <a:spAutoFit/>
            </a:bodyPr>
            <a:lstStyle/>
            <a:p>
              <a:pPr algn="ctr"/>
              <a:r>
                <a:rPr lang="en-US" dirty="0" smtClean="0">
                  <a:solidFill>
                    <a:srgbClr val="000000"/>
                  </a:solidFill>
                </a:rPr>
                <a:t>3.14</a:t>
              </a:r>
              <a:endParaRPr lang="en-US" dirty="0">
                <a:solidFill>
                  <a:srgbClr val="000000"/>
                </a:solidFill>
              </a:endParaRPr>
            </a:p>
          </p:txBody>
        </p:sp>
        <p:sp>
          <p:nvSpPr>
            <p:cNvPr id="19" name="TextBox 18"/>
            <p:cNvSpPr txBox="1"/>
            <p:nvPr/>
          </p:nvSpPr>
          <p:spPr>
            <a:xfrm>
              <a:off x="7848600" y="2743200"/>
              <a:ext cx="762000" cy="369332"/>
            </a:xfrm>
            <a:prstGeom prst="rect">
              <a:avLst/>
            </a:prstGeom>
            <a:noFill/>
          </p:spPr>
          <p:txBody>
            <a:bodyPr wrap="square" rtlCol="0">
              <a:spAutoFit/>
            </a:bodyPr>
            <a:lstStyle/>
            <a:p>
              <a:pPr algn="ctr"/>
              <a:r>
                <a:rPr lang="en-US" dirty="0" smtClean="0">
                  <a:solidFill>
                    <a:srgbClr val="000000"/>
                  </a:solidFill>
                </a:rPr>
                <a:t>42.0</a:t>
              </a:r>
              <a:endParaRPr lang="en-US" dirty="0">
                <a:solidFill>
                  <a:srgbClr val="000000"/>
                </a:solidFill>
              </a:endParaRPr>
            </a:p>
          </p:txBody>
        </p:sp>
        <p:sp>
          <p:nvSpPr>
            <p:cNvPr id="20" name="TextBox 19"/>
            <p:cNvSpPr txBox="1"/>
            <p:nvPr/>
          </p:nvSpPr>
          <p:spPr>
            <a:xfrm>
              <a:off x="7848600" y="3352800"/>
              <a:ext cx="762000" cy="369332"/>
            </a:xfrm>
            <a:prstGeom prst="rect">
              <a:avLst/>
            </a:prstGeom>
            <a:noFill/>
          </p:spPr>
          <p:txBody>
            <a:bodyPr wrap="square" rtlCol="0">
              <a:spAutoFit/>
            </a:bodyPr>
            <a:lstStyle/>
            <a:p>
              <a:pPr algn="ctr"/>
              <a:r>
                <a:rPr lang="en-US" dirty="0" smtClean="0">
                  <a:solidFill>
                    <a:srgbClr val="000000"/>
                  </a:solidFill>
                </a:rPr>
                <a:t>12.7</a:t>
              </a:r>
              <a:endParaRPr lang="en-US" dirty="0">
                <a:solidFill>
                  <a:srgbClr val="000000"/>
                </a:solidFill>
              </a:endParaRPr>
            </a:p>
          </p:txBody>
        </p:sp>
        <p:sp>
          <p:nvSpPr>
            <p:cNvPr id="21" name="TextBox 20"/>
            <p:cNvSpPr txBox="1"/>
            <p:nvPr/>
          </p:nvSpPr>
          <p:spPr>
            <a:xfrm>
              <a:off x="7848600" y="3962400"/>
              <a:ext cx="762000" cy="369332"/>
            </a:xfrm>
            <a:prstGeom prst="rect">
              <a:avLst/>
            </a:prstGeom>
            <a:noFill/>
          </p:spPr>
          <p:txBody>
            <a:bodyPr wrap="square" rtlCol="0">
              <a:spAutoFit/>
            </a:bodyPr>
            <a:lstStyle/>
            <a:p>
              <a:pPr algn="ctr"/>
              <a:r>
                <a:rPr lang="en-US" dirty="0" smtClean="0">
                  <a:solidFill>
                    <a:srgbClr val="000000"/>
                  </a:solidFill>
                </a:rPr>
                <a:t>0.0</a:t>
              </a:r>
              <a:endParaRPr lang="en-US" dirty="0">
                <a:solidFill>
                  <a:srgbClr val="000000"/>
                </a:solidFill>
              </a:endParaRPr>
            </a:p>
          </p:txBody>
        </p:sp>
      </p:grpSp>
    </p:spTree>
    <p:extLst>
      <p:ext uri="{BB962C8B-B14F-4D97-AF65-F5344CB8AC3E}">
        <p14:creationId xmlns:p14="http://schemas.microsoft.com/office/powerpoint/2010/main" val="915488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Task</a:t>
            </a:r>
            <a:endParaRPr lang="en-US" dirty="0"/>
          </a:p>
        </p:txBody>
      </p:sp>
      <p:sp>
        <p:nvSpPr>
          <p:cNvPr id="3" name="Content Placeholder 2"/>
          <p:cNvSpPr>
            <a:spLocks noGrp="1"/>
          </p:cNvSpPr>
          <p:nvPr>
            <p:ph idx="1"/>
          </p:nvPr>
        </p:nvSpPr>
        <p:spPr/>
        <p:txBody>
          <a:bodyPr/>
          <a:lstStyle/>
          <a:p>
            <a:pPr marL="0" indent="0">
              <a:buNone/>
            </a:pPr>
            <a:endParaRPr lang="en-US" dirty="0" smtClean="0">
              <a:solidFill>
                <a:srgbClr val="008000"/>
              </a:solidFill>
            </a:endParaRPr>
          </a:p>
          <a:p>
            <a:pPr marL="0" indent="0">
              <a:buNone/>
            </a:pPr>
            <a:r>
              <a:rPr lang="en-US" dirty="0" smtClean="0">
                <a:solidFill>
                  <a:srgbClr val="008000"/>
                </a:solidFill>
              </a:rPr>
              <a:t>task</a:t>
            </a:r>
            <a:r>
              <a:rPr lang="en-US" dirty="0" smtClean="0"/>
              <a:t> </a:t>
            </a:r>
            <a:r>
              <a:rPr lang="en-US" dirty="0" err="1"/>
              <a:t>saxpy</a:t>
            </a:r>
            <a:r>
              <a:rPr lang="en-US" dirty="0"/>
              <a:t>(</a:t>
            </a:r>
            <a:r>
              <a:rPr lang="en-US" dirty="0" smtClean="0"/>
              <a:t>is: </a:t>
            </a:r>
            <a:r>
              <a:rPr lang="en-US" dirty="0" err="1">
                <a:solidFill>
                  <a:srgbClr val="008000"/>
                </a:solidFill>
              </a:rPr>
              <a:t>ispace</a:t>
            </a:r>
            <a:r>
              <a:rPr lang="en-US" dirty="0"/>
              <a:t>(int1d), x: </a:t>
            </a:r>
            <a:r>
              <a:rPr lang="en-US" dirty="0">
                <a:solidFill>
                  <a:srgbClr val="008000"/>
                </a:solidFill>
              </a:rPr>
              <a:t>region</a:t>
            </a:r>
            <a:r>
              <a:rPr lang="en-US" dirty="0"/>
              <a:t>(is, float)</a:t>
            </a:r>
            <a:r>
              <a:rPr lang="en-US" dirty="0" smtClean="0"/>
              <a:t>,</a:t>
            </a:r>
          </a:p>
          <a:p>
            <a:pPr marL="0" indent="0">
              <a:buNone/>
            </a:pPr>
            <a:r>
              <a:rPr lang="en-US" dirty="0"/>
              <a:t>	</a:t>
            </a:r>
            <a:r>
              <a:rPr lang="en-US" dirty="0" smtClean="0"/>
              <a:t>	 </a:t>
            </a:r>
            <a:r>
              <a:rPr lang="en-US" dirty="0"/>
              <a:t>y: </a:t>
            </a:r>
            <a:r>
              <a:rPr lang="en-US" dirty="0">
                <a:solidFill>
                  <a:srgbClr val="008000"/>
                </a:solidFill>
              </a:rPr>
              <a:t>region</a:t>
            </a:r>
            <a:r>
              <a:rPr lang="en-US" dirty="0"/>
              <a:t>(is, float), a: float)</a:t>
            </a:r>
          </a:p>
          <a:p>
            <a:pPr marL="0" indent="0">
              <a:buNone/>
            </a:pPr>
            <a:r>
              <a:rPr lang="en-US" dirty="0">
                <a:solidFill>
                  <a:srgbClr val="008000"/>
                </a:solidFill>
              </a:rPr>
              <a:t>where</a:t>
            </a:r>
          </a:p>
          <a:p>
            <a:pPr marL="0" indent="0">
              <a:buNone/>
            </a:pPr>
            <a:r>
              <a:rPr lang="en-US" dirty="0">
                <a:solidFill>
                  <a:srgbClr val="008000"/>
                </a:solidFill>
              </a:rPr>
              <a:t>  reads</a:t>
            </a:r>
            <a:r>
              <a:rPr lang="en-US" dirty="0"/>
              <a:t>(x, y), </a:t>
            </a:r>
            <a:r>
              <a:rPr lang="en-US" dirty="0">
                <a:solidFill>
                  <a:srgbClr val="008000"/>
                </a:solidFill>
              </a:rPr>
              <a:t>writes</a:t>
            </a:r>
            <a:r>
              <a:rPr lang="en-US" dirty="0"/>
              <a:t>(y)</a:t>
            </a:r>
          </a:p>
          <a:p>
            <a:pPr marL="0" indent="0">
              <a:buNone/>
            </a:pPr>
            <a:r>
              <a:rPr lang="en-US" dirty="0">
                <a:solidFill>
                  <a:srgbClr val="008000"/>
                </a:solidFill>
              </a:rPr>
              <a:t>do</a:t>
            </a:r>
          </a:p>
          <a:p>
            <a:pPr marL="0" indent="0">
              <a:buNone/>
            </a:pPr>
            <a:r>
              <a:rPr lang="en-US" dirty="0">
                <a:solidFill>
                  <a:srgbClr val="008000"/>
                </a:solidFill>
              </a:rPr>
              <a:t>  for</a:t>
            </a:r>
            <a:r>
              <a:rPr lang="en-US" dirty="0"/>
              <a:t> </a:t>
            </a:r>
            <a:r>
              <a:rPr lang="en-US" dirty="0" err="1"/>
              <a:t>i</a:t>
            </a:r>
            <a:r>
              <a:rPr lang="en-US" dirty="0"/>
              <a:t> </a:t>
            </a:r>
            <a:r>
              <a:rPr lang="en-US" dirty="0">
                <a:solidFill>
                  <a:srgbClr val="008000"/>
                </a:solidFill>
              </a:rPr>
              <a:t>in</a:t>
            </a:r>
            <a:r>
              <a:rPr lang="en-US" dirty="0"/>
              <a:t> is </a:t>
            </a:r>
            <a:r>
              <a:rPr lang="en-US" dirty="0">
                <a:solidFill>
                  <a:srgbClr val="008000"/>
                </a:solidFill>
              </a:rPr>
              <a:t>do</a:t>
            </a:r>
          </a:p>
          <a:p>
            <a:pPr marL="0" indent="0">
              <a:buNone/>
            </a:pPr>
            <a:r>
              <a:rPr lang="en-US" dirty="0"/>
              <a:t>    y[</a:t>
            </a:r>
            <a:r>
              <a:rPr lang="en-US" dirty="0" err="1"/>
              <a:t>i</a:t>
            </a:r>
            <a:r>
              <a:rPr lang="en-US" dirty="0"/>
              <a:t>] += a*x[</a:t>
            </a:r>
            <a:r>
              <a:rPr lang="en-US" dirty="0" err="1"/>
              <a:t>i</a:t>
            </a:r>
            <a:r>
              <a:rPr lang="en-US" dirty="0"/>
              <a:t>]</a:t>
            </a:r>
          </a:p>
          <a:p>
            <a:pPr marL="0" indent="0">
              <a:buNone/>
            </a:pPr>
            <a:r>
              <a:rPr lang="en-US" dirty="0"/>
              <a:t>  </a:t>
            </a:r>
            <a:r>
              <a:rPr lang="en-US" dirty="0">
                <a:solidFill>
                  <a:srgbClr val="008000"/>
                </a:solidFill>
              </a:rPr>
              <a:t>end</a:t>
            </a:r>
          </a:p>
          <a:p>
            <a:pPr marL="0" indent="0">
              <a:buNone/>
            </a:pPr>
            <a:r>
              <a:rPr lang="en-US" dirty="0">
                <a:solidFill>
                  <a:srgbClr val="008000"/>
                </a:solidFill>
              </a:rPr>
              <a:t>end</a:t>
            </a:r>
          </a:p>
        </p:txBody>
      </p:sp>
    </p:spTree>
    <p:extLst>
      <p:ext uri="{BB962C8B-B14F-4D97-AF65-F5344CB8AC3E}">
        <p14:creationId xmlns:p14="http://schemas.microsoft.com/office/powerpoint/2010/main" val="23646512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Regions</a:t>
            </a:r>
            <a:endParaRPr lang="en-US" dirty="0"/>
          </a:p>
        </p:txBody>
      </p:sp>
      <p:sp>
        <p:nvSpPr>
          <p:cNvPr id="3" name="Content Placeholder 2"/>
          <p:cNvSpPr>
            <a:spLocks noGrp="1"/>
          </p:cNvSpPr>
          <p:nvPr>
            <p:ph idx="1"/>
          </p:nvPr>
        </p:nvSpPr>
        <p:spPr>
          <a:xfrm>
            <a:off x="457200" y="1219200"/>
            <a:ext cx="8229600" cy="2286000"/>
          </a:xfrm>
        </p:spPr>
        <p:txBody>
          <a:bodyPr/>
          <a:lstStyle/>
          <a:p>
            <a:r>
              <a:rPr lang="en-US" dirty="0" smtClean="0"/>
              <a:t>Regions can be </a:t>
            </a:r>
            <a:r>
              <a:rPr lang="en-US" i="1" dirty="0" smtClean="0"/>
              <a:t>partitioned</a:t>
            </a:r>
            <a:r>
              <a:rPr lang="en-US" dirty="0" smtClean="0"/>
              <a:t> into </a:t>
            </a:r>
            <a:r>
              <a:rPr lang="en-US" i="1" dirty="0" err="1" smtClean="0"/>
              <a:t>subregions</a:t>
            </a:r>
            <a:endParaRPr lang="en-US" i="1" dirty="0"/>
          </a:p>
          <a:p>
            <a:endParaRPr lang="en-US" i="1" dirty="0" smtClean="0"/>
          </a:p>
          <a:p>
            <a:r>
              <a:rPr lang="en-US" dirty="0" smtClean="0"/>
              <a:t>Partitioning is a primitive operation</a:t>
            </a:r>
          </a:p>
          <a:p>
            <a:pPr lvl="1"/>
            <a:r>
              <a:rPr lang="en-US" dirty="0" smtClean="0"/>
              <a:t>Supports describing arbitrary subsets of a region</a:t>
            </a:r>
          </a:p>
          <a:p>
            <a:pPr marL="0" indent="0">
              <a:buNone/>
            </a:pPr>
            <a:endParaRPr lang="en-US" i="1" dirty="0"/>
          </a:p>
          <a:p>
            <a:endParaRPr lang="en-US" dirty="0"/>
          </a:p>
        </p:txBody>
      </p:sp>
    </p:spTree>
    <p:extLst>
      <p:ext uri="{BB962C8B-B14F-4D97-AF65-F5344CB8AC3E}">
        <p14:creationId xmlns:p14="http://schemas.microsoft.com/office/powerpoint/2010/main" val="33334607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a:stCxn id="23" idx="0"/>
          </p:cNvCxnSpPr>
          <p:nvPr/>
        </p:nvCxnSpPr>
        <p:spPr>
          <a:xfrm flipV="1">
            <a:off x="2305549" y="2912030"/>
            <a:ext cx="443828" cy="673219"/>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31" idx="0"/>
          </p:cNvCxnSpPr>
          <p:nvPr/>
        </p:nvCxnSpPr>
        <p:spPr>
          <a:xfrm flipH="1" flipV="1">
            <a:off x="3056479" y="2894766"/>
            <a:ext cx="454004" cy="69048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39" idx="0"/>
            <a:endCxn id="15" idx="2"/>
          </p:cNvCxnSpPr>
          <p:nvPr/>
        </p:nvCxnSpPr>
        <p:spPr>
          <a:xfrm flipV="1">
            <a:off x="1100615" y="2905178"/>
            <a:ext cx="2744" cy="680071"/>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23" name="Group 322"/>
          <p:cNvGrpSpPr/>
          <p:nvPr/>
        </p:nvGrpSpPr>
        <p:grpSpPr>
          <a:xfrm>
            <a:off x="864200" y="1702530"/>
            <a:ext cx="2280638" cy="1202648"/>
            <a:chOff x="864200" y="1702530"/>
            <a:chExt cx="2280638" cy="1202648"/>
          </a:xfrm>
        </p:grpSpPr>
        <p:sp>
          <p:nvSpPr>
            <p:cNvPr id="12" name="Rectangle 11"/>
            <p:cNvSpPr/>
            <p:nvPr/>
          </p:nvSpPr>
          <p:spPr>
            <a:xfrm>
              <a:off x="998364" y="2382888"/>
              <a:ext cx="2012311" cy="5500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1098279" y="2436368"/>
              <a:ext cx="111064" cy="141296"/>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2795168" y="2438662"/>
              <a:ext cx="111064" cy="141296"/>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864200" y="2576387"/>
              <a:ext cx="478317" cy="328791"/>
            </a:xfrm>
            <a:prstGeom prst="roundRect">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6600"/>
                  </a:solidFill>
                </a:rPr>
                <a:t>P</a:t>
              </a:r>
              <a:endParaRPr lang="en-US" sz="1400" dirty="0">
                <a:solidFill>
                  <a:srgbClr val="FF6600"/>
                </a:solidFill>
              </a:endParaRPr>
            </a:p>
          </p:txBody>
        </p:sp>
        <p:sp>
          <p:nvSpPr>
            <p:cNvPr id="16" name="Rounded Rectangle 15"/>
            <p:cNvSpPr/>
            <p:nvPr/>
          </p:nvSpPr>
          <p:spPr>
            <a:xfrm>
              <a:off x="2666521" y="2576387"/>
              <a:ext cx="478317" cy="328791"/>
            </a:xfrm>
            <a:prstGeom prst="roundRect">
              <a:avLst/>
            </a:prstGeom>
            <a:solidFill>
              <a:srgbClr val="FFFF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660066"/>
                  </a:solidFill>
                </a:rPr>
                <a:t>S</a:t>
              </a:r>
              <a:endParaRPr lang="en-US" sz="1400" dirty="0">
                <a:solidFill>
                  <a:srgbClr val="660066"/>
                </a:solidFill>
              </a:endParaRPr>
            </a:p>
          </p:txBody>
        </p:sp>
        <p:cxnSp>
          <p:nvCxnSpPr>
            <p:cNvPr id="17" name="Straight Connector 16"/>
            <p:cNvCxnSpPr>
              <a:stCxn id="12" idx="0"/>
              <a:endCxn id="18" idx="2"/>
            </p:cNvCxnSpPr>
            <p:nvPr/>
          </p:nvCxnSpPr>
          <p:spPr>
            <a:xfrm flipV="1">
              <a:off x="2004520" y="1702530"/>
              <a:ext cx="239605" cy="68035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p>
            <a:r>
              <a:rPr lang="en-US" dirty="0" smtClean="0"/>
              <a:t>Partitioning</a:t>
            </a:r>
            <a:endParaRPr lang="en-US" dirty="0"/>
          </a:p>
        </p:txBody>
      </p:sp>
      <p:sp>
        <p:nvSpPr>
          <p:cNvPr id="18" name="Rounded Rectangle 17"/>
          <p:cNvSpPr/>
          <p:nvPr/>
        </p:nvSpPr>
        <p:spPr>
          <a:xfrm>
            <a:off x="2004966" y="1373739"/>
            <a:ext cx="478317" cy="328791"/>
          </a:xfrm>
          <a:prstGeom prst="round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N</a:t>
            </a:r>
            <a:endParaRPr lang="en-US" sz="1400" dirty="0">
              <a:solidFill>
                <a:schemeClr val="bg1"/>
              </a:solidFill>
            </a:endParaRPr>
          </a:p>
        </p:txBody>
      </p:sp>
      <p:grpSp>
        <p:nvGrpSpPr>
          <p:cNvPr id="19" name="Group 18"/>
          <p:cNvGrpSpPr/>
          <p:nvPr/>
        </p:nvGrpSpPr>
        <p:grpSpPr>
          <a:xfrm>
            <a:off x="1797551" y="3585249"/>
            <a:ext cx="1011324" cy="527386"/>
            <a:chOff x="5778500" y="5953125"/>
            <a:chExt cx="900715" cy="438338"/>
          </a:xfrm>
        </p:grpSpPr>
        <p:sp>
          <p:nvSpPr>
            <p:cNvPr id="20" name="Rounded Rectangle 19"/>
            <p:cNvSpPr/>
            <p:nvPr/>
          </p:nvSpPr>
          <p:spPr>
            <a:xfrm>
              <a:off x="5778500" y="6118188"/>
              <a:ext cx="246665" cy="273275"/>
            </a:xfrm>
            <a:prstGeom prst="round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smtClean="0">
                  <a:solidFill>
                    <a:srgbClr val="FF0000"/>
                  </a:solidFill>
                </a:rPr>
                <a:t>s</a:t>
              </a:r>
              <a:r>
                <a:rPr lang="en-US" sz="1000" baseline="-25000" dirty="0" smtClean="0">
                  <a:solidFill>
                    <a:srgbClr val="FF0000"/>
                  </a:solidFill>
                </a:rPr>
                <a:t>1</a:t>
              </a:r>
              <a:endParaRPr lang="en-US" sz="1000" baseline="-25000" dirty="0">
                <a:solidFill>
                  <a:srgbClr val="FF0000"/>
                </a:solidFill>
              </a:endParaRPr>
            </a:p>
          </p:txBody>
        </p:sp>
        <p:sp>
          <p:nvSpPr>
            <p:cNvPr id="21" name="Rounded Rectangle 20"/>
            <p:cNvSpPr/>
            <p:nvPr/>
          </p:nvSpPr>
          <p:spPr>
            <a:xfrm>
              <a:off x="6105525" y="6118188"/>
              <a:ext cx="246665" cy="273275"/>
            </a:xfrm>
            <a:prstGeom prst="roundRect">
              <a:avLst/>
            </a:prstGeom>
            <a:solidFill>
              <a:srgbClr val="FFFFFF"/>
            </a:solidFill>
            <a:ln>
              <a:solidFill>
                <a:srgbClr val="008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smtClean="0">
                  <a:solidFill>
                    <a:srgbClr val="008000"/>
                  </a:solidFill>
                </a:rPr>
                <a:t>s</a:t>
              </a:r>
              <a:r>
                <a:rPr lang="en-US" sz="1000" baseline="-25000" dirty="0" smtClean="0">
                  <a:solidFill>
                    <a:srgbClr val="008000"/>
                  </a:solidFill>
                </a:rPr>
                <a:t>2</a:t>
              </a:r>
              <a:endParaRPr lang="en-US" sz="1000" baseline="-25000" dirty="0">
                <a:solidFill>
                  <a:srgbClr val="008000"/>
                </a:solidFill>
              </a:endParaRPr>
            </a:p>
          </p:txBody>
        </p:sp>
        <p:sp>
          <p:nvSpPr>
            <p:cNvPr id="22" name="Rounded Rectangle 21"/>
            <p:cNvSpPr/>
            <p:nvPr/>
          </p:nvSpPr>
          <p:spPr>
            <a:xfrm>
              <a:off x="6432550" y="6118188"/>
              <a:ext cx="246665" cy="273275"/>
            </a:xfrm>
            <a:prstGeom prst="roundRect">
              <a:avLst/>
            </a:prstGeom>
            <a:solidFill>
              <a:srgbClr val="FFFF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smtClean="0">
                  <a:solidFill>
                    <a:srgbClr val="0000FF"/>
                  </a:solidFill>
                </a:rPr>
                <a:t>s</a:t>
              </a:r>
              <a:r>
                <a:rPr lang="en-US" sz="1000" baseline="-25000" dirty="0" smtClean="0">
                  <a:solidFill>
                    <a:srgbClr val="0000FF"/>
                  </a:solidFill>
                </a:rPr>
                <a:t>3</a:t>
              </a:r>
              <a:endParaRPr lang="en-US" sz="1000" baseline="-25000" dirty="0">
                <a:solidFill>
                  <a:srgbClr val="0000FF"/>
                </a:solidFill>
              </a:endParaRPr>
            </a:p>
          </p:txBody>
        </p:sp>
        <p:sp>
          <p:nvSpPr>
            <p:cNvPr id="23" name="Rectangle 22"/>
            <p:cNvSpPr/>
            <p:nvPr/>
          </p:nvSpPr>
          <p:spPr>
            <a:xfrm>
              <a:off x="5883275" y="5953125"/>
              <a:ext cx="695325" cy="4571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21" idx="0"/>
              <a:endCxn id="23" idx="2"/>
            </p:cNvCxnSpPr>
            <p:nvPr/>
          </p:nvCxnSpPr>
          <p:spPr>
            <a:xfrm flipV="1">
              <a:off x="6228858" y="5998844"/>
              <a:ext cx="2080" cy="1193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5901833" y="6000750"/>
              <a:ext cx="98917" cy="11743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6457458" y="5996306"/>
              <a:ext cx="98917" cy="11743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3002485" y="3585249"/>
            <a:ext cx="1011324" cy="527386"/>
            <a:chOff x="5511800" y="5629275"/>
            <a:chExt cx="900715" cy="438338"/>
          </a:xfrm>
        </p:grpSpPr>
        <p:sp>
          <p:nvSpPr>
            <p:cNvPr id="28" name="Rounded Rectangle 27"/>
            <p:cNvSpPr/>
            <p:nvPr/>
          </p:nvSpPr>
          <p:spPr>
            <a:xfrm>
              <a:off x="5511800" y="5794338"/>
              <a:ext cx="246665" cy="273275"/>
            </a:xfrm>
            <a:prstGeom prst="round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smtClean="0">
                  <a:solidFill>
                    <a:srgbClr val="FF0000"/>
                  </a:solidFill>
                </a:rPr>
                <a:t>g</a:t>
              </a:r>
              <a:r>
                <a:rPr lang="en-US" sz="1000" baseline="-25000" dirty="0" smtClean="0">
                  <a:solidFill>
                    <a:srgbClr val="FF0000"/>
                  </a:solidFill>
                </a:rPr>
                <a:t>1</a:t>
              </a:r>
              <a:endParaRPr lang="en-US" sz="1000" baseline="-25000" dirty="0">
                <a:solidFill>
                  <a:srgbClr val="FF0000"/>
                </a:solidFill>
              </a:endParaRPr>
            </a:p>
          </p:txBody>
        </p:sp>
        <p:sp>
          <p:nvSpPr>
            <p:cNvPr id="29" name="Rounded Rectangle 28"/>
            <p:cNvSpPr/>
            <p:nvPr/>
          </p:nvSpPr>
          <p:spPr>
            <a:xfrm>
              <a:off x="5838825" y="5794338"/>
              <a:ext cx="246665" cy="273275"/>
            </a:xfrm>
            <a:prstGeom prst="roundRect">
              <a:avLst/>
            </a:prstGeom>
            <a:solidFill>
              <a:srgbClr val="FFFFFF"/>
            </a:solidFill>
            <a:ln>
              <a:solidFill>
                <a:srgbClr val="008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smtClean="0">
                  <a:solidFill>
                    <a:srgbClr val="008000"/>
                  </a:solidFill>
                </a:rPr>
                <a:t>g</a:t>
              </a:r>
              <a:r>
                <a:rPr lang="en-US" sz="1000" baseline="-25000" dirty="0" smtClean="0">
                  <a:solidFill>
                    <a:srgbClr val="008000"/>
                  </a:solidFill>
                </a:rPr>
                <a:t>2</a:t>
              </a:r>
              <a:endParaRPr lang="en-US" sz="1000" baseline="-25000" dirty="0">
                <a:solidFill>
                  <a:srgbClr val="008000"/>
                </a:solidFill>
              </a:endParaRPr>
            </a:p>
          </p:txBody>
        </p:sp>
        <p:sp>
          <p:nvSpPr>
            <p:cNvPr id="30" name="Rounded Rectangle 29"/>
            <p:cNvSpPr/>
            <p:nvPr/>
          </p:nvSpPr>
          <p:spPr>
            <a:xfrm>
              <a:off x="6165850" y="5794338"/>
              <a:ext cx="246665" cy="273275"/>
            </a:xfrm>
            <a:prstGeom prst="roundRect">
              <a:avLst/>
            </a:prstGeom>
            <a:solidFill>
              <a:srgbClr val="FFFF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smtClean="0">
                  <a:solidFill>
                    <a:srgbClr val="0000FF"/>
                  </a:solidFill>
                </a:rPr>
                <a:t>g</a:t>
              </a:r>
              <a:r>
                <a:rPr lang="en-US" sz="1000" baseline="-25000" dirty="0" smtClean="0">
                  <a:solidFill>
                    <a:srgbClr val="0000FF"/>
                  </a:solidFill>
                </a:rPr>
                <a:t>3</a:t>
              </a:r>
              <a:endParaRPr lang="en-US" sz="1000" baseline="-25000" dirty="0">
                <a:solidFill>
                  <a:srgbClr val="0000FF"/>
                </a:solidFill>
              </a:endParaRPr>
            </a:p>
          </p:txBody>
        </p:sp>
        <p:sp>
          <p:nvSpPr>
            <p:cNvPr id="31" name="Rectangle 30"/>
            <p:cNvSpPr/>
            <p:nvPr/>
          </p:nvSpPr>
          <p:spPr>
            <a:xfrm>
              <a:off x="5616575" y="5629275"/>
              <a:ext cx="695325" cy="45719"/>
            </a:xfrm>
            <a:prstGeom prst="rect">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a:stCxn id="29" idx="0"/>
              <a:endCxn id="31" idx="2"/>
            </p:cNvCxnSpPr>
            <p:nvPr/>
          </p:nvCxnSpPr>
          <p:spPr>
            <a:xfrm flipV="1">
              <a:off x="5962158" y="5674994"/>
              <a:ext cx="2080" cy="1193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5635133" y="5676900"/>
              <a:ext cx="98917" cy="11743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6190758" y="5672456"/>
              <a:ext cx="98917" cy="11743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p:cNvGrpSpPr/>
          <p:nvPr/>
        </p:nvGrpSpPr>
        <p:grpSpPr>
          <a:xfrm>
            <a:off x="592617" y="3585249"/>
            <a:ext cx="1011324" cy="527386"/>
            <a:chOff x="5511800" y="5629275"/>
            <a:chExt cx="900715" cy="438338"/>
          </a:xfrm>
        </p:grpSpPr>
        <p:sp>
          <p:nvSpPr>
            <p:cNvPr id="36" name="Rounded Rectangle 35"/>
            <p:cNvSpPr/>
            <p:nvPr/>
          </p:nvSpPr>
          <p:spPr>
            <a:xfrm>
              <a:off x="5511800" y="5794338"/>
              <a:ext cx="246665" cy="273275"/>
            </a:xfrm>
            <a:prstGeom prst="round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smtClean="0">
                  <a:solidFill>
                    <a:srgbClr val="FF0000"/>
                  </a:solidFill>
                </a:rPr>
                <a:t>p</a:t>
              </a:r>
              <a:r>
                <a:rPr lang="en-US" sz="1000" baseline="-25000" dirty="0" smtClean="0">
                  <a:solidFill>
                    <a:srgbClr val="FF0000"/>
                  </a:solidFill>
                </a:rPr>
                <a:t>1</a:t>
              </a:r>
              <a:endParaRPr lang="en-US" sz="1000" baseline="-25000" dirty="0">
                <a:solidFill>
                  <a:srgbClr val="FF0000"/>
                </a:solidFill>
              </a:endParaRPr>
            </a:p>
          </p:txBody>
        </p:sp>
        <p:sp>
          <p:nvSpPr>
            <p:cNvPr id="37" name="Rounded Rectangle 36"/>
            <p:cNvSpPr/>
            <p:nvPr/>
          </p:nvSpPr>
          <p:spPr>
            <a:xfrm>
              <a:off x="5838825" y="5794338"/>
              <a:ext cx="246665" cy="273275"/>
            </a:xfrm>
            <a:prstGeom prst="roundRect">
              <a:avLst/>
            </a:prstGeom>
            <a:solidFill>
              <a:srgbClr val="FFFFFF"/>
            </a:solidFill>
            <a:ln>
              <a:solidFill>
                <a:srgbClr val="008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smtClean="0">
                  <a:solidFill>
                    <a:srgbClr val="008000"/>
                  </a:solidFill>
                </a:rPr>
                <a:t>p</a:t>
              </a:r>
              <a:r>
                <a:rPr lang="en-US" sz="1000" baseline="-25000" dirty="0" smtClean="0">
                  <a:solidFill>
                    <a:srgbClr val="008000"/>
                  </a:solidFill>
                </a:rPr>
                <a:t>2</a:t>
              </a:r>
              <a:endParaRPr lang="en-US" sz="1000" baseline="-25000" dirty="0">
                <a:solidFill>
                  <a:srgbClr val="008000"/>
                </a:solidFill>
              </a:endParaRPr>
            </a:p>
          </p:txBody>
        </p:sp>
        <p:sp>
          <p:nvSpPr>
            <p:cNvPr id="38" name="Rounded Rectangle 37"/>
            <p:cNvSpPr/>
            <p:nvPr/>
          </p:nvSpPr>
          <p:spPr>
            <a:xfrm>
              <a:off x="6165850" y="5794338"/>
              <a:ext cx="246665" cy="273275"/>
            </a:xfrm>
            <a:prstGeom prst="roundRect">
              <a:avLst/>
            </a:prstGeom>
            <a:solidFill>
              <a:srgbClr val="FFFF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smtClean="0">
                  <a:solidFill>
                    <a:srgbClr val="0000FF"/>
                  </a:solidFill>
                </a:rPr>
                <a:t>p</a:t>
              </a:r>
              <a:r>
                <a:rPr lang="en-US" sz="1000" baseline="-25000" dirty="0" smtClean="0">
                  <a:solidFill>
                    <a:srgbClr val="0000FF"/>
                  </a:solidFill>
                </a:rPr>
                <a:t>3</a:t>
              </a:r>
              <a:endParaRPr lang="en-US" sz="1000" baseline="-25000" dirty="0">
                <a:solidFill>
                  <a:srgbClr val="0000FF"/>
                </a:solidFill>
              </a:endParaRPr>
            </a:p>
          </p:txBody>
        </p:sp>
        <p:sp>
          <p:nvSpPr>
            <p:cNvPr id="39" name="Rectangle 38"/>
            <p:cNvSpPr/>
            <p:nvPr/>
          </p:nvSpPr>
          <p:spPr>
            <a:xfrm>
              <a:off x="5616575" y="5629275"/>
              <a:ext cx="695325" cy="4571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a:stCxn id="37" idx="0"/>
              <a:endCxn id="39" idx="2"/>
            </p:cNvCxnSpPr>
            <p:nvPr/>
          </p:nvCxnSpPr>
          <p:spPr>
            <a:xfrm flipV="1">
              <a:off x="5962158" y="5674994"/>
              <a:ext cx="2080" cy="1193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5635133" y="5676900"/>
              <a:ext cx="98917" cy="11743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flipV="1">
              <a:off x="6190758" y="5672456"/>
              <a:ext cx="98917" cy="11743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3" name="Rounded Rectangle 42"/>
          <p:cNvSpPr/>
          <p:nvPr/>
        </p:nvSpPr>
        <p:spPr>
          <a:xfrm>
            <a:off x="4580869" y="1373739"/>
            <a:ext cx="478317" cy="328791"/>
          </a:xfrm>
          <a:prstGeom prst="round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W</a:t>
            </a:r>
            <a:endParaRPr lang="en-US" sz="1400" dirty="0">
              <a:solidFill>
                <a:schemeClr val="bg1"/>
              </a:solidFill>
            </a:endParaRPr>
          </a:p>
        </p:txBody>
      </p:sp>
      <p:grpSp>
        <p:nvGrpSpPr>
          <p:cNvPr id="44" name="Group 43"/>
          <p:cNvGrpSpPr/>
          <p:nvPr/>
        </p:nvGrpSpPr>
        <p:grpSpPr>
          <a:xfrm>
            <a:off x="4314365" y="3585249"/>
            <a:ext cx="1011324" cy="527386"/>
            <a:chOff x="5511800" y="5629275"/>
            <a:chExt cx="900715" cy="438338"/>
          </a:xfrm>
        </p:grpSpPr>
        <p:sp>
          <p:nvSpPr>
            <p:cNvPr id="45" name="Rounded Rectangle 44"/>
            <p:cNvSpPr/>
            <p:nvPr/>
          </p:nvSpPr>
          <p:spPr>
            <a:xfrm>
              <a:off x="5511800" y="5794338"/>
              <a:ext cx="246665" cy="273275"/>
            </a:xfrm>
            <a:prstGeom prst="round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smtClean="0">
                  <a:solidFill>
                    <a:srgbClr val="FF0000"/>
                  </a:solidFill>
                </a:rPr>
                <a:t>w</a:t>
              </a:r>
              <a:r>
                <a:rPr lang="en-US" sz="1000" baseline="-25000" dirty="0" smtClean="0">
                  <a:solidFill>
                    <a:srgbClr val="FF0000"/>
                  </a:solidFill>
                </a:rPr>
                <a:t>1</a:t>
              </a:r>
              <a:endParaRPr lang="en-US" sz="1000" baseline="-25000" dirty="0">
                <a:solidFill>
                  <a:srgbClr val="FF0000"/>
                </a:solidFill>
              </a:endParaRPr>
            </a:p>
          </p:txBody>
        </p:sp>
        <p:sp>
          <p:nvSpPr>
            <p:cNvPr id="46" name="Rounded Rectangle 45"/>
            <p:cNvSpPr/>
            <p:nvPr/>
          </p:nvSpPr>
          <p:spPr>
            <a:xfrm>
              <a:off x="5838825" y="5794338"/>
              <a:ext cx="246665" cy="273275"/>
            </a:xfrm>
            <a:prstGeom prst="roundRect">
              <a:avLst/>
            </a:prstGeom>
            <a:solidFill>
              <a:srgbClr val="FFFFFF"/>
            </a:solidFill>
            <a:ln>
              <a:solidFill>
                <a:srgbClr val="008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smtClean="0">
                  <a:solidFill>
                    <a:srgbClr val="008000"/>
                  </a:solidFill>
                </a:rPr>
                <a:t>w</a:t>
              </a:r>
              <a:r>
                <a:rPr lang="en-US" sz="1000" baseline="-25000" dirty="0" smtClean="0">
                  <a:solidFill>
                    <a:srgbClr val="008000"/>
                  </a:solidFill>
                </a:rPr>
                <a:t>2</a:t>
              </a:r>
              <a:endParaRPr lang="en-US" sz="1000" baseline="-25000" dirty="0">
                <a:solidFill>
                  <a:srgbClr val="008000"/>
                </a:solidFill>
              </a:endParaRPr>
            </a:p>
          </p:txBody>
        </p:sp>
        <p:sp>
          <p:nvSpPr>
            <p:cNvPr id="47" name="Rounded Rectangle 46"/>
            <p:cNvSpPr/>
            <p:nvPr/>
          </p:nvSpPr>
          <p:spPr>
            <a:xfrm>
              <a:off x="6165850" y="5794338"/>
              <a:ext cx="246665" cy="273275"/>
            </a:xfrm>
            <a:prstGeom prst="roundRect">
              <a:avLst/>
            </a:prstGeom>
            <a:solidFill>
              <a:srgbClr val="FFFF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smtClean="0">
                  <a:solidFill>
                    <a:srgbClr val="0000FF"/>
                  </a:solidFill>
                </a:rPr>
                <a:t>w</a:t>
              </a:r>
              <a:r>
                <a:rPr lang="en-US" sz="1000" baseline="-25000" dirty="0" smtClean="0">
                  <a:solidFill>
                    <a:srgbClr val="0000FF"/>
                  </a:solidFill>
                </a:rPr>
                <a:t>3</a:t>
              </a:r>
              <a:endParaRPr lang="en-US" sz="1000" baseline="-25000" dirty="0">
                <a:solidFill>
                  <a:srgbClr val="0000FF"/>
                </a:solidFill>
              </a:endParaRPr>
            </a:p>
          </p:txBody>
        </p:sp>
        <p:sp>
          <p:nvSpPr>
            <p:cNvPr id="48" name="Rectangle 47"/>
            <p:cNvSpPr/>
            <p:nvPr/>
          </p:nvSpPr>
          <p:spPr>
            <a:xfrm>
              <a:off x="5616575" y="5629275"/>
              <a:ext cx="695325" cy="4571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p:cNvCxnSpPr>
              <a:stCxn id="46" idx="0"/>
              <a:endCxn id="48" idx="2"/>
            </p:cNvCxnSpPr>
            <p:nvPr/>
          </p:nvCxnSpPr>
          <p:spPr>
            <a:xfrm flipV="1">
              <a:off x="5962158" y="5674994"/>
              <a:ext cx="2080" cy="1193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5635133" y="5676900"/>
              <a:ext cx="98917" cy="11743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6190758" y="5672456"/>
              <a:ext cx="98917" cy="11743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grpSp>
      <p:cxnSp>
        <p:nvCxnSpPr>
          <p:cNvPr id="52" name="Straight Connector 51"/>
          <p:cNvCxnSpPr>
            <a:stCxn id="48" idx="0"/>
            <a:endCxn id="43" idx="2"/>
          </p:cNvCxnSpPr>
          <p:nvPr/>
        </p:nvCxnSpPr>
        <p:spPr>
          <a:xfrm flipH="1" flipV="1">
            <a:off x="4820028" y="1702530"/>
            <a:ext cx="2335" cy="1882719"/>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3050004" y="1876246"/>
            <a:ext cx="2046686" cy="1527175"/>
            <a:chOff x="7001820" y="976234"/>
            <a:chExt cx="2046686" cy="1527175"/>
          </a:xfrm>
        </p:grpSpPr>
        <p:grpSp>
          <p:nvGrpSpPr>
            <p:cNvPr id="54" name="Group 53"/>
            <p:cNvGrpSpPr/>
            <p:nvPr/>
          </p:nvGrpSpPr>
          <p:grpSpPr>
            <a:xfrm>
              <a:off x="7480056" y="976234"/>
              <a:ext cx="1568450" cy="1527175"/>
              <a:chOff x="4641850" y="4708525"/>
              <a:chExt cx="1568450" cy="1527175"/>
            </a:xfrm>
          </p:grpSpPr>
          <p:sp>
            <p:nvSpPr>
              <p:cNvPr id="56" name="Rectangle 55"/>
              <p:cNvSpPr/>
              <p:nvPr/>
            </p:nvSpPr>
            <p:spPr>
              <a:xfrm>
                <a:off x="4641850" y="4708525"/>
                <a:ext cx="1568450" cy="1527175"/>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AutoShape 13"/>
              <p:cNvCxnSpPr>
                <a:cxnSpLocks noChangeShapeType="1"/>
              </p:cNvCxnSpPr>
              <p:nvPr/>
            </p:nvCxnSpPr>
            <p:spPr bwMode="auto">
              <a:xfrm flipH="1" flipV="1">
                <a:off x="4907472" y="5580195"/>
                <a:ext cx="159255" cy="254808"/>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58" name="AutoShape 6"/>
              <p:cNvCxnSpPr>
                <a:cxnSpLocks noChangeShapeType="1"/>
              </p:cNvCxnSpPr>
              <p:nvPr/>
            </p:nvCxnSpPr>
            <p:spPr bwMode="auto">
              <a:xfrm flipH="1">
                <a:off x="5417088" y="5306143"/>
                <a:ext cx="127403" cy="191106"/>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59" name="AutoShape 2"/>
              <p:cNvCxnSpPr>
                <a:cxnSpLocks noChangeShapeType="1"/>
                <a:stCxn id="67" idx="0"/>
                <a:endCxn id="62" idx="0"/>
              </p:cNvCxnSpPr>
              <p:nvPr/>
            </p:nvCxnSpPr>
            <p:spPr bwMode="auto">
              <a:xfrm flipH="1">
                <a:off x="4960506" y="4882625"/>
                <a:ext cx="500627" cy="55522"/>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60" name="AutoShape 3"/>
              <p:cNvCxnSpPr>
                <a:cxnSpLocks noChangeShapeType="1"/>
                <a:stCxn id="62" idx="0"/>
                <a:endCxn id="65" idx="0"/>
              </p:cNvCxnSpPr>
              <p:nvPr/>
            </p:nvCxnSpPr>
            <p:spPr bwMode="auto">
              <a:xfrm>
                <a:off x="4960972" y="4938612"/>
                <a:ext cx="313534" cy="134372"/>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61" name="AutoShape 4"/>
              <p:cNvCxnSpPr>
                <a:cxnSpLocks noChangeShapeType="1"/>
                <a:stCxn id="62" idx="0"/>
                <a:endCxn id="69" idx="0"/>
              </p:cNvCxnSpPr>
              <p:nvPr/>
            </p:nvCxnSpPr>
            <p:spPr bwMode="auto">
              <a:xfrm flipH="1">
                <a:off x="4822868" y="4938612"/>
                <a:ext cx="137638" cy="309801"/>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62" name="Oval 5"/>
              <p:cNvSpPr>
                <a:spLocks/>
              </p:cNvSpPr>
              <p:nvPr/>
            </p:nvSpPr>
            <p:spPr bwMode="auto">
              <a:xfrm>
                <a:off x="4886321" y="4863961"/>
                <a:ext cx="149302" cy="149302"/>
              </a:xfrm>
              <a:prstGeom prst="ellipse">
                <a:avLst/>
              </a:prstGeom>
              <a:solidFill>
                <a:srgbClr val="FFFFFF"/>
              </a:solidFill>
              <a:ln w="38100" cap="flat" cmpd="sng">
                <a:solidFill>
                  <a:srgbClr val="FF66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63" name="AutoShape 6"/>
              <p:cNvCxnSpPr>
                <a:cxnSpLocks noChangeShapeType="1"/>
                <a:stCxn id="65" idx="0"/>
                <a:endCxn id="73" idx="0"/>
              </p:cNvCxnSpPr>
              <p:nvPr/>
            </p:nvCxnSpPr>
            <p:spPr bwMode="auto">
              <a:xfrm flipH="1">
                <a:off x="5140134" y="5072984"/>
                <a:ext cx="134372" cy="317266"/>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64" name="AutoShape 7"/>
              <p:cNvCxnSpPr>
                <a:cxnSpLocks noChangeShapeType="1"/>
                <a:stCxn id="65" idx="0"/>
                <a:endCxn id="77" idx="0"/>
              </p:cNvCxnSpPr>
              <p:nvPr/>
            </p:nvCxnSpPr>
            <p:spPr bwMode="auto">
              <a:xfrm>
                <a:off x="5274505" y="5072984"/>
                <a:ext cx="276208" cy="209023"/>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65" name="Oval 8"/>
              <p:cNvSpPr>
                <a:spLocks/>
              </p:cNvSpPr>
              <p:nvPr/>
            </p:nvSpPr>
            <p:spPr bwMode="auto">
              <a:xfrm>
                <a:off x="5199854" y="4998333"/>
                <a:ext cx="149302" cy="149302"/>
              </a:xfrm>
              <a:prstGeom prst="ellipse">
                <a:avLst/>
              </a:prstGeom>
              <a:solidFill>
                <a:srgbClr val="FFFFFF"/>
              </a:solidFill>
              <a:ln w="38100" cap="flat" cmpd="sng">
                <a:solidFill>
                  <a:srgbClr val="FF66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66" name="AutoShape 9"/>
              <p:cNvCxnSpPr>
                <a:cxnSpLocks noChangeShapeType="1"/>
                <a:stCxn id="67" idx="0"/>
                <a:endCxn id="88" idx="0"/>
              </p:cNvCxnSpPr>
              <p:nvPr/>
            </p:nvCxnSpPr>
            <p:spPr bwMode="auto">
              <a:xfrm>
                <a:off x="5461133" y="4882624"/>
                <a:ext cx="265010" cy="138104"/>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67" name="Oval 10"/>
              <p:cNvSpPr>
                <a:spLocks/>
              </p:cNvSpPr>
              <p:nvPr/>
            </p:nvSpPr>
            <p:spPr bwMode="auto">
              <a:xfrm>
                <a:off x="5386482" y="4807973"/>
                <a:ext cx="149302" cy="149302"/>
              </a:xfrm>
              <a:prstGeom prst="ellipse">
                <a:avLst/>
              </a:prstGeom>
              <a:solidFill>
                <a:srgbClr val="FFFFFF"/>
              </a:solidFill>
              <a:ln w="38100" cap="flat" cmpd="sng">
                <a:solidFill>
                  <a:srgbClr val="660066"/>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68" name="AutoShape 11"/>
              <p:cNvCxnSpPr>
                <a:cxnSpLocks noChangeShapeType="1"/>
                <a:stCxn id="69" idx="0"/>
                <a:endCxn id="74" idx="0"/>
              </p:cNvCxnSpPr>
              <p:nvPr/>
            </p:nvCxnSpPr>
            <p:spPr bwMode="auto">
              <a:xfrm>
                <a:off x="4822868" y="5248413"/>
                <a:ext cx="82116" cy="328464"/>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69" name="Oval 12"/>
              <p:cNvSpPr>
                <a:spLocks/>
              </p:cNvSpPr>
              <p:nvPr/>
            </p:nvSpPr>
            <p:spPr bwMode="auto">
              <a:xfrm>
                <a:off x="4748217" y="5173763"/>
                <a:ext cx="149302" cy="149302"/>
              </a:xfrm>
              <a:prstGeom prst="ellipse">
                <a:avLst/>
              </a:prstGeom>
              <a:solidFill>
                <a:srgbClr val="FFFFFF"/>
              </a:solidFill>
              <a:ln w="38100" cap="flat" cmpd="sng">
                <a:solidFill>
                  <a:srgbClr val="FF66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70" name="AutoShape 13"/>
              <p:cNvCxnSpPr>
                <a:cxnSpLocks noChangeShapeType="1"/>
                <a:stCxn id="73" idx="0"/>
                <a:endCxn id="74" idx="0"/>
              </p:cNvCxnSpPr>
              <p:nvPr/>
            </p:nvCxnSpPr>
            <p:spPr bwMode="auto">
              <a:xfrm flipH="1">
                <a:off x="4904984" y="5390250"/>
                <a:ext cx="234683" cy="186627"/>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71" name="AutoShape 14"/>
              <p:cNvCxnSpPr>
                <a:cxnSpLocks noChangeShapeType="1"/>
                <a:stCxn id="73" idx="0"/>
                <a:endCxn id="95" idx="0"/>
              </p:cNvCxnSpPr>
              <p:nvPr/>
            </p:nvCxnSpPr>
            <p:spPr bwMode="auto">
              <a:xfrm>
                <a:off x="5140134" y="5390250"/>
                <a:ext cx="268743" cy="119441"/>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72" name="AutoShape 15"/>
              <p:cNvCxnSpPr>
                <a:cxnSpLocks noChangeShapeType="1"/>
                <a:stCxn id="73" idx="0"/>
                <a:endCxn id="94" idx="0"/>
              </p:cNvCxnSpPr>
              <p:nvPr/>
            </p:nvCxnSpPr>
            <p:spPr bwMode="auto">
              <a:xfrm flipH="1">
                <a:off x="5054286" y="5390250"/>
                <a:ext cx="85849" cy="470300"/>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73" name="Oval 16"/>
              <p:cNvSpPr>
                <a:spLocks/>
              </p:cNvSpPr>
              <p:nvPr/>
            </p:nvSpPr>
            <p:spPr bwMode="auto">
              <a:xfrm>
                <a:off x="5065483" y="5315599"/>
                <a:ext cx="149302" cy="149302"/>
              </a:xfrm>
              <a:prstGeom prst="ellipse">
                <a:avLst/>
              </a:prstGeom>
              <a:solidFill>
                <a:srgbClr val="FFFFFF"/>
              </a:solidFill>
              <a:ln w="38100" cap="flat" cmpd="sng">
                <a:solidFill>
                  <a:srgbClr val="660066"/>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Oval 17"/>
              <p:cNvSpPr>
                <a:spLocks/>
              </p:cNvSpPr>
              <p:nvPr/>
            </p:nvSpPr>
            <p:spPr bwMode="auto">
              <a:xfrm>
                <a:off x="4830333" y="5502226"/>
                <a:ext cx="149302" cy="149302"/>
              </a:xfrm>
              <a:prstGeom prst="ellipse">
                <a:avLst/>
              </a:prstGeom>
              <a:solidFill>
                <a:srgbClr val="FFFFFF"/>
              </a:solidFill>
              <a:ln w="38100" cap="flat" cmpd="sng">
                <a:solidFill>
                  <a:srgbClr val="660066"/>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75" name="AutoShape 18"/>
              <p:cNvCxnSpPr>
                <a:cxnSpLocks noChangeShapeType="1"/>
                <a:stCxn id="88" idx="0"/>
                <a:endCxn id="77" idx="0"/>
              </p:cNvCxnSpPr>
              <p:nvPr/>
            </p:nvCxnSpPr>
            <p:spPr bwMode="auto">
              <a:xfrm flipH="1">
                <a:off x="5550713" y="5020729"/>
                <a:ext cx="175429" cy="261278"/>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76" name="AutoShape 19"/>
              <p:cNvCxnSpPr>
                <a:cxnSpLocks noChangeShapeType="1"/>
                <a:stCxn id="77" idx="0"/>
                <a:endCxn id="85" idx="0"/>
              </p:cNvCxnSpPr>
              <p:nvPr/>
            </p:nvCxnSpPr>
            <p:spPr bwMode="auto">
              <a:xfrm>
                <a:off x="5550713" y="5282006"/>
                <a:ext cx="175429" cy="272475"/>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77" name="Oval 20"/>
              <p:cNvSpPr>
                <a:spLocks/>
              </p:cNvSpPr>
              <p:nvPr/>
            </p:nvSpPr>
            <p:spPr bwMode="auto">
              <a:xfrm>
                <a:off x="5476062" y="5207355"/>
                <a:ext cx="149302" cy="149302"/>
              </a:xfrm>
              <a:prstGeom prst="ellipse">
                <a:avLst/>
              </a:prstGeom>
              <a:solidFill>
                <a:srgbClr val="FFFFFF"/>
              </a:solidFill>
              <a:ln w="38100" cap="flat" cmpd="sng">
                <a:solidFill>
                  <a:srgbClr val="660066"/>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78" name="AutoShape 21"/>
              <p:cNvCxnSpPr>
                <a:cxnSpLocks noChangeShapeType="1"/>
                <a:stCxn id="95" idx="0"/>
                <a:endCxn id="82" idx="0"/>
              </p:cNvCxnSpPr>
              <p:nvPr/>
            </p:nvCxnSpPr>
            <p:spPr bwMode="auto">
              <a:xfrm>
                <a:off x="5408877" y="5509691"/>
                <a:ext cx="0" cy="265011"/>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79" name="AutoShape 22"/>
              <p:cNvCxnSpPr>
                <a:cxnSpLocks noChangeShapeType="1"/>
                <a:stCxn id="82" idx="0"/>
                <a:endCxn id="94" idx="0"/>
              </p:cNvCxnSpPr>
              <p:nvPr/>
            </p:nvCxnSpPr>
            <p:spPr bwMode="auto">
              <a:xfrm flipH="1">
                <a:off x="5054286" y="5774235"/>
                <a:ext cx="354591" cy="86315"/>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80" name="AutoShape 23"/>
              <p:cNvCxnSpPr>
                <a:cxnSpLocks noChangeShapeType="1"/>
                <a:stCxn id="82" idx="0"/>
                <a:endCxn id="96" idx="0"/>
              </p:cNvCxnSpPr>
              <p:nvPr/>
            </p:nvCxnSpPr>
            <p:spPr bwMode="auto">
              <a:xfrm>
                <a:off x="5408877" y="5774702"/>
                <a:ext cx="268743" cy="313534"/>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81" name="AutoShape 24"/>
              <p:cNvCxnSpPr>
                <a:cxnSpLocks noChangeShapeType="1"/>
                <a:stCxn id="82" idx="0"/>
                <a:endCxn id="92" idx="0"/>
              </p:cNvCxnSpPr>
              <p:nvPr/>
            </p:nvCxnSpPr>
            <p:spPr bwMode="auto">
              <a:xfrm>
                <a:off x="5408877" y="5774702"/>
                <a:ext cx="582276" cy="85849"/>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82" name="Oval 25"/>
              <p:cNvSpPr>
                <a:spLocks/>
              </p:cNvSpPr>
              <p:nvPr/>
            </p:nvSpPr>
            <p:spPr bwMode="auto">
              <a:xfrm>
                <a:off x="5334226" y="5700051"/>
                <a:ext cx="149302" cy="149302"/>
              </a:xfrm>
              <a:prstGeom prst="ellipse">
                <a:avLst/>
              </a:prstGeom>
              <a:solidFill>
                <a:srgbClr val="FFFFFF"/>
              </a:solidFill>
              <a:ln w="38100" cap="flat" cmpd="sng">
                <a:solidFill>
                  <a:srgbClr val="FF66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83" name="AutoShape 27"/>
              <p:cNvCxnSpPr>
                <a:cxnSpLocks noChangeShapeType="1"/>
                <a:stCxn id="90" idx="0"/>
                <a:endCxn id="85" idx="0"/>
              </p:cNvCxnSpPr>
              <p:nvPr/>
            </p:nvCxnSpPr>
            <p:spPr bwMode="auto">
              <a:xfrm flipH="1">
                <a:off x="5726143" y="5282006"/>
                <a:ext cx="190360" cy="272475"/>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84" name="AutoShape 28"/>
              <p:cNvCxnSpPr>
                <a:cxnSpLocks noChangeShapeType="1"/>
                <a:stCxn id="85" idx="0"/>
                <a:endCxn id="92" idx="0"/>
              </p:cNvCxnSpPr>
              <p:nvPr/>
            </p:nvCxnSpPr>
            <p:spPr bwMode="auto">
              <a:xfrm>
                <a:off x="5726143" y="5554482"/>
                <a:ext cx="265010" cy="306068"/>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85" name="Oval 29"/>
              <p:cNvSpPr>
                <a:spLocks/>
              </p:cNvSpPr>
              <p:nvPr/>
            </p:nvSpPr>
            <p:spPr bwMode="auto">
              <a:xfrm>
                <a:off x="5651492" y="5479831"/>
                <a:ext cx="149302" cy="149302"/>
              </a:xfrm>
              <a:prstGeom prst="ellipse">
                <a:avLst/>
              </a:prstGeom>
              <a:solidFill>
                <a:srgbClr val="FFFFFF"/>
              </a:solidFill>
              <a:ln w="38100" cap="flat" cmpd="sng">
                <a:solidFill>
                  <a:srgbClr val="FF66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86" name="AutoShape 30"/>
              <p:cNvCxnSpPr>
                <a:cxnSpLocks noChangeShapeType="1"/>
                <a:stCxn id="88" idx="0"/>
                <a:endCxn id="90" idx="0"/>
              </p:cNvCxnSpPr>
              <p:nvPr/>
            </p:nvCxnSpPr>
            <p:spPr bwMode="auto">
              <a:xfrm>
                <a:off x="5726143" y="5020729"/>
                <a:ext cx="190360" cy="261278"/>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87" name="AutoShape 31"/>
              <p:cNvCxnSpPr>
                <a:cxnSpLocks noChangeShapeType="1"/>
                <a:stCxn id="91" idx="0"/>
                <a:endCxn id="88" idx="0"/>
              </p:cNvCxnSpPr>
              <p:nvPr/>
            </p:nvCxnSpPr>
            <p:spPr bwMode="auto">
              <a:xfrm flipH="1">
                <a:off x="5726143" y="4882624"/>
                <a:ext cx="309801" cy="138104"/>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88" name="Oval 32"/>
              <p:cNvSpPr>
                <a:spLocks/>
              </p:cNvSpPr>
              <p:nvPr/>
            </p:nvSpPr>
            <p:spPr bwMode="auto">
              <a:xfrm>
                <a:off x="5651492" y="4946078"/>
                <a:ext cx="149302" cy="149302"/>
              </a:xfrm>
              <a:prstGeom prst="ellipse">
                <a:avLst/>
              </a:prstGeom>
              <a:solidFill>
                <a:srgbClr val="FFFFFF"/>
              </a:solidFill>
              <a:ln w="38100" cap="flat" cmpd="sng">
                <a:solidFill>
                  <a:srgbClr val="FF66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89" name="AutoShape 33"/>
              <p:cNvCxnSpPr>
                <a:cxnSpLocks noChangeShapeType="1"/>
                <a:stCxn id="91" idx="0"/>
                <a:endCxn id="90" idx="0"/>
              </p:cNvCxnSpPr>
              <p:nvPr/>
            </p:nvCxnSpPr>
            <p:spPr bwMode="auto">
              <a:xfrm flipH="1">
                <a:off x="5916503" y="4882624"/>
                <a:ext cx="119441" cy="399382"/>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90" name="Oval 34"/>
              <p:cNvSpPr>
                <a:spLocks/>
              </p:cNvSpPr>
              <p:nvPr/>
            </p:nvSpPr>
            <p:spPr bwMode="auto">
              <a:xfrm>
                <a:off x="5841852" y="5207355"/>
                <a:ext cx="149302" cy="149302"/>
              </a:xfrm>
              <a:prstGeom prst="ellipse">
                <a:avLst/>
              </a:prstGeom>
              <a:solidFill>
                <a:srgbClr val="FFFFFF"/>
              </a:solidFill>
              <a:ln w="38100" cap="flat" cmpd="sng">
                <a:solidFill>
                  <a:srgbClr val="FF66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Oval 35"/>
              <p:cNvSpPr>
                <a:spLocks/>
              </p:cNvSpPr>
              <p:nvPr/>
            </p:nvSpPr>
            <p:spPr bwMode="auto">
              <a:xfrm>
                <a:off x="5961293" y="4807973"/>
                <a:ext cx="149302" cy="149302"/>
              </a:xfrm>
              <a:prstGeom prst="ellipse">
                <a:avLst/>
              </a:prstGeom>
              <a:solidFill>
                <a:srgbClr val="FFFFFF"/>
              </a:solidFill>
              <a:ln w="38100" cap="flat" cmpd="sng">
                <a:solidFill>
                  <a:srgbClr val="FF66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Oval 36"/>
              <p:cNvSpPr>
                <a:spLocks/>
              </p:cNvSpPr>
              <p:nvPr/>
            </p:nvSpPr>
            <p:spPr bwMode="auto">
              <a:xfrm>
                <a:off x="5916502" y="5785899"/>
                <a:ext cx="149302" cy="149302"/>
              </a:xfrm>
              <a:prstGeom prst="ellipse">
                <a:avLst/>
              </a:prstGeom>
              <a:solidFill>
                <a:srgbClr val="FFFFFF"/>
              </a:solidFill>
              <a:ln w="38100" cap="flat" cmpd="sng">
                <a:solidFill>
                  <a:srgbClr val="660066"/>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93" name="AutoShape 37"/>
              <p:cNvCxnSpPr>
                <a:cxnSpLocks noChangeShapeType="1"/>
                <a:stCxn id="94" idx="0"/>
                <a:endCxn id="96" idx="0"/>
              </p:cNvCxnSpPr>
              <p:nvPr/>
            </p:nvCxnSpPr>
            <p:spPr bwMode="auto">
              <a:xfrm>
                <a:off x="5054286" y="5860550"/>
                <a:ext cx="623334" cy="227685"/>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94" name="Oval 38"/>
              <p:cNvSpPr>
                <a:spLocks/>
              </p:cNvSpPr>
              <p:nvPr/>
            </p:nvSpPr>
            <p:spPr bwMode="auto">
              <a:xfrm>
                <a:off x="4979635" y="5785899"/>
                <a:ext cx="149302" cy="149302"/>
              </a:xfrm>
              <a:prstGeom prst="ellipse">
                <a:avLst/>
              </a:prstGeom>
              <a:solidFill>
                <a:srgbClr val="FFFFFF"/>
              </a:solidFill>
              <a:ln w="38100" cap="flat" cmpd="sng">
                <a:solidFill>
                  <a:srgbClr val="660066"/>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Oval 39"/>
              <p:cNvSpPr>
                <a:spLocks/>
              </p:cNvSpPr>
              <p:nvPr/>
            </p:nvSpPr>
            <p:spPr bwMode="auto">
              <a:xfrm>
                <a:off x="5334226" y="5435040"/>
                <a:ext cx="149302" cy="149302"/>
              </a:xfrm>
              <a:prstGeom prst="ellipse">
                <a:avLst/>
              </a:prstGeom>
              <a:solidFill>
                <a:srgbClr val="FFFFFF"/>
              </a:solidFill>
              <a:ln w="38100" cap="flat" cmpd="sng">
                <a:solidFill>
                  <a:srgbClr val="FF66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Oval 40"/>
              <p:cNvSpPr>
                <a:spLocks/>
              </p:cNvSpPr>
              <p:nvPr/>
            </p:nvSpPr>
            <p:spPr bwMode="auto">
              <a:xfrm>
                <a:off x="5602969" y="6013584"/>
                <a:ext cx="149302" cy="149302"/>
              </a:xfrm>
              <a:prstGeom prst="ellipse">
                <a:avLst/>
              </a:prstGeom>
              <a:solidFill>
                <a:srgbClr val="FFFFFF"/>
              </a:solidFill>
              <a:ln w="38100" cap="flat" cmpd="sng">
                <a:solidFill>
                  <a:srgbClr val="FF66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Freeform 96"/>
              <p:cNvSpPr/>
              <p:nvPr/>
            </p:nvSpPr>
            <p:spPr>
              <a:xfrm>
                <a:off x="4868405" y="4732825"/>
                <a:ext cx="798825" cy="1071912"/>
              </a:xfrm>
              <a:custGeom>
                <a:avLst/>
                <a:gdLst>
                  <a:gd name="connsiteX0" fmla="*/ 1911100 w 1911100"/>
                  <a:gd name="connsiteY0" fmla="*/ 0 h 2564430"/>
                  <a:gd name="connsiteX1" fmla="*/ 1146660 w 1911100"/>
                  <a:gd name="connsiteY1" fmla="*/ 1393176 h 2564430"/>
                  <a:gd name="connsiteX2" fmla="*/ 0 w 1911100"/>
                  <a:gd name="connsiteY2" fmla="*/ 2564430 h 2564430"/>
                  <a:gd name="connsiteX3" fmla="*/ 0 w 1911100"/>
                  <a:gd name="connsiteY3" fmla="*/ 2564430 h 2564430"/>
                  <a:gd name="connsiteX4" fmla="*/ 0 w 1911100"/>
                  <a:gd name="connsiteY4" fmla="*/ 2564430 h 2564430"/>
                  <a:gd name="connsiteX5" fmla="*/ 0 w 1911100"/>
                  <a:gd name="connsiteY5" fmla="*/ 2564430 h 256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1100" h="2564430">
                    <a:moveTo>
                      <a:pt x="1911100" y="0"/>
                    </a:moveTo>
                    <a:cubicBezTo>
                      <a:pt x="1688138" y="482885"/>
                      <a:pt x="1465177" y="965771"/>
                      <a:pt x="1146660" y="1393176"/>
                    </a:cubicBezTo>
                    <a:cubicBezTo>
                      <a:pt x="828143" y="1820581"/>
                      <a:pt x="0" y="2564430"/>
                      <a:pt x="0" y="2564430"/>
                    </a:cubicBezTo>
                    <a:lnTo>
                      <a:pt x="0" y="2564430"/>
                    </a:lnTo>
                    <a:lnTo>
                      <a:pt x="0" y="2564430"/>
                    </a:lnTo>
                    <a:lnTo>
                      <a:pt x="0" y="2564430"/>
                    </a:lnTo>
                  </a:path>
                </a:pathLst>
              </a:custGeom>
              <a:noFill/>
              <a:ln w="19050" cap="flat" cmpd="sng" algn="ctr">
                <a:solidFill>
                  <a:schemeClr val="tx1">
                    <a:lumMod val="85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8" name="Freeform 97"/>
              <p:cNvSpPr/>
              <p:nvPr/>
            </p:nvSpPr>
            <p:spPr>
              <a:xfrm>
                <a:off x="5409872" y="5242441"/>
                <a:ext cx="703219" cy="477765"/>
              </a:xfrm>
              <a:custGeom>
                <a:avLst/>
                <a:gdLst>
                  <a:gd name="connsiteX0" fmla="*/ 0 w 1701496"/>
                  <a:gd name="connsiteY0" fmla="*/ 0 h 1072622"/>
                  <a:gd name="connsiteX1" fmla="*/ 579495 w 1701496"/>
                  <a:gd name="connsiteY1" fmla="*/ 850700 h 1072622"/>
                  <a:gd name="connsiteX2" fmla="*/ 1701496 w 1701496"/>
                  <a:gd name="connsiteY2" fmla="*/ 1072622 h 1072622"/>
                  <a:gd name="connsiteX3" fmla="*/ 1701496 w 1701496"/>
                  <a:gd name="connsiteY3" fmla="*/ 1072622 h 1072622"/>
                  <a:gd name="connsiteX4" fmla="*/ 1701496 w 1701496"/>
                  <a:gd name="connsiteY4" fmla="*/ 1072622 h 1072622"/>
                  <a:gd name="connsiteX5" fmla="*/ 1701496 w 1701496"/>
                  <a:gd name="connsiteY5" fmla="*/ 1072622 h 107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1496" h="1072622">
                    <a:moveTo>
                      <a:pt x="0" y="0"/>
                    </a:moveTo>
                    <a:cubicBezTo>
                      <a:pt x="147956" y="335965"/>
                      <a:pt x="295912" y="671930"/>
                      <a:pt x="579495" y="850700"/>
                    </a:cubicBezTo>
                    <a:cubicBezTo>
                      <a:pt x="863078" y="1029470"/>
                      <a:pt x="1701496" y="1072622"/>
                      <a:pt x="1701496" y="1072622"/>
                    </a:cubicBezTo>
                    <a:lnTo>
                      <a:pt x="1701496" y="1072622"/>
                    </a:lnTo>
                    <a:lnTo>
                      <a:pt x="1701496" y="1072622"/>
                    </a:lnTo>
                    <a:lnTo>
                      <a:pt x="1701496" y="1072622"/>
                    </a:lnTo>
                  </a:path>
                </a:pathLst>
              </a:custGeom>
              <a:noFill/>
              <a:ln w="19050" cap="flat" cmpd="sng" algn="ctr">
                <a:solidFill>
                  <a:schemeClr val="tx1">
                    <a:lumMod val="85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cxnSp>
          <p:nvCxnSpPr>
            <p:cNvPr id="55" name="Straight Arrow Connector 54"/>
            <p:cNvCxnSpPr/>
            <p:nvPr/>
          </p:nvCxnSpPr>
          <p:spPr>
            <a:xfrm>
              <a:off x="7001820" y="1495838"/>
              <a:ext cx="509938" cy="9622"/>
            </a:xfrm>
            <a:prstGeom prst="straightConnector1">
              <a:avLst/>
            </a:prstGeom>
            <a:ln w="381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grpSp>
        <p:nvGrpSpPr>
          <p:cNvPr id="99" name="Group 98"/>
          <p:cNvGrpSpPr/>
          <p:nvPr/>
        </p:nvGrpSpPr>
        <p:grpSpPr>
          <a:xfrm>
            <a:off x="5543575" y="1491788"/>
            <a:ext cx="3259337" cy="3241477"/>
            <a:chOff x="5543575" y="1491788"/>
            <a:chExt cx="3259337" cy="3241477"/>
          </a:xfrm>
        </p:grpSpPr>
        <p:cxnSp>
          <p:nvCxnSpPr>
            <p:cNvPr id="100" name="AutoShape 13"/>
            <p:cNvCxnSpPr>
              <a:cxnSpLocks noChangeShapeType="1"/>
            </p:cNvCxnSpPr>
            <p:nvPr/>
          </p:nvCxnSpPr>
          <p:spPr bwMode="auto">
            <a:xfrm flipH="1" flipV="1">
              <a:off x="5924575" y="3339241"/>
              <a:ext cx="381000" cy="609600"/>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01" name="AutoShape 6"/>
            <p:cNvCxnSpPr>
              <a:cxnSpLocks noChangeShapeType="1"/>
            </p:cNvCxnSpPr>
            <p:nvPr/>
          </p:nvCxnSpPr>
          <p:spPr bwMode="auto">
            <a:xfrm flipH="1">
              <a:off x="7143775" y="2683604"/>
              <a:ext cx="304798" cy="457200"/>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02" name="AutoShape 2"/>
            <p:cNvCxnSpPr>
              <a:cxnSpLocks noChangeShapeType="1"/>
              <a:stCxn id="110" idx="0"/>
              <a:endCxn id="105" idx="0"/>
            </p:cNvCxnSpPr>
            <p:nvPr/>
          </p:nvCxnSpPr>
          <p:spPr bwMode="auto">
            <a:xfrm flipH="1">
              <a:off x="6051452" y="1670383"/>
              <a:ext cx="1197694" cy="132829"/>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03" name="AutoShape 3"/>
            <p:cNvCxnSpPr>
              <a:cxnSpLocks noChangeShapeType="1"/>
              <a:stCxn id="105" idx="0"/>
              <a:endCxn id="108" idx="0"/>
            </p:cNvCxnSpPr>
            <p:nvPr/>
          </p:nvCxnSpPr>
          <p:spPr bwMode="auto">
            <a:xfrm>
              <a:off x="6052567" y="1804327"/>
              <a:ext cx="750094" cy="321469"/>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04" name="AutoShape 4"/>
            <p:cNvCxnSpPr>
              <a:cxnSpLocks noChangeShapeType="1"/>
              <a:stCxn id="105" idx="0"/>
              <a:endCxn id="112" idx="0"/>
            </p:cNvCxnSpPr>
            <p:nvPr/>
          </p:nvCxnSpPr>
          <p:spPr bwMode="auto">
            <a:xfrm flipH="1">
              <a:off x="5722169" y="1804327"/>
              <a:ext cx="329283" cy="741164"/>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05" name="Oval 5"/>
            <p:cNvSpPr>
              <a:spLocks/>
            </p:cNvSpPr>
            <p:nvPr/>
          </p:nvSpPr>
          <p:spPr bwMode="auto">
            <a:xfrm>
              <a:off x="5873974" y="1625733"/>
              <a:ext cx="357188" cy="357188"/>
            </a:xfrm>
            <a:prstGeom prst="ellipse">
              <a:avLst/>
            </a:prstGeom>
            <a:solidFill>
              <a:srgbClr val="FFFFFF"/>
            </a:solidFill>
            <a:ln w="38100" cap="flat" cmpd="sng">
              <a:solidFill>
                <a:srgbClr val="8064A2">
                  <a:lumMod val="50000"/>
                </a:srgb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06" name="AutoShape 6"/>
            <p:cNvCxnSpPr>
              <a:cxnSpLocks noChangeShapeType="1"/>
              <a:stCxn id="108" idx="0"/>
              <a:endCxn id="116" idx="0"/>
            </p:cNvCxnSpPr>
            <p:nvPr/>
          </p:nvCxnSpPr>
          <p:spPr bwMode="auto">
            <a:xfrm flipH="1">
              <a:off x="6481192" y="2125796"/>
              <a:ext cx="321469" cy="759023"/>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07" name="AutoShape 7"/>
            <p:cNvCxnSpPr>
              <a:cxnSpLocks noChangeShapeType="1"/>
              <a:stCxn id="108" idx="0"/>
              <a:endCxn id="120" idx="0"/>
            </p:cNvCxnSpPr>
            <p:nvPr/>
          </p:nvCxnSpPr>
          <p:spPr bwMode="auto">
            <a:xfrm>
              <a:off x="6802661" y="2125796"/>
              <a:ext cx="660797" cy="500063"/>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08" name="Oval 8"/>
            <p:cNvSpPr>
              <a:spLocks/>
            </p:cNvSpPr>
            <p:nvPr/>
          </p:nvSpPr>
          <p:spPr bwMode="auto">
            <a:xfrm>
              <a:off x="6624067" y="1947202"/>
              <a:ext cx="357188" cy="357188"/>
            </a:xfrm>
            <a:prstGeom prst="ellipse">
              <a:avLst/>
            </a:prstGeom>
            <a:solidFill>
              <a:srgbClr val="FFFFFF"/>
            </a:solidFill>
            <a:ln w="38100" cap="flat" cmpd="sng">
              <a:solidFill>
                <a:srgbClr val="8064A2">
                  <a:lumMod val="50000"/>
                </a:srgb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09" name="AutoShape 9"/>
            <p:cNvCxnSpPr>
              <a:cxnSpLocks noChangeShapeType="1"/>
              <a:stCxn id="110" idx="0"/>
              <a:endCxn id="131" idx="0"/>
            </p:cNvCxnSpPr>
            <p:nvPr/>
          </p:nvCxnSpPr>
          <p:spPr bwMode="auto">
            <a:xfrm>
              <a:off x="7249146" y="1670382"/>
              <a:ext cx="634008" cy="330398"/>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10" name="Oval 10"/>
            <p:cNvSpPr>
              <a:spLocks/>
            </p:cNvSpPr>
            <p:nvPr/>
          </p:nvSpPr>
          <p:spPr bwMode="auto">
            <a:xfrm>
              <a:off x="7070552" y="1491788"/>
              <a:ext cx="357188" cy="357188"/>
            </a:xfrm>
            <a:prstGeom prst="ellipse">
              <a:avLst/>
            </a:prstGeom>
            <a:solidFill>
              <a:srgbClr val="FFFFFF"/>
            </a:solidFill>
            <a:ln w="38100" cap="flat" cmpd="sng">
              <a:solidFill>
                <a:srgbClr val="8064A2">
                  <a:lumMod val="50000"/>
                </a:srgb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11" name="AutoShape 11"/>
            <p:cNvCxnSpPr>
              <a:cxnSpLocks noChangeShapeType="1"/>
              <a:stCxn id="112" idx="0"/>
              <a:endCxn id="117" idx="0"/>
            </p:cNvCxnSpPr>
            <p:nvPr/>
          </p:nvCxnSpPr>
          <p:spPr bwMode="auto">
            <a:xfrm>
              <a:off x="5722169" y="2545491"/>
              <a:ext cx="196453" cy="785813"/>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12" name="Oval 12"/>
            <p:cNvSpPr>
              <a:spLocks/>
            </p:cNvSpPr>
            <p:nvPr/>
          </p:nvSpPr>
          <p:spPr bwMode="auto">
            <a:xfrm>
              <a:off x="5543575" y="2366898"/>
              <a:ext cx="357188" cy="357188"/>
            </a:xfrm>
            <a:prstGeom prst="ellipse">
              <a:avLst/>
            </a:prstGeom>
            <a:solidFill>
              <a:srgbClr val="FFFFFF"/>
            </a:solidFill>
            <a:ln w="38100" cap="flat" cmpd="sng">
              <a:solidFill>
                <a:srgbClr val="8064A2">
                  <a:lumMod val="50000"/>
                </a:srgb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13" name="AutoShape 13"/>
            <p:cNvCxnSpPr>
              <a:cxnSpLocks noChangeShapeType="1"/>
              <a:stCxn id="116" idx="0"/>
              <a:endCxn id="117" idx="0"/>
            </p:cNvCxnSpPr>
            <p:nvPr/>
          </p:nvCxnSpPr>
          <p:spPr bwMode="auto">
            <a:xfrm flipH="1">
              <a:off x="5918623" y="2884820"/>
              <a:ext cx="561454" cy="446484"/>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14" name="AutoShape 14"/>
            <p:cNvCxnSpPr>
              <a:cxnSpLocks noChangeShapeType="1"/>
              <a:stCxn id="116" idx="0"/>
              <a:endCxn id="138" idx="0"/>
            </p:cNvCxnSpPr>
            <p:nvPr/>
          </p:nvCxnSpPr>
          <p:spPr bwMode="auto">
            <a:xfrm>
              <a:off x="6481192" y="2884820"/>
              <a:ext cx="642938" cy="285750"/>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15" name="AutoShape 15"/>
            <p:cNvCxnSpPr>
              <a:cxnSpLocks noChangeShapeType="1"/>
              <a:stCxn id="116" idx="0"/>
              <a:endCxn id="137" idx="0"/>
            </p:cNvCxnSpPr>
            <p:nvPr/>
          </p:nvCxnSpPr>
          <p:spPr bwMode="auto">
            <a:xfrm flipH="1">
              <a:off x="6275810" y="2884819"/>
              <a:ext cx="205383" cy="1125141"/>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16" name="Oval 16"/>
            <p:cNvSpPr>
              <a:spLocks/>
            </p:cNvSpPr>
            <p:nvPr/>
          </p:nvSpPr>
          <p:spPr bwMode="auto">
            <a:xfrm>
              <a:off x="6302599" y="2706226"/>
              <a:ext cx="357188" cy="357188"/>
            </a:xfrm>
            <a:prstGeom prst="ellipse">
              <a:avLst/>
            </a:prstGeom>
            <a:solidFill>
              <a:srgbClr val="FFFFFF"/>
            </a:solidFill>
            <a:ln w="38100" cap="flat" cmpd="sng">
              <a:solidFill>
                <a:srgbClr val="8064A2">
                  <a:lumMod val="50000"/>
                </a:srgb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Oval 17"/>
            <p:cNvSpPr>
              <a:spLocks/>
            </p:cNvSpPr>
            <p:nvPr/>
          </p:nvSpPr>
          <p:spPr bwMode="auto">
            <a:xfrm>
              <a:off x="5740028" y="3152710"/>
              <a:ext cx="357188" cy="357188"/>
            </a:xfrm>
            <a:prstGeom prst="ellipse">
              <a:avLst/>
            </a:prstGeom>
            <a:solidFill>
              <a:srgbClr val="FFFFFF"/>
            </a:solidFill>
            <a:ln w="38100" cap="flat" cmpd="sng">
              <a:solidFill>
                <a:srgbClr val="8064A2">
                  <a:lumMod val="50000"/>
                </a:srgb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18" name="AutoShape 18"/>
            <p:cNvCxnSpPr>
              <a:cxnSpLocks noChangeShapeType="1"/>
              <a:stCxn id="131" idx="0"/>
              <a:endCxn id="120" idx="0"/>
            </p:cNvCxnSpPr>
            <p:nvPr/>
          </p:nvCxnSpPr>
          <p:spPr bwMode="auto">
            <a:xfrm flipH="1">
              <a:off x="7463458" y="2000781"/>
              <a:ext cx="419695" cy="625078"/>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19" name="AutoShape 19"/>
            <p:cNvCxnSpPr>
              <a:cxnSpLocks noChangeShapeType="1"/>
              <a:stCxn id="120" idx="0"/>
              <a:endCxn id="128" idx="0"/>
            </p:cNvCxnSpPr>
            <p:nvPr/>
          </p:nvCxnSpPr>
          <p:spPr bwMode="auto">
            <a:xfrm>
              <a:off x="7463458" y="2625859"/>
              <a:ext cx="419695" cy="651867"/>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20" name="Oval 20"/>
            <p:cNvSpPr>
              <a:spLocks/>
            </p:cNvSpPr>
            <p:nvPr/>
          </p:nvSpPr>
          <p:spPr bwMode="auto">
            <a:xfrm>
              <a:off x="7284864" y="2447265"/>
              <a:ext cx="357188" cy="357188"/>
            </a:xfrm>
            <a:prstGeom prst="ellipse">
              <a:avLst/>
            </a:prstGeom>
            <a:solidFill>
              <a:srgbClr val="FFFFFF"/>
            </a:solidFill>
            <a:ln w="38100" cap="flat" cmpd="sng">
              <a:solidFill>
                <a:srgbClr val="8064A2">
                  <a:lumMod val="50000"/>
                </a:srgb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21" name="AutoShape 21"/>
            <p:cNvCxnSpPr>
              <a:cxnSpLocks noChangeShapeType="1"/>
              <a:stCxn id="138" idx="0"/>
              <a:endCxn id="125" idx="0"/>
            </p:cNvCxnSpPr>
            <p:nvPr/>
          </p:nvCxnSpPr>
          <p:spPr bwMode="auto">
            <a:xfrm>
              <a:off x="7124130" y="3170570"/>
              <a:ext cx="0" cy="634008"/>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22" name="AutoShape 22"/>
            <p:cNvCxnSpPr>
              <a:cxnSpLocks noChangeShapeType="1"/>
              <a:stCxn id="125" idx="0"/>
              <a:endCxn id="137" idx="0"/>
            </p:cNvCxnSpPr>
            <p:nvPr/>
          </p:nvCxnSpPr>
          <p:spPr bwMode="auto">
            <a:xfrm flipH="1">
              <a:off x="6275810" y="3803462"/>
              <a:ext cx="848320" cy="206499"/>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23" name="AutoShape 23"/>
            <p:cNvCxnSpPr>
              <a:cxnSpLocks noChangeShapeType="1"/>
              <a:stCxn id="125" idx="0"/>
              <a:endCxn id="139" idx="0"/>
            </p:cNvCxnSpPr>
            <p:nvPr/>
          </p:nvCxnSpPr>
          <p:spPr bwMode="auto">
            <a:xfrm>
              <a:off x="7124130" y="3804577"/>
              <a:ext cx="642938" cy="750094"/>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24" name="AutoShape 24"/>
            <p:cNvCxnSpPr>
              <a:cxnSpLocks noChangeShapeType="1"/>
              <a:stCxn id="125" idx="0"/>
              <a:endCxn id="135" idx="0"/>
            </p:cNvCxnSpPr>
            <p:nvPr/>
          </p:nvCxnSpPr>
          <p:spPr bwMode="auto">
            <a:xfrm>
              <a:off x="7124130" y="3804577"/>
              <a:ext cx="1393031" cy="205383"/>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25" name="Oval 25"/>
            <p:cNvSpPr>
              <a:spLocks/>
            </p:cNvSpPr>
            <p:nvPr/>
          </p:nvSpPr>
          <p:spPr bwMode="auto">
            <a:xfrm>
              <a:off x="6945536" y="3625983"/>
              <a:ext cx="357188" cy="357188"/>
            </a:xfrm>
            <a:prstGeom prst="ellipse">
              <a:avLst/>
            </a:prstGeom>
            <a:solidFill>
              <a:srgbClr val="FFFFFF"/>
            </a:solidFill>
            <a:ln w="38100" cap="flat" cmpd="sng">
              <a:solidFill>
                <a:srgbClr val="8064A2">
                  <a:lumMod val="50000"/>
                </a:srgb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26" name="AutoShape 27"/>
            <p:cNvCxnSpPr>
              <a:cxnSpLocks noChangeShapeType="1"/>
              <a:stCxn id="133" idx="0"/>
              <a:endCxn id="128" idx="0"/>
            </p:cNvCxnSpPr>
            <p:nvPr/>
          </p:nvCxnSpPr>
          <p:spPr bwMode="auto">
            <a:xfrm flipH="1">
              <a:off x="7883153" y="2625859"/>
              <a:ext cx="455414" cy="651867"/>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27" name="AutoShape 28"/>
            <p:cNvCxnSpPr>
              <a:cxnSpLocks noChangeShapeType="1"/>
              <a:stCxn id="128" idx="0"/>
              <a:endCxn id="135" idx="0"/>
            </p:cNvCxnSpPr>
            <p:nvPr/>
          </p:nvCxnSpPr>
          <p:spPr bwMode="auto">
            <a:xfrm>
              <a:off x="7883153" y="3277726"/>
              <a:ext cx="634008" cy="732234"/>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28" name="Oval 29"/>
            <p:cNvSpPr>
              <a:spLocks/>
            </p:cNvSpPr>
            <p:nvPr/>
          </p:nvSpPr>
          <p:spPr bwMode="auto">
            <a:xfrm>
              <a:off x="7704559" y="3099132"/>
              <a:ext cx="357188" cy="357188"/>
            </a:xfrm>
            <a:prstGeom prst="ellipse">
              <a:avLst/>
            </a:prstGeom>
            <a:solidFill>
              <a:srgbClr val="FFFFFF"/>
            </a:solidFill>
            <a:ln w="38100" cap="flat" cmpd="sng">
              <a:solidFill>
                <a:srgbClr val="8064A2">
                  <a:lumMod val="50000"/>
                </a:srgb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29" name="AutoShape 30"/>
            <p:cNvCxnSpPr>
              <a:cxnSpLocks noChangeShapeType="1"/>
              <a:stCxn id="131" idx="0"/>
              <a:endCxn id="133" idx="0"/>
            </p:cNvCxnSpPr>
            <p:nvPr/>
          </p:nvCxnSpPr>
          <p:spPr bwMode="auto">
            <a:xfrm>
              <a:off x="7883153" y="2000781"/>
              <a:ext cx="455414" cy="625078"/>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30" name="AutoShape 31"/>
            <p:cNvCxnSpPr>
              <a:cxnSpLocks noChangeShapeType="1"/>
              <a:stCxn id="134" idx="0"/>
              <a:endCxn id="131" idx="0"/>
            </p:cNvCxnSpPr>
            <p:nvPr/>
          </p:nvCxnSpPr>
          <p:spPr bwMode="auto">
            <a:xfrm flipH="1">
              <a:off x="7883153" y="1670382"/>
              <a:ext cx="741164" cy="330398"/>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31" name="Oval 32"/>
            <p:cNvSpPr>
              <a:spLocks/>
            </p:cNvSpPr>
            <p:nvPr/>
          </p:nvSpPr>
          <p:spPr bwMode="auto">
            <a:xfrm>
              <a:off x="7704559" y="1822187"/>
              <a:ext cx="357188" cy="357188"/>
            </a:xfrm>
            <a:prstGeom prst="ellipse">
              <a:avLst/>
            </a:prstGeom>
            <a:solidFill>
              <a:srgbClr val="FFFFFF"/>
            </a:solidFill>
            <a:ln w="38100" cap="flat" cmpd="sng">
              <a:solidFill>
                <a:srgbClr val="8064A2">
                  <a:lumMod val="50000"/>
                </a:srgb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32" name="AutoShape 33"/>
            <p:cNvCxnSpPr>
              <a:cxnSpLocks noChangeShapeType="1"/>
              <a:stCxn id="134" idx="0"/>
              <a:endCxn id="133" idx="0"/>
            </p:cNvCxnSpPr>
            <p:nvPr/>
          </p:nvCxnSpPr>
          <p:spPr bwMode="auto">
            <a:xfrm flipH="1">
              <a:off x="8338568" y="1670382"/>
              <a:ext cx="285750" cy="955477"/>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33" name="Oval 34"/>
            <p:cNvSpPr>
              <a:spLocks/>
            </p:cNvSpPr>
            <p:nvPr/>
          </p:nvSpPr>
          <p:spPr bwMode="auto">
            <a:xfrm>
              <a:off x="8159974" y="2447265"/>
              <a:ext cx="357188" cy="357188"/>
            </a:xfrm>
            <a:prstGeom prst="ellipse">
              <a:avLst/>
            </a:prstGeom>
            <a:solidFill>
              <a:srgbClr val="FFFFFF"/>
            </a:solidFill>
            <a:ln w="38100" cap="flat" cmpd="sng">
              <a:solidFill>
                <a:srgbClr val="8064A2">
                  <a:lumMod val="50000"/>
                </a:srgb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Oval 35"/>
            <p:cNvSpPr>
              <a:spLocks/>
            </p:cNvSpPr>
            <p:nvPr/>
          </p:nvSpPr>
          <p:spPr bwMode="auto">
            <a:xfrm>
              <a:off x="8445724" y="1491788"/>
              <a:ext cx="357188" cy="357188"/>
            </a:xfrm>
            <a:prstGeom prst="ellipse">
              <a:avLst/>
            </a:prstGeom>
            <a:solidFill>
              <a:srgbClr val="FFFFFF"/>
            </a:solidFill>
            <a:ln w="38100" cap="flat" cmpd="sng">
              <a:solidFill>
                <a:srgbClr val="8064A2">
                  <a:lumMod val="50000"/>
                </a:srgb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Oval 36"/>
            <p:cNvSpPr>
              <a:spLocks/>
            </p:cNvSpPr>
            <p:nvPr/>
          </p:nvSpPr>
          <p:spPr bwMode="auto">
            <a:xfrm>
              <a:off x="8338567" y="3831366"/>
              <a:ext cx="357188" cy="357188"/>
            </a:xfrm>
            <a:prstGeom prst="ellipse">
              <a:avLst/>
            </a:prstGeom>
            <a:solidFill>
              <a:srgbClr val="FFFFFF"/>
            </a:solidFill>
            <a:ln w="38100" cap="flat" cmpd="sng">
              <a:solidFill>
                <a:srgbClr val="8064A2">
                  <a:lumMod val="50000"/>
                </a:srgb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36" name="AutoShape 37"/>
            <p:cNvCxnSpPr>
              <a:cxnSpLocks noChangeShapeType="1"/>
              <a:stCxn id="137" idx="0"/>
              <a:endCxn id="139" idx="0"/>
            </p:cNvCxnSpPr>
            <p:nvPr/>
          </p:nvCxnSpPr>
          <p:spPr bwMode="auto">
            <a:xfrm>
              <a:off x="6275810" y="4009960"/>
              <a:ext cx="1491258" cy="544711"/>
            </a:xfrm>
            <a:prstGeom prst="straightConnector1">
              <a:avLst/>
            </a:prstGeom>
            <a:noFill/>
            <a:ln w="38100" cap="sq" cmpd="sng">
              <a:solidFill>
                <a:srgbClr val="8064A2">
                  <a:lumMod val="50000"/>
                </a:srgb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37" name="Oval 38"/>
            <p:cNvSpPr>
              <a:spLocks/>
            </p:cNvSpPr>
            <p:nvPr/>
          </p:nvSpPr>
          <p:spPr bwMode="auto">
            <a:xfrm>
              <a:off x="6097216" y="3831366"/>
              <a:ext cx="357188" cy="357188"/>
            </a:xfrm>
            <a:prstGeom prst="ellipse">
              <a:avLst/>
            </a:prstGeom>
            <a:solidFill>
              <a:srgbClr val="FFFFFF"/>
            </a:solidFill>
            <a:ln w="38100" cap="flat" cmpd="sng">
              <a:solidFill>
                <a:srgbClr val="8064A2">
                  <a:lumMod val="50000"/>
                </a:srgb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8" name="Oval 39"/>
            <p:cNvSpPr>
              <a:spLocks/>
            </p:cNvSpPr>
            <p:nvPr/>
          </p:nvSpPr>
          <p:spPr bwMode="auto">
            <a:xfrm>
              <a:off x="6945536" y="2991976"/>
              <a:ext cx="357188" cy="357188"/>
            </a:xfrm>
            <a:prstGeom prst="ellipse">
              <a:avLst/>
            </a:prstGeom>
            <a:solidFill>
              <a:srgbClr val="FFFFFF"/>
            </a:solidFill>
            <a:ln w="38100" cap="flat" cmpd="sng">
              <a:solidFill>
                <a:srgbClr val="8064A2">
                  <a:lumMod val="50000"/>
                </a:srgb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9" name="Oval 40"/>
            <p:cNvSpPr>
              <a:spLocks/>
            </p:cNvSpPr>
            <p:nvPr/>
          </p:nvSpPr>
          <p:spPr bwMode="auto">
            <a:xfrm>
              <a:off x="7588474" y="4376077"/>
              <a:ext cx="357188" cy="357188"/>
            </a:xfrm>
            <a:prstGeom prst="ellipse">
              <a:avLst/>
            </a:prstGeom>
            <a:solidFill>
              <a:srgbClr val="FFFFFF"/>
            </a:solidFill>
            <a:ln w="38100" cap="flat" cmpd="sng">
              <a:solidFill>
                <a:srgbClr val="8064A2">
                  <a:lumMod val="50000"/>
                </a:srgb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40" name="Group 139"/>
          <p:cNvGrpSpPr/>
          <p:nvPr/>
        </p:nvGrpSpPr>
        <p:grpSpPr>
          <a:xfrm>
            <a:off x="5831112" y="1312004"/>
            <a:ext cx="2977772" cy="2564430"/>
            <a:chOff x="5831112" y="1312004"/>
            <a:chExt cx="2977772" cy="2564430"/>
          </a:xfrm>
        </p:grpSpPr>
        <p:sp>
          <p:nvSpPr>
            <p:cNvPr id="141" name="Freeform 140"/>
            <p:cNvSpPr/>
            <p:nvPr/>
          </p:nvSpPr>
          <p:spPr>
            <a:xfrm>
              <a:off x="5831112" y="1312004"/>
              <a:ext cx="1911100" cy="2564430"/>
            </a:xfrm>
            <a:custGeom>
              <a:avLst/>
              <a:gdLst>
                <a:gd name="connsiteX0" fmla="*/ 1911100 w 1911100"/>
                <a:gd name="connsiteY0" fmla="*/ 0 h 2564430"/>
                <a:gd name="connsiteX1" fmla="*/ 1146660 w 1911100"/>
                <a:gd name="connsiteY1" fmla="*/ 1393176 h 2564430"/>
                <a:gd name="connsiteX2" fmla="*/ 0 w 1911100"/>
                <a:gd name="connsiteY2" fmla="*/ 2564430 h 2564430"/>
                <a:gd name="connsiteX3" fmla="*/ 0 w 1911100"/>
                <a:gd name="connsiteY3" fmla="*/ 2564430 h 2564430"/>
                <a:gd name="connsiteX4" fmla="*/ 0 w 1911100"/>
                <a:gd name="connsiteY4" fmla="*/ 2564430 h 2564430"/>
                <a:gd name="connsiteX5" fmla="*/ 0 w 1911100"/>
                <a:gd name="connsiteY5" fmla="*/ 2564430 h 256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1100" h="2564430">
                  <a:moveTo>
                    <a:pt x="1911100" y="0"/>
                  </a:moveTo>
                  <a:cubicBezTo>
                    <a:pt x="1688138" y="482885"/>
                    <a:pt x="1465177" y="965771"/>
                    <a:pt x="1146660" y="1393176"/>
                  </a:cubicBezTo>
                  <a:cubicBezTo>
                    <a:pt x="828143" y="1820581"/>
                    <a:pt x="0" y="2564430"/>
                    <a:pt x="0" y="2564430"/>
                  </a:cubicBezTo>
                  <a:lnTo>
                    <a:pt x="0" y="2564430"/>
                  </a:lnTo>
                  <a:lnTo>
                    <a:pt x="0" y="2564430"/>
                  </a:lnTo>
                  <a:lnTo>
                    <a:pt x="0" y="2564430"/>
                  </a:lnTo>
                </a:path>
              </a:pathLst>
            </a:custGeom>
            <a:noFill/>
            <a:ln w="50800" cap="flat" cmpd="sng" algn="ctr">
              <a:solidFill>
                <a:srgbClr val="8064A2"/>
              </a:solidFill>
              <a:prstDash val="sysDash"/>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2" name="Freeform 141"/>
            <p:cNvSpPr/>
            <p:nvPr/>
          </p:nvSpPr>
          <p:spPr>
            <a:xfrm>
              <a:off x="7126512" y="2531204"/>
              <a:ext cx="1682372" cy="1143000"/>
            </a:xfrm>
            <a:custGeom>
              <a:avLst/>
              <a:gdLst>
                <a:gd name="connsiteX0" fmla="*/ 0 w 1701496"/>
                <a:gd name="connsiteY0" fmla="*/ 0 h 1072622"/>
                <a:gd name="connsiteX1" fmla="*/ 579495 w 1701496"/>
                <a:gd name="connsiteY1" fmla="*/ 850700 h 1072622"/>
                <a:gd name="connsiteX2" fmla="*/ 1701496 w 1701496"/>
                <a:gd name="connsiteY2" fmla="*/ 1072622 h 1072622"/>
                <a:gd name="connsiteX3" fmla="*/ 1701496 w 1701496"/>
                <a:gd name="connsiteY3" fmla="*/ 1072622 h 1072622"/>
                <a:gd name="connsiteX4" fmla="*/ 1701496 w 1701496"/>
                <a:gd name="connsiteY4" fmla="*/ 1072622 h 1072622"/>
                <a:gd name="connsiteX5" fmla="*/ 1701496 w 1701496"/>
                <a:gd name="connsiteY5" fmla="*/ 1072622 h 107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1496" h="1072622">
                  <a:moveTo>
                    <a:pt x="0" y="0"/>
                  </a:moveTo>
                  <a:cubicBezTo>
                    <a:pt x="147956" y="335965"/>
                    <a:pt x="295912" y="671930"/>
                    <a:pt x="579495" y="850700"/>
                  </a:cubicBezTo>
                  <a:cubicBezTo>
                    <a:pt x="863078" y="1029470"/>
                    <a:pt x="1701496" y="1072622"/>
                    <a:pt x="1701496" y="1072622"/>
                  </a:cubicBezTo>
                  <a:lnTo>
                    <a:pt x="1701496" y="1072622"/>
                  </a:lnTo>
                  <a:lnTo>
                    <a:pt x="1701496" y="1072622"/>
                  </a:lnTo>
                  <a:lnTo>
                    <a:pt x="1701496" y="1072622"/>
                  </a:lnTo>
                </a:path>
              </a:pathLst>
            </a:custGeom>
            <a:noFill/>
            <a:ln w="50800" cap="flat" cmpd="sng" algn="ctr">
              <a:solidFill>
                <a:srgbClr val="8064A2"/>
              </a:solidFill>
              <a:prstDash val="sysDash"/>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143" name="Group 142"/>
          <p:cNvGrpSpPr/>
          <p:nvPr/>
        </p:nvGrpSpPr>
        <p:grpSpPr>
          <a:xfrm>
            <a:off x="515236" y="4770596"/>
            <a:ext cx="1568450" cy="1527175"/>
            <a:chOff x="515236" y="4770596"/>
            <a:chExt cx="1568450" cy="1527175"/>
          </a:xfrm>
        </p:grpSpPr>
        <p:sp>
          <p:nvSpPr>
            <p:cNvPr id="144" name="Rectangle 143"/>
            <p:cNvSpPr/>
            <p:nvPr/>
          </p:nvSpPr>
          <p:spPr>
            <a:xfrm>
              <a:off x="515236" y="4770596"/>
              <a:ext cx="1568450" cy="1527175"/>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5" name="AutoShape 13"/>
            <p:cNvCxnSpPr>
              <a:cxnSpLocks noChangeShapeType="1"/>
            </p:cNvCxnSpPr>
            <p:nvPr/>
          </p:nvCxnSpPr>
          <p:spPr bwMode="auto">
            <a:xfrm flipH="1" flipV="1">
              <a:off x="780858" y="5642266"/>
              <a:ext cx="159255" cy="254808"/>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46" name="AutoShape 6"/>
            <p:cNvCxnSpPr>
              <a:cxnSpLocks noChangeShapeType="1"/>
            </p:cNvCxnSpPr>
            <p:nvPr/>
          </p:nvCxnSpPr>
          <p:spPr bwMode="auto">
            <a:xfrm flipH="1">
              <a:off x="1290474" y="5368214"/>
              <a:ext cx="127403" cy="191106"/>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47" name="AutoShape 2"/>
            <p:cNvCxnSpPr>
              <a:cxnSpLocks noChangeShapeType="1"/>
              <a:stCxn id="155" idx="0"/>
              <a:endCxn id="150" idx="0"/>
            </p:cNvCxnSpPr>
            <p:nvPr/>
          </p:nvCxnSpPr>
          <p:spPr bwMode="auto">
            <a:xfrm flipH="1">
              <a:off x="833892" y="4944696"/>
              <a:ext cx="500627" cy="55522"/>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48" name="AutoShape 3"/>
            <p:cNvCxnSpPr>
              <a:cxnSpLocks noChangeShapeType="1"/>
              <a:stCxn id="150" idx="0"/>
              <a:endCxn id="153" idx="0"/>
            </p:cNvCxnSpPr>
            <p:nvPr/>
          </p:nvCxnSpPr>
          <p:spPr bwMode="auto">
            <a:xfrm>
              <a:off x="834358" y="5000683"/>
              <a:ext cx="313534" cy="134372"/>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49" name="AutoShape 4"/>
            <p:cNvCxnSpPr>
              <a:cxnSpLocks noChangeShapeType="1"/>
              <a:stCxn id="150" idx="0"/>
              <a:endCxn id="157" idx="0"/>
            </p:cNvCxnSpPr>
            <p:nvPr/>
          </p:nvCxnSpPr>
          <p:spPr bwMode="auto">
            <a:xfrm flipH="1">
              <a:off x="696254" y="5000683"/>
              <a:ext cx="137638" cy="309801"/>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50" name="Oval 5"/>
            <p:cNvSpPr>
              <a:spLocks/>
            </p:cNvSpPr>
            <p:nvPr/>
          </p:nvSpPr>
          <p:spPr bwMode="auto">
            <a:xfrm>
              <a:off x="759707" y="4926032"/>
              <a:ext cx="149302" cy="149302"/>
            </a:xfrm>
            <a:prstGeom prst="ellipse">
              <a:avLst/>
            </a:prstGeom>
            <a:solidFill>
              <a:srgbClr val="FFFFFF"/>
            </a:solidFill>
            <a:ln w="38100" cap="flat" cmpd="sng">
              <a:solidFill>
                <a:srgbClr val="FF00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51" name="AutoShape 6"/>
            <p:cNvCxnSpPr>
              <a:cxnSpLocks noChangeShapeType="1"/>
              <a:stCxn id="153" idx="0"/>
              <a:endCxn id="161" idx="0"/>
            </p:cNvCxnSpPr>
            <p:nvPr/>
          </p:nvCxnSpPr>
          <p:spPr bwMode="auto">
            <a:xfrm flipH="1">
              <a:off x="1013520" y="5135055"/>
              <a:ext cx="134372" cy="317266"/>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52" name="AutoShape 7"/>
            <p:cNvCxnSpPr>
              <a:cxnSpLocks noChangeShapeType="1"/>
              <a:stCxn id="153" idx="0"/>
              <a:endCxn id="165" idx="0"/>
            </p:cNvCxnSpPr>
            <p:nvPr/>
          </p:nvCxnSpPr>
          <p:spPr bwMode="auto">
            <a:xfrm>
              <a:off x="1147891" y="5135055"/>
              <a:ext cx="276208" cy="209023"/>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53" name="Oval 8"/>
            <p:cNvSpPr>
              <a:spLocks/>
            </p:cNvSpPr>
            <p:nvPr/>
          </p:nvSpPr>
          <p:spPr bwMode="auto">
            <a:xfrm>
              <a:off x="1073240" y="5060404"/>
              <a:ext cx="149302" cy="149302"/>
            </a:xfrm>
            <a:prstGeom prst="ellipse">
              <a:avLst/>
            </a:prstGeom>
            <a:solidFill>
              <a:srgbClr val="FFFFFF"/>
            </a:solidFill>
            <a:ln w="38100" cap="flat" cmpd="sng">
              <a:solidFill>
                <a:srgbClr val="FF00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54" name="AutoShape 9"/>
            <p:cNvCxnSpPr>
              <a:cxnSpLocks noChangeShapeType="1"/>
              <a:stCxn id="155" idx="0"/>
              <a:endCxn id="176" idx="0"/>
            </p:cNvCxnSpPr>
            <p:nvPr/>
          </p:nvCxnSpPr>
          <p:spPr bwMode="auto">
            <a:xfrm>
              <a:off x="1334519" y="4944695"/>
              <a:ext cx="265010" cy="138104"/>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55" name="Oval 10"/>
            <p:cNvSpPr>
              <a:spLocks/>
            </p:cNvSpPr>
            <p:nvPr/>
          </p:nvSpPr>
          <p:spPr bwMode="auto">
            <a:xfrm>
              <a:off x="1259868" y="4870044"/>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56" name="AutoShape 11"/>
            <p:cNvCxnSpPr>
              <a:cxnSpLocks noChangeShapeType="1"/>
              <a:stCxn id="157" idx="0"/>
              <a:endCxn id="162" idx="0"/>
            </p:cNvCxnSpPr>
            <p:nvPr/>
          </p:nvCxnSpPr>
          <p:spPr bwMode="auto">
            <a:xfrm>
              <a:off x="696254" y="5310484"/>
              <a:ext cx="82116" cy="328464"/>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57" name="Oval 12"/>
            <p:cNvSpPr>
              <a:spLocks/>
            </p:cNvSpPr>
            <p:nvPr/>
          </p:nvSpPr>
          <p:spPr bwMode="auto">
            <a:xfrm>
              <a:off x="621603" y="5235834"/>
              <a:ext cx="149302" cy="149302"/>
            </a:xfrm>
            <a:prstGeom prst="ellipse">
              <a:avLst/>
            </a:prstGeom>
            <a:solidFill>
              <a:srgbClr val="FFFFFF"/>
            </a:solidFill>
            <a:ln w="38100" cap="flat" cmpd="sng">
              <a:solidFill>
                <a:srgbClr val="FF00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58" name="AutoShape 13"/>
            <p:cNvCxnSpPr>
              <a:cxnSpLocks noChangeShapeType="1"/>
              <a:stCxn id="161" idx="0"/>
              <a:endCxn id="162" idx="0"/>
            </p:cNvCxnSpPr>
            <p:nvPr/>
          </p:nvCxnSpPr>
          <p:spPr bwMode="auto">
            <a:xfrm flipH="1">
              <a:off x="778370" y="5452321"/>
              <a:ext cx="234683" cy="186627"/>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59" name="AutoShape 14"/>
            <p:cNvCxnSpPr>
              <a:cxnSpLocks noChangeShapeType="1"/>
              <a:stCxn id="161" idx="0"/>
              <a:endCxn id="183" idx="0"/>
            </p:cNvCxnSpPr>
            <p:nvPr/>
          </p:nvCxnSpPr>
          <p:spPr bwMode="auto">
            <a:xfrm>
              <a:off x="1013520" y="5452321"/>
              <a:ext cx="268743" cy="119441"/>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60" name="AutoShape 15"/>
            <p:cNvCxnSpPr>
              <a:cxnSpLocks noChangeShapeType="1"/>
              <a:stCxn id="161" idx="0"/>
              <a:endCxn id="182" idx="0"/>
            </p:cNvCxnSpPr>
            <p:nvPr/>
          </p:nvCxnSpPr>
          <p:spPr bwMode="auto">
            <a:xfrm flipH="1">
              <a:off x="927672" y="5452321"/>
              <a:ext cx="85849" cy="470300"/>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61" name="Oval 16"/>
            <p:cNvSpPr>
              <a:spLocks/>
            </p:cNvSpPr>
            <p:nvPr/>
          </p:nvSpPr>
          <p:spPr bwMode="auto">
            <a:xfrm>
              <a:off x="938869" y="5377670"/>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2" name="Oval 17"/>
            <p:cNvSpPr>
              <a:spLocks/>
            </p:cNvSpPr>
            <p:nvPr/>
          </p:nvSpPr>
          <p:spPr bwMode="auto">
            <a:xfrm>
              <a:off x="703719" y="5564297"/>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63" name="AutoShape 18"/>
            <p:cNvCxnSpPr>
              <a:cxnSpLocks noChangeShapeType="1"/>
              <a:stCxn id="176" idx="0"/>
              <a:endCxn id="165" idx="0"/>
            </p:cNvCxnSpPr>
            <p:nvPr/>
          </p:nvCxnSpPr>
          <p:spPr bwMode="auto">
            <a:xfrm flipH="1">
              <a:off x="1424099" y="5082800"/>
              <a:ext cx="175429" cy="261278"/>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64" name="AutoShape 19"/>
            <p:cNvCxnSpPr>
              <a:cxnSpLocks noChangeShapeType="1"/>
              <a:stCxn id="165" idx="0"/>
              <a:endCxn id="173" idx="0"/>
            </p:cNvCxnSpPr>
            <p:nvPr/>
          </p:nvCxnSpPr>
          <p:spPr bwMode="auto">
            <a:xfrm>
              <a:off x="1424099" y="5344077"/>
              <a:ext cx="175429" cy="272475"/>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65" name="Oval 20"/>
            <p:cNvSpPr>
              <a:spLocks/>
            </p:cNvSpPr>
            <p:nvPr/>
          </p:nvSpPr>
          <p:spPr bwMode="auto">
            <a:xfrm>
              <a:off x="1349448" y="5269426"/>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66" name="AutoShape 21"/>
            <p:cNvCxnSpPr>
              <a:cxnSpLocks noChangeShapeType="1"/>
              <a:stCxn id="183" idx="0"/>
              <a:endCxn id="170" idx="0"/>
            </p:cNvCxnSpPr>
            <p:nvPr/>
          </p:nvCxnSpPr>
          <p:spPr bwMode="auto">
            <a:xfrm>
              <a:off x="1282263" y="5571762"/>
              <a:ext cx="0" cy="265011"/>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67" name="AutoShape 22"/>
            <p:cNvCxnSpPr>
              <a:cxnSpLocks noChangeShapeType="1"/>
              <a:stCxn id="170" idx="0"/>
              <a:endCxn id="182" idx="0"/>
            </p:cNvCxnSpPr>
            <p:nvPr/>
          </p:nvCxnSpPr>
          <p:spPr bwMode="auto">
            <a:xfrm flipH="1">
              <a:off x="927672" y="5836306"/>
              <a:ext cx="354591" cy="86315"/>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68" name="AutoShape 23"/>
            <p:cNvCxnSpPr>
              <a:cxnSpLocks noChangeShapeType="1"/>
              <a:stCxn id="170" idx="0"/>
              <a:endCxn id="184" idx="0"/>
            </p:cNvCxnSpPr>
            <p:nvPr/>
          </p:nvCxnSpPr>
          <p:spPr bwMode="auto">
            <a:xfrm>
              <a:off x="1282263" y="5836773"/>
              <a:ext cx="268743" cy="313534"/>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69" name="AutoShape 24"/>
            <p:cNvCxnSpPr>
              <a:cxnSpLocks noChangeShapeType="1"/>
              <a:stCxn id="170" idx="0"/>
              <a:endCxn id="180" idx="0"/>
            </p:cNvCxnSpPr>
            <p:nvPr/>
          </p:nvCxnSpPr>
          <p:spPr bwMode="auto">
            <a:xfrm>
              <a:off x="1282263" y="5836773"/>
              <a:ext cx="582276" cy="85849"/>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70" name="Oval 25"/>
            <p:cNvSpPr>
              <a:spLocks/>
            </p:cNvSpPr>
            <p:nvPr/>
          </p:nvSpPr>
          <p:spPr bwMode="auto">
            <a:xfrm>
              <a:off x="1207612" y="5762122"/>
              <a:ext cx="149302" cy="149302"/>
            </a:xfrm>
            <a:prstGeom prst="ellipse">
              <a:avLst/>
            </a:prstGeom>
            <a:solidFill>
              <a:srgbClr val="FFFFFF"/>
            </a:solidFill>
            <a:ln w="38100" cap="flat" cmpd="sng">
              <a:solidFill>
                <a:srgbClr val="0000FF"/>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71" name="AutoShape 27"/>
            <p:cNvCxnSpPr>
              <a:cxnSpLocks noChangeShapeType="1"/>
              <a:stCxn id="178" idx="0"/>
              <a:endCxn id="173" idx="0"/>
            </p:cNvCxnSpPr>
            <p:nvPr/>
          </p:nvCxnSpPr>
          <p:spPr bwMode="auto">
            <a:xfrm flipH="1">
              <a:off x="1599529" y="5344077"/>
              <a:ext cx="190360" cy="272475"/>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72" name="AutoShape 28"/>
            <p:cNvCxnSpPr>
              <a:cxnSpLocks noChangeShapeType="1"/>
              <a:stCxn id="173" idx="0"/>
              <a:endCxn id="180" idx="0"/>
            </p:cNvCxnSpPr>
            <p:nvPr/>
          </p:nvCxnSpPr>
          <p:spPr bwMode="auto">
            <a:xfrm>
              <a:off x="1599529" y="5616553"/>
              <a:ext cx="265010" cy="306068"/>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73" name="Oval 29"/>
            <p:cNvSpPr>
              <a:spLocks/>
            </p:cNvSpPr>
            <p:nvPr/>
          </p:nvSpPr>
          <p:spPr bwMode="auto">
            <a:xfrm>
              <a:off x="1524878" y="5541902"/>
              <a:ext cx="149302" cy="149302"/>
            </a:xfrm>
            <a:prstGeom prst="ellipse">
              <a:avLst/>
            </a:prstGeom>
            <a:solidFill>
              <a:srgbClr val="FFFFFF"/>
            </a:solidFill>
            <a:ln w="38100" cap="flat" cmpd="sng">
              <a:solidFill>
                <a:srgbClr val="0080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74" name="AutoShape 30"/>
            <p:cNvCxnSpPr>
              <a:cxnSpLocks noChangeShapeType="1"/>
              <a:stCxn id="176" idx="0"/>
              <a:endCxn id="178" idx="0"/>
            </p:cNvCxnSpPr>
            <p:nvPr/>
          </p:nvCxnSpPr>
          <p:spPr bwMode="auto">
            <a:xfrm>
              <a:off x="1599529" y="5082800"/>
              <a:ext cx="190360" cy="261278"/>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75" name="AutoShape 31"/>
            <p:cNvCxnSpPr>
              <a:cxnSpLocks noChangeShapeType="1"/>
              <a:stCxn id="179" idx="0"/>
              <a:endCxn id="176" idx="0"/>
            </p:cNvCxnSpPr>
            <p:nvPr/>
          </p:nvCxnSpPr>
          <p:spPr bwMode="auto">
            <a:xfrm flipH="1">
              <a:off x="1599529" y="4944695"/>
              <a:ext cx="309801" cy="138104"/>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76" name="Oval 32"/>
            <p:cNvSpPr>
              <a:spLocks/>
            </p:cNvSpPr>
            <p:nvPr/>
          </p:nvSpPr>
          <p:spPr bwMode="auto">
            <a:xfrm>
              <a:off x="1524878" y="5008149"/>
              <a:ext cx="149302" cy="149302"/>
            </a:xfrm>
            <a:prstGeom prst="ellipse">
              <a:avLst/>
            </a:prstGeom>
            <a:solidFill>
              <a:srgbClr val="FFFFFF"/>
            </a:solidFill>
            <a:ln w="38100" cap="flat" cmpd="sng">
              <a:solidFill>
                <a:srgbClr val="0080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77" name="AutoShape 33"/>
            <p:cNvCxnSpPr>
              <a:cxnSpLocks noChangeShapeType="1"/>
              <a:stCxn id="179" idx="0"/>
              <a:endCxn id="178" idx="0"/>
            </p:cNvCxnSpPr>
            <p:nvPr/>
          </p:nvCxnSpPr>
          <p:spPr bwMode="auto">
            <a:xfrm flipH="1">
              <a:off x="1789889" y="4944695"/>
              <a:ext cx="119441" cy="399382"/>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78" name="Oval 34"/>
            <p:cNvSpPr>
              <a:spLocks/>
            </p:cNvSpPr>
            <p:nvPr/>
          </p:nvSpPr>
          <p:spPr bwMode="auto">
            <a:xfrm>
              <a:off x="1715238" y="5269426"/>
              <a:ext cx="149302" cy="149302"/>
            </a:xfrm>
            <a:prstGeom prst="ellipse">
              <a:avLst/>
            </a:prstGeom>
            <a:solidFill>
              <a:srgbClr val="FFFFFF"/>
            </a:solidFill>
            <a:ln w="38100" cap="flat" cmpd="sng">
              <a:solidFill>
                <a:srgbClr val="0080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Oval 35"/>
            <p:cNvSpPr>
              <a:spLocks/>
            </p:cNvSpPr>
            <p:nvPr/>
          </p:nvSpPr>
          <p:spPr bwMode="auto">
            <a:xfrm>
              <a:off x="1834679" y="4870044"/>
              <a:ext cx="149302" cy="149302"/>
            </a:xfrm>
            <a:prstGeom prst="ellipse">
              <a:avLst/>
            </a:prstGeom>
            <a:solidFill>
              <a:srgbClr val="FFFFFF"/>
            </a:solidFill>
            <a:ln w="38100" cap="flat" cmpd="sng">
              <a:solidFill>
                <a:srgbClr val="0080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0" name="Oval 36"/>
            <p:cNvSpPr>
              <a:spLocks/>
            </p:cNvSpPr>
            <p:nvPr/>
          </p:nvSpPr>
          <p:spPr bwMode="auto">
            <a:xfrm>
              <a:off x="1789888" y="5847970"/>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81" name="AutoShape 37"/>
            <p:cNvCxnSpPr>
              <a:cxnSpLocks noChangeShapeType="1"/>
              <a:stCxn id="182" idx="0"/>
              <a:endCxn id="184" idx="0"/>
            </p:cNvCxnSpPr>
            <p:nvPr/>
          </p:nvCxnSpPr>
          <p:spPr bwMode="auto">
            <a:xfrm>
              <a:off x="927672" y="5922621"/>
              <a:ext cx="623334" cy="227685"/>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82" name="Oval 38"/>
            <p:cNvSpPr>
              <a:spLocks/>
            </p:cNvSpPr>
            <p:nvPr/>
          </p:nvSpPr>
          <p:spPr bwMode="auto">
            <a:xfrm>
              <a:off x="853021" y="5847970"/>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3" name="Oval 39"/>
            <p:cNvSpPr>
              <a:spLocks/>
            </p:cNvSpPr>
            <p:nvPr/>
          </p:nvSpPr>
          <p:spPr bwMode="auto">
            <a:xfrm>
              <a:off x="1207612" y="5497111"/>
              <a:ext cx="149302" cy="149302"/>
            </a:xfrm>
            <a:prstGeom prst="ellipse">
              <a:avLst/>
            </a:prstGeom>
            <a:solidFill>
              <a:srgbClr val="FFFFFF"/>
            </a:solidFill>
            <a:ln w="38100" cap="flat" cmpd="sng">
              <a:solidFill>
                <a:srgbClr val="0000FF"/>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4" name="Oval 40"/>
            <p:cNvSpPr>
              <a:spLocks/>
            </p:cNvSpPr>
            <p:nvPr/>
          </p:nvSpPr>
          <p:spPr bwMode="auto">
            <a:xfrm>
              <a:off x="1476355" y="6075655"/>
              <a:ext cx="149302" cy="149302"/>
            </a:xfrm>
            <a:prstGeom prst="ellipse">
              <a:avLst/>
            </a:prstGeom>
            <a:solidFill>
              <a:srgbClr val="FFFFFF"/>
            </a:solidFill>
            <a:ln w="38100" cap="flat" cmpd="sng">
              <a:solidFill>
                <a:srgbClr val="0000FF"/>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5" name="Freeform 184"/>
            <p:cNvSpPr/>
            <p:nvPr/>
          </p:nvSpPr>
          <p:spPr>
            <a:xfrm>
              <a:off x="741791" y="4794896"/>
              <a:ext cx="798825" cy="1071912"/>
            </a:xfrm>
            <a:custGeom>
              <a:avLst/>
              <a:gdLst>
                <a:gd name="connsiteX0" fmla="*/ 1911100 w 1911100"/>
                <a:gd name="connsiteY0" fmla="*/ 0 h 2564430"/>
                <a:gd name="connsiteX1" fmla="*/ 1146660 w 1911100"/>
                <a:gd name="connsiteY1" fmla="*/ 1393176 h 2564430"/>
                <a:gd name="connsiteX2" fmla="*/ 0 w 1911100"/>
                <a:gd name="connsiteY2" fmla="*/ 2564430 h 2564430"/>
                <a:gd name="connsiteX3" fmla="*/ 0 w 1911100"/>
                <a:gd name="connsiteY3" fmla="*/ 2564430 h 2564430"/>
                <a:gd name="connsiteX4" fmla="*/ 0 w 1911100"/>
                <a:gd name="connsiteY4" fmla="*/ 2564430 h 2564430"/>
                <a:gd name="connsiteX5" fmla="*/ 0 w 1911100"/>
                <a:gd name="connsiteY5" fmla="*/ 2564430 h 256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1100" h="2564430">
                  <a:moveTo>
                    <a:pt x="1911100" y="0"/>
                  </a:moveTo>
                  <a:cubicBezTo>
                    <a:pt x="1688138" y="482885"/>
                    <a:pt x="1465177" y="965771"/>
                    <a:pt x="1146660" y="1393176"/>
                  </a:cubicBezTo>
                  <a:cubicBezTo>
                    <a:pt x="828143" y="1820581"/>
                    <a:pt x="0" y="2564430"/>
                    <a:pt x="0" y="2564430"/>
                  </a:cubicBezTo>
                  <a:lnTo>
                    <a:pt x="0" y="2564430"/>
                  </a:lnTo>
                  <a:lnTo>
                    <a:pt x="0" y="2564430"/>
                  </a:lnTo>
                  <a:lnTo>
                    <a:pt x="0" y="2564430"/>
                  </a:lnTo>
                </a:path>
              </a:pathLst>
            </a:custGeom>
            <a:noFill/>
            <a:ln w="19050" cap="flat" cmpd="sng" algn="ctr">
              <a:solidFill>
                <a:schemeClr val="tx1">
                  <a:lumMod val="85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Freeform 185"/>
            <p:cNvSpPr/>
            <p:nvPr/>
          </p:nvSpPr>
          <p:spPr>
            <a:xfrm>
              <a:off x="1283258" y="5304512"/>
              <a:ext cx="703219" cy="477765"/>
            </a:xfrm>
            <a:custGeom>
              <a:avLst/>
              <a:gdLst>
                <a:gd name="connsiteX0" fmla="*/ 0 w 1701496"/>
                <a:gd name="connsiteY0" fmla="*/ 0 h 1072622"/>
                <a:gd name="connsiteX1" fmla="*/ 579495 w 1701496"/>
                <a:gd name="connsiteY1" fmla="*/ 850700 h 1072622"/>
                <a:gd name="connsiteX2" fmla="*/ 1701496 w 1701496"/>
                <a:gd name="connsiteY2" fmla="*/ 1072622 h 1072622"/>
                <a:gd name="connsiteX3" fmla="*/ 1701496 w 1701496"/>
                <a:gd name="connsiteY3" fmla="*/ 1072622 h 1072622"/>
                <a:gd name="connsiteX4" fmla="*/ 1701496 w 1701496"/>
                <a:gd name="connsiteY4" fmla="*/ 1072622 h 1072622"/>
                <a:gd name="connsiteX5" fmla="*/ 1701496 w 1701496"/>
                <a:gd name="connsiteY5" fmla="*/ 1072622 h 107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1496" h="1072622">
                  <a:moveTo>
                    <a:pt x="0" y="0"/>
                  </a:moveTo>
                  <a:cubicBezTo>
                    <a:pt x="147956" y="335965"/>
                    <a:pt x="295912" y="671930"/>
                    <a:pt x="579495" y="850700"/>
                  </a:cubicBezTo>
                  <a:cubicBezTo>
                    <a:pt x="863078" y="1029470"/>
                    <a:pt x="1701496" y="1072622"/>
                    <a:pt x="1701496" y="1072622"/>
                  </a:cubicBezTo>
                  <a:lnTo>
                    <a:pt x="1701496" y="1072622"/>
                  </a:lnTo>
                  <a:lnTo>
                    <a:pt x="1701496" y="1072622"/>
                  </a:lnTo>
                  <a:lnTo>
                    <a:pt x="1701496" y="1072622"/>
                  </a:lnTo>
                </a:path>
              </a:pathLst>
            </a:custGeom>
            <a:noFill/>
            <a:ln w="19050" cap="flat" cmpd="sng" algn="ctr">
              <a:solidFill>
                <a:schemeClr val="tx1">
                  <a:lumMod val="85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cxnSp>
        <p:nvCxnSpPr>
          <p:cNvPr id="187" name="Straight Arrow Connector 186"/>
          <p:cNvCxnSpPr>
            <a:endCxn id="144" idx="0"/>
          </p:cNvCxnSpPr>
          <p:nvPr/>
        </p:nvCxnSpPr>
        <p:spPr>
          <a:xfrm>
            <a:off x="1096847" y="4224008"/>
            <a:ext cx="202614" cy="546588"/>
          </a:xfrm>
          <a:prstGeom prst="straightConnector1">
            <a:avLst/>
          </a:prstGeom>
          <a:ln w="381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nvGrpSpPr>
          <p:cNvPr id="188" name="Group 187"/>
          <p:cNvGrpSpPr/>
          <p:nvPr/>
        </p:nvGrpSpPr>
        <p:grpSpPr>
          <a:xfrm>
            <a:off x="2359481" y="4770507"/>
            <a:ext cx="1568450" cy="1527175"/>
            <a:chOff x="2327358" y="4770507"/>
            <a:chExt cx="1568450" cy="1527175"/>
          </a:xfrm>
        </p:grpSpPr>
        <p:sp>
          <p:nvSpPr>
            <p:cNvPr id="189" name="Rectangle 188"/>
            <p:cNvSpPr/>
            <p:nvPr/>
          </p:nvSpPr>
          <p:spPr>
            <a:xfrm>
              <a:off x="2327358" y="4770507"/>
              <a:ext cx="1568450" cy="1527175"/>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0" name="AutoShape 13"/>
            <p:cNvCxnSpPr>
              <a:cxnSpLocks noChangeShapeType="1"/>
            </p:cNvCxnSpPr>
            <p:nvPr/>
          </p:nvCxnSpPr>
          <p:spPr bwMode="auto">
            <a:xfrm flipH="1" flipV="1">
              <a:off x="2592980" y="5642177"/>
              <a:ext cx="159255" cy="254808"/>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91" name="AutoShape 6"/>
            <p:cNvCxnSpPr>
              <a:cxnSpLocks noChangeShapeType="1"/>
            </p:cNvCxnSpPr>
            <p:nvPr/>
          </p:nvCxnSpPr>
          <p:spPr bwMode="auto">
            <a:xfrm flipH="1">
              <a:off x="3102596" y="5368125"/>
              <a:ext cx="127403" cy="191106"/>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92" name="AutoShape 2"/>
            <p:cNvCxnSpPr>
              <a:cxnSpLocks noChangeShapeType="1"/>
              <a:stCxn id="200" idx="0"/>
              <a:endCxn id="195" idx="0"/>
            </p:cNvCxnSpPr>
            <p:nvPr/>
          </p:nvCxnSpPr>
          <p:spPr bwMode="auto">
            <a:xfrm flipH="1">
              <a:off x="2646014" y="4944607"/>
              <a:ext cx="500627" cy="55522"/>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93" name="AutoShape 3"/>
            <p:cNvCxnSpPr>
              <a:cxnSpLocks noChangeShapeType="1"/>
              <a:stCxn id="195" idx="0"/>
              <a:endCxn id="198" idx="0"/>
            </p:cNvCxnSpPr>
            <p:nvPr/>
          </p:nvCxnSpPr>
          <p:spPr bwMode="auto">
            <a:xfrm>
              <a:off x="2646480" y="5000594"/>
              <a:ext cx="313534" cy="134372"/>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94" name="AutoShape 4"/>
            <p:cNvCxnSpPr>
              <a:cxnSpLocks noChangeShapeType="1"/>
              <a:stCxn id="195" idx="0"/>
              <a:endCxn id="202" idx="0"/>
            </p:cNvCxnSpPr>
            <p:nvPr/>
          </p:nvCxnSpPr>
          <p:spPr bwMode="auto">
            <a:xfrm flipH="1">
              <a:off x="2508376" y="5000594"/>
              <a:ext cx="137638" cy="309801"/>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95" name="Oval 5"/>
            <p:cNvSpPr>
              <a:spLocks/>
            </p:cNvSpPr>
            <p:nvPr/>
          </p:nvSpPr>
          <p:spPr bwMode="auto">
            <a:xfrm>
              <a:off x="2571829" y="4925943"/>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96" name="AutoShape 6"/>
            <p:cNvCxnSpPr>
              <a:cxnSpLocks noChangeShapeType="1"/>
              <a:stCxn id="198" idx="0"/>
              <a:endCxn id="206" idx="0"/>
            </p:cNvCxnSpPr>
            <p:nvPr/>
          </p:nvCxnSpPr>
          <p:spPr bwMode="auto">
            <a:xfrm flipH="1">
              <a:off x="2825642" y="5134966"/>
              <a:ext cx="134372" cy="317266"/>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197" name="AutoShape 7"/>
            <p:cNvCxnSpPr>
              <a:cxnSpLocks noChangeShapeType="1"/>
              <a:stCxn id="198" idx="0"/>
              <a:endCxn id="210" idx="0"/>
            </p:cNvCxnSpPr>
            <p:nvPr/>
          </p:nvCxnSpPr>
          <p:spPr bwMode="auto">
            <a:xfrm>
              <a:off x="2960013" y="5134966"/>
              <a:ext cx="276208" cy="209023"/>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198" name="Oval 8"/>
            <p:cNvSpPr>
              <a:spLocks/>
            </p:cNvSpPr>
            <p:nvPr/>
          </p:nvSpPr>
          <p:spPr bwMode="auto">
            <a:xfrm>
              <a:off x="2885362" y="5060315"/>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99" name="AutoShape 9"/>
            <p:cNvCxnSpPr>
              <a:cxnSpLocks noChangeShapeType="1"/>
              <a:stCxn id="200" idx="0"/>
              <a:endCxn id="221" idx="0"/>
            </p:cNvCxnSpPr>
            <p:nvPr/>
          </p:nvCxnSpPr>
          <p:spPr bwMode="auto">
            <a:xfrm>
              <a:off x="3146641" y="4944606"/>
              <a:ext cx="265010" cy="138104"/>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00" name="Oval 10"/>
            <p:cNvSpPr>
              <a:spLocks/>
            </p:cNvSpPr>
            <p:nvPr/>
          </p:nvSpPr>
          <p:spPr bwMode="auto">
            <a:xfrm>
              <a:off x="3071990" y="4869955"/>
              <a:ext cx="149302" cy="149302"/>
            </a:xfrm>
            <a:prstGeom prst="ellipse">
              <a:avLst/>
            </a:prstGeom>
            <a:solidFill>
              <a:srgbClr val="FFFFFF"/>
            </a:solidFill>
            <a:ln w="38100" cap="flat" cmpd="sng">
              <a:solidFill>
                <a:srgbClr val="FF00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01" name="AutoShape 11"/>
            <p:cNvCxnSpPr>
              <a:cxnSpLocks noChangeShapeType="1"/>
              <a:stCxn id="202" idx="0"/>
              <a:endCxn id="207" idx="0"/>
            </p:cNvCxnSpPr>
            <p:nvPr/>
          </p:nvCxnSpPr>
          <p:spPr bwMode="auto">
            <a:xfrm>
              <a:off x="2508376" y="5310395"/>
              <a:ext cx="82116" cy="328464"/>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02" name="Oval 12"/>
            <p:cNvSpPr>
              <a:spLocks/>
            </p:cNvSpPr>
            <p:nvPr/>
          </p:nvSpPr>
          <p:spPr bwMode="auto">
            <a:xfrm>
              <a:off x="2433725" y="5235745"/>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03" name="AutoShape 13"/>
            <p:cNvCxnSpPr>
              <a:cxnSpLocks noChangeShapeType="1"/>
              <a:stCxn id="206" idx="0"/>
              <a:endCxn id="207" idx="0"/>
            </p:cNvCxnSpPr>
            <p:nvPr/>
          </p:nvCxnSpPr>
          <p:spPr bwMode="auto">
            <a:xfrm flipH="1">
              <a:off x="2590492" y="5452232"/>
              <a:ext cx="234683" cy="186627"/>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04" name="AutoShape 14"/>
            <p:cNvCxnSpPr>
              <a:cxnSpLocks noChangeShapeType="1"/>
              <a:stCxn id="206" idx="0"/>
              <a:endCxn id="228" idx="0"/>
            </p:cNvCxnSpPr>
            <p:nvPr/>
          </p:nvCxnSpPr>
          <p:spPr bwMode="auto">
            <a:xfrm>
              <a:off x="2825642" y="5452232"/>
              <a:ext cx="268743" cy="119441"/>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05" name="AutoShape 15"/>
            <p:cNvCxnSpPr>
              <a:cxnSpLocks noChangeShapeType="1"/>
              <a:stCxn id="206" idx="0"/>
              <a:endCxn id="227" idx="0"/>
            </p:cNvCxnSpPr>
            <p:nvPr/>
          </p:nvCxnSpPr>
          <p:spPr bwMode="auto">
            <a:xfrm flipH="1">
              <a:off x="2739794" y="5452232"/>
              <a:ext cx="85849" cy="470300"/>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06" name="Oval 16"/>
            <p:cNvSpPr>
              <a:spLocks/>
            </p:cNvSpPr>
            <p:nvPr/>
          </p:nvSpPr>
          <p:spPr bwMode="auto">
            <a:xfrm>
              <a:off x="2750991" y="5377581"/>
              <a:ext cx="149302" cy="149302"/>
            </a:xfrm>
            <a:prstGeom prst="ellipse">
              <a:avLst/>
            </a:prstGeom>
            <a:solidFill>
              <a:srgbClr val="FFFFFF"/>
            </a:solidFill>
            <a:ln w="38100" cap="flat" cmpd="sng">
              <a:solidFill>
                <a:srgbClr val="FF00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7" name="Oval 17"/>
            <p:cNvSpPr>
              <a:spLocks/>
            </p:cNvSpPr>
            <p:nvPr/>
          </p:nvSpPr>
          <p:spPr bwMode="auto">
            <a:xfrm>
              <a:off x="2515841" y="5564208"/>
              <a:ext cx="149302" cy="149302"/>
            </a:xfrm>
            <a:prstGeom prst="ellipse">
              <a:avLst/>
            </a:prstGeom>
            <a:solidFill>
              <a:srgbClr val="FFFFFF"/>
            </a:solidFill>
            <a:ln w="38100" cap="flat" cmpd="sng">
              <a:solidFill>
                <a:srgbClr val="FF00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08" name="AutoShape 18"/>
            <p:cNvCxnSpPr>
              <a:cxnSpLocks noChangeShapeType="1"/>
              <a:stCxn id="221" idx="0"/>
              <a:endCxn id="210" idx="0"/>
            </p:cNvCxnSpPr>
            <p:nvPr/>
          </p:nvCxnSpPr>
          <p:spPr bwMode="auto">
            <a:xfrm flipH="1">
              <a:off x="3236221" y="5082711"/>
              <a:ext cx="175429" cy="261278"/>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09" name="AutoShape 19"/>
            <p:cNvCxnSpPr>
              <a:cxnSpLocks noChangeShapeType="1"/>
              <a:stCxn id="210" idx="0"/>
              <a:endCxn id="218" idx="0"/>
            </p:cNvCxnSpPr>
            <p:nvPr/>
          </p:nvCxnSpPr>
          <p:spPr bwMode="auto">
            <a:xfrm>
              <a:off x="3236221" y="5343988"/>
              <a:ext cx="175429" cy="272475"/>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10" name="Oval 20"/>
            <p:cNvSpPr>
              <a:spLocks/>
            </p:cNvSpPr>
            <p:nvPr/>
          </p:nvSpPr>
          <p:spPr bwMode="auto">
            <a:xfrm>
              <a:off x="3161570" y="5269337"/>
              <a:ext cx="149302" cy="149302"/>
            </a:xfrm>
            <a:prstGeom prst="ellipse">
              <a:avLst/>
            </a:prstGeom>
            <a:solidFill>
              <a:srgbClr val="FFFFFF"/>
            </a:solidFill>
            <a:ln w="38100" cap="flat" cmpd="sng">
              <a:solidFill>
                <a:srgbClr val="0080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11" name="AutoShape 21"/>
            <p:cNvCxnSpPr>
              <a:cxnSpLocks noChangeShapeType="1"/>
              <a:stCxn id="228" idx="0"/>
              <a:endCxn id="215" idx="0"/>
            </p:cNvCxnSpPr>
            <p:nvPr/>
          </p:nvCxnSpPr>
          <p:spPr bwMode="auto">
            <a:xfrm>
              <a:off x="3094385" y="5571673"/>
              <a:ext cx="0" cy="265011"/>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12" name="AutoShape 22"/>
            <p:cNvCxnSpPr>
              <a:cxnSpLocks noChangeShapeType="1"/>
              <a:stCxn id="215" idx="0"/>
              <a:endCxn id="227" idx="0"/>
            </p:cNvCxnSpPr>
            <p:nvPr/>
          </p:nvCxnSpPr>
          <p:spPr bwMode="auto">
            <a:xfrm flipH="1">
              <a:off x="2739794" y="5836217"/>
              <a:ext cx="354591" cy="86315"/>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13" name="AutoShape 23"/>
            <p:cNvCxnSpPr>
              <a:cxnSpLocks noChangeShapeType="1"/>
              <a:stCxn id="215" idx="0"/>
              <a:endCxn id="229" idx="0"/>
            </p:cNvCxnSpPr>
            <p:nvPr/>
          </p:nvCxnSpPr>
          <p:spPr bwMode="auto">
            <a:xfrm>
              <a:off x="3094385" y="5836684"/>
              <a:ext cx="268743" cy="313534"/>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14" name="AutoShape 24"/>
            <p:cNvCxnSpPr>
              <a:cxnSpLocks noChangeShapeType="1"/>
              <a:stCxn id="215" idx="0"/>
              <a:endCxn id="225" idx="0"/>
            </p:cNvCxnSpPr>
            <p:nvPr/>
          </p:nvCxnSpPr>
          <p:spPr bwMode="auto">
            <a:xfrm>
              <a:off x="3094385" y="5836684"/>
              <a:ext cx="582276" cy="85849"/>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15" name="Oval 25"/>
            <p:cNvSpPr>
              <a:spLocks/>
            </p:cNvSpPr>
            <p:nvPr/>
          </p:nvSpPr>
          <p:spPr bwMode="auto">
            <a:xfrm>
              <a:off x="3019734" y="5762033"/>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16" name="AutoShape 27"/>
            <p:cNvCxnSpPr>
              <a:cxnSpLocks noChangeShapeType="1"/>
              <a:stCxn id="223" idx="0"/>
              <a:endCxn id="218" idx="0"/>
            </p:cNvCxnSpPr>
            <p:nvPr/>
          </p:nvCxnSpPr>
          <p:spPr bwMode="auto">
            <a:xfrm flipH="1">
              <a:off x="3411651" y="5343988"/>
              <a:ext cx="190360" cy="272475"/>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17" name="AutoShape 28"/>
            <p:cNvCxnSpPr>
              <a:cxnSpLocks noChangeShapeType="1"/>
              <a:stCxn id="218" idx="0"/>
              <a:endCxn id="225" idx="0"/>
            </p:cNvCxnSpPr>
            <p:nvPr/>
          </p:nvCxnSpPr>
          <p:spPr bwMode="auto">
            <a:xfrm>
              <a:off x="3411651" y="5616464"/>
              <a:ext cx="265010" cy="306068"/>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18" name="Oval 29"/>
            <p:cNvSpPr>
              <a:spLocks/>
            </p:cNvSpPr>
            <p:nvPr/>
          </p:nvSpPr>
          <p:spPr bwMode="auto">
            <a:xfrm>
              <a:off x="3337000" y="5541813"/>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19" name="AutoShape 30"/>
            <p:cNvCxnSpPr>
              <a:cxnSpLocks noChangeShapeType="1"/>
              <a:stCxn id="221" idx="0"/>
              <a:endCxn id="223" idx="0"/>
            </p:cNvCxnSpPr>
            <p:nvPr/>
          </p:nvCxnSpPr>
          <p:spPr bwMode="auto">
            <a:xfrm>
              <a:off x="3411651" y="5082711"/>
              <a:ext cx="190360" cy="261278"/>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20" name="AutoShape 31"/>
            <p:cNvCxnSpPr>
              <a:cxnSpLocks noChangeShapeType="1"/>
              <a:stCxn id="224" idx="0"/>
              <a:endCxn id="221" idx="0"/>
            </p:cNvCxnSpPr>
            <p:nvPr/>
          </p:nvCxnSpPr>
          <p:spPr bwMode="auto">
            <a:xfrm flipH="1">
              <a:off x="3411651" y="4944606"/>
              <a:ext cx="309801" cy="138104"/>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21" name="Oval 32"/>
            <p:cNvSpPr>
              <a:spLocks/>
            </p:cNvSpPr>
            <p:nvPr/>
          </p:nvSpPr>
          <p:spPr bwMode="auto">
            <a:xfrm>
              <a:off x="3337000" y="5008060"/>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22" name="AutoShape 33"/>
            <p:cNvCxnSpPr>
              <a:cxnSpLocks noChangeShapeType="1"/>
              <a:stCxn id="224" idx="0"/>
              <a:endCxn id="223" idx="0"/>
            </p:cNvCxnSpPr>
            <p:nvPr/>
          </p:nvCxnSpPr>
          <p:spPr bwMode="auto">
            <a:xfrm flipH="1">
              <a:off x="3602011" y="4944606"/>
              <a:ext cx="119441" cy="399382"/>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23" name="Oval 34"/>
            <p:cNvSpPr>
              <a:spLocks/>
            </p:cNvSpPr>
            <p:nvPr/>
          </p:nvSpPr>
          <p:spPr bwMode="auto">
            <a:xfrm>
              <a:off x="3527360" y="5269337"/>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4" name="Oval 35"/>
            <p:cNvSpPr>
              <a:spLocks/>
            </p:cNvSpPr>
            <p:nvPr/>
          </p:nvSpPr>
          <p:spPr bwMode="auto">
            <a:xfrm>
              <a:off x="3646801" y="4869955"/>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5" name="Oval 36"/>
            <p:cNvSpPr>
              <a:spLocks/>
            </p:cNvSpPr>
            <p:nvPr/>
          </p:nvSpPr>
          <p:spPr bwMode="auto">
            <a:xfrm>
              <a:off x="3602010" y="5847881"/>
              <a:ext cx="149302" cy="149302"/>
            </a:xfrm>
            <a:prstGeom prst="ellipse">
              <a:avLst/>
            </a:prstGeom>
            <a:solidFill>
              <a:srgbClr val="FFFFFF"/>
            </a:solidFill>
            <a:ln w="38100" cap="flat" cmpd="sng">
              <a:solidFill>
                <a:srgbClr val="0000FF"/>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26" name="AutoShape 37"/>
            <p:cNvCxnSpPr>
              <a:cxnSpLocks noChangeShapeType="1"/>
              <a:stCxn id="227" idx="0"/>
              <a:endCxn id="229" idx="0"/>
            </p:cNvCxnSpPr>
            <p:nvPr/>
          </p:nvCxnSpPr>
          <p:spPr bwMode="auto">
            <a:xfrm>
              <a:off x="2739794" y="5922532"/>
              <a:ext cx="623334" cy="227685"/>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27" name="Oval 38"/>
            <p:cNvSpPr>
              <a:spLocks/>
            </p:cNvSpPr>
            <p:nvPr/>
          </p:nvSpPr>
          <p:spPr bwMode="auto">
            <a:xfrm>
              <a:off x="2665143" y="5847881"/>
              <a:ext cx="149302" cy="149302"/>
            </a:xfrm>
            <a:prstGeom prst="ellipse">
              <a:avLst/>
            </a:prstGeom>
            <a:solidFill>
              <a:srgbClr val="FFFFFF"/>
            </a:solidFill>
            <a:ln w="38100" cap="flat" cmpd="sng">
              <a:solidFill>
                <a:srgbClr val="0000FF"/>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8" name="Oval 39"/>
            <p:cNvSpPr>
              <a:spLocks/>
            </p:cNvSpPr>
            <p:nvPr/>
          </p:nvSpPr>
          <p:spPr bwMode="auto">
            <a:xfrm>
              <a:off x="3019734" y="5497022"/>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9" name="Oval 40"/>
            <p:cNvSpPr>
              <a:spLocks/>
            </p:cNvSpPr>
            <p:nvPr/>
          </p:nvSpPr>
          <p:spPr bwMode="auto">
            <a:xfrm>
              <a:off x="3288477" y="6075566"/>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0" name="Freeform 229"/>
            <p:cNvSpPr/>
            <p:nvPr/>
          </p:nvSpPr>
          <p:spPr>
            <a:xfrm>
              <a:off x="2553913" y="4794807"/>
              <a:ext cx="798825" cy="1071912"/>
            </a:xfrm>
            <a:custGeom>
              <a:avLst/>
              <a:gdLst>
                <a:gd name="connsiteX0" fmla="*/ 1911100 w 1911100"/>
                <a:gd name="connsiteY0" fmla="*/ 0 h 2564430"/>
                <a:gd name="connsiteX1" fmla="*/ 1146660 w 1911100"/>
                <a:gd name="connsiteY1" fmla="*/ 1393176 h 2564430"/>
                <a:gd name="connsiteX2" fmla="*/ 0 w 1911100"/>
                <a:gd name="connsiteY2" fmla="*/ 2564430 h 2564430"/>
                <a:gd name="connsiteX3" fmla="*/ 0 w 1911100"/>
                <a:gd name="connsiteY3" fmla="*/ 2564430 h 2564430"/>
                <a:gd name="connsiteX4" fmla="*/ 0 w 1911100"/>
                <a:gd name="connsiteY4" fmla="*/ 2564430 h 2564430"/>
                <a:gd name="connsiteX5" fmla="*/ 0 w 1911100"/>
                <a:gd name="connsiteY5" fmla="*/ 2564430 h 256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1100" h="2564430">
                  <a:moveTo>
                    <a:pt x="1911100" y="0"/>
                  </a:moveTo>
                  <a:cubicBezTo>
                    <a:pt x="1688138" y="482885"/>
                    <a:pt x="1465177" y="965771"/>
                    <a:pt x="1146660" y="1393176"/>
                  </a:cubicBezTo>
                  <a:cubicBezTo>
                    <a:pt x="828143" y="1820581"/>
                    <a:pt x="0" y="2564430"/>
                    <a:pt x="0" y="2564430"/>
                  </a:cubicBezTo>
                  <a:lnTo>
                    <a:pt x="0" y="2564430"/>
                  </a:lnTo>
                  <a:lnTo>
                    <a:pt x="0" y="2564430"/>
                  </a:lnTo>
                  <a:lnTo>
                    <a:pt x="0" y="2564430"/>
                  </a:lnTo>
                </a:path>
              </a:pathLst>
            </a:custGeom>
            <a:noFill/>
            <a:ln w="19050" cap="flat" cmpd="sng" algn="ctr">
              <a:solidFill>
                <a:schemeClr val="tx1">
                  <a:lumMod val="85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1" name="Freeform 230"/>
            <p:cNvSpPr/>
            <p:nvPr/>
          </p:nvSpPr>
          <p:spPr>
            <a:xfrm>
              <a:off x="3095380" y="5304423"/>
              <a:ext cx="703219" cy="477765"/>
            </a:xfrm>
            <a:custGeom>
              <a:avLst/>
              <a:gdLst>
                <a:gd name="connsiteX0" fmla="*/ 0 w 1701496"/>
                <a:gd name="connsiteY0" fmla="*/ 0 h 1072622"/>
                <a:gd name="connsiteX1" fmla="*/ 579495 w 1701496"/>
                <a:gd name="connsiteY1" fmla="*/ 850700 h 1072622"/>
                <a:gd name="connsiteX2" fmla="*/ 1701496 w 1701496"/>
                <a:gd name="connsiteY2" fmla="*/ 1072622 h 1072622"/>
                <a:gd name="connsiteX3" fmla="*/ 1701496 w 1701496"/>
                <a:gd name="connsiteY3" fmla="*/ 1072622 h 1072622"/>
                <a:gd name="connsiteX4" fmla="*/ 1701496 w 1701496"/>
                <a:gd name="connsiteY4" fmla="*/ 1072622 h 1072622"/>
                <a:gd name="connsiteX5" fmla="*/ 1701496 w 1701496"/>
                <a:gd name="connsiteY5" fmla="*/ 1072622 h 107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1496" h="1072622">
                  <a:moveTo>
                    <a:pt x="0" y="0"/>
                  </a:moveTo>
                  <a:cubicBezTo>
                    <a:pt x="147956" y="335965"/>
                    <a:pt x="295912" y="671930"/>
                    <a:pt x="579495" y="850700"/>
                  </a:cubicBezTo>
                  <a:cubicBezTo>
                    <a:pt x="863078" y="1029470"/>
                    <a:pt x="1701496" y="1072622"/>
                    <a:pt x="1701496" y="1072622"/>
                  </a:cubicBezTo>
                  <a:lnTo>
                    <a:pt x="1701496" y="1072622"/>
                  </a:lnTo>
                  <a:lnTo>
                    <a:pt x="1701496" y="1072622"/>
                  </a:lnTo>
                  <a:lnTo>
                    <a:pt x="1701496" y="1072622"/>
                  </a:lnTo>
                </a:path>
              </a:pathLst>
            </a:custGeom>
            <a:noFill/>
            <a:ln w="19050" cap="flat" cmpd="sng" algn="ctr">
              <a:solidFill>
                <a:schemeClr val="tx1">
                  <a:lumMod val="85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cxnSp>
        <p:nvCxnSpPr>
          <p:cNvPr id="232" name="Straight Arrow Connector 231"/>
          <p:cNvCxnSpPr>
            <a:endCxn id="189" idx="0"/>
          </p:cNvCxnSpPr>
          <p:nvPr/>
        </p:nvCxnSpPr>
        <p:spPr>
          <a:xfrm>
            <a:off x="2299530" y="4224008"/>
            <a:ext cx="844176" cy="546499"/>
          </a:xfrm>
          <a:prstGeom prst="straightConnector1">
            <a:avLst/>
          </a:prstGeom>
          <a:ln w="381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nvGrpSpPr>
          <p:cNvPr id="233" name="Group 232"/>
          <p:cNvGrpSpPr/>
          <p:nvPr/>
        </p:nvGrpSpPr>
        <p:grpSpPr>
          <a:xfrm>
            <a:off x="4203726" y="4772517"/>
            <a:ext cx="1568450" cy="1527175"/>
            <a:chOff x="4191549" y="4772517"/>
            <a:chExt cx="1568450" cy="1527175"/>
          </a:xfrm>
        </p:grpSpPr>
        <p:sp>
          <p:nvSpPr>
            <p:cNvPr id="234" name="Rectangle 233"/>
            <p:cNvSpPr/>
            <p:nvPr/>
          </p:nvSpPr>
          <p:spPr>
            <a:xfrm>
              <a:off x="4191549" y="4772517"/>
              <a:ext cx="1568450" cy="1527175"/>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5" name="AutoShape 13"/>
            <p:cNvCxnSpPr>
              <a:cxnSpLocks noChangeShapeType="1"/>
            </p:cNvCxnSpPr>
            <p:nvPr/>
          </p:nvCxnSpPr>
          <p:spPr bwMode="auto">
            <a:xfrm flipH="1" flipV="1">
              <a:off x="4457171" y="5644187"/>
              <a:ext cx="159255" cy="254808"/>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36" name="AutoShape 6"/>
            <p:cNvCxnSpPr>
              <a:cxnSpLocks noChangeShapeType="1"/>
            </p:cNvCxnSpPr>
            <p:nvPr/>
          </p:nvCxnSpPr>
          <p:spPr bwMode="auto">
            <a:xfrm flipH="1">
              <a:off x="4966787" y="5370135"/>
              <a:ext cx="127403" cy="191106"/>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37" name="AutoShape 2"/>
            <p:cNvCxnSpPr>
              <a:cxnSpLocks noChangeShapeType="1"/>
              <a:stCxn id="245" idx="0"/>
              <a:endCxn id="240" idx="0"/>
            </p:cNvCxnSpPr>
            <p:nvPr/>
          </p:nvCxnSpPr>
          <p:spPr bwMode="auto">
            <a:xfrm flipH="1">
              <a:off x="4510205" y="4946617"/>
              <a:ext cx="500627" cy="55522"/>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38" name="AutoShape 3"/>
            <p:cNvCxnSpPr>
              <a:cxnSpLocks noChangeShapeType="1"/>
              <a:stCxn id="240" idx="0"/>
              <a:endCxn id="243" idx="0"/>
            </p:cNvCxnSpPr>
            <p:nvPr/>
          </p:nvCxnSpPr>
          <p:spPr bwMode="auto">
            <a:xfrm>
              <a:off x="4510671" y="5002604"/>
              <a:ext cx="313534" cy="134372"/>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39" name="AutoShape 4"/>
            <p:cNvCxnSpPr>
              <a:cxnSpLocks noChangeShapeType="1"/>
              <a:stCxn id="240" idx="0"/>
              <a:endCxn id="247" idx="0"/>
            </p:cNvCxnSpPr>
            <p:nvPr/>
          </p:nvCxnSpPr>
          <p:spPr bwMode="auto">
            <a:xfrm flipH="1">
              <a:off x="4372567" y="5002604"/>
              <a:ext cx="137638" cy="309801"/>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40" name="Oval 5"/>
            <p:cNvSpPr>
              <a:spLocks/>
            </p:cNvSpPr>
            <p:nvPr/>
          </p:nvSpPr>
          <p:spPr bwMode="auto">
            <a:xfrm>
              <a:off x="4436020" y="4927953"/>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41" name="AutoShape 6"/>
            <p:cNvCxnSpPr>
              <a:cxnSpLocks noChangeShapeType="1"/>
              <a:stCxn id="243" idx="0"/>
              <a:endCxn id="251" idx="0"/>
            </p:cNvCxnSpPr>
            <p:nvPr/>
          </p:nvCxnSpPr>
          <p:spPr bwMode="auto">
            <a:xfrm flipH="1">
              <a:off x="4689833" y="5136976"/>
              <a:ext cx="134372" cy="317266"/>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42" name="AutoShape 7"/>
            <p:cNvCxnSpPr>
              <a:cxnSpLocks noChangeShapeType="1"/>
              <a:stCxn id="243" idx="0"/>
              <a:endCxn id="255" idx="0"/>
            </p:cNvCxnSpPr>
            <p:nvPr/>
          </p:nvCxnSpPr>
          <p:spPr bwMode="auto">
            <a:xfrm>
              <a:off x="4824204" y="5136976"/>
              <a:ext cx="276208" cy="209023"/>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43" name="Oval 8"/>
            <p:cNvSpPr>
              <a:spLocks/>
            </p:cNvSpPr>
            <p:nvPr/>
          </p:nvSpPr>
          <p:spPr bwMode="auto">
            <a:xfrm>
              <a:off x="4749553" y="5062325"/>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44" name="AutoShape 9"/>
            <p:cNvCxnSpPr>
              <a:cxnSpLocks noChangeShapeType="1"/>
              <a:stCxn id="245" idx="0"/>
              <a:endCxn id="266" idx="0"/>
            </p:cNvCxnSpPr>
            <p:nvPr/>
          </p:nvCxnSpPr>
          <p:spPr bwMode="auto">
            <a:xfrm>
              <a:off x="5010832" y="4946616"/>
              <a:ext cx="265010" cy="138104"/>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45" name="Oval 10"/>
            <p:cNvSpPr>
              <a:spLocks/>
            </p:cNvSpPr>
            <p:nvPr/>
          </p:nvSpPr>
          <p:spPr bwMode="auto">
            <a:xfrm>
              <a:off x="4936181" y="4871965"/>
              <a:ext cx="149302" cy="149302"/>
            </a:xfrm>
            <a:prstGeom prst="ellipse">
              <a:avLst/>
            </a:prstGeom>
            <a:solidFill>
              <a:srgbClr val="FFFFFF"/>
            </a:solidFill>
            <a:ln w="38100" cap="flat" cmpd="sng">
              <a:solidFill>
                <a:srgbClr val="0080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46" name="AutoShape 11"/>
            <p:cNvCxnSpPr>
              <a:cxnSpLocks noChangeShapeType="1"/>
              <a:stCxn id="247" idx="0"/>
              <a:endCxn id="252" idx="0"/>
            </p:cNvCxnSpPr>
            <p:nvPr/>
          </p:nvCxnSpPr>
          <p:spPr bwMode="auto">
            <a:xfrm>
              <a:off x="4372567" y="5312405"/>
              <a:ext cx="82116" cy="328464"/>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47" name="Oval 12"/>
            <p:cNvSpPr>
              <a:spLocks/>
            </p:cNvSpPr>
            <p:nvPr/>
          </p:nvSpPr>
          <p:spPr bwMode="auto">
            <a:xfrm>
              <a:off x="4297916" y="5237755"/>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48" name="AutoShape 13"/>
            <p:cNvCxnSpPr>
              <a:cxnSpLocks noChangeShapeType="1"/>
              <a:stCxn id="251" idx="0"/>
              <a:endCxn id="252" idx="0"/>
            </p:cNvCxnSpPr>
            <p:nvPr/>
          </p:nvCxnSpPr>
          <p:spPr bwMode="auto">
            <a:xfrm flipH="1">
              <a:off x="4454683" y="5454242"/>
              <a:ext cx="234683" cy="186627"/>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49" name="AutoShape 14"/>
            <p:cNvCxnSpPr>
              <a:cxnSpLocks noChangeShapeType="1"/>
              <a:stCxn id="251" idx="0"/>
              <a:endCxn id="273" idx="0"/>
            </p:cNvCxnSpPr>
            <p:nvPr/>
          </p:nvCxnSpPr>
          <p:spPr bwMode="auto">
            <a:xfrm>
              <a:off x="4689833" y="5454242"/>
              <a:ext cx="268743" cy="119441"/>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50" name="AutoShape 15"/>
            <p:cNvCxnSpPr>
              <a:cxnSpLocks noChangeShapeType="1"/>
              <a:stCxn id="251" idx="0"/>
              <a:endCxn id="272" idx="0"/>
            </p:cNvCxnSpPr>
            <p:nvPr/>
          </p:nvCxnSpPr>
          <p:spPr bwMode="auto">
            <a:xfrm flipH="1">
              <a:off x="4603985" y="5454242"/>
              <a:ext cx="85849" cy="470300"/>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51" name="Oval 16"/>
            <p:cNvSpPr>
              <a:spLocks/>
            </p:cNvSpPr>
            <p:nvPr/>
          </p:nvSpPr>
          <p:spPr bwMode="auto">
            <a:xfrm>
              <a:off x="4615182" y="5379591"/>
              <a:ext cx="149302" cy="149302"/>
            </a:xfrm>
            <a:prstGeom prst="ellipse">
              <a:avLst/>
            </a:prstGeom>
            <a:solidFill>
              <a:srgbClr val="FFFFFF"/>
            </a:solidFill>
            <a:ln w="38100" cap="flat" cmpd="sng">
              <a:solidFill>
                <a:srgbClr val="0000FF"/>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2" name="Oval 17"/>
            <p:cNvSpPr>
              <a:spLocks/>
            </p:cNvSpPr>
            <p:nvPr/>
          </p:nvSpPr>
          <p:spPr bwMode="auto">
            <a:xfrm>
              <a:off x="4380032" y="5566218"/>
              <a:ext cx="149302" cy="149302"/>
            </a:xfrm>
            <a:prstGeom prst="ellipse">
              <a:avLst/>
            </a:prstGeom>
            <a:solidFill>
              <a:srgbClr val="FFFFFF"/>
            </a:solidFill>
            <a:ln w="38100" cap="flat" cmpd="sng">
              <a:solidFill>
                <a:srgbClr val="0000FF"/>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53" name="AutoShape 18"/>
            <p:cNvCxnSpPr>
              <a:cxnSpLocks noChangeShapeType="1"/>
              <a:stCxn id="266" idx="0"/>
              <a:endCxn id="255" idx="0"/>
            </p:cNvCxnSpPr>
            <p:nvPr/>
          </p:nvCxnSpPr>
          <p:spPr bwMode="auto">
            <a:xfrm flipH="1">
              <a:off x="5100412" y="5084721"/>
              <a:ext cx="175429" cy="261278"/>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54" name="AutoShape 19"/>
            <p:cNvCxnSpPr>
              <a:cxnSpLocks noChangeShapeType="1"/>
              <a:stCxn id="255" idx="0"/>
              <a:endCxn id="263" idx="0"/>
            </p:cNvCxnSpPr>
            <p:nvPr/>
          </p:nvCxnSpPr>
          <p:spPr bwMode="auto">
            <a:xfrm>
              <a:off x="5100412" y="5345998"/>
              <a:ext cx="175429" cy="272475"/>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55" name="Oval 20"/>
            <p:cNvSpPr>
              <a:spLocks/>
            </p:cNvSpPr>
            <p:nvPr/>
          </p:nvSpPr>
          <p:spPr bwMode="auto">
            <a:xfrm>
              <a:off x="5025761" y="5271347"/>
              <a:ext cx="149302" cy="149302"/>
            </a:xfrm>
            <a:prstGeom prst="ellipse">
              <a:avLst/>
            </a:prstGeom>
            <a:solidFill>
              <a:srgbClr val="FFFFFF"/>
            </a:solidFill>
            <a:ln w="38100" cap="flat" cmpd="sng">
              <a:gradFill flip="none" rotWithShape="1">
                <a:gsLst>
                  <a:gs pos="44000">
                    <a:srgbClr val="FF0000"/>
                  </a:gs>
                  <a:gs pos="56000">
                    <a:srgbClr val="0000FF"/>
                  </a:gs>
                </a:gsLst>
                <a:lin ang="0" scaled="1"/>
                <a:tileRect/>
              </a:gra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56" name="AutoShape 21"/>
            <p:cNvCxnSpPr>
              <a:cxnSpLocks noChangeShapeType="1"/>
              <a:stCxn id="273" idx="0"/>
              <a:endCxn id="260" idx="0"/>
            </p:cNvCxnSpPr>
            <p:nvPr/>
          </p:nvCxnSpPr>
          <p:spPr bwMode="auto">
            <a:xfrm>
              <a:off x="4958576" y="5573683"/>
              <a:ext cx="0" cy="265011"/>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57" name="AutoShape 22"/>
            <p:cNvCxnSpPr>
              <a:cxnSpLocks noChangeShapeType="1"/>
              <a:stCxn id="260" idx="0"/>
              <a:endCxn id="272" idx="0"/>
            </p:cNvCxnSpPr>
            <p:nvPr/>
          </p:nvCxnSpPr>
          <p:spPr bwMode="auto">
            <a:xfrm flipH="1">
              <a:off x="4603985" y="5838227"/>
              <a:ext cx="354591" cy="86315"/>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58" name="AutoShape 23"/>
            <p:cNvCxnSpPr>
              <a:cxnSpLocks noChangeShapeType="1"/>
              <a:stCxn id="260" idx="0"/>
              <a:endCxn id="274" idx="0"/>
            </p:cNvCxnSpPr>
            <p:nvPr/>
          </p:nvCxnSpPr>
          <p:spPr bwMode="auto">
            <a:xfrm>
              <a:off x="4958576" y="5838694"/>
              <a:ext cx="268743" cy="313534"/>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59" name="AutoShape 24"/>
            <p:cNvCxnSpPr>
              <a:cxnSpLocks noChangeShapeType="1"/>
              <a:stCxn id="260" idx="0"/>
              <a:endCxn id="270" idx="0"/>
            </p:cNvCxnSpPr>
            <p:nvPr/>
          </p:nvCxnSpPr>
          <p:spPr bwMode="auto">
            <a:xfrm>
              <a:off x="4958576" y="5838694"/>
              <a:ext cx="582276" cy="85849"/>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60" name="Oval 25"/>
            <p:cNvSpPr>
              <a:spLocks/>
            </p:cNvSpPr>
            <p:nvPr/>
          </p:nvSpPr>
          <p:spPr bwMode="auto">
            <a:xfrm>
              <a:off x="4883925" y="5764043"/>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61" name="AutoShape 27"/>
            <p:cNvCxnSpPr>
              <a:cxnSpLocks noChangeShapeType="1"/>
              <a:stCxn id="268" idx="0"/>
              <a:endCxn id="263" idx="0"/>
            </p:cNvCxnSpPr>
            <p:nvPr/>
          </p:nvCxnSpPr>
          <p:spPr bwMode="auto">
            <a:xfrm flipH="1">
              <a:off x="5275842" y="5345998"/>
              <a:ext cx="190360" cy="272475"/>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62" name="AutoShape 28"/>
            <p:cNvCxnSpPr>
              <a:cxnSpLocks noChangeShapeType="1"/>
              <a:stCxn id="263" idx="0"/>
              <a:endCxn id="270" idx="0"/>
            </p:cNvCxnSpPr>
            <p:nvPr/>
          </p:nvCxnSpPr>
          <p:spPr bwMode="auto">
            <a:xfrm>
              <a:off x="5275842" y="5618474"/>
              <a:ext cx="265010" cy="306068"/>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63" name="Oval 29"/>
            <p:cNvSpPr>
              <a:spLocks/>
            </p:cNvSpPr>
            <p:nvPr/>
          </p:nvSpPr>
          <p:spPr bwMode="auto">
            <a:xfrm>
              <a:off x="5201191" y="5543823"/>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64" name="AutoShape 30"/>
            <p:cNvCxnSpPr>
              <a:cxnSpLocks noChangeShapeType="1"/>
              <a:stCxn id="266" idx="0"/>
              <a:endCxn id="268" idx="0"/>
            </p:cNvCxnSpPr>
            <p:nvPr/>
          </p:nvCxnSpPr>
          <p:spPr bwMode="auto">
            <a:xfrm>
              <a:off x="5275842" y="5084721"/>
              <a:ext cx="190360" cy="261278"/>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65" name="AutoShape 31"/>
            <p:cNvCxnSpPr>
              <a:cxnSpLocks noChangeShapeType="1"/>
              <a:stCxn id="269" idx="0"/>
              <a:endCxn id="266" idx="0"/>
            </p:cNvCxnSpPr>
            <p:nvPr/>
          </p:nvCxnSpPr>
          <p:spPr bwMode="auto">
            <a:xfrm flipH="1">
              <a:off x="5275842" y="4946616"/>
              <a:ext cx="309801" cy="138104"/>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66" name="Oval 32"/>
            <p:cNvSpPr>
              <a:spLocks/>
            </p:cNvSpPr>
            <p:nvPr/>
          </p:nvSpPr>
          <p:spPr bwMode="auto">
            <a:xfrm>
              <a:off x="5201191" y="5010070"/>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67" name="AutoShape 33"/>
            <p:cNvCxnSpPr>
              <a:cxnSpLocks noChangeShapeType="1"/>
              <a:stCxn id="269" idx="0"/>
              <a:endCxn id="268" idx="0"/>
            </p:cNvCxnSpPr>
            <p:nvPr/>
          </p:nvCxnSpPr>
          <p:spPr bwMode="auto">
            <a:xfrm flipH="1">
              <a:off x="5466202" y="4946616"/>
              <a:ext cx="119441" cy="399382"/>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68" name="Oval 34"/>
            <p:cNvSpPr>
              <a:spLocks/>
            </p:cNvSpPr>
            <p:nvPr/>
          </p:nvSpPr>
          <p:spPr bwMode="auto">
            <a:xfrm>
              <a:off x="5391551" y="5271347"/>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9" name="Oval 35"/>
            <p:cNvSpPr>
              <a:spLocks/>
            </p:cNvSpPr>
            <p:nvPr/>
          </p:nvSpPr>
          <p:spPr bwMode="auto">
            <a:xfrm>
              <a:off x="5510992" y="4871965"/>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0" name="Oval 36"/>
            <p:cNvSpPr>
              <a:spLocks/>
            </p:cNvSpPr>
            <p:nvPr/>
          </p:nvSpPr>
          <p:spPr bwMode="auto">
            <a:xfrm>
              <a:off x="5466201" y="5849891"/>
              <a:ext cx="149302" cy="149302"/>
            </a:xfrm>
            <a:prstGeom prst="ellipse">
              <a:avLst/>
            </a:prstGeom>
            <a:solidFill>
              <a:srgbClr val="FFFFFF"/>
            </a:solidFill>
            <a:ln w="38100" cap="flat" cmpd="sng">
              <a:solidFill>
                <a:srgbClr val="0080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71" name="AutoShape 37"/>
            <p:cNvCxnSpPr>
              <a:cxnSpLocks noChangeShapeType="1"/>
              <a:stCxn id="272" idx="0"/>
              <a:endCxn id="274" idx="0"/>
            </p:cNvCxnSpPr>
            <p:nvPr/>
          </p:nvCxnSpPr>
          <p:spPr bwMode="auto">
            <a:xfrm>
              <a:off x="4603985" y="5924542"/>
              <a:ext cx="623334" cy="227685"/>
            </a:xfrm>
            <a:prstGeom prst="straightConnector1">
              <a:avLst/>
            </a:prstGeom>
            <a:noFill/>
            <a:ln w="38100" cap="sq" cmpd="sng">
              <a:solidFill>
                <a:schemeClr val="tx1">
                  <a:lumMod val="85000"/>
                </a:schemeClr>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72" name="Oval 38"/>
            <p:cNvSpPr>
              <a:spLocks/>
            </p:cNvSpPr>
            <p:nvPr/>
          </p:nvSpPr>
          <p:spPr bwMode="auto">
            <a:xfrm>
              <a:off x="4529334" y="5849891"/>
              <a:ext cx="149302" cy="149302"/>
            </a:xfrm>
            <a:prstGeom prst="ellipse">
              <a:avLst/>
            </a:prstGeom>
            <a:solidFill>
              <a:srgbClr val="FFFFFF"/>
            </a:solidFill>
            <a:ln w="38100" cap="flat" cmpd="sng">
              <a:solidFill>
                <a:srgbClr val="FF00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3" name="Oval 39"/>
            <p:cNvSpPr>
              <a:spLocks/>
            </p:cNvSpPr>
            <p:nvPr/>
          </p:nvSpPr>
          <p:spPr bwMode="auto">
            <a:xfrm>
              <a:off x="4883925" y="5499032"/>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4" name="Oval 40"/>
            <p:cNvSpPr>
              <a:spLocks/>
            </p:cNvSpPr>
            <p:nvPr/>
          </p:nvSpPr>
          <p:spPr bwMode="auto">
            <a:xfrm>
              <a:off x="5152668" y="6077576"/>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5" name="Freeform 274"/>
            <p:cNvSpPr/>
            <p:nvPr/>
          </p:nvSpPr>
          <p:spPr>
            <a:xfrm>
              <a:off x="4418104" y="4796817"/>
              <a:ext cx="798825" cy="1071912"/>
            </a:xfrm>
            <a:custGeom>
              <a:avLst/>
              <a:gdLst>
                <a:gd name="connsiteX0" fmla="*/ 1911100 w 1911100"/>
                <a:gd name="connsiteY0" fmla="*/ 0 h 2564430"/>
                <a:gd name="connsiteX1" fmla="*/ 1146660 w 1911100"/>
                <a:gd name="connsiteY1" fmla="*/ 1393176 h 2564430"/>
                <a:gd name="connsiteX2" fmla="*/ 0 w 1911100"/>
                <a:gd name="connsiteY2" fmla="*/ 2564430 h 2564430"/>
                <a:gd name="connsiteX3" fmla="*/ 0 w 1911100"/>
                <a:gd name="connsiteY3" fmla="*/ 2564430 h 2564430"/>
                <a:gd name="connsiteX4" fmla="*/ 0 w 1911100"/>
                <a:gd name="connsiteY4" fmla="*/ 2564430 h 2564430"/>
                <a:gd name="connsiteX5" fmla="*/ 0 w 1911100"/>
                <a:gd name="connsiteY5" fmla="*/ 2564430 h 256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1100" h="2564430">
                  <a:moveTo>
                    <a:pt x="1911100" y="0"/>
                  </a:moveTo>
                  <a:cubicBezTo>
                    <a:pt x="1688138" y="482885"/>
                    <a:pt x="1465177" y="965771"/>
                    <a:pt x="1146660" y="1393176"/>
                  </a:cubicBezTo>
                  <a:cubicBezTo>
                    <a:pt x="828143" y="1820581"/>
                    <a:pt x="0" y="2564430"/>
                    <a:pt x="0" y="2564430"/>
                  </a:cubicBezTo>
                  <a:lnTo>
                    <a:pt x="0" y="2564430"/>
                  </a:lnTo>
                  <a:lnTo>
                    <a:pt x="0" y="2564430"/>
                  </a:lnTo>
                  <a:lnTo>
                    <a:pt x="0" y="2564430"/>
                  </a:lnTo>
                </a:path>
              </a:pathLst>
            </a:custGeom>
            <a:noFill/>
            <a:ln w="19050" cap="flat" cmpd="sng" algn="ctr">
              <a:solidFill>
                <a:schemeClr val="tx1">
                  <a:lumMod val="85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76" name="Freeform 275"/>
            <p:cNvSpPr/>
            <p:nvPr/>
          </p:nvSpPr>
          <p:spPr>
            <a:xfrm>
              <a:off x="4959571" y="5306433"/>
              <a:ext cx="703219" cy="477765"/>
            </a:xfrm>
            <a:custGeom>
              <a:avLst/>
              <a:gdLst>
                <a:gd name="connsiteX0" fmla="*/ 0 w 1701496"/>
                <a:gd name="connsiteY0" fmla="*/ 0 h 1072622"/>
                <a:gd name="connsiteX1" fmla="*/ 579495 w 1701496"/>
                <a:gd name="connsiteY1" fmla="*/ 850700 h 1072622"/>
                <a:gd name="connsiteX2" fmla="*/ 1701496 w 1701496"/>
                <a:gd name="connsiteY2" fmla="*/ 1072622 h 1072622"/>
                <a:gd name="connsiteX3" fmla="*/ 1701496 w 1701496"/>
                <a:gd name="connsiteY3" fmla="*/ 1072622 h 1072622"/>
                <a:gd name="connsiteX4" fmla="*/ 1701496 w 1701496"/>
                <a:gd name="connsiteY4" fmla="*/ 1072622 h 1072622"/>
                <a:gd name="connsiteX5" fmla="*/ 1701496 w 1701496"/>
                <a:gd name="connsiteY5" fmla="*/ 1072622 h 107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1496" h="1072622">
                  <a:moveTo>
                    <a:pt x="0" y="0"/>
                  </a:moveTo>
                  <a:cubicBezTo>
                    <a:pt x="147956" y="335965"/>
                    <a:pt x="295912" y="671930"/>
                    <a:pt x="579495" y="850700"/>
                  </a:cubicBezTo>
                  <a:cubicBezTo>
                    <a:pt x="863078" y="1029470"/>
                    <a:pt x="1701496" y="1072622"/>
                    <a:pt x="1701496" y="1072622"/>
                  </a:cubicBezTo>
                  <a:lnTo>
                    <a:pt x="1701496" y="1072622"/>
                  </a:lnTo>
                  <a:lnTo>
                    <a:pt x="1701496" y="1072622"/>
                  </a:lnTo>
                  <a:lnTo>
                    <a:pt x="1701496" y="1072622"/>
                  </a:lnTo>
                </a:path>
              </a:pathLst>
            </a:custGeom>
            <a:noFill/>
            <a:ln w="19050" cap="flat" cmpd="sng" algn="ctr">
              <a:solidFill>
                <a:schemeClr val="tx1">
                  <a:lumMod val="85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277" name="Group 276"/>
          <p:cNvGrpSpPr/>
          <p:nvPr/>
        </p:nvGrpSpPr>
        <p:grpSpPr>
          <a:xfrm>
            <a:off x="6047971" y="4771236"/>
            <a:ext cx="1568450" cy="1527175"/>
            <a:chOff x="6047971" y="4771236"/>
            <a:chExt cx="1568450" cy="1527175"/>
          </a:xfrm>
        </p:grpSpPr>
        <p:sp>
          <p:nvSpPr>
            <p:cNvPr id="278" name="Rectangle 277"/>
            <p:cNvSpPr/>
            <p:nvPr/>
          </p:nvSpPr>
          <p:spPr>
            <a:xfrm>
              <a:off x="6047971" y="4771236"/>
              <a:ext cx="1568450" cy="1527175"/>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9" name="AutoShape 13"/>
            <p:cNvCxnSpPr>
              <a:cxnSpLocks noChangeShapeType="1"/>
            </p:cNvCxnSpPr>
            <p:nvPr/>
          </p:nvCxnSpPr>
          <p:spPr bwMode="auto">
            <a:xfrm flipH="1" flipV="1">
              <a:off x="6313593" y="5642906"/>
              <a:ext cx="159255" cy="254808"/>
            </a:xfrm>
            <a:prstGeom prst="straightConnector1">
              <a:avLst/>
            </a:prstGeom>
            <a:noFill/>
            <a:ln w="38100" cap="sq" cmpd="sng">
              <a:solidFill>
                <a:srgbClr val="0000FF"/>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80" name="AutoShape 6"/>
            <p:cNvCxnSpPr>
              <a:cxnSpLocks noChangeShapeType="1"/>
            </p:cNvCxnSpPr>
            <p:nvPr/>
          </p:nvCxnSpPr>
          <p:spPr bwMode="auto">
            <a:xfrm flipH="1">
              <a:off x="6823209" y="5368854"/>
              <a:ext cx="127403" cy="191106"/>
            </a:xfrm>
            <a:prstGeom prst="straightConnector1">
              <a:avLst/>
            </a:prstGeom>
            <a:noFill/>
            <a:ln w="38100" cap="sq" cmpd="sng">
              <a:solidFill>
                <a:srgbClr val="0000FF"/>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81" name="AutoShape 2"/>
            <p:cNvCxnSpPr>
              <a:cxnSpLocks noChangeShapeType="1"/>
              <a:stCxn id="289" idx="0"/>
              <a:endCxn id="284" idx="0"/>
            </p:cNvCxnSpPr>
            <p:nvPr/>
          </p:nvCxnSpPr>
          <p:spPr bwMode="auto">
            <a:xfrm flipH="1">
              <a:off x="6366627" y="4945336"/>
              <a:ext cx="500627" cy="55522"/>
            </a:xfrm>
            <a:prstGeom prst="straightConnector1">
              <a:avLst/>
            </a:prstGeom>
            <a:noFill/>
            <a:ln w="38100" cap="sq" cmpd="sng">
              <a:solidFill>
                <a:srgbClr val="FF0000"/>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82" name="AutoShape 3"/>
            <p:cNvCxnSpPr>
              <a:cxnSpLocks noChangeShapeType="1"/>
              <a:stCxn id="284" idx="0"/>
              <a:endCxn id="287" idx="0"/>
            </p:cNvCxnSpPr>
            <p:nvPr/>
          </p:nvCxnSpPr>
          <p:spPr bwMode="auto">
            <a:xfrm>
              <a:off x="6367093" y="5001323"/>
              <a:ext cx="313534" cy="134372"/>
            </a:xfrm>
            <a:prstGeom prst="straightConnector1">
              <a:avLst/>
            </a:prstGeom>
            <a:noFill/>
            <a:ln w="38100" cap="sq" cmpd="sng">
              <a:solidFill>
                <a:srgbClr val="FF0000"/>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83" name="AutoShape 4"/>
            <p:cNvCxnSpPr>
              <a:cxnSpLocks noChangeShapeType="1"/>
              <a:stCxn id="284" idx="0"/>
              <a:endCxn id="291" idx="0"/>
            </p:cNvCxnSpPr>
            <p:nvPr/>
          </p:nvCxnSpPr>
          <p:spPr bwMode="auto">
            <a:xfrm flipH="1">
              <a:off x="6228989" y="5001323"/>
              <a:ext cx="137638" cy="309801"/>
            </a:xfrm>
            <a:prstGeom prst="straightConnector1">
              <a:avLst/>
            </a:prstGeom>
            <a:noFill/>
            <a:ln w="38100" cap="sq" cmpd="sng">
              <a:solidFill>
                <a:srgbClr val="FF0000"/>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84" name="Oval 5"/>
            <p:cNvSpPr>
              <a:spLocks/>
            </p:cNvSpPr>
            <p:nvPr/>
          </p:nvSpPr>
          <p:spPr bwMode="auto">
            <a:xfrm>
              <a:off x="6292442" y="4926672"/>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85" name="AutoShape 6"/>
            <p:cNvCxnSpPr>
              <a:cxnSpLocks noChangeShapeType="1"/>
              <a:stCxn id="287" idx="0"/>
              <a:endCxn id="295" idx="0"/>
            </p:cNvCxnSpPr>
            <p:nvPr/>
          </p:nvCxnSpPr>
          <p:spPr bwMode="auto">
            <a:xfrm flipH="1">
              <a:off x="6546255" y="5135695"/>
              <a:ext cx="134372" cy="317266"/>
            </a:xfrm>
            <a:prstGeom prst="straightConnector1">
              <a:avLst/>
            </a:prstGeom>
            <a:noFill/>
            <a:ln w="38100" cap="sq" cmpd="sng">
              <a:solidFill>
                <a:srgbClr val="FF0000"/>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86" name="AutoShape 7"/>
            <p:cNvCxnSpPr>
              <a:cxnSpLocks noChangeShapeType="1"/>
              <a:stCxn id="287" idx="0"/>
              <a:endCxn id="299" idx="0"/>
            </p:cNvCxnSpPr>
            <p:nvPr/>
          </p:nvCxnSpPr>
          <p:spPr bwMode="auto">
            <a:xfrm>
              <a:off x="6680626" y="5135695"/>
              <a:ext cx="276208" cy="209023"/>
            </a:xfrm>
            <a:prstGeom prst="straightConnector1">
              <a:avLst/>
            </a:prstGeom>
            <a:noFill/>
            <a:ln w="38100" cap="sq" cmpd="sng">
              <a:solidFill>
                <a:srgbClr val="FF0000"/>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87" name="Oval 8"/>
            <p:cNvSpPr>
              <a:spLocks/>
            </p:cNvSpPr>
            <p:nvPr/>
          </p:nvSpPr>
          <p:spPr bwMode="auto">
            <a:xfrm>
              <a:off x="6605975" y="5061044"/>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88" name="AutoShape 9"/>
            <p:cNvCxnSpPr>
              <a:cxnSpLocks noChangeShapeType="1"/>
              <a:stCxn id="289" idx="0"/>
              <a:endCxn id="310" idx="0"/>
            </p:cNvCxnSpPr>
            <p:nvPr/>
          </p:nvCxnSpPr>
          <p:spPr bwMode="auto">
            <a:xfrm>
              <a:off x="6867254" y="4945335"/>
              <a:ext cx="265010" cy="138104"/>
            </a:xfrm>
            <a:prstGeom prst="straightConnector1">
              <a:avLst/>
            </a:prstGeom>
            <a:noFill/>
            <a:ln w="38100" cap="sq" cmpd="sng">
              <a:solidFill>
                <a:srgbClr val="008000"/>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89" name="Oval 10"/>
            <p:cNvSpPr>
              <a:spLocks/>
            </p:cNvSpPr>
            <p:nvPr/>
          </p:nvSpPr>
          <p:spPr bwMode="auto">
            <a:xfrm>
              <a:off x="6792603" y="4870684"/>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90" name="AutoShape 11"/>
            <p:cNvCxnSpPr>
              <a:cxnSpLocks noChangeShapeType="1"/>
              <a:stCxn id="291" idx="0"/>
              <a:endCxn id="296" idx="0"/>
            </p:cNvCxnSpPr>
            <p:nvPr/>
          </p:nvCxnSpPr>
          <p:spPr bwMode="auto">
            <a:xfrm>
              <a:off x="6228989" y="5311124"/>
              <a:ext cx="82116" cy="328464"/>
            </a:xfrm>
            <a:prstGeom prst="straightConnector1">
              <a:avLst/>
            </a:prstGeom>
            <a:noFill/>
            <a:ln w="38100" cap="sq" cmpd="sng">
              <a:solidFill>
                <a:srgbClr val="FF0000"/>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91" name="Oval 12"/>
            <p:cNvSpPr>
              <a:spLocks/>
            </p:cNvSpPr>
            <p:nvPr/>
          </p:nvSpPr>
          <p:spPr bwMode="auto">
            <a:xfrm>
              <a:off x="6154338" y="5236474"/>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92" name="AutoShape 13"/>
            <p:cNvCxnSpPr>
              <a:cxnSpLocks noChangeShapeType="1"/>
              <a:stCxn id="295" idx="0"/>
              <a:endCxn id="296" idx="0"/>
            </p:cNvCxnSpPr>
            <p:nvPr/>
          </p:nvCxnSpPr>
          <p:spPr bwMode="auto">
            <a:xfrm flipH="1">
              <a:off x="6311105" y="5452961"/>
              <a:ext cx="234683" cy="186627"/>
            </a:xfrm>
            <a:prstGeom prst="straightConnector1">
              <a:avLst/>
            </a:prstGeom>
            <a:noFill/>
            <a:ln w="38100" cap="sq" cmpd="sng">
              <a:solidFill>
                <a:srgbClr val="FF0000"/>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93" name="AutoShape 14"/>
            <p:cNvCxnSpPr>
              <a:cxnSpLocks noChangeShapeType="1"/>
              <a:stCxn id="295" idx="0"/>
              <a:endCxn id="317" idx="0"/>
            </p:cNvCxnSpPr>
            <p:nvPr/>
          </p:nvCxnSpPr>
          <p:spPr bwMode="auto">
            <a:xfrm>
              <a:off x="6546255" y="5452961"/>
              <a:ext cx="268743" cy="119441"/>
            </a:xfrm>
            <a:prstGeom prst="straightConnector1">
              <a:avLst/>
            </a:prstGeom>
            <a:noFill/>
            <a:ln w="38100" cap="sq" cmpd="sng">
              <a:solidFill>
                <a:srgbClr val="0000FF"/>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94" name="AutoShape 15"/>
            <p:cNvCxnSpPr>
              <a:cxnSpLocks noChangeShapeType="1"/>
              <a:stCxn id="295" idx="0"/>
              <a:endCxn id="316" idx="0"/>
            </p:cNvCxnSpPr>
            <p:nvPr/>
          </p:nvCxnSpPr>
          <p:spPr bwMode="auto">
            <a:xfrm flipH="1">
              <a:off x="6460407" y="5452961"/>
              <a:ext cx="85849" cy="470300"/>
            </a:xfrm>
            <a:prstGeom prst="straightConnector1">
              <a:avLst/>
            </a:prstGeom>
            <a:noFill/>
            <a:ln w="38100" cap="sq" cmpd="sng">
              <a:solidFill>
                <a:srgbClr val="FF0000"/>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95" name="Oval 16"/>
            <p:cNvSpPr>
              <a:spLocks/>
            </p:cNvSpPr>
            <p:nvPr/>
          </p:nvSpPr>
          <p:spPr bwMode="auto">
            <a:xfrm>
              <a:off x="6471604" y="5378310"/>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6" name="Oval 17"/>
            <p:cNvSpPr>
              <a:spLocks/>
            </p:cNvSpPr>
            <p:nvPr/>
          </p:nvSpPr>
          <p:spPr bwMode="auto">
            <a:xfrm>
              <a:off x="6236454" y="5564937"/>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97" name="AutoShape 18"/>
            <p:cNvCxnSpPr>
              <a:cxnSpLocks noChangeShapeType="1"/>
            </p:cNvCxnSpPr>
            <p:nvPr/>
          </p:nvCxnSpPr>
          <p:spPr bwMode="auto">
            <a:xfrm flipH="1">
              <a:off x="6956834" y="5073915"/>
              <a:ext cx="175429" cy="261278"/>
            </a:xfrm>
            <a:prstGeom prst="straightConnector1">
              <a:avLst/>
            </a:prstGeom>
            <a:noFill/>
            <a:ln w="38100" cap="sq" cmpd="sng">
              <a:solidFill>
                <a:srgbClr val="008000"/>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98" name="AutoShape 19"/>
            <p:cNvCxnSpPr>
              <a:cxnSpLocks noChangeShapeType="1"/>
            </p:cNvCxnSpPr>
            <p:nvPr/>
          </p:nvCxnSpPr>
          <p:spPr bwMode="auto">
            <a:xfrm>
              <a:off x="6956834" y="5335192"/>
              <a:ext cx="175429" cy="272475"/>
            </a:xfrm>
            <a:prstGeom prst="straightConnector1">
              <a:avLst/>
            </a:prstGeom>
            <a:noFill/>
            <a:ln w="38100" cap="sq" cmpd="sng">
              <a:solidFill>
                <a:srgbClr val="008000"/>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99" name="Oval 20"/>
            <p:cNvSpPr>
              <a:spLocks/>
            </p:cNvSpPr>
            <p:nvPr/>
          </p:nvSpPr>
          <p:spPr bwMode="auto">
            <a:xfrm>
              <a:off x="6882183" y="5270066"/>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300" name="AutoShape 21"/>
            <p:cNvCxnSpPr>
              <a:cxnSpLocks noChangeShapeType="1"/>
              <a:stCxn id="317" idx="0"/>
              <a:endCxn id="304" idx="0"/>
            </p:cNvCxnSpPr>
            <p:nvPr/>
          </p:nvCxnSpPr>
          <p:spPr bwMode="auto">
            <a:xfrm>
              <a:off x="6814998" y="5572402"/>
              <a:ext cx="0" cy="265011"/>
            </a:xfrm>
            <a:prstGeom prst="straightConnector1">
              <a:avLst/>
            </a:prstGeom>
            <a:noFill/>
            <a:ln w="38100" cap="sq" cmpd="sng">
              <a:solidFill>
                <a:srgbClr val="0000FF"/>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01" name="AutoShape 22"/>
            <p:cNvCxnSpPr>
              <a:cxnSpLocks noChangeShapeType="1"/>
              <a:stCxn id="304" idx="0"/>
              <a:endCxn id="316" idx="0"/>
            </p:cNvCxnSpPr>
            <p:nvPr/>
          </p:nvCxnSpPr>
          <p:spPr bwMode="auto">
            <a:xfrm flipH="1">
              <a:off x="6460407" y="5836946"/>
              <a:ext cx="354591" cy="86315"/>
            </a:xfrm>
            <a:prstGeom prst="straightConnector1">
              <a:avLst/>
            </a:prstGeom>
            <a:noFill/>
            <a:ln w="38100" cap="sq" cmpd="sng">
              <a:solidFill>
                <a:srgbClr val="0000FF"/>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02" name="AutoShape 23"/>
            <p:cNvCxnSpPr>
              <a:cxnSpLocks noChangeShapeType="1"/>
              <a:stCxn id="304" idx="0"/>
              <a:endCxn id="318" idx="0"/>
            </p:cNvCxnSpPr>
            <p:nvPr/>
          </p:nvCxnSpPr>
          <p:spPr bwMode="auto">
            <a:xfrm>
              <a:off x="6814998" y="5837413"/>
              <a:ext cx="268743" cy="313534"/>
            </a:xfrm>
            <a:prstGeom prst="straightConnector1">
              <a:avLst/>
            </a:prstGeom>
            <a:noFill/>
            <a:ln w="38100" cap="sq" cmpd="sng">
              <a:solidFill>
                <a:srgbClr val="0000FF"/>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03" name="AutoShape 24"/>
            <p:cNvCxnSpPr>
              <a:cxnSpLocks noChangeShapeType="1"/>
              <a:stCxn id="304" idx="0"/>
              <a:endCxn id="314" idx="0"/>
            </p:cNvCxnSpPr>
            <p:nvPr/>
          </p:nvCxnSpPr>
          <p:spPr bwMode="auto">
            <a:xfrm>
              <a:off x="6814998" y="5837413"/>
              <a:ext cx="582276" cy="85849"/>
            </a:xfrm>
            <a:prstGeom prst="straightConnector1">
              <a:avLst/>
            </a:prstGeom>
            <a:noFill/>
            <a:ln w="38100" cap="sq" cmpd="sng">
              <a:solidFill>
                <a:srgbClr val="0000FF"/>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304" name="Oval 25"/>
            <p:cNvSpPr>
              <a:spLocks/>
            </p:cNvSpPr>
            <p:nvPr/>
          </p:nvSpPr>
          <p:spPr bwMode="auto">
            <a:xfrm>
              <a:off x="6740347" y="5762762"/>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305" name="AutoShape 27"/>
            <p:cNvCxnSpPr>
              <a:cxnSpLocks noChangeShapeType="1"/>
            </p:cNvCxnSpPr>
            <p:nvPr/>
          </p:nvCxnSpPr>
          <p:spPr bwMode="auto">
            <a:xfrm flipH="1">
              <a:off x="7132264" y="5335192"/>
              <a:ext cx="190360" cy="272475"/>
            </a:xfrm>
            <a:prstGeom prst="straightConnector1">
              <a:avLst/>
            </a:prstGeom>
            <a:noFill/>
            <a:ln w="38100" cap="sq" cmpd="sng">
              <a:solidFill>
                <a:srgbClr val="008000"/>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06" name="AutoShape 28"/>
            <p:cNvCxnSpPr>
              <a:cxnSpLocks noChangeShapeType="1"/>
              <a:stCxn id="307" idx="0"/>
              <a:endCxn id="314" idx="0"/>
            </p:cNvCxnSpPr>
            <p:nvPr/>
          </p:nvCxnSpPr>
          <p:spPr bwMode="auto">
            <a:xfrm>
              <a:off x="7132264" y="5617193"/>
              <a:ext cx="265010" cy="306068"/>
            </a:xfrm>
            <a:prstGeom prst="straightConnector1">
              <a:avLst/>
            </a:prstGeom>
            <a:noFill/>
            <a:ln w="38100" cap="sq" cmpd="sng">
              <a:solidFill>
                <a:srgbClr val="008000"/>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307" name="Oval 29"/>
            <p:cNvSpPr>
              <a:spLocks/>
            </p:cNvSpPr>
            <p:nvPr/>
          </p:nvSpPr>
          <p:spPr bwMode="auto">
            <a:xfrm>
              <a:off x="7057613" y="5542542"/>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308" name="AutoShape 30"/>
            <p:cNvCxnSpPr>
              <a:cxnSpLocks noChangeShapeType="1"/>
              <a:stCxn id="310" idx="0"/>
              <a:endCxn id="312" idx="0"/>
            </p:cNvCxnSpPr>
            <p:nvPr/>
          </p:nvCxnSpPr>
          <p:spPr bwMode="auto">
            <a:xfrm>
              <a:off x="7132264" y="5083440"/>
              <a:ext cx="190360" cy="261278"/>
            </a:xfrm>
            <a:prstGeom prst="straightConnector1">
              <a:avLst/>
            </a:prstGeom>
            <a:noFill/>
            <a:ln w="38100" cap="sq" cmpd="sng">
              <a:solidFill>
                <a:srgbClr val="008000"/>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09" name="AutoShape 31"/>
            <p:cNvCxnSpPr>
              <a:cxnSpLocks noChangeShapeType="1"/>
              <a:stCxn id="313" idx="0"/>
              <a:endCxn id="310" idx="0"/>
            </p:cNvCxnSpPr>
            <p:nvPr/>
          </p:nvCxnSpPr>
          <p:spPr bwMode="auto">
            <a:xfrm flipH="1">
              <a:off x="7132264" y="4945335"/>
              <a:ext cx="309801" cy="138104"/>
            </a:xfrm>
            <a:prstGeom prst="straightConnector1">
              <a:avLst/>
            </a:prstGeom>
            <a:noFill/>
            <a:ln w="38100" cap="sq" cmpd="sng">
              <a:solidFill>
                <a:srgbClr val="008000"/>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310" name="Oval 32"/>
            <p:cNvSpPr>
              <a:spLocks/>
            </p:cNvSpPr>
            <p:nvPr/>
          </p:nvSpPr>
          <p:spPr bwMode="auto">
            <a:xfrm>
              <a:off x="7057613" y="5008789"/>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311" name="AutoShape 33"/>
            <p:cNvCxnSpPr>
              <a:cxnSpLocks noChangeShapeType="1"/>
              <a:stCxn id="313" idx="0"/>
              <a:endCxn id="312" idx="0"/>
            </p:cNvCxnSpPr>
            <p:nvPr/>
          </p:nvCxnSpPr>
          <p:spPr bwMode="auto">
            <a:xfrm flipH="1">
              <a:off x="7322624" y="4945335"/>
              <a:ext cx="119441" cy="399382"/>
            </a:xfrm>
            <a:prstGeom prst="straightConnector1">
              <a:avLst/>
            </a:prstGeom>
            <a:noFill/>
            <a:ln w="38100" cap="sq" cmpd="sng">
              <a:solidFill>
                <a:srgbClr val="008000"/>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312" name="Oval 34"/>
            <p:cNvSpPr>
              <a:spLocks/>
            </p:cNvSpPr>
            <p:nvPr/>
          </p:nvSpPr>
          <p:spPr bwMode="auto">
            <a:xfrm>
              <a:off x="7247973" y="5270066"/>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3" name="Oval 35"/>
            <p:cNvSpPr>
              <a:spLocks/>
            </p:cNvSpPr>
            <p:nvPr/>
          </p:nvSpPr>
          <p:spPr bwMode="auto">
            <a:xfrm>
              <a:off x="7367414" y="4870684"/>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4" name="Oval 36"/>
            <p:cNvSpPr>
              <a:spLocks/>
            </p:cNvSpPr>
            <p:nvPr/>
          </p:nvSpPr>
          <p:spPr bwMode="auto">
            <a:xfrm>
              <a:off x="7322623" y="5848610"/>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315" name="AutoShape 37"/>
            <p:cNvCxnSpPr>
              <a:cxnSpLocks noChangeShapeType="1"/>
              <a:stCxn id="316" idx="0"/>
              <a:endCxn id="318" idx="0"/>
            </p:cNvCxnSpPr>
            <p:nvPr/>
          </p:nvCxnSpPr>
          <p:spPr bwMode="auto">
            <a:xfrm>
              <a:off x="6460407" y="5923261"/>
              <a:ext cx="623334" cy="227685"/>
            </a:xfrm>
            <a:prstGeom prst="straightConnector1">
              <a:avLst/>
            </a:prstGeom>
            <a:noFill/>
            <a:ln w="38100" cap="sq" cmpd="sng">
              <a:solidFill>
                <a:srgbClr val="0000FF"/>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316" name="Oval 38"/>
            <p:cNvSpPr>
              <a:spLocks/>
            </p:cNvSpPr>
            <p:nvPr/>
          </p:nvSpPr>
          <p:spPr bwMode="auto">
            <a:xfrm>
              <a:off x="6385756" y="5848610"/>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7" name="Oval 39"/>
            <p:cNvSpPr>
              <a:spLocks/>
            </p:cNvSpPr>
            <p:nvPr/>
          </p:nvSpPr>
          <p:spPr bwMode="auto">
            <a:xfrm>
              <a:off x="6740347" y="5497751"/>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8" name="Oval 40"/>
            <p:cNvSpPr>
              <a:spLocks/>
            </p:cNvSpPr>
            <p:nvPr/>
          </p:nvSpPr>
          <p:spPr bwMode="auto">
            <a:xfrm>
              <a:off x="7009090" y="6076295"/>
              <a:ext cx="149302" cy="149302"/>
            </a:xfrm>
            <a:prstGeom prst="ellipse">
              <a:avLst/>
            </a:prstGeom>
            <a:solidFill>
              <a:srgbClr val="FFFFFF"/>
            </a:solidFill>
            <a:ln w="38100" cap="flat" cmpd="sng">
              <a:solidFill>
                <a:schemeClr val="tx1">
                  <a:lumMod val="85000"/>
                </a:schemeClr>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9" name="Freeform 318"/>
            <p:cNvSpPr/>
            <p:nvPr/>
          </p:nvSpPr>
          <p:spPr>
            <a:xfrm>
              <a:off x="6274526" y="4795536"/>
              <a:ext cx="798825" cy="1071912"/>
            </a:xfrm>
            <a:custGeom>
              <a:avLst/>
              <a:gdLst>
                <a:gd name="connsiteX0" fmla="*/ 1911100 w 1911100"/>
                <a:gd name="connsiteY0" fmla="*/ 0 h 2564430"/>
                <a:gd name="connsiteX1" fmla="*/ 1146660 w 1911100"/>
                <a:gd name="connsiteY1" fmla="*/ 1393176 h 2564430"/>
                <a:gd name="connsiteX2" fmla="*/ 0 w 1911100"/>
                <a:gd name="connsiteY2" fmla="*/ 2564430 h 2564430"/>
                <a:gd name="connsiteX3" fmla="*/ 0 w 1911100"/>
                <a:gd name="connsiteY3" fmla="*/ 2564430 h 2564430"/>
                <a:gd name="connsiteX4" fmla="*/ 0 w 1911100"/>
                <a:gd name="connsiteY4" fmla="*/ 2564430 h 2564430"/>
                <a:gd name="connsiteX5" fmla="*/ 0 w 1911100"/>
                <a:gd name="connsiteY5" fmla="*/ 2564430 h 256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1100" h="2564430">
                  <a:moveTo>
                    <a:pt x="1911100" y="0"/>
                  </a:moveTo>
                  <a:cubicBezTo>
                    <a:pt x="1688138" y="482885"/>
                    <a:pt x="1465177" y="965771"/>
                    <a:pt x="1146660" y="1393176"/>
                  </a:cubicBezTo>
                  <a:cubicBezTo>
                    <a:pt x="828143" y="1820581"/>
                    <a:pt x="0" y="2564430"/>
                    <a:pt x="0" y="2564430"/>
                  </a:cubicBezTo>
                  <a:lnTo>
                    <a:pt x="0" y="2564430"/>
                  </a:lnTo>
                  <a:lnTo>
                    <a:pt x="0" y="2564430"/>
                  </a:lnTo>
                  <a:lnTo>
                    <a:pt x="0" y="2564430"/>
                  </a:lnTo>
                </a:path>
              </a:pathLst>
            </a:custGeom>
            <a:noFill/>
            <a:ln w="19050" cap="flat" cmpd="sng" algn="ctr">
              <a:solidFill>
                <a:schemeClr val="tx1">
                  <a:lumMod val="85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20" name="Freeform 319"/>
            <p:cNvSpPr/>
            <p:nvPr/>
          </p:nvSpPr>
          <p:spPr>
            <a:xfrm>
              <a:off x="6815993" y="5305152"/>
              <a:ext cx="703219" cy="477765"/>
            </a:xfrm>
            <a:custGeom>
              <a:avLst/>
              <a:gdLst>
                <a:gd name="connsiteX0" fmla="*/ 0 w 1701496"/>
                <a:gd name="connsiteY0" fmla="*/ 0 h 1072622"/>
                <a:gd name="connsiteX1" fmla="*/ 579495 w 1701496"/>
                <a:gd name="connsiteY1" fmla="*/ 850700 h 1072622"/>
                <a:gd name="connsiteX2" fmla="*/ 1701496 w 1701496"/>
                <a:gd name="connsiteY2" fmla="*/ 1072622 h 1072622"/>
                <a:gd name="connsiteX3" fmla="*/ 1701496 w 1701496"/>
                <a:gd name="connsiteY3" fmla="*/ 1072622 h 1072622"/>
                <a:gd name="connsiteX4" fmla="*/ 1701496 w 1701496"/>
                <a:gd name="connsiteY4" fmla="*/ 1072622 h 1072622"/>
                <a:gd name="connsiteX5" fmla="*/ 1701496 w 1701496"/>
                <a:gd name="connsiteY5" fmla="*/ 1072622 h 107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1496" h="1072622">
                  <a:moveTo>
                    <a:pt x="0" y="0"/>
                  </a:moveTo>
                  <a:cubicBezTo>
                    <a:pt x="147956" y="335965"/>
                    <a:pt x="295912" y="671930"/>
                    <a:pt x="579495" y="850700"/>
                  </a:cubicBezTo>
                  <a:cubicBezTo>
                    <a:pt x="863078" y="1029470"/>
                    <a:pt x="1701496" y="1072622"/>
                    <a:pt x="1701496" y="1072622"/>
                  </a:cubicBezTo>
                  <a:lnTo>
                    <a:pt x="1701496" y="1072622"/>
                  </a:lnTo>
                  <a:lnTo>
                    <a:pt x="1701496" y="1072622"/>
                  </a:lnTo>
                  <a:lnTo>
                    <a:pt x="1701496" y="1072622"/>
                  </a:lnTo>
                </a:path>
              </a:pathLst>
            </a:custGeom>
            <a:noFill/>
            <a:ln w="19050" cap="flat" cmpd="sng" algn="ctr">
              <a:solidFill>
                <a:schemeClr val="tx1">
                  <a:lumMod val="85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cxnSp>
        <p:nvCxnSpPr>
          <p:cNvPr id="321" name="Straight Arrow Connector 320"/>
          <p:cNvCxnSpPr>
            <a:endCxn id="278" idx="0"/>
          </p:cNvCxnSpPr>
          <p:nvPr/>
        </p:nvCxnSpPr>
        <p:spPr>
          <a:xfrm>
            <a:off x="4820354" y="4224008"/>
            <a:ext cx="2011842" cy="547228"/>
          </a:xfrm>
          <a:prstGeom prst="straightConnector1">
            <a:avLst/>
          </a:prstGeom>
          <a:ln w="381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22" name="Straight Arrow Connector 321"/>
          <p:cNvCxnSpPr>
            <a:endCxn id="234" idx="0"/>
          </p:cNvCxnSpPr>
          <p:nvPr/>
        </p:nvCxnSpPr>
        <p:spPr>
          <a:xfrm>
            <a:off x="3502213" y="4224008"/>
            <a:ext cx="1485738" cy="548509"/>
          </a:xfrm>
          <a:prstGeom prst="straightConnector1">
            <a:avLst/>
          </a:prstGeom>
          <a:ln w="381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74486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7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3" grpId="0" animBg="1"/>
    </p:bldLst>
  </p:timing>
</p:sld>
</file>

<file path=ppt/theme/theme1.xml><?xml version="1.0" encoding="utf-8"?>
<a:theme xmlns:a="http://schemas.openxmlformats.org/drawingml/2006/main" name="PPT_Template_Corp_4x3_Claw">
  <a:themeElements>
    <a:clrScheme name="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fontScheme name="PPT_Template_Corp_4x3_re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161035</TotalTime>
  <Words>959</Words>
  <Application>Microsoft Office PowerPoint</Application>
  <PresentationFormat>On-screen Show (4:3)</PresentationFormat>
  <Paragraphs>344</Paragraphs>
  <Slides>26</Slides>
  <Notes>10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PPT_Template_Corp_4x3_Claw</vt:lpstr>
      <vt:lpstr>Legion Runtime System</vt:lpstr>
      <vt:lpstr>Heterogeneity</vt:lpstr>
      <vt:lpstr>Heterogeneous Heterogeneity</vt:lpstr>
      <vt:lpstr>Programming System Goals</vt:lpstr>
      <vt:lpstr>Can We Fulfill These Goals Today?</vt:lpstr>
      <vt:lpstr>Legion: Tasks &amp; Regions</vt:lpstr>
      <vt:lpstr>Example Task</vt:lpstr>
      <vt:lpstr>Regions</vt:lpstr>
      <vt:lpstr>Partitioning</vt:lpstr>
      <vt:lpstr>Tasks</vt:lpstr>
      <vt:lpstr>Deferred Execution</vt:lpstr>
      <vt:lpstr>Mapping Interface</vt:lpstr>
      <vt:lpstr>Regent: A Legion Language</vt:lpstr>
      <vt:lpstr>S3D: Task Parallelism</vt:lpstr>
      <vt:lpstr>S3D: Performance Portability</vt:lpstr>
      <vt:lpstr>S3D: Scalability</vt:lpstr>
      <vt:lpstr>S3D: Advancing Science</vt:lpstr>
      <vt:lpstr>Regent: Proxy Applications</vt:lpstr>
      <vt:lpstr>Legion Summary</vt:lpstr>
      <vt:lpstr>PowerPoint Presentation</vt:lpstr>
      <vt:lpstr>More on Permissions</vt:lpstr>
      <vt:lpstr>And Coherence</vt:lpstr>
      <vt:lpstr>Atomic Coherence</vt:lpstr>
      <vt:lpstr>Simultaneous Coherence</vt:lpstr>
      <vt:lpstr>Simultaneous Coherence</vt:lpstr>
      <vt:lpstr>Legion Architecture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Bauer</dc:creator>
  <cp:lastModifiedBy>Ray, Sherry E.</cp:lastModifiedBy>
  <cp:revision>652</cp:revision>
  <dcterms:created xsi:type="dcterms:W3CDTF">2014-01-22T06:34:48Z</dcterms:created>
  <dcterms:modified xsi:type="dcterms:W3CDTF">2016-06-07T15:04:00Z</dcterms:modified>
</cp:coreProperties>
</file>