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46"/>
  </p:notesMasterIdLst>
  <p:handoutMasterIdLst>
    <p:handoutMasterId r:id="rId47"/>
  </p:handoutMasterIdLst>
  <p:sldIdLst>
    <p:sldId id="256" r:id="rId5"/>
    <p:sldId id="398" r:id="rId6"/>
    <p:sldId id="399" r:id="rId7"/>
    <p:sldId id="400" r:id="rId8"/>
    <p:sldId id="354" r:id="rId9"/>
    <p:sldId id="377" r:id="rId10"/>
    <p:sldId id="401" r:id="rId11"/>
    <p:sldId id="357" r:id="rId12"/>
    <p:sldId id="359" r:id="rId13"/>
    <p:sldId id="378" r:id="rId14"/>
    <p:sldId id="379" r:id="rId15"/>
    <p:sldId id="363" r:id="rId16"/>
    <p:sldId id="364" r:id="rId17"/>
    <p:sldId id="402" r:id="rId18"/>
    <p:sldId id="370" r:id="rId19"/>
    <p:sldId id="372" r:id="rId20"/>
    <p:sldId id="375" r:id="rId21"/>
    <p:sldId id="380" r:id="rId22"/>
    <p:sldId id="373" r:id="rId23"/>
    <p:sldId id="405" r:id="rId24"/>
    <p:sldId id="381" r:id="rId25"/>
    <p:sldId id="367" r:id="rId26"/>
    <p:sldId id="382" r:id="rId27"/>
    <p:sldId id="403" r:id="rId28"/>
    <p:sldId id="383" r:id="rId29"/>
    <p:sldId id="384" r:id="rId30"/>
    <p:sldId id="385" r:id="rId31"/>
    <p:sldId id="388" r:id="rId32"/>
    <p:sldId id="404" r:id="rId33"/>
    <p:sldId id="394" r:id="rId34"/>
    <p:sldId id="387" r:id="rId35"/>
    <p:sldId id="386" r:id="rId36"/>
    <p:sldId id="389" r:id="rId37"/>
    <p:sldId id="390" r:id="rId38"/>
    <p:sldId id="391" r:id="rId39"/>
    <p:sldId id="393" r:id="rId40"/>
    <p:sldId id="392" r:id="rId41"/>
    <p:sldId id="395" r:id="rId42"/>
    <p:sldId id="396" r:id="rId43"/>
    <p:sldId id="397" r:id="rId44"/>
    <p:sldId id="353" r:id="rId4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4C0078E-AB4C-4E3B-992E-6AE953CE2ABC}">
          <p14:sldIdLst>
            <p14:sldId id="256"/>
            <p14:sldId id="398"/>
            <p14:sldId id="399"/>
          </p14:sldIdLst>
        </p14:section>
        <p14:section name="The nucleus" id="{306248C1-6EBC-4C9C-A321-1A9EA8AEFD5E}">
          <p14:sldIdLst>
            <p14:sldId id="400"/>
            <p14:sldId id="354"/>
            <p14:sldId id="377"/>
            <p14:sldId id="401"/>
            <p14:sldId id="357"/>
          </p14:sldIdLst>
        </p14:section>
        <p14:section name="The interaction" id="{A0742BED-9D81-4C43-BDE1-C33DD51469A8}">
          <p14:sldIdLst>
            <p14:sldId id="359"/>
            <p14:sldId id="378"/>
          </p14:sldIdLst>
        </p14:section>
        <p14:section name="The solution" id="{8456BA5A-7B37-43C0-8C11-906F2BEBA245}">
          <p14:sldIdLst>
            <p14:sldId id="379"/>
            <p14:sldId id="363"/>
            <p14:sldId id="364"/>
          </p14:sldIdLst>
        </p14:section>
        <p14:section name="NUCCOR" id="{62BF1C96-30E5-4951-9771-6D5FDF75D43E}">
          <p14:sldIdLst>
            <p14:sldId id="402"/>
            <p14:sldId id="370"/>
            <p14:sldId id="372"/>
            <p14:sldId id="375"/>
            <p14:sldId id="380"/>
            <p14:sldId id="373"/>
          </p14:sldIdLst>
        </p14:section>
        <p14:section name="Example" id="{D8790764-9A20-45F9-8FC5-39EB8B19E7C2}">
          <p14:sldIdLst>
            <p14:sldId id="405"/>
            <p14:sldId id="381"/>
            <p14:sldId id="367"/>
            <p14:sldId id="382"/>
            <p14:sldId id="403"/>
            <p14:sldId id="383"/>
            <p14:sldId id="384"/>
            <p14:sldId id="385"/>
            <p14:sldId id="388"/>
            <p14:sldId id="404"/>
            <p14:sldId id="394"/>
            <p14:sldId id="387"/>
            <p14:sldId id="386"/>
            <p14:sldId id="389"/>
            <p14:sldId id="390"/>
            <p14:sldId id="391"/>
            <p14:sldId id="393"/>
            <p14:sldId id="392"/>
            <p14:sldId id="395"/>
            <p14:sldId id="396"/>
            <p14:sldId id="397"/>
            <p14:sldId id="35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181">
          <p15:clr>
            <a:srgbClr val="A4A3A4"/>
          </p15:clr>
        </p15:guide>
        <p15:guide id="2" pos="1359">
          <p15:clr>
            <a:srgbClr val="A4A3A4"/>
          </p15:clr>
        </p15:guide>
        <p15:guide id="3" pos="3843">
          <p15:clr>
            <a:srgbClr val="A4A3A4"/>
          </p15:clr>
        </p15:guide>
        <p15:guide id="4" pos="1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698" autoAdjust="0"/>
  </p:normalViewPr>
  <p:slideViewPr>
    <p:cSldViewPr snapToGrid="0" showGuides="1">
      <p:cViewPr varScale="1">
        <p:scale>
          <a:sx n="61" d="100"/>
          <a:sy n="61" d="100"/>
        </p:scale>
        <p:origin x="-1090" y="-72"/>
      </p:cViewPr>
      <p:guideLst>
        <p:guide orient="horz" pos="4181"/>
        <p:guide pos="1359"/>
        <p:guide pos="3843"/>
        <p:guide pos="1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2904" y="-240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https://d.docs.live.net/f9399fbf87bfb784/Documents/Presentations/OLCF%20application/Calculations.xlsx" TargetMode="Externa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Sheet1!$E$1</c:f>
              <c:strCache>
                <c:ptCount val="1"/>
                <c:pt idx="0">
                  <c:v>He4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Lit>
              <c:ptCount val="91"/>
              <c:pt idx="0">
                <c:v>10</c:v>
              </c:pt>
              <c:pt idx="1">
                <c:v>11</c:v>
              </c:pt>
              <c:pt idx="2">
                <c:v>12</c:v>
              </c:pt>
              <c:pt idx="3">
                <c:v>13</c:v>
              </c:pt>
              <c:pt idx="4">
                <c:v>14</c:v>
              </c:pt>
              <c:pt idx="5">
                <c:v>15</c:v>
              </c:pt>
              <c:pt idx="6">
                <c:v>16</c:v>
              </c:pt>
              <c:pt idx="7">
                <c:v>17</c:v>
              </c:pt>
              <c:pt idx="8">
                <c:v>18</c:v>
              </c:pt>
              <c:pt idx="9">
                <c:v>19</c:v>
              </c:pt>
              <c:pt idx="10">
                <c:v>20</c:v>
              </c:pt>
              <c:pt idx="11">
                <c:v>21</c:v>
              </c:pt>
              <c:pt idx="12">
                <c:v>22</c:v>
              </c:pt>
              <c:pt idx="13">
                <c:v>23</c:v>
              </c:pt>
              <c:pt idx="14">
                <c:v>24</c:v>
              </c:pt>
              <c:pt idx="15">
                <c:v>25</c:v>
              </c:pt>
              <c:pt idx="16">
                <c:v>26</c:v>
              </c:pt>
              <c:pt idx="17">
                <c:v>27</c:v>
              </c:pt>
              <c:pt idx="18">
                <c:v>28</c:v>
              </c:pt>
              <c:pt idx="19">
                <c:v>29</c:v>
              </c:pt>
              <c:pt idx="20">
                <c:v>30</c:v>
              </c:pt>
              <c:pt idx="21">
                <c:v>31</c:v>
              </c:pt>
              <c:pt idx="22">
                <c:v>32</c:v>
              </c:pt>
              <c:pt idx="23">
                <c:v>33</c:v>
              </c:pt>
              <c:pt idx="24">
                <c:v>34</c:v>
              </c:pt>
              <c:pt idx="25">
                <c:v>35</c:v>
              </c:pt>
              <c:pt idx="26">
                <c:v>36</c:v>
              </c:pt>
              <c:pt idx="27">
                <c:v>37</c:v>
              </c:pt>
              <c:pt idx="28">
                <c:v>38</c:v>
              </c:pt>
              <c:pt idx="29">
                <c:v>39</c:v>
              </c:pt>
              <c:pt idx="30">
                <c:v>40</c:v>
              </c:pt>
              <c:pt idx="31">
                <c:v>41</c:v>
              </c:pt>
              <c:pt idx="32">
                <c:v>42</c:v>
              </c:pt>
              <c:pt idx="33">
                <c:v>43</c:v>
              </c:pt>
              <c:pt idx="34">
                <c:v>44</c:v>
              </c:pt>
              <c:pt idx="35">
                <c:v>45</c:v>
              </c:pt>
              <c:pt idx="36">
                <c:v>46</c:v>
              </c:pt>
              <c:pt idx="37">
                <c:v>47</c:v>
              </c:pt>
              <c:pt idx="38">
                <c:v>48</c:v>
              </c:pt>
              <c:pt idx="39">
                <c:v>49</c:v>
              </c:pt>
              <c:pt idx="40">
                <c:v>50</c:v>
              </c:pt>
              <c:pt idx="41">
                <c:v>51</c:v>
              </c:pt>
              <c:pt idx="42">
                <c:v>52</c:v>
              </c:pt>
              <c:pt idx="43">
                <c:v>53</c:v>
              </c:pt>
              <c:pt idx="44">
                <c:v>54</c:v>
              </c:pt>
              <c:pt idx="45">
                <c:v>55</c:v>
              </c:pt>
              <c:pt idx="46">
                <c:v>56</c:v>
              </c:pt>
              <c:pt idx="47">
                <c:v>57</c:v>
              </c:pt>
              <c:pt idx="48">
                <c:v>58</c:v>
              </c:pt>
              <c:pt idx="49">
                <c:v>59</c:v>
              </c:pt>
              <c:pt idx="50">
                <c:v>60</c:v>
              </c:pt>
              <c:pt idx="51">
                <c:v>61</c:v>
              </c:pt>
              <c:pt idx="52">
                <c:v>62</c:v>
              </c:pt>
              <c:pt idx="53">
                <c:v>63</c:v>
              </c:pt>
              <c:pt idx="54">
                <c:v>64</c:v>
              </c:pt>
              <c:pt idx="55">
                <c:v>65</c:v>
              </c:pt>
              <c:pt idx="56">
                <c:v>66</c:v>
              </c:pt>
              <c:pt idx="57">
                <c:v>67</c:v>
              </c:pt>
              <c:pt idx="58">
                <c:v>68</c:v>
              </c:pt>
              <c:pt idx="59">
                <c:v>69</c:v>
              </c:pt>
              <c:pt idx="60">
                <c:v>70</c:v>
              </c:pt>
              <c:pt idx="61">
                <c:v>71</c:v>
              </c:pt>
              <c:pt idx="62">
                <c:v>72</c:v>
              </c:pt>
              <c:pt idx="63">
                <c:v>73</c:v>
              </c:pt>
              <c:pt idx="64">
                <c:v>74</c:v>
              </c:pt>
              <c:pt idx="65">
                <c:v>75</c:v>
              </c:pt>
              <c:pt idx="66">
                <c:v>76</c:v>
              </c:pt>
              <c:pt idx="67">
                <c:v>77</c:v>
              </c:pt>
              <c:pt idx="68">
                <c:v>78</c:v>
              </c:pt>
              <c:pt idx="69">
                <c:v>79</c:v>
              </c:pt>
              <c:pt idx="70">
                <c:v>80</c:v>
              </c:pt>
              <c:pt idx="71">
                <c:v>81</c:v>
              </c:pt>
              <c:pt idx="72">
                <c:v>82</c:v>
              </c:pt>
              <c:pt idx="73">
                <c:v>83</c:v>
              </c:pt>
              <c:pt idx="74">
                <c:v>84</c:v>
              </c:pt>
              <c:pt idx="75">
                <c:v>85</c:v>
              </c:pt>
              <c:pt idx="76">
                <c:v>86</c:v>
              </c:pt>
              <c:pt idx="77">
                <c:v>87</c:v>
              </c:pt>
              <c:pt idx="78">
                <c:v>88</c:v>
              </c:pt>
              <c:pt idx="79">
                <c:v>89</c:v>
              </c:pt>
              <c:pt idx="80">
                <c:v>90</c:v>
              </c:pt>
              <c:pt idx="81">
                <c:v>91</c:v>
              </c:pt>
              <c:pt idx="82">
                <c:v>92</c:v>
              </c:pt>
              <c:pt idx="83">
                <c:v>93</c:v>
              </c:pt>
              <c:pt idx="84">
                <c:v>94</c:v>
              </c:pt>
              <c:pt idx="85">
                <c:v>95</c:v>
              </c:pt>
              <c:pt idx="86">
                <c:v>96</c:v>
              </c:pt>
              <c:pt idx="87">
                <c:v>97</c:v>
              </c:pt>
              <c:pt idx="88">
                <c:v>98</c:v>
              </c:pt>
              <c:pt idx="89">
                <c:v>99</c:v>
              </c:pt>
              <c:pt idx="90">
                <c:v>100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Sheet1!$E$2:$E$101</c:f>
              <c:numCache>
                <c:formatCode>General</c:formatCode>
                <c:ptCount val="91"/>
                <c:pt idx="0">
                  <c:v>2025</c:v>
                </c:pt>
                <c:pt idx="1">
                  <c:v>3025</c:v>
                </c:pt>
                <c:pt idx="2">
                  <c:v>4356</c:v>
                </c:pt>
                <c:pt idx="3">
                  <c:v>6084</c:v>
                </c:pt>
                <c:pt idx="4">
                  <c:v>8281</c:v>
                </c:pt>
                <c:pt idx="5">
                  <c:v>11025</c:v>
                </c:pt>
                <c:pt idx="6">
                  <c:v>14400</c:v>
                </c:pt>
                <c:pt idx="7">
                  <c:v>18496</c:v>
                </c:pt>
                <c:pt idx="8">
                  <c:v>23409</c:v>
                </c:pt>
                <c:pt idx="9">
                  <c:v>29241</c:v>
                </c:pt>
                <c:pt idx="10">
                  <c:v>36100</c:v>
                </c:pt>
                <c:pt idx="11">
                  <c:v>44100</c:v>
                </c:pt>
                <c:pt idx="12">
                  <c:v>53361</c:v>
                </c:pt>
                <c:pt idx="13">
                  <c:v>64009</c:v>
                </c:pt>
                <c:pt idx="14">
                  <c:v>76176</c:v>
                </c:pt>
                <c:pt idx="15">
                  <c:v>90000</c:v>
                </c:pt>
                <c:pt idx="16">
                  <c:v>105625</c:v>
                </c:pt>
                <c:pt idx="17">
                  <c:v>123201</c:v>
                </c:pt>
                <c:pt idx="18">
                  <c:v>142884</c:v>
                </c:pt>
                <c:pt idx="19">
                  <c:v>164836</c:v>
                </c:pt>
                <c:pt idx="20">
                  <c:v>189225</c:v>
                </c:pt>
                <c:pt idx="21">
                  <c:v>216225</c:v>
                </c:pt>
                <c:pt idx="22">
                  <c:v>246016</c:v>
                </c:pt>
                <c:pt idx="23">
                  <c:v>278784</c:v>
                </c:pt>
                <c:pt idx="24">
                  <c:v>314721</c:v>
                </c:pt>
                <c:pt idx="25">
                  <c:v>354025</c:v>
                </c:pt>
                <c:pt idx="26">
                  <c:v>396900</c:v>
                </c:pt>
                <c:pt idx="27">
                  <c:v>443556</c:v>
                </c:pt>
                <c:pt idx="28">
                  <c:v>494209</c:v>
                </c:pt>
                <c:pt idx="29">
                  <c:v>549081</c:v>
                </c:pt>
                <c:pt idx="30">
                  <c:v>608400</c:v>
                </c:pt>
                <c:pt idx="31">
                  <c:v>672400</c:v>
                </c:pt>
                <c:pt idx="32">
                  <c:v>741321</c:v>
                </c:pt>
                <c:pt idx="33">
                  <c:v>815409</c:v>
                </c:pt>
                <c:pt idx="34">
                  <c:v>894916</c:v>
                </c:pt>
                <c:pt idx="35">
                  <c:v>980100</c:v>
                </c:pt>
                <c:pt idx="36">
                  <c:v>1071225</c:v>
                </c:pt>
                <c:pt idx="37">
                  <c:v>1168561</c:v>
                </c:pt>
                <c:pt idx="38">
                  <c:v>1272384</c:v>
                </c:pt>
                <c:pt idx="39">
                  <c:v>1382976</c:v>
                </c:pt>
                <c:pt idx="40">
                  <c:v>1500625</c:v>
                </c:pt>
                <c:pt idx="41">
                  <c:v>1625625</c:v>
                </c:pt>
                <c:pt idx="42">
                  <c:v>1758276</c:v>
                </c:pt>
                <c:pt idx="43">
                  <c:v>1898884</c:v>
                </c:pt>
                <c:pt idx="44">
                  <c:v>2047761</c:v>
                </c:pt>
                <c:pt idx="45">
                  <c:v>2205225</c:v>
                </c:pt>
                <c:pt idx="46">
                  <c:v>2371600</c:v>
                </c:pt>
                <c:pt idx="47">
                  <c:v>2547216</c:v>
                </c:pt>
                <c:pt idx="48">
                  <c:v>2732409</c:v>
                </c:pt>
                <c:pt idx="49">
                  <c:v>2927521</c:v>
                </c:pt>
                <c:pt idx="50">
                  <c:v>3132900</c:v>
                </c:pt>
                <c:pt idx="51">
                  <c:v>3348900</c:v>
                </c:pt>
                <c:pt idx="52">
                  <c:v>3575881</c:v>
                </c:pt>
                <c:pt idx="53">
                  <c:v>3814209</c:v>
                </c:pt>
                <c:pt idx="54">
                  <c:v>4064256</c:v>
                </c:pt>
                <c:pt idx="55">
                  <c:v>4326400</c:v>
                </c:pt>
                <c:pt idx="56">
                  <c:v>4601025</c:v>
                </c:pt>
                <c:pt idx="57">
                  <c:v>4888521</c:v>
                </c:pt>
                <c:pt idx="58">
                  <c:v>5189284</c:v>
                </c:pt>
                <c:pt idx="59">
                  <c:v>5503716</c:v>
                </c:pt>
                <c:pt idx="60">
                  <c:v>5832225</c:v>
                </c:pt>
                <c:pt idx="61">
                  <c:v>6175225</c:v>
                </c:pt>
                <c:pt idx="62">
                  <c:v>6533136</c:v>
                </c:pt>
                <c:pt idx="63">
                  <c:v>6906384</c:v>
                </c:pt>
                <c:pt idx="64">
                  <c:v>7295401</c:v>
                </c:pt>
                <c:pt idx="65">
                  <c:v>7700625</c:v>
                </c:pt>
                <c:pt idx="66">
                  <c:v>8122500</c:v>
                </c:pt>
                <c:pt idx="67">
                  <c:v>8561476</c:v>
                </c:pt>
                <c:pt idx="68">
                  <c:v>9018009</c:v>
                </c:pt>
                <c:pt idx="69">
                  <c:v>9492561</c:v>
                </c:pt>
                <c:pt idx="70">
                  <c:v>9985600</c:v>
                </c:pt>
                <c:pt idx="71">
                  <c:v>10497600</c:v>
                </c:pt>
                <c:pt idx="72">
                  <c:v>11029041</c:v>
                </c:pt>
                <c:pt idx="73">
                  <c:v>11580409</c:v>
                </c:pt>
                <c:pt idx="74">
                  <c:v>12152196</c:v>
                </c:pt>
                <c:pt idx="75">
                  <c:v>12744900</c:v>
                </c:pt>
                <c:pt idx="76">
                  <c:v>13359025</c:v>
                </c:pt>
                <c:pt idx="77">
                  <c:v>13995081</c:v>
                </c:pt>
                <c:pt idx="78">
                  <c:v>14653584</c:v>
                </c:pt>
                <c:pt idx="79">
                  <c:v>15335056</c:v>
                </c:pt>
                <c:pt idx="80">
                  <c:v>16040025</c:v>
                </c:pt>
                <c:pt idx="81">
                  <c:v>16769025</c:v>
                </c:pt>
                <c:pt idx="82">
                  <c:v>17522596</c:v>
                </c:pt>
                <c:pt idx="83">
                  <c:v>18301284</c:v>
                </c:pt>
                <c:pt idx="84">
                  <c:v>19105641</c:v>
                </c:pt>
                <c:pt idx="85">
                  <c:v>19936225</c:v>
                </c:pt>
                <c:pt idx="86">
                  <c:v>20793600</c:v>
                </c:pt>
                <c:pt idx="87">
                  <c:v>21678336</c:v>
                </c:pt>
                <c:pt idx="88">
                  <c:v>22591009</c:v>
                </c:pt>
                <c:pt idx="89">
                  <c:v>23532201</c:v>
                </c:pt>
                <c:pt idx="90">
                  <c:v>24502500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036-4532-B90F-63BE0738036B}"/>
            </c:ext>
          </c:extLst>
        </c:ser>
        <c:ser>
          <c:idx val="2"/>
          <c:order val="1"/>
          <c:tx>
            <c:strRef>
              <c:f>Sheet1!$F$1</c:f>
              <c:strCache>
                <c:ptCount val="1"/>
                <c:pt idx="0">
                  <c:v>C12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Lit>
              <c:ptCount val="91"/>
              <c:pt idx="0">
                <c:v>10</c:v>
              </c:pt>
              <c:pt idx="1">
                <c:v>11</c:v>
              </c:pt>
              <c:pt idx="2">
                <c:v>12</c:v>
              </c:pt>
              <c:pt idx="3">
                <c:v>13</c:v>
              </c:pt>
              <c:pt idx="4">
                <c:v>14</c:v>
              </c:pt>
              <c:pt idx="5">
                <c:v>15</c:v>
              </c:pt>
              <c:pt idx="6">
                <c:v>16</c:v>
              </c:pt>
              <c:pt idx="7">
                <c:v>17</c:v>
              </c:pt>
              <c:pt idx="8">
                <c:v>18</c:v>
              </c:pt>
              <c:pt idx="9">
                <c:v>19</c:v>
              </c:pt>
              <c:pt idx="10">
                <c:v>20</c:v>
              </c:pt>
              <c:pt idx="11">
                <c:v>21</c:v>
              </c:pt>
              <c:pt idx="12">
                <c:v>22</c:v>
              </c:pt>
              <c:pt idx="13">
                <c:v>23</c:v>
              </c:pt>
              <c:pt idx="14">
                <c:v>24</c:v>
              </c:pt>
              <c:pt idx="15">
                <c:v>25</c:v>
              </c:pt>
              <c:pt idx="16">
                <c:v>26</c:v>
              </c:pt>
              <c:pt idx="17">
                <c:v>27</c:v>
              </c:pt>
              <c:pt idx="18">
                <c:v>28</c:v>
              </c:pt>
              <c:pt idx="19">
                <c:v>29</c:v>
              </c:pt>
              <c:pt idx="20">
                <c:v>30</c:v>
              </c:pt>
              <c:pt idx="21">
                <c:v>31</c:v>
              </c:pt>
              <c:pt idx="22">
                <c:v>32</c:v>
              </c:pt>
              <c:pt idx="23">
                <c:v>33</c:v>
              </c:pt>
              <c:pt idx="24">
                <c:v>34</c:v>
              </c:pt>
              <c:pt idx="25">
                <c:v>35</c:v>
              </c:pt>
              <c:pt idx="26">
                <c:v>36</c:v>
              </c:pt>
              <c:pt idx="27">
                <c:v>37</c:v>
              </c:pt>
              <c:pt idx="28">
                <c:v>38</c:v>
              </c:pt>
              <c:pt idx="29">
                <c:v>39</c:v>
              </c:pt>
              <c:pt idx="30">
                <c:v>40</c:v>
              </c:pt>
              <c:pt idx="31">
                <c:v>41</c:v>
              </c:pt>
              <c:pt idx="32">
                <c:v>42</c:v>
              </c:pt>
              <c:pt idx="33">
                <c:v>43</c:v>
              </c:pt>
              <c:pt idx="34">
                <c:v>44</c:v>
              </c:pt>
              <c:pt idx="35">
                <c:v>45</c:v>
              </c:pt>
              <c:pt idx="36">
                <c:v>46</c:v>
              </c:pt>
              <c:pt idx="37">
                <c:v>47</c:v>
              </c:pt>
              <c:pt idx="38">
                <c:v>48</c:v>
              </c:pt>
              <c:pt idx="39">
                <c:v>49</c:v>
              </c:pt>
              <c:pt idx="40">
                <c:v>50</c:v>
              </c:pt>
              <c:pt idx="41">
                <c:v>51</c:v>
              </c:pt>
              <c:pt idx="42">
                <c:v>52</c:v>
              </c:pt>
              <c:pt idx="43">
                <c:v>53</c:v>
              </c:pt>
              <c:pt idx="44">
                <c:v>54</c:v>
              </c:pt>
              <c:pt idx="45">
                <c:v>55</c:v>
              </c:pt>
              <c:pt idx="46">
                <c:v>56</c:v>
              </c:pt>
              <c:pt idx="47">
                <c:v>57</c:v>
              </c:pt>
              <c:pt idx="48">
                <c:v>58</c:v>
              </c:pt>
              <c:pt idx="49">
                <c:v>59</c:v>
              </c:pt>
              <c:pt idx="50">
                <c:v>60</c:v>
              </c:pt>
              <c:pt idx="51">
                <c:v>61</c:v>
              </c:pt>
              <c:pt idx="52">
                <c:v>62</c:v>
              </c:pt>
              <c:pt idx="53">
                <c:v>63</c:v>
              </c:pt>
              <c:pt idx="54">
                <c:v>64</c:v>
              </c:pt>
              <c:pt idx="55">
                <c:v>65</c:v>
              </c:pt>
              <c:pt idx="56">
                <c:v>66</c:v>
              </c:pt>
              <c:pt idx="57">
                <c:v>67</c:v>
              </c:pt>
              <c:pt idx="58">
                <c:v>68</c:v>
              </c:pt>
              <c:pt idx="59">
                <c:v>69</c:v>
              </c:pt>
              <c:pt idx="60">
                <c:v>70</c:v>
              </c:pt>
              <c:pt idx="61">
                <c:v>71</c:v>
              </c:pt>
              <c:pt idx="62">
                <c:v>72</c:v>
              </c:pt>
              <c:pt idx="63">
                <c:v>73</c:v>
              </c:pt>
              <c:pt idx="64">
                <c:v>74</c:v>
              </c:pt>
              <c:pt idx="65">
                <c:v>75</c:v>
              </c:pt>
              <c:pt idx="66">
                <c:v>76</c:v>
              </c:pt>
              <c:pt idx="67">
                <c:v>77</c:v>
              </c:pt>
              <c:pt idx="68">
                <c:v>78</c:v>
              </c:pt>
              <c:pt idx="69">
                <c:v>79</c:v>
              </c:pt>
              <c:pt idx="70">
                <c:v>80</c:v>
              </c:pt>
              <c:pt idx="71">
                <c:v>81</c:v>
              </c:pt>
              <c:pt idx="72">
                <c:v>82</c:v>
              </c:pt>
              <c:pt idx="73">
                <c:v>83</c:v>
              </c:pt>
              <c:pt idx="74">
                <c:v>84</c:v>
              </c:pt>
              <c:pt idx="75">
                <c:v>85</c:v>
              </c:pt>
              <c:pt idx="76">
                <c:v>86</c:v>
              </c:pt>
              <c:pt idx="77">
                <c:v>87</c:v>
              </c:pt>
              <c:pt idx="78">
                <c:v>88</c:v>
              </c:pt>
              <c:pt idx="79">
                <c:v>89</c:v>
              </c:pt>
              <c:pt idx="80">
                <c:v>90</c:v>
              </c:pt>
              <c:pt idx="81">
                <c:v>91</c:v>
              </c:pt>
              <c:pt idx="82">
                <c:v>92</c:v>
              </c:pt>
              <c:pt idx="83">
                <c:v>93</c:v>
              </c:pt>
              <c:pt idx="84">
                <c:v>94</c:v>
              </c:pt>
              <c:pt idx="85">
                <c:v>95</c:v>
              </c:pt>
              <c:pt idx="86">
                <c:v>96</c:v>
              </c:pt>
              <c:pt idx="87">
                <c:v>97</c:v>
              </c:pt>
              <c:pt idx="88">
                <c:v>98</c:v>
              </c:pt>
              <c:pt idx="89">
                <c:v>99</c:v>
              </c:pt>
              <c:pt idx="90">
                <c:v>100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Sheet1!$F$2:$F$101</c:f>
              <c:numCache>
                <c:formatCode>General</c:formatCode>
                <c:ptCount val="91"/>
                <c:pt idx="0">
                  <c:v>44099.999999999985</c:v>
                </c:pt>
                <c:pt idx="1">
                  <c:v>213443.99999999994</c:v>
                </c:pt>
                <c:pt idx="2">
                  <c:v>853775.99999999953</c:v>
                </c:pt>
                <c:pt idx="3">
                  <c:v>2944656</c:v>
                </c:pt>
                <c:pt idx="4">
                  <c:v>9018008.9999999981</c:v>
                </c:pt>
                <c:pt idx="5">
                  <c:v>25050025</c:v>
                </c:pt>
                <c:pt idx="6">
                  <c:v>64128064</c:v>
                </c:pt>
                <c:pt idx="7">
                  <c:v>153165376</c:v>
                </c:pt>
                <c:pt idx="8">
                  <c:v>344622096.00000012</c:v>
                </c:pt>
                <c:pt idx="9">
                  <c:v>736145424</c:v>
                </c:pt>
                <c:pt idx="10">
                  <c:v>1502337600</c:v>
                </c:pt>
                <c:pt idx="11">
                  <c:v>2944581696</c:v>
                </c:pt>
                <c:pt idx="12">
                  <c:v>5567099769</c:v>
                </c:pt>
                <c:pt idx="13">
                  <c:v>10190296809</c:v>
                </c:pt>
                <c:pt idx="14">
                  <c:v>18116083216.000008</c:v>
                </c:pt>
                <c:pt idx="15">
                  <c:v>31364409999.999989</c:v>
                </c:pt>
                <c:pt idx="16">
                  <c:v>53005852900</c:v>
                </c:pt>
                <c:pt idx="17">
                  <c:v>87621920100</c:v>
                </c:pt>
                <c:pt idx="18">
                  <c:v>141933027600</c:v>
                </c:pt>
                <c:pt idx="19">
                  <c:v>225644000400.00012</c:v>
                </c:pt>
                <c:pt idx="20">
                  <c:v>352568750624.99988</c:v>
                </c:pt>
                <c:pt idx="21">
                  <c:v>542109710961</c:v>
                </c:pt>
                <c:pt idx="22">
                  <c:v>821183940864.00037</c:v>
                </c:pt>
                <c:pt idx="23">
                  <c:v>1226706874623.9995</c:v>
                </c:pt>
                <c:pt idx="24">
                  <c:v>1808766769216</c:v>
                </c:pt>
                <c:pt idx="25">
                  <c:v>2634648385600</c:v>
                </c:pt>
                <c:pt idx="26">
                  <c:v>3793893675263.998</c:v>
                </c:pt>
                <c:pt idx="27">
                  <c:v>5404620646656</c:v>
                </c:pt>
                <c:pt idx="28">
                  <c:v>7621359583761</c:v>
                </c:pt>
                <c:pt idx="29">
                  <c:v>10644708840128.996</c:v>
                </c:pt>
                <c:pt idx="30">
                  <c:v>14733161024400</c:v>
                </c:pt>
                <c:pt idx="31">
                  <c:v>20217505046544.008</c:v>
                </c:pt>
                <c:pt idx="32">
                  <c:v>27518270757796</c:v>
                </c:pt>
                <c:pt idx="33">
                  <c:v>37166751374116</c:v>
                </c:pt>
                <c:pt idx="34">
                  <c:v>49830215138704</c:v>
                </c:pt>
                <c:pt idx="35">
                  <c:v>66342002403599.984</c:v>
                </c:pt>
                <c:pt idx="36">
                  <c:v>87737298178761</c:v>
                </c:pt>
                <c:pt idx="37">
                  <c:v>115295473930329</c:v>
                </c:pt>
                <c:pt idx="38">
                  <c:v>150590006766143.97</c:v>
                </c:pt>
                <c:pt idx="39">
                  <c:v>195547109921856</c:v>
                </c:pt>
                <c:pt idx="40">
                  <c:v>252514346490000</c:v>
                </c:pt>
                <c:pt idx="41">
                  <c:v>324340649491600.12</c:v>
                </c:pt>
                <c:pt idx="42">
                  <c:v>414469336590400</c:v>
                </c:pt>
                <c:pt idx="43">
                  <c:v>527045887950399.81</c:v>
                </c:pt>
                <c:pt idx="44">
                  <c:v>667042451937225.37</c:v>
                </c:pt>
                <c:pt idx="45">
                  <c:v>840401256605625</c:v>
                </c:pt>
                <c:pt idx="46">
                  <c:v>1054199336286095.5</c:v>
                </c:pt>
                <c:pt idx="47">
                  <c:v>1316837233215505</c:v>
                </c:pt>
                <c:pt idx="48">
                  <c:v>1638254605228164</c:v>
                </c:pt>
                <c:pt idx="49">
                  <c:v>2030175963260674.7</c:v>
                </c:pt>
                <c:pt idx="50">
                  <c:v>2506390078099601.5</c:v>
                </c:pt>
                <c:pt idx="51">
                  <c:v>3083066935738385</c:v>
                </c:pt>
                <c:pt idx="52">
                  <c:v>3779116486281361</c:v>
                </c:pt>
                <c:pt idx="53">
                  <c:v>4616593823961443</c:v>
                </c:pt>
                <c:pt idx="54">
                  <c:v>5621155856999424</c:v>
                </c:pt>
                <c:pt idx="55">
                  <c:v>6822574977254400</c:v>
                </c:pt>
                <c:pt idx="56">
                  <c:v>8255315722477827</c:v>
                </c:pt>
                <c:pt idx="57">
                  <c:v>9959180940124416</c:v>
                </c:pt>
                <c:pt idx="58">
                  <c:v>1.1980034512782336E+16</c:v>
                </c:pt>
                <c:pt idx="59">
                  <c:v>1.4370608293110784E+16</c:v>
                </c:pt>
                <c:pt idx="60">
                  <c:v>1.7191401522520224E+16</c:v>
                </c:pt>
                <c:pt idx="61">
                  <c:v>2.0511681674562E+16</c:v>
                </c:pt>
                <c:pt idx="62">
                  <c:v>2.4410596373032464E+16</c:v>
                </c:pt>
                <c:pt idx="63">
                  <c:v>2.8978406788124304E+16</c:v>
                </c:pt>
                <c:pt idx="64">
                  <c:v>3.4317853713617796E+16</c:v>
                </c:pt>
                <c:pt idx="65">
                  <c:v>4.0545668376202496E+16</c:v>
                </c:pt>
                <c:pt idx="66">
                  <c:v>4.77942409267236E+16</c:v>
                </c:pt>
                <c:pt idx="67">
                  <c:v>5.62134605146884E+16</c:v>
                </c:pt>
                <c:pt idx="68">
                  <c:v>6.597274185404404E+16</c:v>
                </c:pt>
                <c:pt idx="69">
                  <c:v>7.7263254252409232E+16</c:v>
                </c:pt>
                <c:pt idx="70">
                  <c:v>9.030037020004E+16</c:v>
                </c:pt>
                <c:pt idx="71">
                  <c:v>1.0532635180132666E+17</c:v>
                </c:pt>
                <c:pt idx="72">
                  <c:v>1.2261329458312334E+17</c:v>
                </c:pt>
                <c:pt idx="73">
                  <c:v>1.424663495333339E+17</c:v>
                </c:pt>
                <c:pt idx="74">
                  <c:v>1.65227245612624E+17</c:v>
                </c:pt>
                <c:pt idx="75">
                  <c:v>1.9127813644467366E+17</c:v>
                </c:pt>
                <c:pt idx="76">
                  <c:v>2.2104579642887594E+17</c:v>
                </c:pt>
                <c:pt idx="77">
                  <c:v>2.5500619313674176E+17</c:v>
                </c:pt>
                <c:pt idx="78">
                  <c:v>2.9368946455248768E+17</c:v>
                </c:pt>
                <c:pt idx="79">
                  <c:v>3.37685331502432E+17</c:v>
                </c:pt>
                <c:pt idx="80">
                  <c:v>3.8764897749003706E+17</c:v>
                </c:pt>
                <c:pt idx="81">
                  <c:v>4.4430743011695443E+17</c:v>
                </c:pt>
                <c:pt idx="82">
                  <c:v>5.0846648032854272E+17</c:v>
                </c:pt>
                <c:pt idx="83">
                  <c:v>5.8101817787839424E+17</c:v>
                </c:pt>
                <c:pt idx="84">
                  <c:v>6.6294894366393229E+17</c:v>
                </c:pt>
                <c:pt idx="85">
                  <c:v>7.5534834194760627E+17</c:v>
                </c:pt>
                <c:pt idx="86">
                  <c:v>8.5941855794927667E+17</c:v>
                </c:pt>
                <c:pt idx="87">
                  <c:v>9.7648462887872742E+17</c:v>
                </c:pt>
                <c:pt idx="88">
                  <c:v>1.1080054791766656E+18</c:v>
                </c:pt>
                <c:pt idx="89">
                  <c:v>1.255585813551913E+18</c:v>
                </c:pt>
                <c:pt idx="90">
                  <c:v>1.42098892434576E+18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036-4532-B90F-63BE0738036B}"/>
            </c:ext>
          </c:extLst>
        </c:ser>
        <c:ser>
          <c:idx val="3"/>
          <c:order val="2"/>
          <c:tx>
            <c:strRef>
              <c:f>Sheet1!$G$1</c:f>
              <c:strCache>
                <c:ptCount val="1"/>
                <c:pt idx="0">
                  <c:v>O16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Lit>
              <c:ptCount val="91"/>
              <c:pt idx="0">
                <c:v>10</c:v>
              </c:pt>
              <c:pt idx="1">
                <c:v>11</c:v>
              </c:pt>
              <c:pt idx="2">
                <c:v>12</c:v>
              </c:pt>
              <c:pt idx="3">
                <c:v>13</c:v>
              </c:pt>
              <c:pt idx="4">
                <c:v>14</c:v>
              </c:pt>
              <c:pt idx="5">
                <c:v>15</c:v>
              </c:pt>
              <c:pt idx="6">
                <c:v>16</c:v>
              </c:pt>
              <c:pt idx="7">
                <c:v>17</c:v>
              </c:pt>
              <c:pt idx="8">
                <c:v>18</c:v>
              </c:pt>
              <c:pt idx="9">
                <c:v>19</c:v>
              </c:pt>
              <c:pt idx="10">
                <c:v>20</c:v>
              </c:pt>
              <c:pt idx="11">
                <c:v>21</c:v>
              </c:pt>
              <c:pt idx="12">
                <c:v>22</c:v>
              </c:pt>
              <c:pt idx="13">
                <c:v>23</c:v>
              </c:pt>
              <c:pt idx="14">
                <c:v>24</c:v>
              </c:pt>
              <c:pt idx="15">
                <c:v>25</c:v>
              </c:pt>
              <c:pt idx="16">
                <c:v>26</c:v>
              </c:pt>
              <c:pt idx="17">
                <c:v>27</c:v>
              </c:pt>
              <c:pt idx="18">
                <c:v>28</c:v>
              </c:pt>
              <c:pt idx="19">
                <c:v>29</c:v>
              </c:pt>
              <c:pt idx="20">
                <c:v>30</c:v>
              </c:pt>
              <c:pt idx="21">
                <c:v>31</c:v>
              </c:pt>
              <c:pt idx="22">
                <c:v>32</c:v>
              </c:pt>
              <c:pt idx="23">
                <c:v>33</c:v>
              </c:pt>
              <c:pt idx="24">
                <c:v>34</c:v>
              </c:pt>
              <c:pt idx="25">
                <c:v>35</c:v>
              </c:pt>
              <c:pt idx="26">
                <c:v>36</c:v>
              </c:pt>
              <c:pt idx="27">
                <c:v>37</c:v>
              </c:pt>
              <c:pt idx="28">
                <c:v>38</c:v>
              </c:pt>
              <c:pt idx="29">
                <c:v>39</c:v>
              </c:pt>
              <c:pt idx="30">
                <c:v>40</c:v>
              </c:pt>
              <c:pt idx="31">
                <c:v>41</c:v>
              </c:pt>
              <c:pt idx="32">
                <c:v>42</c:v>
              </c:pt>
              <c:pt idx="33">
                <c:v>43</c:v>
              </c:pt>
              <c:pt idx="34">
                <c:v>44</c:v>
              </c:pt>
              <c:pt idx="35">
                <c:v>45</c:v>
              </c:pt>
              <c:pt idx="36">
                <c:v>46</c:v>
              </c:pt>
              <c:pt idx="37">
                <c:v>47</c:v>
              </c:pt>
              <c:pt idx="38">
                <c:v>48</c:v>
              </c:pt>
              <c:pt idx="39">
                <c:v>49</c:v>
              </c:pt>
              <c:pt idx="40">
                <c:v>50</c:v>
              </c:pt>
              <c:pt idx="41">
                <c:v>51</c:v>
              </c:pt>
              <c:pt idx="42">
                <c:v>52</c:v>
              </c:pt>
              <c:pt idx="43">
                <c:v>53</c:v>
              </c:pt>
              <c:pt idx="44">
                <c:v>54</c:v>
              </c:pt>
              <c:pt idx="45">
                <c:v>55</c:v>
              </c:pt>
              <c:pt idx="46">
                <c:v>56</c:v>
              </c:pt>
              <c:pt idx="47">
                <c:v>57</c:v>
              </c:pt>
              <c:pt idx="48">
                <c:v>58</c:v>
              </c:pt>
              <c:pt idx="49">
                <c:v>59</c:v>
              </c:pt>
              <c:pt idx="50">
                <c:v>60</c:v>
              </c:pt>
              <c:pt idx="51">
                <c:v>61</c:v>
              </c:pt>
              <c:pt idx="52">
                <c:v>62</c:v>
              </c:pt>
              <c:pt idx="53">
                <c:v>63</c:v>
              </c:pt>
              <c:pt idx="54">
                <c:v>64</c:v>
              </c:pt>
              <c:pt idx="55">
                <c:v>65</c:v>
              </c:pt>
              <c:pt idx="56">
                <c:v>66</c:v>
              </c:pt>
              <c:pt idx="57">
                <c:v>67</c:v>
              </c:pt>
              <c:pt idx="58">
                <c:v>68</c:v>
              </c:pt>
              <c:pt idx="59">
                <c:v>69</c:v>
              </c:pt>
              <c:pt idx="60">
                <c:v>70</c:v>
              </c:pt>
              <c:pt idx="61">
                <c:v>71</c:v>
              </c:pt>
              <c:pt idx="62">
                <c:v>72</c:v>
              </c:pt>
              <c:pt idx="63">
                <c:v>73</c:v>
              </c:pt>
              <c:pt idx="64">
                <c:v>74</c:v>
              </c:pt>
              <c:pt idx="65">
                <c:v>75</c:v>
              </c:pt>
              <c:pt idx="66">
                <c:v>76</c:v>
              </c:pt>
              <c:pt idx="67">
                <c:v>77</c:v>
              </c:pt>
              <c:pt idx="68">
                <c:v>78</c:v>
              </c:pt>
              <c:pt idx="69">
                <c:v>79</c:v>
              </c:pt>
              <c:pt idx="70">
                <c:v>80</c:v>
              </c:pt>
              <c:pt idx="71">
                <c:v>81</c:v>
              </c:pt>
              <c:pt idx="72">
                <c:v>82</c:v>
              </c:pt>
              <c:pt idx="73">
                <c:v>83</c:v>
              </c:pt>
              <c:pt idx="74">
                <c:v>84</c:v>
              </c:pt>
              <c:pt idx="75">
                <c:v>85</c:v>
              </c:pt>
              <c:pt idx="76">
                <c:v>86</c:v>
              </c:pt>
              <c:pt idx="77">
                <c:v>87</c:v>
              </c:pt>
              <c:pt idx="78">
                <c:v>88</c:v>
              </c:pt>
              <c:pt idx="79">
                <c:v>89</c:v>
              </c:pt>
              <c:pt idx="80">
                <c:v>90</c:v>
              </c:pt>
              <c:pt idx="81">
                <c:v>91</c:v>
              </c:pt>
              <c:pt idx="82">
                <c:v>92</c:v>
              </c:pt>
              <c:pt idx="83">
                <c:v>93</c:v>
              </c:pt>
              <c:pt idx="84">
                <c:v>94</c:v>
              </c:pt>
              <c:pt idx="85">
                <c:v>95</c:v>
              </c:pt>
              <c:pt idx="86">
                <c:v>96</c:v>
              </c:pt>
              <c:pt idx="87">
                <c:v>97</c:v>
              </c:pt>
              <c:pt idx="88">
                <c:v>98</c:v>
              </c:pt>
              <c:pt idx="89">
                <c:v>99</c:v>
              </c:pt>
              <c:pt idx="90">
                <c:v>100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Sheet1!$G$2:$G$101</c:f>
              <c:numCache>
                <c:formatCode>General</c:formatCode>
                <c:ptCount val="91"/>
                <c:pt idx="0">
                  <c:v>2025</c:v>
                </c:pt>
                <c:pt idx="1">
                  <c:v>27225</c:v>
                </c:pt>
                <c:pt idx="2">
                  <c:v>245025</c:v>
                </c:pt>
                <c:pt idx="3">
                  <c:v>1656369</c:v>
                </c:pt>
                <c:pt idx="4">
                  <c:v>9018008.9999999981</c:v>
                </c:pt>
                <c:pt idx="5">
                  <c:v>41409224.999999985</c:v>
                </c:pt>
                <c:pt idx="6">
                  <c:v>165636899.99999994</c:v>
                </c:pt>
                <c:pt idx="7">
                  <c:v>590976100</c:v>
                </c:pt>
                <c:pt idx="8">
                  <c:v>1914762564</c:v>
                </c:pt>
                <c:pt idx="9">
                  <c:v>5712638723.9999981</c:v>
                </c:pt>
                <c:pt idx="10">
                  <c:v>15868440900.000004</c:v>
                </c:pt>
                <c:pt idx="11">
                  <c:v>41408180100</c:v>
                </c:pt>
                <c:pt idx="12">
                  <c:v>102252852900</c:v>
                </c:pt>
                <c:pt idx="13">
                  <c:v>240407818596</c:v>
                </c:pt>
                <c:pt idx="14">
                  <c:v>540917591841</c:v>
                </c:pt>
                <c:pt idx="15">
                  <c:v>1169804480625</c:v>
                </c:pt>
                <c:pt idx="16">
                  <c:v>2440703175625.0015</c:v>
                </c:pt>
                <c:pt idx="17">
                  <c:v>4928733005624.998</c:v>
                </c:pt>
                <c:pt idx="18">
                  <c:v>9660316691025</c:v>
                </c:pt>
                <c:pt idx="19">
                  <c:v>18422508701025.008</c:v>
                </c:pt>
                <c:pt idx="20">
                  <c:v>34256731055625</c:v>
                </c:pt>
                <c:pt idx="21">
                  <c:v>62231982125625.031</c:v>
                </c:pt>
                <c:pt idx="22">
                  <c:v>110634634889999.95</c:v>
                </c:pt>
                <c:pt idx="23">
                  <c:v>192769787832336</c:v>
                </c:pt>
                <c:pt idx="24">
                  <c:v>329647743689616.12</c:v>
                </c:pt>
                <c:pt idx="25">
                  <c:v>553934823072399.81</c:v>
                </c:pt>
                <c:pt idx="26">
                  <c:v>915688176915599.75</c:v>
                </c:pt>
                <c:pt idx="27">
                  <c:v>1490579208320400</c:v>
                </c:pt>
                <c:pt idx="28">
                  <c:v>2391551529794063.5</c:v>
                </c:pt>
                <c:pt idx="29">
                  <c:v>3785171567967504</c:v>
                </c:pt>
                <c:pt idx="30">
                  <c:v>5914330574949225</c:v>
                </c:pt>
                <c:pt idx="31">
                  <c:v>9129467122580022</c:v>
                </c:pt>
                <c:pt idx="32">
                  <c:v>1.3931124571134224E+16</c:v>
                </c:pt>
                <c:pt idx="33">
                  <c:v>2.1027468842471176E+16</c:v>
                </c:pt>
                <c:pt idx="34">
                  <c:v>3.1411404073321128E+16</c:v>
                </c:pt>
                <c:pt idx="35">
                  <c:v>4.6463179874708024E+16</c:v>
                </c:pt>
                <c:pt idx="36">
                  <c:v>6.8085933943824224E+16</c:v>
                </c:pt>
                <c:pt idx="37">
                  <c:v>9.8883516161675024E+16</c:v>
                </c:pt>
                <c:pt idx="38">
                  <c:v>1.4239226327281203E+17</c:v>
                </c:pt>
                <c:pt idx="39">
                  <c:v>2.0338121601310035E+17</c:v>
                </c:pt>
                <c:pt idx="40">
                  <c:v>2.882386848258224E+17</c:v>
                </c:pt>
                <c:pt idx="41">
                  <c:v>4.0546718184530253E+17</c:v>
                </c:pt>
                <c:pt idx="42">
                  <c:v>5.6631366720542253E+17</c:v>
                </c:pt>
                <c:pt idx="43">
                  <c:v>7.8556794626174451E+17</c:v>
                </c:pt>
                <c:pt idx="44">
                  <c:v>1.0825690601603241E+18</c:v>
                </c:pt>
                <c:pt idx="45">
                  <c:v>1.4824678166523218E+18</c:v>
                </c:pt>
                <c:pt idx="46">
                  <c:v>2.0178034171101076E+18</c:v>
                </c:pt>
                <c:pt idx="47">
                  <c:v>2.7304636827116754E+18</c:v>
                </c:pt>
                <c:pt idx="48">
                  <c:v>3.6741119314568289E+18</c:v>
                </c:pt>
                <c:pt idx="49">
                  <c:v>4.9171794053830216E+18</c:v>
                </c:pt>
                <c:pt idx="50">
                  <c:v>6.5465406284685169E+18</c:v>
                </c:pt>
                <c:pt idx="51">
                  <c:v>8.6720105655148892E+18</c:v>
                </c:pt>
                <c:pt idx="52">
                  <c:v>1.1431827371001123E+19</c:v>
                </c:pt>
                <c:pt idx="53">
                  <c:v>1.4999313334050722E+19</c:v>
                </c:pt>
                <c:pt idx="54">
                  <c:v>1.9590939864882577E+19</c:v>
                </c:pt>
                <c:pt idx="55">
                  <c:v>2.5476060612228043E+19</c:v>
                </c:pt>
                <c:pt idx="56">
                  <c:v>3.2988620697641296E+19</c:v>
                </c:pt>
                <c:pt idx="57">
                  <c:v>4.2541200319365644E+19</c:v>
                </c:pt>
                <c:pt idx="58">
                  <c:v>5.4641808410207429E+19</c:v>
                </c:pt>
                <c:pt idx="59">
                  <c:v>6.9913907509002281E+19</c:v>
                </c:pt>
                <c:pt idx="60">
                  <c:v>8.9120225492744815E+19</c:v>
                </c:pt>
                <c:pt idx="61">
                  <c:v>1.1319099438370546E+20</c:v>
                </c:pt>
                <c:pt idx="62">
                  <c:v>1.4325735226687716E+20</c:v>
                </c:pt>
                <c:pt idx="63">
                  <c:v>1.8069075271720436E+20</c:v>
                </c:pt>
                <c:pt idx="64">
                  <c:v>2.2714934845716513E+20</c:v>
                </c:pt>
                <c:pt idx="65">
                  <c:v>2.8463245379183637E+20</c:v>
                </c:pt>
                <c:pt idx="66">
                  <c:v>3.5554434539395475E+20</c:v>
                </c:pt>
                <c:pt idx="67">
                  <c:v>4.4276883508522516E+20</c:v>
                </c:pt>
                <c:pt idx="68">
                  <c:v>5.4975624339969612E+20</c:v>
                </c:pt>
                <c:pt idx="69">
                  <c:v>6.8062462111833037E+20</c:v>
                </c:pt>
                <c:pt idx="70">
                  <c:v>8.4027731002263011E+20</c:v>
                </c:pt>
                <c:pt idx="71">
                  <c:v>1.0345392064286876E+21</c:v>
                </c:pt>
                <c:pt idx="72">
                  <c:v>1.2703143944533411E+21</c:v>
                </c:pt>
                <c:pt idx="73">
                  <c:v>1.5557681534913895E+21</c:v>
                </c:pt>
                <c:pt idx="74">
                  <c:v>1.9005367193620576E+21</c:v>
                </c:pt>
                <c:pt idx="75">
                  <c:v>2.3159685946012593E+21</c:v>
                </c:pt>
                <c:pt idx="76">
                  <c:v>2.8154016643114593E+21</c:v>
                </c:pt>
                <c:pt idx="77">
                  <c:v>3.4144808840207396E+21</c:v>
                </c:pt>
                <c:pt idx="78">
                  <c:v>4.1315218696650936E+21</c:v>
                </c:pt>
                <c:pt idx="79">
                  <c:v>4.9879263419626915E+21</c:v>
                </c:pt>
                <c:pt idx="80">
                  <c:v>6.0086560633399447E+21</c:v>
                </c:pt>
                <c:pt idx="81">
                  <c:v>7.2227726608387371E+21</c:v>
                </c:pt>
                <c:pt idx="82">
                  <c:v>8.6640515591467004E+21</c:v>
                </c:pt>
                <c:pt idx="83">
                  <c:v>1.0371679160561908E+22</c:v>
                </c:pt>
                <c:pt idx="84">
                  <c:v>1.2391043410319771E+22</c:v>
                </c:pt>
                <c:pt idx="85">
                  <c:v>1.4774628983767462E+22</c:v>
                </c:pt>
                <c:pt idx="86">
                  <c:v>1.7583029534400948E+22</c:v>
                </c:pt>
                <c:pt idx="87">
                  <c:v>2.0886090757376406E+22</c:v>
                </c:pt>
                <c:pt idx="88">
                  <c:v>2.4764199460968283E+22</c:v>
                </c:pt>
                <c:pt idx="89">
                  <c:v>2.9309735408398747E+22</c:v>
                </c:pt>
                <c:pt idx="90">
                  <c:v>3.4628704405007972E+22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036-4532-B90F-63BE0738036B}"/>
            </c:ext>
          </c:extLst>
        </c:ser>
        <c:ser>
          <c:idx val="4"/>
          <c:order val="3"/>
          <c:tx>
            <c:strRef>
              <c:f>Sheet1!$H$1</c:f>
              <c:strCache>
                <c:ptCount val="1"/>
                <c:pt idx="0">
                  <c:v>Ca40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Lit>
              <c:ptCount val="91"/>
              <c:pt idx="0">
                <c:v>10</c:v>
              </c:pt>
              <c:pt idx="1">
                <c:v>11</c:v>
              </c:pt>
              <c:pt idx="2">
                <c:v>12</c:v>
              </c:pt>
              <c:pt idx="3">
                <c:v>13</c:v>
              </c:pt>
              <c:pt idx="4">
                <c:v>14</c:v>
              </c:pt>
              <c:pt idx="5">
                <c:v>15</c:v>
              </c:pt>
              <c:pt idx="6">
                <c:v>16</c:v>
              </c:pt>
              <c:pt idx="7">
                <c:v>17</c:v>
              </c:pt>
              <c:pt idx="8">
                <c:v>18</c:v>
              </c:pt>
              <c:pt idx="9">
                <c:v>19</c:v>
              </c:pt>
              <c:pt idx="10">
                <c:v>20</c:v>
              </c:pt>
              <c:pt idx="11">
                <c:v>21</c:v>
              </c:pt>
              <c:pt idx="12">
                <c:v>22</c:v>
              </c:pt>
              <c:pt idx="13">
                <c:v>23</c:v>
              </c:pt>
              <c:pt idx="14">
                <c:v>24</c:v>
              </c:pt>
              <c:pt idx="15">
                <c:v>25</c:v>
              </c:pt>
              <c:pt idx="16">
                <c:v>26</c:v>
              </c:pt>
              <c:pt idx="17">
                <c:v>27</c:v>
              </c:pt>
              <c:pt idx="18">
                <c:v>28</c:v>
              </c:pt>
              <c:pt idx="19">
                <c:v>29</c:v>
              </c:pt>
              <c:pt idx="20">
                <c:v>30</c:v>
              </c:pt>
              <c:pt idx="21">
                <c:v>31</c:v>
              </c:pt>
              <c:pt idx="22">
                <c:v>32</c:v>
              </c:pt>
              <c:pt idx="23">
                <c:v>33</c:v>
              </c:pt>
              <c:pt idx="24">
                <c:v>34</c:v>
              </c:pt>
              <c:pt idx="25">
                <c:v>35</c:v>
              </c:pt>
              <c:pt idx="26">
                <c:v>36</c:v>
              </c:pt>
              <c:pt idx="27">
                <c:v>37</c:v>
              </c:pt>
              <c:pt idx="28">
                <c:v>38</c:v>
              </c:pt>
              <c:pt idx="29">
                <c:v>39</c:v>
              </c:pt>
              <c:pt idx="30">
                <c:v>40</c:v>
              </c:pt>
              <c:pt idx="31">
                <c:v>41</c:v>
              </c:pt>
              <c:pt idx="32">
                <c:v>42</c:v>
              </c:pt>
              <c:pt idx="33">
                <c:v>43</c:v>
              </c:pt>
              <c:pt idx="34">
                <c:v>44</c:v>
              </c:pt>
              <c:pt idx="35">
                <c:v>45</c:v>
              </c:pt>
              <c:pt idx="36">
                <c:v>46</c:v>
              </c:pt>
              <c:pt idx="37">
                <c:v>47</c:v>
              </c:pt>
              <c:pt idx="38">
                <c:v>48</c:v>
              </c:pt>
              <c:pt idx="39">
                <c:v>49</c:v>
              </c:pt>
              <c:pt idx="40">
                <c:v>50</c:v>
              </c:pt>
              <c:pt idx="41">
                <c:v>51</c:v>
              </c:pt>
              <c:pt idx="42">
                <c:v>52</c:v>
              </c:pt>
              <c:pt idx="43">
                <c:v>53</c:v>
              </c:pt>
              <c:pt idx="44">
                <c:v>54</c:v>
              </c:pt>
              <c:pt idx="45">
                <c:v>55</c:v>
              </c:pt>
              <c:pt idx="46">
                <c:v>56</c:v>
              </c:pt>
              <c:pt idx="47">
                <c:v>57</c:v>
              </c:pt>
              <c:pt idx="48">
                <c:v>58</c:v>
              </c:pt>
              <c:pt idx="49">
                <c:v>59</c:v>
              </c:pt>
              <c:pt idx="50">
                <c:v>60</c:v>
              </c:pt>
              <c:pt idx="51">
                <c:v>61</c:v>
              </c:pt>
              <c:pt idx="52">
                <c:v>62</c:v>
              </c:pt>
              <c:pt idx="53">
                <c:v>63</c:v>
              </c:pt>
              <c:pt idx="54">
                <c:v>64</c:v>
              </c:pt>
              <c:pt idx="55">
                <c:v>65</c:v>
              </c:pt>
              <c:pt idx="56">
                <c:v>66</c:v>
              </c:pt>
              <c:pt idx="57">
                <c:v>67</c:v>
              </c:pt>
              <c:pt idx="58">
                <c:v>68</c:v>
              </c:pt>
              <c:pt idx="59">
                <c:v>69</c:v>
              </c:pt>
              <c:pt idx="60">
                <c:v>70</c:v>
              </c:pt>
              <c:pt idx="61">
                <c:v>71</c:v>
              </c:pt>
              <c:pt idx="62">
                <c:v>72</c:v>
              </c:pt>
              <c:pt idx="63">
                <c:v>73</c:v>
              </c:pt>
              <c:pt idx="64">
                <c:v>74</c:v>
              </c:pt>
              <c:pt idx="65">
                <c:v>75</c:v>
              </c:pt>
              <c:pt idx="66">
                <c:v>76</c:v>
              </c:pt>
              <c:pt idx="67">
                <c:v>77</c:v>
              </c:pt>
              <c:pt idx="68">
                <c:v>78</c:v>
              </c:pt>
              <c:pt idx="69">
                <c:v>79</c:v>
              </c:pt>
              <c:pt idx="70">
                <c:v>80</c:v>
              </c:pt>
              <c:pt idx="71">
                <c:v>81</c:v>
              </c:pt>
              <c:pt idx="72">
                <c:v>82</c:v>
              </c:pt>
              <c:pt idx="73">
                <c:v>83</c:v>
              </c:pt>
              <c:pt idx="74">
                <c:v>84</c:v>
              </c:pt>
              <c:pt idx="75">
                <c:v>85</c:v>
              </c:pt>
              <c:pt idx="76">
                <c:v>86</c:v>
              </c:pt>
              <c:pt idx="77">
                <c:v>87</c:v>
              </c:pt>
              <c:pt idx="78">
                <c:v>88</c:v>
              </c:pt>
              <c:pt idx="79">
                <c:v>89</c:v>
              </c:pt>
              <c:pt idx="80">
                <c:v>90</c:v>
              </c:pt>
              <c:pt idx="81">
                <c:v>91</c:v>
              </c:pt>
              <c:pt idx="82">
                <c:v>92</c:v>
              </c:pt>
              <c:pt idx="83">
                <c:v>93</c:v>
              </c:pt>
              <c:pt idx="84">
                <c:v>94</c:v>
              </c:pt>
              <c:pt idx="85">
                <c:v>95</c:v>
              </c:pt>
              <c:pt idx="86">
                <c:v>96</c:v>
              </c:pt>
              <c:pt idx="87">
                <c:v>97</c:v>
              </c:pt>
              <c:pt idx="88">
                <c:v>98</c:v>
              </c:pt>
              <c:pt idx="89">
                <c:v>99</c:v>
              </c:pt>
              <c:pt idx="90">
                <c:v>100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Sheet1!$H$2:$H$101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441</c:v>
                </c:pt>
                <c:pt idx="12">
                  <c:v>53361</c:v>
                </c:pt>
                <c:pt idx="13">
                  <c:v>3136441</c:v>
                </c:pt>
                <c:pt idx="14">
                  <c:v>112911876</c:v>
                </c:pt>
                <c:pt idx="15">
                  <c:v>2822796899.999999</c:v>
                </c:pt>
                <c:pt idx="16">
                  <c:v>53005852900</c:v>
                </c:pt>
                <c:pt idx="17">
                  <c:v>788597280900</c:v>
                </c:pt>
                <c:pt idx="18">
                  <c:v>9660316691025</c:v>
                </c:pt>
                <c:pt idx="19">
                  <c:v>100300325150025</c:v>
                </c:pt>
                <c:pt idx="20">
                  <c:v>902702926350225</c:v>
                </c:pt>
                <c:pt idx="21">
                  <c:v>7169400927459225</c:v>
                </c:pt>
                <c:pt idx="22">
                  <c:v>5.09824065952656E+16</c:v>
                </c:pt>
                <c:pt idx="23">
                  <c:v>3.285197679422736E+17</c:v>
                </c:pt>
                <c:pt idx="24">
                  <c:v>1.9375961823534095E+18</c:v>
                </c:pt>
                <c:pt idx="25">
                  <c:v>1.0549134770590786E+19</c:v>
                </c:pt>
                <c:pt idx="26">
                  <c:v>5.3404994776115855E+19</c:v>
                </c:pt>
                <c:pt idx="27">
                  <c:v>2.5298075380104705E+20</c:v>
                </c:pt>
                <c:pt idx="28">
                  <c:v>1.1274821249651602E+21</c:v>
                </c:pt>
                <c:pt idx="29">
                  <c:v>4.7504163769307701E+21</c:v>
                </c:pt>
                <c:pt idx="30">
                  <c:v>1.900166550772308E+22</c:v>
                </c:pt>
                <c:pt idx="31">
                  <c:v>7.2430384849166747E+22</c:v>
                </c:pt>
                <c:pt idx="32">
                  <c:v>2.6398181585522733E+23</c:v>
                </c:pt>
                <c:pt idx="33">
                  <c:v>9.2268880437866927E+23</c:v>
                </c:pt>
                <c:pt idx="34">
                  <c:v>3.1012595924949655E+24</c:v>
                </c:pt>
                <c:pt idx="35">
                  <c:v>1.0048081079683693E+25</c:v>
                </c:pt>
                <c:pt idx="36">
                  <c:v>3.1452277462441887E+25</c:v>
                </c:pt>
                <c:pt idx="37">
                  <c:v>9.5306009484957626E+25</c:v>
                </c:pt>
                <c:pt idx="38">
                  <c:v>2.8008296664967114E+26</c:v>
                </c:pt>
                <c:pt idx="39">
                  <c:v>7.9961855282504251E+26</c:v>
                </c:pt>
                <c:pt idx="40">
                  <c:v>2.2211626467362292E+27</c:v>
                </c:pt>
                <c:pt idx="41">
                  <c:v>6.0117003581279162E+27</c:v>
                </c:pt>
                <c:pt idx="42">
                  <c:v>1.5874646258181552E+28</c:v>
                </c:pt>
                <c:pt idx="43">
                  <c:v>4.0947549439147788E+28</c:v>
                </c:pt>
                <c:pt idx="44">
                  <c:v>1.0328983924269465E+29</c:v>
                </c:pt>
                <c:pt idx="45">
                  <c:v>2.5506266425236847E+29</c:v>
                </c:pt>
                <c:pt idx="46">
                  <c:v>6.1718866905511352E+29</c:v>
                </c:pt>
                <c:pt idx="47">
                  <c:v>1.46475236359391E+30</c:v>
                </c:pt>
                <c:pt idx="48">
                  <c:v>3.4123455340234863E+30</c:v>
                </c:pt>
                <c:pt idx="49">
                  <c:v>7.8095823826007568E+30</c:v>
                </c:pt>
                <c:pt idx="50">
                  <c:v>1.7571560360851723E+31</c:v>
                </c:pt>
                <c:pt idx="51">
                  <c:v>3.8895762107512927E+31</c:v>
                </c:pt>
                <c:pt idx="52">
                  <c:v>8.4759245771700482E+31</c:v>
                </c:pt>
                <c:pt idx="53">
                  <c:v>1.8194129068030253E+32</c:v>
                </c:pt>
                <c:pt idx="54">
                  <c:v>3.849336397864248E+32</c:v>
                </c:pt>
                <c:pt idx="55">
                  <c:v>8.031331496778513E+32</c:v>
                </c:pt>
                <c:pt idx="56">
                  <c:v>1.6533308128528896E+33</c:v>
                </c:pt>
                <c:pt idx="57">
                  <c:v>3.359801728789776E+33</c:v>
                </c:pt>
                <c:pt idx="58">
                  <c:v>6.7429354140294947E+33</c:v>
                </c:pt>
                <c:pt idx="59">
                  <c:v>1.3370726991334604E+34</c:v>
                </c:pt>
                <c:pt idx="60">
                  <c:v>2.6206624903015816E+34</c:v>
                </c:pt>
                <c:pt idx="61">
                  <c:v>5.0791078868167178E+34</c:v>
                </c:pt>
                <c:pt idx="62">
                  <c:v>9.7374612741338277E+34</c:v>
                </c:pt>
                <c:pt idx="63">
                  <c:v>1.847309758983948E+35</c:v>
                </c:pt>
                <c:pt idx="64">
                  <c:v>3.4690906173512041E+35</c:v>
                </c:pt>
                <c:pt idx="65">
                  <c:v>6.45078833804976E+35</c:v>
                </c:pt>
                <c:pt idx="66">
                  <c:v>1.188129892875491E+36</c:v>
                </c:pt>
                <c:pt idx="67">
                  <c:v>2.1681816358445024E+36</c:v>
                </c:pt>
                <c:pt idx="68">
                  <c:v>3.9212892605463572E+36</c:v>
                </c:pt>
                <c:pt idx="69">
                  <c:v>7.0303838767796042E+36</c:v>
                </c:pt>
                <c:pt idx="70">
                  <c:v>1.2498460225385978E+37</c:v>
                </c:pt>
                <c:pt idx="71">
                  <c:v>2.203773113108233E+37</c:v>
                </c:pt>
                <c:pt idx="72">
                  <c:v>3.854883041763723E+37</c:v>
                </c:pt>
                <c:pt idx="73">
                  <c:v>6.6909270029504491E+37</c:v>
                </c:pt>
                <c:pt idx="74">
                  <c:v>1.1526167219926346E+38</c:v>
                </c:pt>
                <c:pt idx="75">
                  <c:v>1.9710427967803032E+38</c:v>
                </c:pt>
                <c:pt idx="76">
                  <c:v>3.3466098542211053E+38</c:v>
                </c:pt>
                <c:pt idx="77">
                  <c:v>5.6427912645577082E+38</c:v>
                </c:pt>
                <c:pt idx="78">
                  <c:v>9.4502109759374692E+38</c:v>
                </c:pt>
                <c:pt idx="79">
                  <c:v>1.5722562726402142E+39</c:v>
                </c:pt>
                <c:pt idx="80">
                  <c:v>2.5990358792623986E+39</c:v>
                </c:pt>
                <c:pt idx="81">
                  <c:v>4.2695132148724347E+39</c:v>
                </c:pt>
                <c:pt idx="82">
                  <c:v>6.9709027489738116E+39</c:v>
                </c:pt>
                <c:pt idx="83">
                  <c:v>1.1313818329118879E+40</c:v>
                </c:pt>
                <c:pt idx="84">
                  <c:v>1.8255825192858739E+40</c:v>
                </c:pt>
                <c:pt idx="85">
                  <c:v>2.9290457309431114E+40</c:v>
                </c:pt>
                <c:pt idx="86">
                  <c:v>4.6734912493718376E+40</c:v>
                </c:pt>
                <c:pt idx="87">
                  <c:v>7.4165760103456915E+40</c:v>
                </c:pt>
                <c:pt idx="88">
                  <c:v>1.1707560158343206E+41</c:v>
                </c:pt>
                <c:pt idx="89">
                  <c:v>1.8385803094363367E+41</c:v>
                </c:pt>
                <c:pt idx="90">
                  <c:v>2.8727817334942757E+41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036-4532-B90F-63BE0738036B}"/>
            </c:ext>
          </c:extLst>
        </c:ser>
        <c:ser>
          <c:idx val="0"/>
          <c:order val="4"/>
          <c:tx>
            <c:strRef>
              <c:f>Sheet1!$I$1</c:f>
              <c:strCache>
                <c:ptCount val="1"/>
                <c:pt idx="0">
                  <c:v>Titan 1s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Lit>
              <c:ptCount val="91"/>
              <c:pt idx="0">
                <c:v>10</c:v>
              </c:pt>
              <c:pt idx="1">
                <c:v>11</c:v>
              </c:pt>
              <c:pt idx="2">
                <c:v>12</c:v>
              </c:pt>
              <c:pt idx="3">
                <c:v>13</c:v>
              </c:pt>
              <c:pt idx="4">
                <c:v>14</c:v>
              </c:pt>
              <c:pt idx="5">
                <c:v>15</c:v>
              </c:pt>
              <c:pt idx="6">
                <c:v>16</c:v>
              </c:pt>
              <c:pt idx="7">
                <c:v>17</c:v>
              </c:pt>
              <c:pt idx="8">
                <c:v>18</c:v>
              </c:pt>
              <c:pt idx="9">
                <c:v>19</c:v>
              </c:pt>
              <c:pt idx="10">
                <c:v>20</c:v>
              </c:pt>
              <c:pt idx="11">
                <c:v>21</c:v>
              </c:pt>
              <c:pt idx="12">
                <c:v>22</c:v>
              </c:pt>
              <c:pt idx="13">
                <c:v>23</c:v>
              </c:pt>
              <c:pt idx="14">
                <c:v>24</c:v>
              </c:pt>
              <c:pt idx="15">
                <c:v>25</c:v>
              </c:pt>
              <c:pt idx="16">
                <c:v>26</c:v>
              </c:pt>
              <c:pt idx="17">
                <c:v>27</c:v>
              </c:pt>
              <c:pt idx="18">
                <c:v>28</c:v>
              </c:pt>
              <c:pt idx="19">
                <c:v>29</c:v>
              </c:pt>
              <c:pt idx="20">
                <c:v>30</c:v>
              </c:pt>
              <c:pt idx="21">
                <c:v>31</c:v>
              </c:pt>
              <c:pt idx="22">
                <c:v>32</c:v>
              </c:pt>
              <c:pt idx="23">
                <c:v>33</c:v>
              </c:pt>
              <c:pt idx="24">
                <c:v>34</c:v>
              </c:pt>
              <c:pt idx="25">
                <c:v>35</c:v>
              </c:pt>
              <c:pt idx="26">
                <c:v>36</c:v>
              </c:pt>
              <c:pt idx="27">
                <c:v>37</c:v>
              </c:pt>
              <c:pt idx="28">
                <c:v>38</c:v>
              </c:pt>
              <c:pt idx="29">
                <c:v>39</c:v>
              </c:pt>
              <c:pt idx="30">
                <c:v>40</c:v>
              </c:pt>
              <c:pt idx="31">
                <c:v>41</c:v>
              </c:pt>
              <c:pt idx="32">
                <c:v>42</c:v>
              </c:pt>
              <c:pt idx="33">
                <c:v>43</c:v>
              </c:pt>
              <c:pt idx="34">
                <c:v>44</c:v>
              </c:pt>
              <c:pt idx="35">
                <c:v>45</c:v>
              </c:pt>
              <c:pt idx="36">
                <c:v>46</c:v>
              </c:pt>
              <c:pt idx="37">
                <c:v>47</c:v>
              </c:pt>
              <c:pt idx="38">
                <c:v>48</c:v>
              </c:pt>
              <c:pt idx="39">
                <c:v>49</c:v>
              </c:pt>
              <c:pt idx="40">
                <c:v>50</c:v>
              </c:pt>
              <c:pt idx="41">
                <c:v>51</c:v>
              </c:pt>
              <c:pt idx="42">
                <c:v>52</c:v>
              </c:pt>
              <c:pt idx="43">
                <c:v>53</c:v>
              </c:pt>
              <c:pt idx="44">
                <c:v>54</c:v>
              </c:pt>
              <c:pt idx="45">
                <c:v>55</c:v>
              </c:pt>
              <c:pt idx="46">
                <c:v>56</c:v>
              </c:pt>
              <c:pt idx="47">
                <c:v>57</c:v>
              </c:pt>
              <c:pt idx="48">
                <c:v>58</c:v>
              </c:pt>
              <c:pt idx="49">
                <c:v>59</c:v>
              </c:pt>
              <c:pt idx="50">
                <c:v>60</c:v>
              </c:pt>
              <c:pt idx="51">
                <c:v>61</c:v>
              </c:pt>
              <c:pt idx="52">
                <c:v>62</c:v>
              </c:pt>
              <c:pt idx="53">
                <c:v>63</c:v>
              </c:pt>
              <c:pt idx="54">
                <c:v>64</c:v>
              </c:pt>
              <c:pt idx="55">
                <c:v>65</c:v>
              </c:pt>
              <c:pt idx="56">
                <c:v>66</c:v>
              </c:pt>
              <c:pt idx="57">
                <c:v>67</c:v>
              </c:pt>
              <c:pt idx="58">
                <c:v>68</c:v>
              </c:pt>
              <c:pt idx="59">
                <c:v>69</c:v>
              </c:pt>
              <c:pt idx="60">
                <c:v>70</c:v>
              </c:pt>
              <c:pt idx="61">
                <c:v>71</c:v>
              </c:pt>
              <c:pt idx="62">
                <c:v>72</c:v>
              </c:pt>
              <c:pt idx="63">
                <c:v>73</c:v>
              </c:pt>
              <c:pt idx="64">
                <c:v>74</c:v>
              </c:pt>
              <c:pt idx="65">
                <c:v>75</c:v>
              </c:pt>
              <c:pt idx="66">
                <c:v>76</c:v>
              </c:pt>
              <c:pt idx="67">
                <c:v>77</c:v>
              </c:pt>
              <c:pt idx="68">
                <c:v>78</c:v>
              </c:pt>
              <c:pt idx="69">
                <c:v>79</c:v>
              </c:pt>
              <c:pt idx="70">
                <c:v>80</c:v>
              </c:pt>
              <c:pt idx="71">
                <c:v>81</c:v>
              </c:pt>
              <c:pt idx="72">
                <c:v>82</c:v>
              </c:pt>
              <c:pt idx="73">
                <c:v>83</c:v>
              </c:pt>
              <c:pt idx="74">
                <c:v>84</c:v>
              </c:pt>
              <c:pt idx="75">
                <c:v>85</c:v>
              </c:pt>
              <c:pt idx="76">
                <c:v>86</c:v>
              </c:pt>
              <c:pt idx="77">
                <c:v>87</c:v>
              </c:pt>
              <c:pt idx="78">
                <c:v>88</c:v>
              </c:pt>
              <c:pt idx="79">
                <c:v>89</c:v>
              </c:pt>
              <c:pt idx="80">
                <c:v>90</c:v>
              </c:pt>
              <c:pt idx="81">
                <c:v>91</c:v>
              </c:pt>
              <c:pt idx="82">
                <c:v>92</c:v>
              </c:pt>
              <c:pt idx="83">
                <c:v>93</c:v>
              </c:pt>
              <c:pt idx="84">
                <c:v>94</c:v>
              </c:pt>
              <c:pt idx="85">
                <c:v>95</c:v>
              </c:pt>
              <c:pt idx="86">
                <c:v>96</c:v>
              </c:pt>
              <c:pt idx="87">
                <c:v>97</c:v>
              </c:pt>
              <c:pt idx="88">
                <c:v>98</c:v>
              </c:pt>
              <c:pt idx="89">
                <c:v>99</c:v>
              </c:pt>
              <c:pt idx="90">
                <c:v>100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Sheet1!$I$2:$I$101</c:f>
              <c:numCache>
                <c:formatCode>0.00E+00</c:formatCode>
                <c:ptCount val="91"/>
                <c:pt idx="0">
                  <c:v>3E+16</c:v>
                </c:pt>
                <c:pt idx="1">
                  <c:v>3E+16</c:v>
                </c:pt>
                <c:pt idx="2">
                  <c:v>3E+16</c:v>
                </c:pt>
                <c:pt idx="3">
                  <c:v>3E+16</c:v>
                </c:pt>
                <c:pt idx="4">
                  <c:v>3E+16</c:v>
                </c:pt>
                <c:pt idx="5">
                  <c:v>3E+16</c:v>
                </c:pt>
                <c:pt idx="6">
                  <c:v>3E+16</c:v>
                </c:pt>
                <c:pt idx="7">
                  <c:v>3E+16</c:v>
                </c:pt>
                <c:pt idx="8">
                  <c:v>3E+16</c:v>
                </c:pt>
                <c:pt idx="9">
                  <c:v>3E+16</c:v>
                </c:pt>
                <c:pt idx="10">
                  <c:v>3E+16</c:v>
                </c:pt>
                <c:pt idx="11">
                  <c:v>3E+16</c:v>
                </c:pt>
                <c:pt idx="12">
                  <c:v>3E+16</c:v>
                </c:pt>
                <c:pt idx="13">
                  <c:v>3E+16</c:v>
                </c:pt>
                <c:pt idx="14">
                  <c:v>3E+16</c:v>
                </c:pt>
                <c:pt idx="15">
                  <c:v>3E+16</c:v>
                </c:pt>
                <c:pt idx="16">
                  <c:v>3E+16</c:v>
                </c:pt>
                <c:pt idx="17">
                  <c:v>3E+16</c:v>
                </c:pt>
                <c:pt idx="18">
                  <c:v>3E+16</c:v>
                </c:pt>
                <c:pt idx="19">
                  <c:v>3E+16</c:v>
                </c:pt>
                <c:pt idx="20">
                  <c:v>3E+16</c:v>
                </c:pt>
                <c:pt idx="21">
                  <c:v>3E+16</c:v>
                </c:pt>
                <c:pt idx="22">
                  <c:v>3E+16</c:v>
                </c:pt>
                <c:pt idx="23">
                  <c:v>3E+16</c:v>
                </c:pt>
                <c:pt idx="24">
                  <c:v>3E+16</c:v>
                </c:pt>
                <c:pt idx="25">
                  <c:v>3E+16</c:v>
                </c:pt>
                <c:pt idx="26">
                  <c:v>3E+16</c:v>
                </c:pt>
                <c:pt idx="27">
                  <c:v>3E+16</c:v>
                </c:pt>
                <c:pt idx="28">
                  <c:v>3E+16</c:v>
                </c:pt>
                <c:pt idx="29">
                  <c:v>3E+16</c:v>
                </c:pt>
                <c:pt idx="30">
                  <c:v>3E+16</c:v>
                </c:pt>
                <c:pt idx="31">
                  <c:v>3E+16</c:v>
                </c:pt>
                <c:pt idx="32">
                  <c:v>3E+16</c:v>
                </c:pt>
                <c:pt idx="33">
                  <c:v>3E+16</c:v>
                </c:pt>
                <c:pt idx="34">
                  <c:v>3E+16</c:v>
                </c:pt>
                <c:pt idx="35">
                  <c:v>3E+16</c:v>
                </c:pt>
                <c:pt idx="36">
                  <c:v>3E+16</c:v>
                </c:pt>
                <c:pt idx="37">
                  <c:v>3E+16</c:v>
                </c:pt>
                <c:pt idx="38">
                  <c:v>3E+16</c:v>
                </c:pt>
                <c:pt idx="39">
                  <c:v>3E+16</c:v>
                </c:pt>
                <c:pt idx="40">
                  <c:v>3E+16</c:v>
                </c:pt>
                <c:pt idx="41">
                  <c:v>3E+16</c:v>
                </c:pt>
                <c:pt idx="42">
                  <c:v>3E+16</c:v>
                </c:pt>
                <c:pt idx="43">
                  <c:v>3E+16</c:v>
                </c:pt>
                <c:pt idx="44">
                  <c:v>3E+16</c:v>
                </c:pt>
                <c:pt idx="45">
                  <c:v>3E+16</c:v>
                </c:pt>
                <c:pt idx="46">
                  <c:v>3E+16</c:v>
                </c:pt>
                <c:pt idx="47">
                  <c:v>3E+16</c:v>
                </c:pt>
                <c:pt idx="48">
                  <c:v>3E+16</c:v>
                </c:pt>
                <c:pt idx="49">
                  <c:v>3E+16</c:v>
                </c:pt>
                <c:pt idx="50">
                  <c:v>3E+16</c:v>
                </c:pt>
                <c:pt idx="51">
                  <c:v>3E+16</c:v>
                </c:pt>
                <c:pt idx="52">
                  <c:v>3E+16</c:v>
                </c:pt>
                <c:pt idx="53">
                  <c:v>3E+16</c:v>
                </c:pt>
                <c:pt idx="54">
                  <c:v>3E+16</c:v>
                </c:pt>
                <c:pt idx="55">
                  <c:v>3E+16</c:v>
                </c:pt>
                <c:pt idx="56">
                  <c:v>3E+16</c:v>
                </c:pt>
                <c:pt idx="57">
                  <c:v>3E+16</c:v>
                </c:pt>
                <c:pt idx="58">
                  <c:v>3E+16</c:v>
                </c:pt>
                <c:pt idx="59">
                  <c:v>3E+16</c:v>
                </c:pt>
                <c:pt idx="60">
                  <c:v>3E+16</c:v>
                </c:pt>
                <c:pt idx="61">
                  <c:v>3E+16</c:v>
                </c:pt>
                <c:pt idx="62">
                  <c:v>3E+16</c:v>
                </c:pt>
                <c:pt idx="63">
                  <c:v>3E+16</c:v>
                </c:pt>
                <c:pt idx="64">
                  <c:v>3E+16</c:v>
                </c:pt>
                <c:pt idx="65">
                  <c:v>3E+16</c:v>
                </c:pt>
                <c:pt idx="66">
                  <c:v>3E+16</c:v>
                </c:pt>
                <c:pt idx="67">
                  <c:v>3E+16</c:v>
                </c:pt>
                <c:pt idx="68">
                  <c:v>3E+16</c:v>
                </c:pt>
                <c:pt idx="69">
                  <c:v>3E+16</c:v>
                </c:pt>
                <c:pt idx="70">
                  <c:v>3E+16</c:v>
                </c:pt>
                <c:pt idx="71">
                  <c:v>3E+16</c:v>
                </c:pt>
                <c:pt idx="72">
                  <c:v>3E+16</c:v>
                </c:pt>
                <c:pt idx="73">
                  <c:v>3E+16</c:v>
                </c:pt>
                <c:pt idx="74">
                  <c:v>3E+16</c:v>
                </c:pt>
                <c:pt idx="75">
                  <c:v>3E+16</c:v>
                </c:pt>
                <c:pt idx="76">
                  <c:v>3E+16</c:v>
                </c:pt>
                <c:pt idx="77">
                  <c:v>3E+16</c:v>
                </c:pt>
                <c:pt idx="78">
                  <c:v>3E+16</c:v>
                </c:pt>
                <c:pt idx="79">
                  <c:v>3E+16</c:v>
                </c:pt>
                <c:pt idx="80">
                  <c:v>3E+16</c:v>
                </c:pt>
                <c:pt idx="81">
                  <c:v>3E+16</c:v>
                </c:pt>
                <c:pt idx="82">
                  <c:v>3E+16</c:v>
                </c:pt>
                <c:pt idx="83">
                  <c:v>3E+16</c:v>
                </c:pt>
                <c:pt idx="84">
                  <c:v>3E+16</c:v>
                </c:pt>
                <c:pt idx="85">
                  <c:v>3E+16</c:v>
                </c:pt>
                <c:pt idx="86">
                  <c:v>3E+16</c:v>
                </c:pt>
                <c:pt idx="87">
                  <c:v>3E+16</c:v>
                </c:pt>
                <c:pt idx="88">
                  <c:v>3E+16</c:v>
                </c:pt>
                <c:pt idx="89">
                  <c:v>3E+16</c:v>
                </c:pt>
                <c:pt idx="90">
                  <c:v>3E+16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036-4532-B90F-63BE0738036B}"/>
            </c:ext>
          </c:extLst>
        </c:ser>
        <c:ser>
          <c:idx val="5"/>
          <c:order val="5"/>
          <c:tx>
            <c:strRef>
              <c:f>Sheet1!$J$1</c:f>
              <c:strCache>
                <c:ptCount val="1"/>
                <c:pt idx="0">
                  <c:v>Titan 1h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Lit>
              <c:ptCount val="91"/>
              <c:pt idx="0">
                <c:v>10</c:v>
              </c:pt>
              <c:pt idx="1">
                <c:v>11</c:v>
              </c:pt>
              <c:pt idx="2">
                <c:v>12</c:v>
              </c:pt>
              <c:pt idx="3">
                <c:v>13</c:v>
              </c:pt>
              <c:pt idx="4">
                <c:v>14</c:v>
              </c:pt>
              <c:pt idx="5">
                <c:v>15</c:v>
              </c:pt>
              <c:pt idx="6">
                <c:v>16</c:v>
              </c:pt>
              <c:pt idx="7">
                <c:v>17</c:v>
              </c:pt>
              <c:pt idx="8">
                <c:v>18</c:v>
              </c:pt>
              <c:pt idx="9">
                <c:v>19</c:v>
              </c:pt>
              <c:pt idx="10">
                <c:v>20</c:v>
              </c:pt>
              <c:pt idx="11">
                <c:v>21</c:v>
              </c:pt>
              <c:pt idx="12">
                <c:v>22</c:v>
              </c:pt>
              <c:pt idx="13">
                <c:v>23</c:v>
              </c:pt>
              <c:pt idx="14">
                <c:v>24</c:v>
              </c:pt>
              <c:pt idx="15">
                <c:v>25</c:v>
              </c:pt>
              <c:pt idx="16">
                <c:v>26</c:v>
              </c:pt>
              <c:pt idx="17">
                <c:v>27</c:v>
              </c:pt>
              <c:pt idx="18">
                <c:v>28</c:v>
              </c:pt>
              <c:pt idx="19">
                <c:v>29</c:v>
              </c:pt>
              <c:pt idx="20">
                <c:v>30</c:v>
              </c:pt>
              <c:pt idx="21">
                <c:v>31</c:v>
              </c:pt>
              <c:pt idx="22">
                <c:v>32</c:v>
              </c:pt>
              <c:pt idx="23">
                <c:v>33</c:v>
              </c:pt>
              <c:pt idx="24">
                <c:v>34</c:v>
              </c:pt>
              <c:pt idx="25">
                <c:v>35</c:v>
              </c:pt>
              <c:pt idx="26">
                <c:v>36</c:v>
              </c:pt>
              <c:pt idx="27">
                <c:v>37</c:v>
              </c:pt>
              <c:pt idx="28">
                <c:v>38</c:v>
              </c:pt>
              <c:pt idx="29">
                <c:v>39</c:v>
              </c:pt>
              <c:pt idx="30">
                <c:v>40</c:v>
              </c:pt>
              <c:pt idx="31">
                <c:v>41</c:v>
              </c:pt>
              <c:pt idx="32">
                <c:v>42</c:v>
              </c:pt>
              <c:pt idx="33">
                <c:v>43</c:v>
              </c:pt>
              <c:pt idx="34">
                <c:v>44</c:v>
              </c:pt>
              <c:pt idx="35">
                <c:v>45</c:v>
              </c:pt>
              <c:pt idx="36">
                <c:v>46</c:v>
              </c:pt>
              <c:pt idx="37">
                <c:v>47</c:v>
              </c:pt>
              <c:pt idx="38">
                <c:v>48</c:v>
              </c:pt>
              <c:pt idx="39">
                <c:v>49</c:v>
              </c:pt>
              <c:pt idx="40">
                <c:v>50</c:v>
              </c:pt>
              <c:pt idx="41">
                <c:v>51</c:v>
              </c:pt>
              <c:pt idx="42">
                <c:v>52</c:v>
              </c:pt>
              <c:pt idx="43">
                <c:v>53</c:v>
              </c:pt>
              <c:pt idx="44">
                <c:v>54</c:v>
              </c:pt>
              <c:pt idx="45">
                <c:v>55</c:v>
              </c:pt>
              <c:pt idx="46">
                <c:v>56</c:v>
              </c:pt>
              <c:pt idx="47">
                <c:v>57</c:v>
              </c:pt>
              <c:pt idx="48">
                <c:v>58</c:v>
              </c:pt>
              <c:pt idx="49">
                <c:v>59</c:v>
              </c:pt>
              <c:pt idx="50">
                <c:v>60</c:v>
              </c:pt>
              <c:pt idx="51">
                <c:v>61</c:v>
              </c:pt>
              <c:pt idx="52">
                <c:v>62</c:v>
              </c:pt>
              <c:pt idx="53">
                <c:v>63</c:v>
              </c:pt>
              <c:pt idx="54">
                <c:v>64</c:v>
              </c:pt>
              <c:pt idx="55">
                <c:v>65</c:v>
              </c:pt>
              <c:pt idx="56">
                <c:v>66</c:v>
              </c:pt>
              <c:pt idx="57">
                <c:v>67</c:v>
              </c:pt>
              <c:pt idx="58">
                <c:v>68</c:v>
              </c:pt>
              <c:pt idx="59">
                <c:v>69</c:v>
              </c:pt>
              <c:pt idx="60">
                <c:v>70</c:v>
              </c:pt>
              <c:pt idx="61">
                <c:v>71</c:v>
              </c:pt>
              <c:pt idx="62">
                <c:v>72</c:v>
              </c:pt>
              <c:pt idx="63">
                <c:v>73</c:v>
              </c:pt>
              <c:pt idx="64">
                <c:v>74</c:v>
              </c:pt>
              <c:pt idx="65">
                <c:v>75</c:v>
              </c:pt>
              <c:pt idx="66">
                <c:v>76</c:v>
              </c:pt>
              <c:pt idx="67">
                <c:v>77</c:v>
              </c:pt>
              <c:pt idx="68">
                <c:v>78</c:v>
              </c:pt>
              <c:pt idx="69">
                <c:v>79</c:v>
              </c:pt>
              <c:pt idx="70">
                <c:v>80</c:v>
              </c:pt>
              <c:pt idx="71">
                <c:v>81</c:v>
              </c:pt>
              <c:pt idx="72">
                <c:v>82</c:v>
              </c:pt>
              <c:pt idx="73">
                <c:v>83</c:v>
              </c:pt>
              <c:pt idx="74">
                <c:v>84</c:v>
              </c:pt>
              <c:pt idx="75">
                <c:v>85</c:v>
              </c:pt>
              <c:pt idx="76">
                <c:v>86</c:v>
              </c:pt>
              <c:pt idx="77">
                <c:v>87</c:v>
              </c:pt>
              <c:pt idx="78">
                <c:v>88</c:v>
              </c:pt>
              <c:pt idx="79">
                <c:v>89</c:v>
              </c:pt>
              <c:pt idx="80">
                <c:v>90</c:v>
              </c:pt>
              <c:pt idx="81">
                <c:v>91</c:v>
              </c:pt>
              <c:pt idx="82">
                <c:v>92</c:v>
              </c:pt>
              <c:pt idx="83">
                <c:v>93</c:v>
              </c:pt>
              <c:pt idx="84">
                <c:v>94</c:v>
              </c:pt>
              <c:pt idx="85">
                <c:v>95</c:v>
              </c:pt>
              <c:pt idx="86">
                <c:v>96</c:v>
              </c:pt>
              <c:pt idx="87">
                <c:v>97</c:v>
              </c:pt>
              <c:pt idx="88">
                <c:v>98</c:v>
              </c:pt>
              <c:pt idx="89">
                <c:v>99</c:v>
              </c:pt>
              <c:pt idx="90">
                <c:v>100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Sheet1!$J$2:$J$101</c:f>
              <c:numCache>
                <c:formatCode>0.00E+00</c:formatCode>
                <c:ptCount val="91"/>
                <c:pt idx="0">
                  <c:v>1.08E+20</c:v>
                </c:pt>
                <c:pt idx="1">
                  <c:v>1.08E+20</c:v>
                </c:pt>
                <c:pt idx="2">
                  <c:v>1.08E+20</c:v>
                </c:pt>
                <c:pt idx="3">
                  <c:v>1.08E+20</c:v>
                </c:pt>
                <c:pt idx="4">
                  <c:v>1.08E+20</c:v>
                </c:pt>
                <c:pt idx="5">
                  <c:v>1.08E+20</c:v>
                </c:pt>
                <c:pt idx="6">
                  <c:v>1.08E+20</c:v>
                </c:pt>
                <c:pt idx="7">
                  <c:v>1.08E+20</c:v>
                </c:pt>
                <c:pt idx="8">
                  <c:v>1.08E+20</c:v>
                </c:pt>
                <c:pt idx="9">
                  <c:v>1.08E+20</c:v>
                </c:pt>
                <c:pt idx="10">
                  <c:v>1.08E+20</c:v>
                </c:pt>
                <c:pt idx="11">
                  <c:v>1.08E+20</c:v>
                </c:pt>
                <c:pt idx="12">
                  <c:v>1.08E+20</c:v>
                </c:pt>
                <c:pt idx="13">
                  <c:v>1.08E+20</c:v>
                </c:pt>
                <c:pt idx="14">
                  <c:v>1.08E+20</c:v>
                </c:pt>
                <c:pt idx="15">
                  <c:v>1.08E+20</c:v>
                </c:pt>
                <c:pt idx="16">
                  <c:v>1.08E+20</c:v>
                </c:pt>
                <c:pt idx="17">
                  <c:v>1.08E+20</c:v>
                </c:pt>
                <c:pt idx="18">
                  <c:v>1.08E+20</c:v>
                </c:pt>
                <c:pt idx="19">
                  <c:v>1.08E+20</c:v>
                </c:pt>
                <c:pt idx="20">
                  <c:v>1.08E+20</c:v>
                </c:pt>
                <c:pt idx="21">
                  <c:v>1.08E+20</c:v>
                </c:pt>
                <c:pt idx="22">
                  <c:v>1.08E+20</c:v>
                </c:pt>
                <c:pt idx="23">
                  <c:v>1.08E+20</c:v>
                </c:pt>
                <c:pt idx="24">
                  <c:v>1.08E+20</c:v>
                </c:pt>
                <c:pt idx="25">
                  <c:v>1.08E+20</c:v>
                </c:pt>
                <c:pt idx="26">
                  <c:v>1.08E+20</c:v>
                </c:pt>
                <c:pt idx="27">
                  <c:v>1.08E+20</c:v>
                </c:pt>
                <c:pt idx="28">
                  <c:v>1.08E+20</c:v>
                </c:pt>
                <c:pt idx="29">
                  <c:v>1.08E+20</c:v>
                </c:pt>
                <c:pt idx="30">
                  <c:v>1.08E+20</c:v>
                </c:pt>
                <c:pt idx="31">
                  <c:v>1.08E+20</c:v>
                </c:pt>
                <c:pt idx="32">
                  <c:v>1.08E+20</c:v>
                </c:pt>
                <c:pt idx="33">
                  <c:v>1.08E+20</c:v>
                </c:pt>
                <c:pt idx="34">
                  <c:v>1.08E+20</c:v>
                </c:pt>
                <c:pt idx="35">
                  <c:v>1.08E+20</c:v>
                </c:pt>
                <c:pt idx="36">
                  <c:v>1.08E+20</c:v>
                </c:pt>
                <c:pt idx="37">
                  <c:v>1.08E+20</c:v>
                </c:pt>
                <c:pt idx="38">
                  <c:v>1.08E+20</c:v>
                </c:pt>
                <c:pt idx="39">
                  <c:v>1.08E+20</c:v>
                </c:pt>
                <c:pt idx="40">
                  <c:v>1.08E+20</c:v>
                </c:pt>
                <c:pt idx="41">
                  <c:v>1.08E+20</c:v>
                </c:pt>
                <c:pt idx="42">
                  <c:v>1.08E+20</c:v>
                </c:pt>
                <c:pt idx="43">
                  <c:v>1.08E+20</c:v>
                </c:pt>
                <c:pt idx="44">
                  <c:v>1.08E+20</c:v>
                </c:pt>
                <c:pt idx="45">
                  <c:v>1.08E+20</c:v>
                </c:pt>
                <c:pt idx="46">
                  <c:v>1.08E+20</c:v>
                </c:pt>
                <c:pt idx="47">
                  <c:v>1.08E+20</c:v>
                </c:pt>
                <c:pt idx="48">
                  <c:v>1.08E+20</c:v>
                </c:pt>
                <c:pt idx="49">
                  <c:v>1.08E+20</c:v>
                </c:pt>
                <c:pt idx="50">
                  <c:v>1.08E+20</c:v>
                </c:pt>
                <c:pt idx="51">
                  <c:v>1.08E+20</c:v>
                </c:pt>
                <c:pt idx="52">
                  <c:v>1.08E+20</c:v>
                </c:pt>
                <c:pt idx="53">
                  <c:v>1.08E+20</c:v>
                </c:pt>
                <c:pt idx="54">
                  <c:v>1.08E+20</c:v>
                </c:pt>
                <c:pt idx="55">
                  <c:v>1.08E+20</c:v>
                </c:pt>
                <c:pt idx="56">
                  <c:v>1.08E+20</c:v>
                </c:pt>
                <c:pt idx="57">
                  <c:v>1.08E+20</c:v>
                </c:pt>
                <c:pt idx="58">
                  <c:v>1.08E+20</c:v>
                </c:pt>
                <c:pt idx="59">
                  <c:v>1.08E+20</c:v>
                </c:pt>
                <c:pt idx="60">
                  <c:v>1.08E+20</c:v>
                </c:pt>
                <c:pt idx="61">
                  <c:v>1.08E+20</c:v>
                </c:pt>
                <c:pt idx="62">
                  <c:v>1.08E+20</c:v>
                </c:pt>
                <c:pt idx="63">
                  <c:v>1.08E+20</c:v>
                </c:pt>
                <c:pt idx="64">
                  <c:v>1.08E+20</c:v>
                </c:pt>
                <c:pt idx="65">
                  <c:v>1.08E+20</c:v>
                </c:pt>
                <c:pt idx="66">
                  <c:v>1.08E+20</c:v>
                </c:pt>
                <c:pt idx="67">
                  <c:v>1.08E+20</c:v>
                </c:pt>
                <c:pt idx="68">
                  <c:v>1.08E+20</c:v>
                </c:pt>
                <c:pt idx="69">
                  <c:v>1.08E+20</c:v>
                </c:pt>
                <c:pt idx="70">
                  <c:v>1.08E+20</c:v>
                </c:pt>
                <c:pt idx="71">
                  <c:v>1.08E+20</c:v>
                </c:pt>
                <c:pt idx="72">
                  <c:v>1.08E+20</c:v>
                </c:pt>
                <c:pt idx="73">
                  <c:v>1.08E+20</c:v>
                </c:pt>
                <c:pt idx="74">
                  <c:v>1.08E+20</c:v>
                </c:pt>
                <c:pt idx="75">
                  <c:v>1.08E+20</c:v>
                </c:pt>
                <c:pt idx="76">
                  <c:v>1.08E+20</c:v>
                </c:pt>
                <c:pt idx="77">
                  <c:v>1.08E+20</c:v>
                </c:pt>
                <c:pt idx="78">
                  <c:v>1.08E+20</c:v>
                </c:pt>
                <c:pt idx="79">
                  <c:v>1.08E+20</c:v>
                </c:pt>
                <c:pt idx="80">
                  <c:v>1.08E+20</c:v>
                </c:pt>
                <c:pt idx="81">
                  <c:v>1.08E+20</c:v>
                </c:pt>
                <c:pt idx="82">
                  <c:v>1.08E+20</c:v>
                </c:pt>
                <c:pt idx="83">
                  <c:v>1.08E+20</c:v>
                </c:pt>
                <c:pt idx="84">
                  <c:v>1.08E+20</c:v>
                </c:pt>
                <c:pt idx="85">
                  <c:v>1.08E+20</c:v>
                </c:pt>
                <c:pt idx="86">
                  <c:v>1.08E+20</c:v>
                </c:pt>
                <c:pt idx="87">
                  <c:v>1.08E+20</c:v>
                </c:pt>
                <c:pt idx="88">
                  <c:v>1.08E+20</c:v>
                </c:pt>
                <c:pt idx="89">
                  <c:v>1.08E+20</c:v>
                </c:pt>
                <c:pt idx="90">
                  <c:v>1.08E+20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036-4532-B90F-63BE0738036B}"/>
            </c:ext>
          </c:extLst>
        </c:ser>
        <c:ser>
          <c:idx val="7"/>
          <c:order val="6"/>
          <c:tx>
            <c:strRef>
              <c:f>Sheet1!$L$1</c:f>
              <c:strCache>
                <c:ptCount val="1"/>
                <c:pt idx="0">
                  <c:v>Titan 1y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Lit>
              <c:ptCount val="91"/>
              <c:pt idx="0">
                <c:v>10</c:v>
              </c:pt>
              <c:pt idx="1">
                <c:v>11</c:v>
              </c:pt>
              <c:pt idx="2">
                <c:v>12</c:v>
              </c:pt>
              <c:pt idx="3">
                <c:v>13</c:v>
              </c:pt>
              <c:pt idx="4">
                <c:v>14</c:v>
              </c:pt>
              <c:pt idx="5">
                <c:v>15</c:v>
              </c:pt>
              <c:pt idx="6">
                <c:v>16</c:v>
              </c:pt>
              <c:pt idx="7">
                <c:v>17</c:v>
              </c:pt>
              <c:pt idx="8">
                <c:v>18</c:v>
              </c:pt>
              <c:pt idx="9">
                <c:v>19</c:v>
              </c:pt>
              <c:pt idx="10">
                <c:v>20</c:v>
              </c:pt>
              <c:pt idx="11">
                <c:v>21</c:v>
              </c:pt>
              <c:pt idx="12">
                <c:v>22</c:v>
              </c:pt>
              <c:pt idx="13">
                <c:v>23</c:v>
              </c:pt>
              <c:pt idx="14">
                <c:v>24</c:v>
              </c:pt>
              <c:pt idx="15">
                <c:v>25</c:v>
              </c:pt>
              <c:pt idx="16">
                <c:v>26</c:v>
              </c:pt>
              <c:pt idx="17">
                <c:v>27</c:v>
              </c:pt>
              <c:pt idx="18">
                <c:v>28</c:v>
              </c:pt>
              <c:pt idx="19">
                <c:v>29</c:v>
              </c:pt>
              <c:pt idx="20">
                <c:v>30</c:v>
              </c:pt>
              <c:pt idx="21">
                <c:v>31</c:v>
              </c:pt>
              <c:pt idx="22">
                <c:v>32</c:v>
              </c:pt>
              <c:pt idx="23">
                <c:v>33</c:v>
              </c:pt>
              <c:pt idx="24">
                <c:v>34</c:v>
              </c:pt>
              <c:pt idx="25">
                <c:v>35</c:v>
              </c:pt>
              <c:pt idx="26">
                <c:v>36</c:v>
              </c:pt>
              <c:pt idx="27">
                <c:v>37</c:v>
              </c:pt>
              <c:pt idx="28">
                <c:v>38</c:v>
              </c:pt>
              <c:pt idx="29">
                <c:v>39</c:v>
              </c:pt>
              <c:pt idx="30">
                <c:v>40</c:v>
              </c:pt>
              <c:pt idx="31">
                <c:v>41</c:v>
              </c:pt>
              <c:pt idx="32">
                <c:v>42</c:v>
              </c:pt>
              <c:pt idx="33">
                <c:v>43</c:v>
              </c:pt>
              <c:pt idx="34">
                <c:v>44</c:v>
              </c:pt>
              <c:pt idx="35">
                <c:v>45</c:v>
              </c:pt>
              <c:pt idx="36">
                <c:v>46</c:v>
              </c:pt>
              <c:pt idx="37">
                <c:v>47</c:v>
              </c:pt>
              <c:pt idx="38">
                <c:v>48</c:v>
              </c:pt>
              <c:pt idx="39">
                <c:v>49</c:v>
              </c:pt>
              <c:pt idx="40">
                <c:v>50</c:v>
              </c:pt>
              <c:pt idx="41">
                <c:v>51</c:v>
              </c:pt>
              <c:pt idx="42">
                <c:v>52</c:v>
              </c:pt>
              <c:pt idx="43">
                <c:v>53</c:v>
              </c:pt>
              <c:pt idx="44">
                <c:v>54</c:v>
              </c:pt>
              <c:pt idx="45">
                <c:v>55</c:v>
              </c:pt>
              <c:pt idx="46">
                <c:v>56</c:v>
              </c:pt>
              <c:pt idx="47">
                <c:v>57</c:v>
              </c:pt>
              <c:pt idx="48">
                <c:v>58</c:v>
              </c:pt>
              <c:pt idx="49">
                <c:v>59</c:v>
              </c:pt>
              <c:pt idx="50">
                <c:v>60</c:v>
              </c:pt>
              <c:pt idx="51">
                <c:v>61</c:v>
              </c:pt>
              <c:pt idx="52">
                <c:v>62</c:v>
              </c:pt>
              <c:pt idx="53">
                <c:v>63</c:v>
              </c:pt>
              <c:pt idx="54">
                <c:v>64</c:v>
              </c:pt>
              <c:pt idx="55">
                <c:v>65</c:v>
              </c:pt>
              <c:pt idx="56">
                <c:v>66</c:v>
              </c:pt>
              <c:pt idx="57">
                <c:v>67</c:v>
              </c:pt>
              <c:pt idx="58">
                <c:v>68</c:v>
              </c:pt>
              <c:pt idx="59">
                <c:v>69</c:v>
              </c:pt>
              <c:pt idx="60">
                <c:v>70</c:v>
              </c:pt>
              <c:pt idx="61">
                <c:v>71</c:v>
              </c:pt>
              <c:pt idx="62">
                <c:v>72</c:v>
              </c:pt>
              <c:pt idx="63">
                <c:v>73</c:v>
              </c:pt>
              <c:pt idx="64">
                <c:v>74</c:v>
              </c:pt>
              <c:pt idx="65">
                <c:v>75</c:v>
              </c:pt>
              <c:pt idx="66">
                <c:v>76</c:v>
              </c:pt>
              <c:pt idx="67">
                <c:v>77</c:v>
              </c:pt>
              <c:pt idx="68">
                <c:v>78</c:v>
              </c:pt>
              <c:pt idx="69">
                <c:v>79</c:v>
              </c:pt>
              <c:pt idx="70">
                <c:v>80</c:v>
              </c:pt>
              <c:pt idx="71">
                <c:v>81</c:v>
              </c:pt>
              <c:pt idx="72">
                <c:v>82</c:v>
              </c:pt>
              <c:pt idx="73">
                <c:v>83</c:v>
              </c:pt>
              <c:pt idx="74">
                <c:v>84</c:v>
              </c:pt>
              <c:pt idx="75">
                <c:v>85</c:v>
              </c:pt>
              <c:pt idx="76">
                <c:v>86</c:v>
              </c:pt>
              <c:pt idx="77">
                <c:v>87</c:v>
              </c:pt>
              <c:pt idx="78">
                <c:v>88</c:v>
              </c:pt>
              <c:pt idx="79">
                <c:v>89</c:v>
              </c:pt>
              <c:pt idx="80">
                <c:v>90</c:v>
              </c:pt>
              <c:pt idx="81">
                <c:v>91</c:v>
              </c:pt>
              <c:pt idx="82">
                <c:v>92</c:v>
              </c:pt>
              <c:pt idx="83">
                <c:v>93</c:v>
              </c:pt>
              <c:pt idx="84">
                <c:v>94</c:v>
              </c:pt>
              <c:pt idx="85">
                <c:v>95</c:v>
              </c:pt>
              <c:pt idx="86">
                <c:v>96</c:v>
              </c:pt>
              <c:pt idx="87">
                <c:v>97</c:v>
              </c:pt>
              <c:pt idx="88">
                <c:v>98</c:v>
              </c:pt>
              <c:pt idx="89">
                <c:v>99</c:v>
              </c:pt>
              <c:pt idx="90">
                <c:v>100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Sheet1!$L$2:$L$101</c:f>
              <c:numCache>
                <c:formatCode>0.00E+00</c:formatCode>
                <c:ptCount val="91"/>
                <c:pt idx="0">
                  <c:v>9.4607999999999996E+23</c:v>
                </c:pt>
                <c:pt idx="1">
                  <c:v>9.4607999999999996E+23</c:v>
                </c:pt>
                <c:pt idx="2">
                  <c:v>9.4607999999999996E+23</c:v>
                </c:pt>
                <c:pt idx="3">
                  <c:v>9.4607999999999996E+23</c:v>
                </c:pt>
                <c:pt idx="4">
                  <c:v>9.4607999999999996E+23</c:v>
                </c:pt>
                <c:pt idx="5">
                  <c:v>9.4607999999999996E+23</c:v>
                </c:pt>
                <c:pt idx="6">
                  <c:v>9.4607999999999996E+23</c:v>
                </c:pt>
                <c:pt idx="7">
                  <c:v>9.4607999999999996E+23</c:v>
                </c:pt>
                <c:pt idx="8">
                  <c:v>9.4607999999999996E+23</c:v>
                </c:pt>
                <c:pt idx="9">
                  <c:v>9.4607999999999996E+23</c:v>
                </c:pt>
                <c:pt idx="10">
                  <c:v>9.4607999999999996E+23</c:v>
                </c:pt>
                <c:pt idx="11">
                  <c:v>9.4607999999999996E+23</c:v>
                </c:pt>
                <c:pt idx="12">
                  <c:v>9.4607999999999996E+23</c:v>
                </c:pt>
                <c:pt idx="13">
                  <c:v>9.4607999999999996E+23</c:v>
                </c:pt>
                <c:pt idx="14">
                  <c:v>9.4607999999999996E+23</c:v>
                </c:pt>
                <c:pt idx="15">
                  <c:v>9.4607999999999996E+23</c:v>
                </c:pt>
                <c:pt idx="16">
                  <c:v>9.4607999999999996E+23</c:v>
                </c:pt>
                <c:pt idx="17">
                  <c:v>9.4607999999999996E+23</c:v>
                </c:pt>
                <c:pt idx="18">
                  <c:v>9.4607999999999996E+23</c:v>
                </c:pt>
                <c:pt idx="19">
                  <c:v>9.4607999999999996E+23</c:v>
                </c:pt>
                <c:pt idx="20">
                  <c:v>9.4607999999999996E+23</c:v>
                </c:pt>
                <c:pt idx="21">
                  <c:v>9.4607999999999996E+23</c:v>
                </c:pt>
                <c:pt idx="22">
                  <c:v>9.4607999999999996E+23</c:v>
                </c:pt>
                <c:pt idx="23">
                  <c:v>9.4607999999999996E+23</c:v>
                </c:pt>
                <c:pt idx="24">
                  <c:v>9.4607999999999996E+23</c:v>
                </c:pt>
                <c:pt idx="25">
                  <c:v>9.4607999999999996E+23</c:v>
                </c:pt>
                <c:pt idx="26">
                  <c:v>9.4607999999999996E+23</c:v>
                </c:pt>
                <c:pt idx="27">
                  <c:v>9.4607999999999996E+23</c:v>
                </c:pt>
                <c:pt idx="28">
                  <c:v>9.4607999999999996E+23</c:v>
                </c:pt>
                <c:pt idx="29">
                  <c:v>9.4607999999999996E+23</c:v>
                </c:pt>
                <c:pt idx="30">
                  <c:v>9.4607999999999996E+23</c:v>
                </c:pt>
                <c:pt idx="31">
                  <c:v>9.4607999999999996E+23</c:v>
                </c:pt>
                <c:pt idx="32">
                  <c:v>9.4607999999999996E+23</c:v>
                </c:pt>
                <c:pt idx="33">
                  <c:v>9.4607999999999996E+23</c:v>
                </c:pt>
                <c:pt idx="34">
                  <c:v>9.4607999999999996E+23</c:v>
                </c:pt>
                <c:pt idx="35">
                  <c:v>9.4607999999999996E+23</c:v>
                </c:pt>
                <c:pt idx="36">
                  <c:v>9.4607999999999996E+23</c:v>
                </c:pt>
                <c:pt idx="37">
                  <c:v>9.4607999999999996E+23</c:v>
                </c:pt>
                <c:pt idx="38">
                  <c:v>9.4607999999999996E+23</c:v>
                </c:pt>
                <c:pt idx="39">
                  <c:v>9.4607999999999996E+23</c:v>
                </c:pt>
                <c:pt idx="40">
                  <c:v>9.4607999999999996E+23</c:v>
                </c:pt>
                <c:pt idx="41">
                  <c:v>9.4607999999999996E+23</c:v>
                </c:pt>
                <c:pt idx="42">
                  <c:v>9.4607999999999996E+23</c:v>
                </c:pt>
                <c:pt idx="43">
                  <c:v>9.4607999999999996E+23</c:v>
                </c:pt>
                <c:pt idx="44">
                  <c:v>9.4607999999999996E+23</c:v>
                </c:pt>
                <c:pt idx="45">
                  <c:v>9.4607999999999996E+23</c:v>
                </c:pt>
                <c:pt idx="46">
                  <c:v>9.4607999999999996E+23</c:v>
                </c:pt>
                <c:pt idx="47">
                  <c:v>9.4607999999999996E+23</c:v>
                </c:pt>
                <c:pt idx="48">
                  <c:v>9.4607999999999996E+23</c:v>
                </c:pt>
                <c:pt idx="49">
                  <c:v>9.4607999999999996E+23</c:v>
                </c:pt>
                <c:pt idx="50">
                  <c:v>9.4607999999999996E+23</c:v>
                </c:pt>
                <c:pt idx="51">
                  <c:v>9.4607999999999996E+23</c:v>
                </c:pt>
                <c:pt idx="52">
                  <c:v>9.4607999999999996E+23</c:v>
                </c:pt>
                <c:pt idx="53">
                  <c:v>9.4607999999999996E+23</c:v>
                </c:pt>
                <c:pt idx="54">
                  <c:v>9.4607999999999996E+23</c:v>
                </c:pt>
                <c:pt idx="55">
                  <c:v>9.4607999999999996E+23</c:v>
                </c:pt>
                <c:pt idx="56">
                  <c:v>9.4607999999999996E+23</c:v>
                </c:pt>
                <c:pt idx="57">
                  <c:v>9.4607999999999996E+23</c:v>
                </c:pt>
                <c:pt idx="58">
                  <c:v>9.4607999999999996E+23</c:v>
                </c:pt>
                <c:pt idx="59">
                  <c:v>9.4607999999999996E+23</c:v>
                </c:pt>
                <c:pt idx="60">
                  <c:v>9.4607999999999996E+23</c:v>
                </c:pt>
                <c:pt idx="61">
                  <c:v>9.4607999999999996E+23</c:v>
                </c:pt>
                <c:pt idx="62">
                  <c:v>9.4607999999999996E+23</c:v>
                </c:pt>
                <c:pt idx="63">
                  <c:v>9.4607999999999996E+23</c:v>
                </c:pt>
                <c:pt idx="64">
                  <c:v>9.4607999999999996E+23</c:v>
                </c:pt>
                <c:pt idx="65">
                  <c:v>9.4607999999999996E+23</c:v>
                </c:pt>
                <c:pt idx="66">
                  <c:v>9.4607999999999996E+23</c:v>
                </c:pt>
                <c:pt idx="67">
                  <c:v>9.4607999999999996E+23</c:v>
                </c:pt>
                <c:pt idx="68">
                  <c:v>9.4607999999999996E+23</c:v>
                </c:pt>
                <c:pt idx="69">
                  <c:v>9.4607999999999996E+23</c:v>
                </c:pt>
                <c:pt idx="70">
                  <c:v>9.4607999999999996E+23</c:v>
                </c:pt>
                <c:pt idx="71">
                  <c:v>9.4607999999999996E+23</c:v>
                </c:pt>
                <c:pt idx="72">
                  <c:v>9.4607999999999996E+23</c:v>
                </c:pt>
                <c:pt idx="73">
                  <c:v>9.4607999999999996E+23</c:v>
                </c:pt>
                <c:pt idx="74">
                  <c:v>9.4607999999999996E+23</c:v>
                </c:pt>
                <c:pt idx="75">
                  <c:v>9.4607999999999996E+23</c:v>
                </c:pt>
                <c:pt idx="76">
                  <c:v>9.4607999999999996E+23</c:v>
                </c:pt>
                <c:pt idx="77">
                  <c:v>9.4607999999999996E+23</c:v>
                </c:pt>
                <c:pt idx="78">
                  <c:v>9.4607999999999996E+23</c:v>
                </c:pt>
                <c:pt idx="79">
                  <c:v>9.4607999999999996E+23</c:v>
                </c:pt>
                <c:pt idx="80">
                  <c:v>9.4607999999999996E+23</c:v>
                </c:pt>
                <c:pt idx="81">
                  <c:v>9.4607999999999996E+23</c:v>
                </c:pt>
                <c:pt idx="82">
                  <c:v>9.4607999999999996E+23</c:v>
                </c:pt>
                <c:pt idx="83">
                  <c:v>9.4607999999999996E+23</c:v>
                </c:pt>
                <c:pt idx="84">
                  <c:v>9.4607999999999996E+23</c:v>
                </c:pt>
                <c:pt idx="85">
                  <c:v>9.4607999999999996E+23</c:v>
                </c:pt>
                <c:pt idx="86">
                  <c:v>9.4607999999999996E+23</c:v>
                </c:pt>
                <c:pt idx="87">
                  <c:v>9.4607999999999996E+23</c:v>
                </c:pt>
                <c:pt idx="88">
                  <c:v>9.4607999999999996E+23</c:v>
                </c:pt>
                <c:pt idx="89">
                  <c:v>9.4607999999999996E+23</c:v>
                </c:pt>
                <c:pt idx="90">
                  <c:v>9.4607999999999996E+23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036-4532-B90F-63BE0738036B}"/>
            </c:ext>
          </c:extLst>
        </c:ser>
        <c:ser>
          <c:idx val="8"/>
          <c:order val="7"/>
          <c:tx>
            <c:strRef>
              <c:f>Sheet1!$M$1</c:f>
              <c:strCache>
                <c:ptCount val="1"/>
                <c:pt idx="0">
                  <c:v>Titan U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Lit>
              <c:ptCount val="91"/>
              <c:pt idx="0">
                <c:v>10</c:v>
              </c:pt>
              <c:pt idx="1">
                <c:v>11</c:v>
              </c:pt>
              <c:pt idx="2">
                <c:v>12</c:v>
              </c:pt>
              <c:pt idx="3">
                <c:v>13</c:v>
              </c:pt>
              <c:pt idx="4">
                <c:v>14</c:v>
              </c:pt>
              <c:pt idx="5">
                <c:v>15</c:v>
              </c:pt>
              <c:pt idx="6">
                <c:v>16</c:v>
              </c:pt>
              <c:pt idx="7">
                <c:v>17</c:v>
              </c:pt>
              <c:pt idx="8">
                <c:v>18</c:v>
              </c:pt>
              <c:pt idx="9">
                <c:v>19</c:v>
              </c:pt>
              <c:pt idx="10">
                <c:v>20</c:v>
              </c:pt>
              <c:pt idx="11">
                <c:v>21</c:v>
              </c:pt>
              <c:pt idx="12">
                <c:v>22</c:v>
              </c:pt>
              <c:pt idx="13">
                <c:v>23</c:v>
              </c:pt>
              <c:pt idx="14">
                <c:v>24</c:v>
              </c:pt>
              <c:pt idx="15">
                <c:v>25</c:v>
              </c:pt>
              <c:pt idx="16">
                <c:v>26</c:v>
              </c:pt>
              <c:pt idx="17">
                <c:v>27</c:v>
              </c:pt>
              <c:pt idx="18">
                <c:v>28</c:v>
              </c:pt>
              <c:pt idx="19">
                <c:v>29</c:v>
              </c:pt>
              <c:pt idx="20">
                <c:v>30</c:v>
              </c:pt>
              <c:pt idx="21">
                <c:v>31</c:v>
              </c:pt>
              <c:pt idx="22">
                <c:v>32</c:v>
              </c:pt>
              <c:pt idx="23">
                <c:v>33</c:v>
              </c:pt>
              <c:pt idx="24">
                <c:v>34</c:v>
              </c:pt>
              <c:pt idx="25">
                <c:v>35</c:v>
              </c:pt>
              <c:pt idx="26">
                <c:v>36</c:v>
              </c:pt>
              <c:pt idx="27">
                <c:v>37</c:v>
              </c:pt>
              <c:pt idx="28">
                <c:v>38</c:v>
              </c:pt>
              <c:pt idx="29">
                <c:v>39</c:v>
              </c:pt>
              <c:pt idx="30">
                <c:v>40</c:v>
              </c:pt>
              <c:pt idx="31">
                <c:v>41</c:v>
              </c:pt>
              <c:pt idx="32">
                <c:v>42</c:v>
              </c:pt>
              <c:pt idx="33">
                <c:v>43</c:v>
              </c:pt>
              <c:pt idx="34">
                <c:v>44</c:v>
              </c:pt>
              <c:pt idx="35">
                <c:v>45</c:v>
              </c:pt>
              <c:pt idx="36">
                <c:v>46</c:v>
              </c:pt>
              <c:pt idx="37">
                <c:v>47</c:v>
              </c:pt>
              <c:pt idx="38">
                <c:v>48</c:v>
              </c:pt>
              <c:pt idx="39">
                <c:v>49</c:v>
              </c:pt>
              <c:pt idx="40">
                <c:v>50</c:v>
              </c:pt>
              <c:pt idx="41">
                <c:v>51</c:v>
              </c:pt>
              <c:pt idx="42">
                <c:v>52</c:v>
              </c:pt>
              <c:pt idx="43">
                <c:v>53</c:v>
              </c:pt>
              <c:pt idx="44">
                <c:v>54</c:v>
              </c:pt>
              <c:pt idx="45">
                <c:v>55</c:v>
              </c:pt>
              <c:pt idx="46">
                <c:v>56</c:v>
              </c:pt>
              <c:pt idx="47">
                <c:v>57</c:v>
              </c:pt>
              <c:pt idx="48">
                <c:v>58</c:v>
              </c:pt>
              <c:pt idx="49">
                <c:v>59</c:v>
              </c:pt>
              <c:pt idx="50">
                <c:v>60</c:v>
              </c:pt>
              <c:pt idx="51">
                <c:v>61</c:v>
              </c:pt>
              <c:pt idx="52">
                <c:v>62</c:v>
              </c:pt>
              <c:pt idx="53">
                <c:v>63</c:v>
              </c:pt>
              <c:pt idx="54">
                <c:v>64</c:v>
              </c:pt>
              <c:pt idx="55">
                <c:v>65</c:v>
              </c:pt>
              <c:pt idx="56">
                <c:v>66</c:v>
              </c:pt>
              <c:pt idx="57">
                <c:v>67</c:v>
              </c:pt>
              <c:pt idx="58">
                <c:v>68</c:v>
              </c:pt>
              <c:pt idx="59">
                <c:v>69</c:v>
              </c:pt>
              <c:pt idx="60">
                <c:v>70</c:v>
              </c:pt>
              <c:pt idx="61">
                <c:v>71</c:v>
              </c:pt>
              <c:pt idx="62">
                <c:v>72</c:v>
              </c:pt>
              <c:pt idx="63">
                <c:v>73</c:v>
              </c:pt>
              <c:pt idx="64">
                <c:v>74</c:v>
              </c:pt>
              <c:pt idx="65">
                <c:v>75</c:v>
              </c:pt>
              <c:pt idx="66">
                <c:v>76</c:v>
              </c:pt>
              <c:pt idx="67">
                <c:v>77</c:v>
              </c:pt>
              <c:pt idx="68">
                <c:v>78</c:v>
              </c:pt>
              <c:pt idx="69">
                <c:v>79</c:v>
              </c:pt>
              <c:pt idx="70">
                <c:v>80</c:v>
              </c:pt>
              <c:pt idx="71">
                <c:v>81</c:v>
              </c:pt>
              <c:pt idx="72">
                <c:v>82</c:v>
              </c:pt>
              <c:pt idx="73">
                <c:v>83</c:v>
              </c:pt>
              <c:pt idx="74">
                <c:v>84</c:v>
              </c:pt>
              <c:pt idx="75">
                <c:v>85</c:v>
              </c:pt>
              <c:pt idx="76">
                <c:v>86</c:v>
              </c:pt>
              <c:pt idx="77">
                <c:v>87</c:v>
              </c:pt>
              <c:pt idx="78">
                <c:v>88</c:v>
              </c:pt>
              <c:pt idx="79">
                <c:v>89</c:v>
              </c:pt>
              <c:pt idx="80">
                <c:v>90</c:v>
              </c:pt>
              <c:pt idx="81">
                <c:v>91</c:v>
              </c:pt>
              <c:pt idx="82">
                <c:v>92</c:v>
              </c:pt>
              <c:pt idx="83">
                <c:v>93</c:v>
              </c:pt>
              <c:pt idx="84">
                <c:v>94</c:v>
              </c:pt>
              <c:pt idx="85">
                <c:v>95</c:v>
              </c:pt>
              <c:pt idx="86">
                <c:v>96</c:v>
              </c:pt>
              <c:pt idx="87">
                <c:v>97</c:v>
              </c:pt>
              <c:pt idx="88">
                <c:v>98</c:v>
              </c:pt>
              <c:pt idx="89">
                <c:v>99</c:v>
              </c:pt>
              <c:pt idx="90">
                <c:v>100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Sheet1!$M$2:$M$101</c:f>
              <c:numCache>
                <c:formatCode>0.00E+00</c:formatCode>
                <c:ptCount val="91"/>
                <c:pt idx="0">
                  <c:v>9.4607999999999997E+33</c:v>
                </c:pt>
                <c:pt idx="1">
                  <c:v>9.4607999999999997E+33</c:v>
                </c:pt>
                <c:pt idx="2">
                  <c:v>9.4607999999999997E+33</c:v>
                </c:pt>
                <c:pt idx="3">
                  <c:v>9.4607999999999997E+33</c:v>
                </c:pt>
                <c:pt idx="4">
                  <c:v>9.4607999999999997E+33</c:v>
                </c:pt>
                <c:pt idx="5">
                  <c:v>9.4607999999999997E+33</c:v>
                </c:pt>
                <c:pt idx="6">
                  <c:v>9.4607999999999997E+33</c:v>
                </c:pt>
                <c:pt idx="7">
                  <c:v>9.4607999999999997E+33</c:v>
                </c:pt>
                <c:pt idx="8">
                  <c:v>9.4607999999999997E+33</c:v>
                </c:pt>
                <c:pt idx="9">
                  <c:v>9.4607999999999997E+33</c:v>
                </c:pt>
                <c:pt idx="10">
                  <c:v>9.4607999999999997E+33</c:v>
                </c:pt>
                <c:pt idx="11">
                  <c:v>9.4607999999999997E+33</c:v>
                </c:pt>
                <c:pt idx="12">
                  <c:v>9.4607999999999997E+33</c:v>
                </c:pt>
                <c:pt idx="13">
                  <c:v>9.4607999999999997E+33</c:v>
                </c:pt>
                <c:pt idx="14">
                  <c:v>9.4607999999999997E+33</c:v>
                </c:pt>
                <c:pt idx="15">
                  <c:v>9.4607999999999997E+33</c:v>
                </c:pt>
                <c:pt idx="16">
                  <c:v>9.4607999999999997E+33</c:v>
                </c:pt>
                <c:pt idx="17">
                  <c:v>9.4607999999999997E+33</c:v>
                </c:pt>
                <c:pt idx="18">
                  <c:v>9.4607999999999997E+33</c:v>
                </c:pt>
                <c:pt idx="19">
                  <c:v>9.4607999999999997E+33</c:v>
                </c:pt>
                <c:pt idx="20">
                  <c:v>9.4607999999999997E+33</c:v>
                </c:pt>
                <c:pt idx="21">
                  <c:v>9.4607999999999997E+33</c:v>
                </c:pt>
                <c:pt idx="22">
                  <c:v>9.4607999999999997E+33</c:v>
                </c:pt>
                <c:pt idx="23">
                  <c:v>9.4607999999999997E+33</c:v>
                </c:pt>
                <c:pt idx="24">
                  <c:v>9.4607999999999997E+33</c:v>
                </c:pt>
                <c:pt idx="25">
                  <c:v>9.4607999999999997E+33</c:v>
                </c:pt>
                <c:pt idx="26">
                  <c:v>9.4607999999999997E+33</c:v>
                </c:pt>
                <c:pt idx="27">
                  <c:v>9.4607999999999997E+33</c:v>
                </c:pt>
                <c:pt idx="28">
                  <c:v>9.4607999999999997E+33</c:v>
                </c:pt>
                <c:pt idx="29">
                  <c:v>9.4607999999999997E+33</c:v>
                </c:pt>
                <c:pt idx="30">
                  <c:v>9.4607999999999997E+33</c:v>
                </c:pt>
                <c:pt idx="31">
                  <c:v>9.4607999999999997E+33</c:v>
                </c:pt>
                <c:pt idx="32">
                  <c:v>9.4607999999999997E+33</c:v>
                </c:pt>
                <c:pt idx="33">
                  <c:v>9.4607999999999997E+33</c:v>
                </c:pt>
                <c:pt idx="34">
                  <c:v>9.4607999999999997E+33</c:v>
                </c:pt>
                <c:pt idx="35">
                  <c:v>9.4607999999999997E+33</c:v>
                </c:pt>
                <c:pt idx="36">
                  <c:v>9.4607999999999997E+33</c:v>
                </c:pt>
                <c:pt idx="37">
                  <c:v>9.4607999999999997E+33</c:v>
                </c:pt>
                <c:pt idx="38">
                  <c:v>9.4607999999999997E+33</c:v>
                </c:pt>
                <c:pt idx="39">
                  <c:v>9.4607999999999997E+33</c:v>
                </c:pt>
                <c:pt idx="40">
                  <c:v>9.4607999999999997E+33</c:v>
                </c:pt>
                <c:pt idx="41">
                  <c:v>9.4607999999999997E+33</c:v>
                </c:pt>
                <c:pt idx="42">
                  <c:v>9.4607999999999997E+33</c:v>
                </c:pt>
                <c:pt idx="43">
                  <c:v>9.4607999999999997E+33</c:v>
                </c:pt>
                <c:pt idx="44">
                  <c:v>9.4607999999999997E+33</c:v>
                </c:pt>
                <c:pt idx="45">
                  <c:v>9.4607999999999997E+33</c:v>
                </c:pt>
                <c:pt idx="46">
                  <c:v>9.4607999999999997E+33</c:v>
                </c:pt>
                <c:pt idx="47">
                  <c:v>9.4607999999999997E+33</c:v>
                </c:pt>
                <c:pt idx="48">
                  <c:v>9.4607999999999997E+33</c:v>
                </c:pt>
                <c:pt idx="49">
                  <c:v>9.4607999999999997E+33</c:v>
                </c:pt>
                <c:pt idx="50">
                  <c:v>9.4607999999999997E+33</c:v>
                </c:pt>
                <c:pt idx="51">
                  <c:v>9.4607999999999997E+33</c:v>
                </c:pt>
                <c:pt idx="52">
                  <c:v>9.4607999999999997E+33</c:v>
                </c:pt>
                <c:pt idx="53">
                  <c:v>9.4607999999999997E+33</c:v>
                </c:pt>
                <c:pt idx="54">
                  <c:v>9.4607999999999997E+33</c:v>
                </c:pt>
                <c:pt idx="55">
                  <c:v>9.4607999999999997E+33</c:v>
                </c:pt>
                <c:pt idx="56">
                  <c:v>9.4607999999999997E+33</c:v>
                </c:pt>
                <c:pt idx="57">
                  <c:v>9.4607999999999997E+33</c:v>
                </c:pt>
                <c:pt idx="58">
                  <c:v>9.4607999999999997E+33</c:v>
                </c:pt>
                <c:pt idx="59">
                  <c:v>9.4607999999999997E+33</c:v>
                </c:pt>
                <c:pt idx="60">
                  <c:v>9.4607999999999997E+33</c:v>
                </c:pt>
                <c:pt idx="61">
                  <c:v>9.4607999999999997E+33</c:v>
                </c:pt>
                <c:pt idx="62">
                  <c:v>9.4607999999999997E+33</c:v>
                </c:pt>
                <c:pt idx="63">
                  <c:v>9.4607999999999997E+33</c:v>
                </c:pt>
                <c:pt idx="64">
                  <c:v>9.4607999999999997E+33</c:v>
                </c:pt>
                <c:pt idx="65">
                  <c:v>9.4607999999999997E+33</c:v>
                </c:pt>
                <c:pt idx="66">
                  <c:v>9.4607999999999997E+33</c:v>
                </c:pt>
                <c:pt idx="67">
                  <c:v>9.4607999999999997E+33</c:v>
                </c:pt>
                <c:pt idx="68">
                  <c:v>9.4607999999999997E+33</c:v>
                </c:pt>
                <c:pt idx="69">
                  <c:v>9.4607999999999997E+33</c:v>
                </c:pt>
                <c:pt idx="70">
                  <c:v>9.4607999999999997E+33</c:v>
                </c:pt>
                <c:pt idx="71">
                  <c:v>9.4607999999999997E+33</c:v>
                </c:pt>
                <c:pt idx="72">
                  <c:v>9.4607999999999997E+33</c:v>
                </c:pt>
                <c:pt idx="73">
                  <c:v>9.4607999999999997E+33</c:v>
                </c:pt>
                <c:pt idx="74">
                  <c:v>9.4607999999999997E+33</c:v>
                </c:pt>
                <c:pt idx="75">
                  <c:v>9.4607999999999997E+33</c:v>
                </c:pt>
                <c:pt idx="76">
                  <c:v>9.4607999999999997E+33</c:v>
                </c:pt>
                <c:pt idx="77">
                  <c:v>9.4607999999999997E+33</c:v>
                </c:pt>
                <c:pt idx="78">
                  <c:v>9.4607999999999997E+33</c:v>
                </c:pt>
                <c:pt idx="79">
                  <c:v>9.4607999999999997E+33</c:v>
                </c:pt>
                <c:pt idx="80">
                  <c:v>9.4607999999999997E+33</c:v>
                </c:pt>
                <c:pt idx="81">
                  <c:v>9.4607999999999997E+33</c:v>
                </c:pt>
                <c:pt idx="82">
                  <c:v>9.4607999999999997E+33</c:v>
                </c:pt>
                <c:pt idx="83">
                  <c:v>9.4607999999999997E+33</c:v>
                </c:pt>
                <c:pt idx="84">
                  <c:v>9.4607999999999997E+33</c:v>
                </c:pt>
                <c:pt idx="85">
                  <c:v>9.4607999999999997E+33</c:v>
                </c:pt>
                <c:pt idx="86">
                  <c:v>9.4607999999999997E+33</c:v>
                </c:pt>
                <c:pt idx="87">
                  <c:v>9.4607999999999997E+33</c:v>
                </c:pt>
                <c:pt idx="88">
                  <c:v>9.4607999999999997E+33</c:v>
                </c:pt>
                <c:pt idx="89">
                  <c:v>9.4607999999999997E+33</c:v>
                </c:pt>
                <c:pt idx="90">
                  <c:v>9.4607999999999997E+33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036-4532-B90F-63BE07380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23552"/>
        <c:axId val="7682572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Titan 24h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Sheet1!$K$2:$K$101</c15:sqref>
                        </c15:formulaRef>
                      </c:ext>
                    </c:extLst>
                    <c:numCache>
                      <c:formatCode>0.00E+00</c:formatCode>
                      <c:ptCount val="91"/>
                      <c:pt idx="0">
                        <c:v>2.592E+21</c:v>
                      </c:pt>
                      <c:pt idx="1">
                        <c:v>2.592E+21</c:v>
                      </c:pt>
                      <c:pt idx="2">
                        <c:v>2.592E+21</c:v>
                      </c:pt>
                      <c:pt idx="3">
                        <c:v>2.592E+21</c:v>
                      </c:pt>
                      <c:pt idx="4">
                        <c:v>2.592E+21</c:v>
                      </c:pt>
                      <c:pt idx="5">
                        <c:v>2.592E+21</c:v>
                      </c:pt>
                      <c:pt idx="6">
                        <c:v>2.592E+21</c:v>
                      </c:pt>
                      <c:pt idx="7">
                        <c:v>2.592E+21</c:v>
                      </c:pt>
                      <c:pt idx="8">
                        <c:v>2.592E+21</c:v>
                      </c:pt>
                      <c:pt idx="9">
                        <c:v>2.592E+21</c:v>
                      </c:pt>
                      <c:pt idx="10">
                        <c:v>2.592E+21</c:v>
                      </c:pt>
                      <c:pt idx="11">
                        <c:v>2.592E+21</c:v>
                      </c:pt>
                      <c:pt idx="12">
                        <c:v>2.592E+21</c:v>
                      </c:pt>
                      <c:pt idx="13">
                        <c:v>2.592E+21</c:v>
                      </c:pt>
                      <c:pt idx="14">
                        <c:v>2.592E+21</c:v>
                      </c:pt>
                      <c:pt idx="15">
                        <c:v>2.592E+21</c:v>
                      </c:pt>
                      <c:pt idx="16">
                        <c:v>2.592E+21</c:v>
                      </c:pt>
                      <c:pt idx="17">
                        <c:v>2.592E+21</c:v>
                      </c:pt>
                      <c:pt idx="18">
                        <c:v>2.592E+21</c:v>
                      </c:pt>
                      <c:pt idx="19">
                        <c:v>2.592E+21</c:v>
                      </c:pt>
                      <c:pt idx="20">
                        <c:v>2.592E+21</c:v>
                      </c:pt>
                      <c:pt idx="21">
                        <c:v>2.592E+21</c:v>
                      </c:pt>
                      <c:pt idx="22">
                        <c:v>2.592E+21</c:v>
                      </c:pt>
                      <c:pt idx="23">
                        <c:v>2.592E+21</c:v>
                      </c:pt>
                      <c:pt idx="24">
                        <c:v>2.592E+21</c:v>
                      </c:pt>
                      <c:pt idx="25">
                        <c:v>2.592E+21</c:v>
                      </c:pt>
                      <c:pt idx="26">
                        <c:v>2.592E+21</c:v>
                      </c:pt>
                      <c:pt idx="27">
                        <c:v>2.592E+21</c:v>
                      </c:pt>
                      <c:pt idx="28">
                        <c:v>2.592E+21</c:v>
                      </c:pt>
                      <c:pt idx="29">
                        <c:v>2.592E+21</c:v>
                      </c:pt>
                      <c:pt idx="30">
                        <c:v>2.592E+21</c:v>
                      </c:pt>
                      <c:pt idx="31">
                        <c:v>2.592E+21</c:v>
                      </c:pt>
                      <c:pt idx="32">
                        <c:v>2.592E+21</c:v>
                      </c:pt>
                      <c:pt idx="33">
                        <c:v>2.592E+21</c:v>
                      </c:pt>
                      <c:pt idx="34">
                        <c:v>2.592E+21</c:v>
                      </c:pt>
                      <c:pt idx="35">
                        <c:v>2.592E+21</c:v>
                      </c:pt>
                      <c:pt idx="36">
                        <c:v>2.592E+21</c:v>
                      </c:pt>
                      <c:pt idx="37">
                        <c:v>2.592E+21</c:v>
                      </c:pt>
                      <c:pt idx="38">
                        <c:v>2.592E+21</c:v>
                      </c:pt>
                      <c:pt idx="39">
                        <c:v>2.592E+21</c:v>
                      </c:pt>
                      <c:pt idx="40">
                        <c:v>2.592E+21</c:v>
                      </c:pt>
                      <c:pt idx="41">
                        <c:v>2.592E+21</c:v>
                      </c:pt>
                      <c:pt idx="42">
                        <c:v>2.592E+21</c:v>
                      </c:pt>
                      <c:pt idx="43">
                        <c:v>2.592E+21</c:v>
                      </c:pt>
                      <c:pt idx="44">
                        <c:v>2.592E+21</c:v>
                      </c:pt>
                      <c:pt idx="45">
                        <c:v>2.592E+21</c:v>
                      </c:pt>
                      <c:pt idx="46">
                        <c:v>2.592E+21</c:v>
                      </c:pt>
                      <c:pt idx="47">
                        <c:v>2.592E+21</c:v>
                      </c:pt>
                      <c:pt idx="48">
                        <c:v>2.592E+21</c:v>
                      </c:pt>
                      <c:pt idx="49">
                        <c:v>2.592E+21</c:v>
                      </c:pt>
                      <c:pt idx="50">
                        <c:v>2.592E+21</c:v>
                      </c:pt>
                      <c:pt idx="51">
                        <c:v>2.592E+21</c:v>
                      </c:pt>
                      <c:pt idx="52">
                        <c:v>2.592E+21</c:v>
                      </c:pt>
                      <c:pt idx="53">
                        <c:v>2.592E+21</c:v>
                      </c:pt>
                      <c:pt idx="54">
                        <c:v>2.592E+21</c:v>
                      </c:pt>
                      <c:pt idx="55">
                        <c:v>2.592E+21</c:v>
                      </c:pt>
                      <c:pt idx="56">
                        <c:v>2.592E+21</c:v>
                      </c:pt>
                      <c:pt idx="57">
                        <c:v>2.592E+21</c:v>
                      </c:pt>
                      <c:pt idx="58">
                        <c:v>2.592E+21</c:v>
                      </c:pt>
                      <c:pt idx="59">
                        <c:v>2.592E+21</c:v>
                      </c:pt>
                      <c:pt idx="60">
                        <c:v>2.592E+21</c:v>
                      </c:pt>
                      <c:pt idx="61">
                        <c:v>2.592E+21</c:v>
                      </c:pt>
                      <c:pt idx="62">
                        <c:v>2.592E+21</c:v>
                      </c:pt>
                      <c:pt idx="63">
                        <c:v>2.592E+21</c:v>
                      </c:pt>
                      <c:pt idx="64">
                        <c:v>2.592E+21</c:v>
                      </c:pt>
                      <c:pt idx="65">
                        <c:v>2.592E+21</c:v>
                      </c:pt>
                      <c:pt idx="66">
                        <c:v>2.592E+21</c:v>
                      </c:pt>
                      <c:pt idx="67">
                        <c:v>2.592E+21</c:v>
                      </c:pt>
                      <c:pt idx="68">
                        <c:v>2.592E+21</c:v>
                      </c:pt>
                      <c:pt idx="69">
                        <c:v>2.592E+21</c:v>
                      </c:pt>
                      <c:pt idx="70">
                        <c:v>2.592E+21</c:v>
                      </c:pt>
                      <c:pt idx="71">
                        <c:v>2.592E+21</c:v>
                      </c:pt>
                      <c:pt idx="72">
                        <c:v>2.592E+21</c:v>
                      </c:pt>
                      <c:pt idx="73">
                        <c:v>2.592E+21</c:v>
                      </c:pt>
                      <c:pt idx="74">
                        <c:v>2.592E+21</c:v>
                      </c:pt>
                      <c:pt idx="75">
                        <c:v>2.592E+21</c:v>
                      </c:pt>
                      <c:pt idx="76">
                        <c:v>2.592E+21</c:v>
                      </c:pt>
                      <c:pt idx="77">
                        <c:v>2.592E+21</c:v>
                      </c:pt>
                      <c:pt idx="78">
                        <c:v>2.592E+21</c:v>
                      </c:pt>
                      <c:pt idx="79">
                        <c:v>2.592E+21</c:v>
                      </c:pt>
                      <c:pt idx="80">
                        <c:v>2.592E+21</c:v>
                      </c:pt>
                      <c:pt idx="81">
                        <c:v>2.592E+21</c:v>
                      </c:pt>
                      <c:pt idx="82">
                        <c:v>2.592E+21</c:v>
                      </c:pt>
                      <c:pt idx="83">
                        <c:v>2.592E+21</c:v>
                      </c:pt>
                      <c:pt idx="84">
                        <c:v>2.592E+21</c:v>
                      </c:pt>
                      <c:pt idx="85">
                        <c:v>2.592E+21</c:v>
                      </c:pt>
                      <c:pt idx="86">
                        <c:v>2.592E+21</c:v>
                      </c:pt>
                      <c:pt idx="87">
                        <c:v>2.592E+21</c:v>
                      </c:pt>
                      <c:pt idx="88">
                        <c:v>2.592E+21</c:v>
                      </c:pt>
                      <c:pt idx="89">
                        <c:v>2.592E+21</c:v>
                      </c:pt>
                      <c:pt idx="90">
                        <c:v>2.592E+21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A036-4532-B90F-63BE0738036B}"/>
                  </c:ext>
                </c:extLst>
              </c15:ser>
            </c15:filteredLineSeries>
          </c:ext>
        </c:extLst>
      </c:lineChart>
      <c:catAx>
        <c:axId val="76823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 dirty="0"/>
                  <a:t>Number of states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2572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76825728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 dirty="0"/>
                  <a:t>Basis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23552"/>
        <c:crosses val="autoZero"/>
        <c:crossBetween val="midCat"/>
        <c:majorUnit val="1000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'Twobody interaction'!$D$40</c:f>
              <c:strCache>
                <c:ptCount val="1"/>
                <c:pt idx="0">
                  <c:v>Full Twobody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'Twobody interaction'!$C$41:$C$66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'Twobody interaction'!$D$41:$D$66</c:f>
              <c:numCache>
                <c:formatCode>0.00E+00</c:formatCode>
                <c:ptCount val="26"/>
                <c:pt idx="0">
                  <c:v>2050</c:v>
                </c:pt>
                <c:pt idx="1">
                  <c:v>524000</c:v>
                </c:pt>
                <c:pt idx="2">
                  <c:v>20500000</c:v>
                </c:pt>
                <c:pt idx="3">
                  <c:v>328000000</c:v>
                </c:pt>
                <c:pt idx="4">
                  <c:v>3070000000</c:v>
                </c:pt>
                <c:pt idx="5">
                  <c:v>20100000000</c:v>
                </c:pt>
                <c:pt idx="6">
                  <c:v>102000000000</c:v>
                </c:pt>
                <c:pt idx="7">
                  <c:v>425000000000</c:v>
                </c:pt>
                <c:pt idx="8">
                  <c:v>1520000000000</c:v>
                </c:pt>
                <c:pt idx="9">
                  <c:v>4800000000000</c:v>
                </c:pt>
                <c:pt idx="10">
                  <c:v>13700000000000</c:v>
                </c:pt>
                <c:pt idx="11">
                  <c:v>36000000000000</c:v>
                </c:pt>
                <c:pt idx="12">
                  <c:v>87800000000000</c:v>
                </c:pt>
                <c:pt idx="13">
                  <c:v>201000000000000</c:v>
                </c:pt>
                <c:pt idx="14">
                  <c:v>438000000000000</c:v>
                </c:pt>
                <c:pt idx="15">
                  <c:v>908000000000000</c:v>
                </c:pt>
                <c:pt idx="16">
                  <c:v>1810000000000000</c:v>
                </c:pt>
                <c:pt idx="17">
                  <c:v>3460000000000000</c:v>
                </c:pt>
                <c:pt idx="18">
                  <c:v>6410000000000000</c:v>
                </c:pt>
                <c:pt idx="19">
                  <c:v>1.15E+16</c:v>
                </c:pt>
                <c:pt idx="20">
                  <c:v>2.01E+16</c:v>
                </c:pt>
                <c:pt idx="21">
                  <c:v>3.44E+16</c:v>
                </c:pt>
                <c:pt idx="22">
                  <c:v>5.73E+16</c:v>
                </c:pt>
                <c:pt idx="23">
                  <c:v>9.36E+16</c:v>
                </c:pt>
                <c:pt idx="24">
                  <c:v>1.5E+17</c:v>
                </c:pt>
                <c:pt idx="25">
                  <c:v>2.36E+17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2CE-43FD-818A-4C124F367E3E}"/>
            </c:ext>
          </c:extLst>
        </c:ser>
        <c:ser>
          <c:idx val="1"/>
          <c:order val="1"/>
          <c:tx>
            <c:strRef>
              <c:f>'Twobody interaction'!$E$40</c:f>
              <c:strCache>
                <c:ptCount val="1"/>
                <c:pt idx="0">
                  <c:v>Sparse twobody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'Twobody interaction'!$C$41:$C$66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'Twobody interaction'!$E$41:$E$66</c:f>
              <c:numCache>
                <c:formatCode>0.00E+00</c:formatCode>
                <c:ptCount val="26"/>
                <c:pt idx="0">
                  <c:v>288</c:v>
                </c:pt>
                <c:pt idx="1">
                  <c:v>23200</c:v>
                </c:pt>
                <c:pt idx="2">
                  <c:v>641000</c:v>
                </c:pt>
                <c:pt idx="3">
                  <c:v>7980000</c:v>
                </c:pt>
                <c:pt idx="4">
                  <c:v>61700000</c:v>
                </c:pt>
                <c:pt idx="5">
                  <c:v>344000000</c:v>
                </c:pt>
                <c:pt idx="6">
                  <c:v>1520000000</c:v>
                </c:pt>
                <c:pt idx="7">
                  <c:v>5610000000</c:v>
                </c:pt>
                <c:pt idx="8">
                  <c:v>18000000000</c:v>
                </c:pt>
                <c:pt idx="9">
                  <c:v>51700000000</c:v>
                </c:pt>
                <c:pt idx="10">
                  <c:v>135000000000</c:v>
                </c:pt>
                <c:pt idx="11">
                  <c:v>328000000000</c:v>
                </c:pt>
                <c:pt idx="12">
                  <c:v>742000000000</c:v>
                </c:pt>
                <c:pt idx="13">
                  <c:v>1590000000000</c:v>
                </c:pt>
                <c:pt idx="14">
                  <c:v>3240000000000</c:v>
                </c:pt>
                <c:pt idx="15">
                  <c:v>6320000000000</c:v>
                </c:pt>
                <c:pt idx="16">
                  <c:v>11900000000000</c:v>
                </c:pt>
                <c:pt idx="17">
                  <c:v>21500000000000</c:v>
                </c:pt>
                <c:pt idx="18">
                  <c:v>37900000000000</c:v>
                </c:pt>
                <c:pt idx="19">
                  <c:v>64800000000000</c:v>
                </c:pt>
                <c:pt idx="20">
                  <c:v>108000000000000</c:v>
                </c:pt>
                <c:pt idx="21">
                  <c:v>176000000000000</c:v>
                </c:pt>
                <c:pt idx="22">
                  <c:v>282000000000000</c:v>
                </c:pt>
                <c:pt idx="23">
                  <c:v>442000000000000</c:v>
                </c:pt>
                <c:pt idx="24">
                  <c:v>681000000000000</c:v>
                </c:pt>
                <c:pt idx="25">
                  <c:v>1030000000000000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2CE-43FD-818A-4C124F367E3E}"/>
            </c:ext>
          </c:extLst>
        </c:ser>
        <c:ser>
          <c:idx val="2"/>
          <c:order val="2"/>
          <c:tx>
            <c:strRef>
              <c:f>'Twobody interaction'!$G$40</c:f>
              <c:strCache>
                <c:ptCount val="1"/>
                <c:pt idx="0">
                  <c:v>Titan memory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'Twobody interaction'!$C$41:$C$66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'Twobody interaction'!$G$41:$G$66</c:f>
              <c:numCache>
                <c:formatCode>0.00E+00</c:formatCode>
                <c:ptCount val="26"/>
                <c:pt idx="0">
                  <c:v>700000000000000</c:v>
                </c:pt>
                <c:pt idx="1">
                  <c:v>700000000000000</c:v>
                </c:pt>
                <c:pt idx="2">
                  <c:v>700000000000000</c:v>
                </c:pt>
                <c:pt idx="3">
                  <c:v>700000000000000</c:v>
                </c:pt>
                <c:pt idx="4">
                  <c:v>700000000000000</c:v>
                </c:pt>
                <c:pt idx="5">
                  <c:v>700000000000000</c:v>
                </c:pt>
                <c:pt idx="6">
                  <c:v>700000000000000</c:v>
                </c:pt>
                <c:pt idx="7">
                  <c:v>700000000000000</c:v>
                </c:pt>
                <c:pt idx="8">
                  <c:v>700000000000000</c:v>
                </c:pt>
                <c:pt idx="9">
                  <c:v>700000000000000</c:v>
                </c:pt>
                <c:pt idx="10">
                  <c:v>700000000000000</c:v>
                </c:pt>
                <c:pt idx="11">
                  <c:v>700000000000000</c:v>
                </c:pt>
                <c:pt idx="12">
                  <c:v>700000000000000</c:v>
                </c:pt>
                <c:pt idx="13">
                  <c:v>700000000000000</c:v>
                </c:pt>
                <c:pt idx="14">
                  <c:v>700000000000000</c:v>
                </c:pt>
                <c:pt idx="15">
                  <c:v>700000000000000</c:v>
                </c:pt>
                <c:pt idx="16">
                  <c:v>700000000000000</c:v>
                </c:pt>
                <c:pt idx="17">
                  <c:v>700000000000000</c:v>
                </c:pt>
                <c:pt idx="18">
                  <c:v>700000000000000</c:v>
                </c:pt>
                <c:pt idx="19">
                  <c:v>700000000000000</c:v>
                </c:pt>
                <c:pt idx="20">
                  <c:v>700000000000000</c:v>
                </c:pt>
                <c:pt idx="21">
                  <c:v>700000000000000</c:v>
                </c:pt>
                <c:pt idx="22">
                  <c:v>700000000000000</c:v>
                </c:pt>
                <c:pt idx="23">
                  <c:v>700000000000000</c:v>
                </c:pt>
                <c:pt idx="24">
                  <c:v>700000000000000</c:v>
                </c:pt>
                <c:pt idx="25">
                  <c:v>700000000000000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2CE-43FD-818A-4C124F367E3E}"/>
            </c:ext>
          </c:extLst>
        </c:ser>
        <c:ser>
          <c:idx val="3"/>
          <c:order val="3"/>
          <c:tx>
            <c:strRef>
              <c:f>'Twobody interaction'!$H$40</c:f>
              <c:strCache>
                <c:ptCount val="1"/>
                <c:pt idx="0">
                  <c:v>Threebody full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'Twobody interaction'!$C$41:$C$66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'Twobody interaction'!$H$41:$H$66</c:f>
              <c:numCache>
                <c:formatCode>0.00E+00</c:formatCode>
                <c:ptCount val="26"/>
                <c:pt idx="0">
                  <c:v>32800</c:v>
                </c:pt>
                <c:pt idx="1">
                  <c:v>134000000</c:v>
                </c:pt>
                <c:pt idx="2">
                  <c:v>32800000000</c:v>
                </c:pt>
                <c:pt idx="3">
                  <c:v>2100000000000</c:v>
                </c:pt>
                <c:pt idx="4">
                  <c:v>60200000000000</c:v>
                </c:pt>
                <c:pt idx="5">
                  <c:v>1010000000000000</c:v>
                </c:pt>
                <c:pt idx="6">
                  <c:v>1.15E+16</c:v>
                </c:pt>
                <c:pt idx="7">
                  <c:v>9.78E+16</c:v>
                </c:pt>
                <c:pt idx="8">
                  <c:v>6.61E+17</c:v>
                </c:pt>
                <c:pt idx="9">
                  <c:v>3.72E+18</c:v>
                </c:pt>
                <c:pt idx="10">
                  <c:v>1.79E+19</c:v>
                </c:pt>
                <c:pt idx="11">
                  <c:v>7.62E+19</c:v>
                </c:pt>
                <c:pt idx="12">
                  <c:v>2.91E+20</c:v>
                </c:pt>
                <c:pt idx="13">
                  <c:v>1.01E+21</c:v>
                </c:pt>
                <c:pt idx="14">
                  <c:v>3.24E+21</c:v>
                </c:pt>
                <c:pt idx="15">
                  <c:v>9.6700000000000005E+21</c:v>
                </c:pt>
                <c:pt idx="16">
                  <c:v>2.7100000000000001E+22</c:v>
                </c:pt>
                <c:pt idx="17">
                  <c:v>7.1900000000000001E+22</c:v>
                </c:pt>
                <c:pt idx="18">
                  <c:v>1.8100000000000001E+23</c:v>
                </c:pt>
                <c:pt idx="19">
                  <c:v>4.3700000000000001E+23</c:v>
                </c:pt>
                <c:pt idx="20">
                  <c:v>1.0099999999999999E+24</c:v>
                </c:pt>
                <c:pt idx="21">
                  <c:v>2.2500000000000001E+24</c:v>
                </c:pt>
                <c:pt idx="22">
                  <c:v>4.8500000000000002E+24</c:v>
                </c:pt>
                <c:pt idx="23">
                  <c:v>1.0100000000000001E+25</c:v>
                </c:pt>
                <c:pt idx="24">
                  <c:v>2.0499999999999998E+25</c:v>
                </c:pt>
                <c:pt idx="25">
                  <c:v>4.05E+25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2CE-43FD-818A-4C124F367E3E}"/>
            </c:ext>
          </c:extLst>
        </c:ser>
        <c:ser>
          <c:idx val="4"/>
          <c:order val="4"/>
          <c:tx>
            <c:strRef>
              <c:f>'Twobody interaction'!$F$40</c:f>
              <c:strCache>
                <c:ptCount val="1"/>
                <c:pt idx="0">
                  <c:v>Optimal twobody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'Twobody interaction'!$C$41:$C$66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'Twobody interaction'!$F$41:$F$66</c:f>
              <c:numCache>
                <c:formatCode>0.00E+00</c:formatCode>
                <c:ptCount val="26"/>
                <c:pt idx="0">
                  <c:v>80</c:v>
                </c:pt>
                <c:pt idx="1">
                  <c:v>2910</c:v>
                </c:pt>
                <c:pt idx="2">
                  <c:v>47300</c:v>
                </c:pt>
                <c:pt idx="3">
                  <c:v>385000</c:v>
                </c:pt>
                <c:pt idx="4">
                  <c:v>2090000</c:v>
                </c:pt>
                <c:pt idx="5">
                  <c:v>8620000</c:v>
                </c:pt>
                <c:pt idx="6">
                  <c:v>29200000</c:v>
                </c:pt>
                <c:pt idx="7">
                  <c:v>85600000</c:v>
                </c:pt>
                <c:pt idx="8">
                  <c:v>223000000</c:v>
                </c:pt>
                <c:pt idx="9">
                  <c:v>530000000</c:v>
                </c:pt>
                <c:pt idx="10">
                  <c:v>1160000000</c:v>
                </c:pt>
                <c:pt idx="11">
                  <c:v>2400000000</c:v>
                </c:pt>
                <c:pt idx="12">
                  <c:v>4700000000</c:v>
                </c:pt>
                <c:pt idx="13">
                  <c:v>8770000000</c:v>
                </c:pt>
                <c:pt idx="14">
                  <c:v>15700000000</c:v>
                </c:pt>
                <c:pt idx="15">
                  <c:v>27200000000</c:v>
                </c:pt>
                <c:pt idx="16">
                  <c:v>45500000000</c:v>
                </c:pt>
                <c:pt idx="17">
                  <c:v>74100000000</c:v>
                </c:pt>
                <c:pt idx="18">
                  <c:v>118000000000</c:v>
                </c:pt>
                <c:pt idx="19">
                  <c:v>183000000000</c:v>
                </c:pt>
                <c:pt idx="20">
                  <c:v>278000000000</c:v>
                </c:pt>
                <c:pt idx="21">
                  <c:v>415000000000</c:v>
                </c:pt>
                <c:pt idx="22">
                  <c:v>609000000000</c:v>
                </c:pt>
                <c:pt idx="23">
                  <c:v>880000000000</c:v>
                </c:pt>
                <c:pt idx="24">
                  <c:v>1250000000000</c:v>
                </c:pt>
                <c:pt idx="25">
                  <c:v>1760000000000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2CE-43FD-818A-4C124F367E3E}"/>
            </c:ext>
          </c:extLst>
        </c:ser>
        <c:ser>
          <c:idx val="5"/>
          <c:order val="5"/>
          <c:tx>
            <c:strRef>
              <c:f>'Twobody interaction'!$I$40</c:f>
              <c:strCache>
                <c:ptCount val="1"/>
                <c:pt idx="0">
                  <c:v>Optimal threebody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'Twobody interaction'!$C$41:$C$66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'Twobody interaction'!$I$41:$I$66</c:f>
              <c:numCache>
                <c:formatCode>0.00E+00</c:formatCode>
                <c:ptCount val="26"/>
                <c:pt idx="0">
                  <c:v>480</c:v>
                </c:pt>
                <c:pt idx="1">
                  <c:v>327000</c:v>
                </c:pt>
                <c:pt idx="2">
                  <c:v>34100000</c:v>
                </c:pt>
                <c:pt idx="3">
                  <c:v>1120000000</c:v>
                </c:pt>
                <c:pt idx="4">
                  <c:v>18600000000</c:v>
                </c:pt>
                <c:pt idx="5">
                  <c:v>197000000000</c:v>
                </c:pt>
                <c:pt idx="6">
                  <c:v>1500000000000</c:v>
                </c:pt>
                <c:pt idx="7">
                  <c:v>8940000000000</c:v>
                </c:pt>
                <c:pt idx="8">
                  <c:v>44000000000000</c:v>
                </c:pt>
                <c:pt idx="9">
                  <c:v>186000000000000</c:v>
                </c:pt>
                <c:pt idx="10">
                  <c:v>691000000000000</c:v>
                </c:pt>
                <c:pt idx="11">
                  <c:v>2310000000000000</c:v>
                </c:pt>
                <c:pt idx="12">
                  <c:v>7050000000000000</c:v>
                </c:pt>
                <c:pt idx="13">
                  <c:v>1.99E+16</c:v>
                </c:pt>
                <c:pt idx="14">
                  <c:v>5.26E+16</c:v>
                </c:pt>
                <c:pt idx="15">
                  <c:v>1.31E+17</c:v>
                </c:pt>
                <c:pt idx="16">
                  <c:v>3.09E+17</c:v>
                </c:pt>
                <c:pt idx="17">
                  <c:v>6.97E+17</c:v>
                </c:pt>
                <c:pt idx="18">
                  <c:v>1.5721974110032361E+18</c:v>
                </c:pt>
                <c:pt idx="19">
                  <c:v>3.5463482054021212E+18</c:v>
                </c:pt>
                <c:pt idx="20">
                  <c:v>7.9993679584636836E+18</c:v>
                </c:pt>
                <c:pt idx="21">
                  <c:v>1.8043881770385717E+19</c:v>
                </c:pt>
                <c:pt idx="22">
                  <c:v>4.0700924252293988E+19</c:v>
                </c:pt>
                <c:pt idx="23">
                  <c:v>9.1807586420222984E+19</c:v>
                </c:pt>
                <c:pt idx="24">
                  <c:v>2.0708701532328611E+20</c:v>
                </c:pt>
                <c:pt idx="25">
                  <c:v>4.6711860737971002E+20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2CE-43FD-818A-4C124F367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81152"/>
        <c:axId val="79295616"/>
      </c:scatterChart>
      <c:valAx>
        <c:axId val="79281152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Energy shells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5616"/>
        <c:crosses val="autoZero"/>
        <c:crossBetween val="midCat"/>
      </c:valAx>
      <c:valAx>
        <c:axId val="79295616"/>
        <c:scaling>
          <c:logBase val="10"/>
          <c:orientation val="minMax"/>
          <c:max val="9.9999999999999988E+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Memory(bytes)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81152"/>
        <c:crosses val="autoZero"/>
        <c:crossBetween val="midCat"/>
        <c:majorUnit val="1000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0.58014</cdr:x>
      <cdr:y>0.13542</cdr:y>
    </cdr:from>
    <cdr:to>
      <cdr:x>0.7137</cdr:x>
      <cdr:y>0.87596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4033858" y="696734"/>
          <a:ext cx="928667" cy="38100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b-NO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CE66A-98C1-412A-8BC4-7704DFE1E0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Hamiltonian is the energy operator: The sum of kinetic and potential energy</a:t>
            </a:r>
          </a:p>
          <a:p>
            <a:r>
              <a:rPr lang="en-US" baseline="0" dirty="0"/>
              <a:t>E is the total energy</a:t>
            </a:r>
          </a:p>
          <a:p>
            <a:r>
              <a:rPr lang="en-US" baseline="0" dirty="0"/>
              <a:t>Psi is the </a:t>
            </a:r>
            <a:r>
              <a:rPr lang="en-US" baseline="0" dirty="0" err="1"/>
              <a:t>wavefunction</a:t>
            </a:r>
            <a:endParaRPr lang="en-US" baseline="0" dirty="0"/>
          </a:p>
          <a:p>
            <a:r>
              <a:rPr lang="en-US" baseline="0" dirty="0"/>
              <a:t>Only 2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CE66A-98C1-412A-8BC4-7704DFE1E0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5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</a:t>
            </a:r>
            <a:r>
              <a:rPr lang="en-US" baseline="0" dirty="0"/>
              <a:t> forces that act between point particles</a:t>
            </a:r>
          </a:p>
          <a:p>
            <a:r>
              <a:rPr lang="en-US" baseline="0" dirty="0"/>
              <a:t>Nucleons are color neutral (almost)</a:t>
            </a:r>
          </a:p>
          <a:p>
            <a:r>
              <a:rPr lang="en-US" baseline="0" dirty="0"/>
              <a:t>Average distance between nucleons about the same as the size of the nucleon</a:t>
            </a:r>
          </a:p>
          <a:p>
            <a:r>
              <a:rPr lang="en-US" baseline="0" dirty="0"/>
              <a:t>Weak residual interaction (Left over from the creation of neutral particles.</a:t>
            </a:r>
          </a:p>
          <a:p>
            <a:r>
              <a:rPr lang="en-US" baseline="0" dirty="0" err="1"/>
              <a:t>Threebody</a:t>
            </a:r>
            <a:r>
              <a:rPr lang="en-US" baseline="0" dirty="0"/>
              <a:t> forces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Particles</a:t>
            </a:r>
            <a:r>
              <a:rPr lang="en-US" baseline="0" dirty="0"/>
              <a:t> can only exist in discrete states</a:t>
            </a:r>
          </a:p>
          <a:p>
            <a:r>
              <a:rPr lang="en-US" baseline="0" dirty="0"/>
              <a:t>Approximation determines how many states are allowed</a:t>
            </a:r>
          </a:p>
          <a:p>
            <a:r>
              <a:rPr lang="en-US" baseline="0" dirty="0"/>
              <a:t>Typically determined by the maximum energy</a:t>
            </a:r>
          </a:p>
          <a:p>
            <a:endParaRPr lang="en-US" baseline="0" dirty="0"/>
          </a:p>
          <a:p>
            <a:r>
              <a:rPr lang="en-US" baseline="0" dirty="0"/>
              <a:t>Fermions: Particles obey Pauli exclusion principle</a:t>
            </a:r>
          </a:p>
          <a:p>
            <a:r>
              <a:rPr lang="en-US" baseline="0" dirty="0"/>
              <a:t>Each state can only be occupied by one identical particle</a:t>
            </a:r>
          </a:p>
          <a:p>
            <a:r>
              <a:rPr lang="en-US" baseline="0" dirty="0"/>
              <a:t>Leads to n choose A as the size of the matrix: How many ways to place A particles in N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0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Exponential</a:t>
            </a:r>
            <a:r>
              <a:rPr lang="en-US" baseline="0" dirty="0"/>
              <a:t> in A and N</a:t>
            </a:r>
          </a:p>
          <a:p>
            <a:r>
              <a:rPr lang="en-US" baseline="0" dirty="0"/>
              <a:t>Need 5000 states for converged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57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one problem that involves</a:t>
            </a:r>
            <a:r>
              <a:rPr lang="en-US" baseline="0" dirty="0"/>
              <a:t> </a:t>
            </a:r>
            <a:r>
              <a:rPr lang="en-US" baseline="0" dirty="0" err="1"/>
              <a:t>threebody</a:t>
            </a:r>
            <a:r>
              <a:rPr lang="en-US" baseline="0" dirty="0"/>
              <a:t> forces.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1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919" y="811969"/>
            <a:ext cx="2152274" cy="215227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1" name="Picture 20" descr="DifScat_better vibe.jpg.jpe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253" y="1402065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16790"/>
          <a:stretch/>
        </p:blipFill>
        <p:spPr>
          <a:xfrm>
            <a:off x="5856521" y="2692545"/>
            <a:ext cx="1294384" cy="1301433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185714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7" y="237744"/>
            <a:ext cx="4341471" cy="1117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Nuclei from first principles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7" y="235945"/>
            <a:ext cx="5039047" cy="1269578"/>
          </a:xfrm>
        </p:spPr>
        <p:txBody>
          <a:bodyPr/>
          <a:lstStyle/>
          <a:p>
            <a:r>
              <a:rPr lang="en-US" dirty="0"/>
              <a:t>Computational Challenges in Nuclear Coupled-Cluster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7" y="3694808"/>
            <a:ext cx="4780040" cy="736515"/>
          </a:xfrm>
        </p:spPr>
        <p:txBody>
          <a:bodyPr/>
          <a:lstStyle/>
          <a:p>
            <a:pPr algn="ctr">
              <a:lnSpc>
                <a:spcPts val="1560"/>
              </a:lnSpc>
            </a:pPr>
            <a:r>
              <a:rPr lang="en-US" dirty="0"/>
              <a:t>OLCF User Meeting</a:t>
            </a:r>
          </a:p>
          <a:p>
            <a:pPr algn="ctr">
              <a:lnSpc>
                <a:spcPts val="1560"/>
              </a:lnSpc>
            </a:pPr>
            <a:r>
              <a:rPr lang="en-US" dirty="0"/>
              <a:t>2016, May 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1936" y="4431323"/>
            <a:ext cx="201850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Gustav R. Jansen</a:t>
            </a:r>
          </a:p>
        </p:txBody>
      </p:sp>
    </p:spTree>
    <p:extLst>
      <p:ext uri="{BB962C8B-B14F-4D97-AF65-F5344CB8AC3E}">
        <p14:creationId xmlns:p14="http://schemas.microsoft.com/office/powerpoint/2010/main" val="344249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8628678" cy="484748"/>
          </a:xfrm>
        </p:spPr>
        <p:txBody>
          <a:bodyPr/>
          <a:lstStyle/>
          <a:p>
            <a:r>
              <a:rPr lang="en-US" dirty="0"/>
              <a:t>Outstanding challenge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7393" y="1152525"/>
            <a:ext cx="6356227" cy="5355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Constrain the nuclear Hamiltonian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214" y="2007290"/>
            <a:ext cx="8335632" cy="19074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Current best practices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Functional form from chiral effective field theory.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Parameters called low-energy constants fitted to data.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Results in  two- and three-body terms.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214" y="4047048"/>
            <a:ext cx="8335632" cy="1609725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5"/>
                </a:solidFill>
              </a:rPr>
              <a:t>Problems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Best fit describe small nuclei, but large errors in large nuclei.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Controversy about the expansion order.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Also questions about additional terms in the expansion.</a:t>
            </a:r>
          </a:p>
        </p:txBody>
      </p:sp>
    </p:spTree>
    <p:extLst>
      <p:ext uri="{BB962C8B-B14F-4D97-AF65-F5344CB8AC3E}">
        <p14:creationId xmlns:p14="http://schemas.microsoft.com/office/powerpoint/2010/main" val="27741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8628678" cy="519501"/>
          </a:xfrm>
        </p:spPr>
        <p:txBody>
          <a:bodyPr/>
          <a:lstStyle/>
          <a:p>
            <a:r>
              <a:rPr lang="en-US" dirty="0"/>
              <a:t>Back to the </a:t>
            </a:r>
            <a:r>
              <a:rPr lang="en-US" sz="3200" dirty="0"/>
              <a:t>Schrödinger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Shape 2"/>
              <p:cNvSpPr txBox="1"/>
              <p:nvPr/>
            </p:nvSpPr>
            <p:spPr>
              <a:xfrm>
                <a:off x="2178377" y="1984662"/>
                <a:ext cx="4674260" cy="1882488"/>
              </a:xfrm>
              <a:prstGeom prst="rect">
                <a:avLst/>
              </a:prstGeom>
              <a:ln/>
              <a:effectLst>
                <a:outerShdw blurRad="177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>
                  <a:buSzPct val="45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531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en-US" sz="6531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sz="653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531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sz="6531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sz="6531" dirty="0"/>
              </a:p>
            </p:txBody>
          </p:sp>
        </mc:Choice>
        <mc:Fallback xmlns="">
          <p:sp>
            <p:nvSpPr>
              <p:cNvPr id="3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377" y="1984662"/>
                <a:ext cx="4674260" cy="18824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  <a:effectLst>
                <a:outerShdw blurRad="177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08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91624" y="1288809"/>
            <a:ext cx="1731006" cy="2227124"/>
            <a:chOff x="7275443" y="2994701"/>
            <a:chExt cx="1908314" cy="2455249"/>
          </a:xfrm>
        </p:grpSpPr>
        <p:grpSp>
          <p:nvGrpSpPr>
            <p:cNvPr id="4" name="Group 3"/>
            <p:cNvGrpSpPr/>
            <p:nvPr/>
          </p:nvGrpSpPr>
          <p:grpSpPr>
            <a:xfrm>
              <a:off x="7543800" y="5201471"/>
              <a:ext cx="1351722" cy="248479"/>
              <a:chOff x="7543800" y="4923182"/>
              <a:chExt cx="1351722" cy="248479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7543800" y="5052392"/>
                <a:ext cx="13517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7721047" y="4933122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8451573" y="4923182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553739" y="4191563"/>
              <a:ext cx="1351722" cy="552997"/>
              <a:chOff x="7543800" y="4290674"/>
              <a:chExt cx="1351722" cy="552997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7543800" y="4419602"/>
                <a:ext cx="13517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543800" y="4731027"/>
                <a:ext cx="13517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7921487" y="4605129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259417" y="4605129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637104" y="4605131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543800" y="4605132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711108" y="4290674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451573" y="4313582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553739" y="2994701"/>
              <a:ext cx="1351722" cy="636105"/>
              <a:chOff x="7543800" y="3491948"/>
              <a:chExt cx="1351722" cy="636105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7543800" y="3796748"/>
                <a:ext cx="13517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543800" y="4128053"/>
                <a:ext cx="13517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543800" y="3491948"/>
                <a:ext cx="13517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7275443" y="4989443"/>
              <a:ext cx="190831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75443" y="3961260"/>
              <a:ext cx="190831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770253" y="2177485"/>
            <a:ext cx="3171061" cy="44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540" dirty="0"/>
              <a:t>Quantum mechanics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391058" y="1985709"/>
            <a:ext cx="1407178" cy="819073"/>
          </a:xfrm>
          <a:prstGeom prst="rightArrow">
            <a:avLst/>
          </a:prstGeom>
          <a:solidFill>
            <a:schemeClr val="bg1"/>
          </a:solidFill>
          <a:ln w="50800">
            <a:solidFill>
              <a:srgbClr val="1E764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0307" y="4506699"/>
            <a:ext cx="1542410" cy="44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540" dirty="0"/>
              <a:t>Fermions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387301" y="4314923"/>
            <a:ext cx="1407178" cy="819073"/>
          </a:xfrm>
          <a:prstGeom prst="rightArrow">
            <a:avLst/>
          </a:prstGeom>
          <a:solidFill>
            <a:schemeClr val="bg1"/>
          </a:solidFill>
          <a:ln w="50800">
            <a:solidFill>
              <a:srgbClr val="1E764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823502" y="4243484"/>
                <a:ext cx="760365" cy="970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54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54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54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54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54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02" y="4243484"/>
                <a:ext cx="760365" cy="9705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size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649872" y="983717"/>
          <a:ext cx="7841200" cy="516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0178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167" y="237744"/>
            <a:ext cx="4341471" cy="484748"/>
          </a:xfrm>
        </p:spPr>
        <p:txBody>
          <a:bodyPr/>
          <a:lstStyle/>
          <a:p>
            <a:r>
              <a:rPr lang="en-US" dirty="0"/>
              <a:t>NUCCOR</a:t>
            </a:r>
          </a:p>
        </p:txBody>
      </p:sp>
    </p:spTree>
    <p:extLst>
      <p:ext uri="{BB962C8B-B14F-4D97-AF65-F5344CB8AC3E}">
        <p14:creationId xmlns:p14="http://schemas.microsoft.com/office/powerpoint/2010/main" val="289891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8628678" cy="471668"/>
          </a:xfrm>
        </p:spPr>
        <p:txBody>
          <a:bodyPr/>
          <a:lstStyle/>
          <a:p>
            <a:r>
              <a:rPr lang="en-US" sz="2900" dirty="0"/>
              <a:t>NUCCOR (Nuclear Coupled-Cluster Oak Ridge)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3776" r="5197" b="26051"/>
          <a:stretch/>
        </p:blipFill>
        <p:spPr bwMode="auto">
          <a:xfrm>
            <a:off x="658259" y="948345"/>
            <a:ext cx="3661692" cy="4257574"/>
          </a:xfrm>
          <a:prstGeom prst="rect">
            <a:avLst/>
          </a:prstGeom>
          <a:noFill/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1777" y="958602"/>
            <a:ext cx="42931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04" indent="-2592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INCITE project for Nuclear Structure and Reactions led by James P. Vary from Iowa state University.</a:t>
            </a:r>
          </a:p>
          <a:p>
            <a:pPr marL="259204" indent="-2592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Selected as a CAAR project at OLCF in 2015.</a:t>
            </a:r>
          </a:p>
          <a:p>
            <a:pPr marL="259204" indent="-2592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Runs on Titan (</a:t>
            </a:r>
            <a:r>
              <a:rPr lang="en-US" dirty="0" err="1"/>
              <a:t>MPI+OpenMP+Cuda</a:t>
            </a:r>
            <a:r>
              <a:rPr lang="en-US" dirty="0"/>
              <a:t>).</a:t>
            </a:r>
          </a:p>
          <a:p>
            <a:pPr marL="259204" indent="-2592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Written in Fortran + </a:t>
            </a:r>
            <a:r>
              <a:rPr lang="en-US" dirty="0" err="1"/>
              <a:t>Cuda</a:t>
            </a:r>
            <a:r>
              <a:rPr lang="en-US" dirty="0"/>
              <a:t> C.</a:t>
            </a:r>
          </a:p>
          <a:p>
            <a:pPr marL="259204" indent="-2592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About 100.000 lines of code</a:t>
            </a:r>
          </a:p>
          <a:p>
            <a:pPr marL="259204" indent="-2592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Scales to full Titan using an ensemble-based workflow.</a:t>
            </a:r>
          </a:p>
        </p:txBody>
      </p:sp>
    </p:spTree>
    <p:extLst>
      <p:ext uri="{BB962C8B-B14F-4D97-AF65-F5344CB8AC3E}">
        <p14:creationId xmlns:p14="http://schemas.microsoft.com/office/powerpoint/2010/main" val="293351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use Titan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051561"/>
            <a:ext cx="8627146" cy="521208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Parallelism</a:t>
            </a:r>
          </a:p>
          <a:p>
            <a:pPr lvl="1"/>
            <a:r>
              <a:rPr lang="en-US" dirty="0"/>
              <a:t>Hybrid scheme( MPI/</a:t>
            </a:r>
            <a:r>
              <a:rPr lang="en-US" dirty="0" err="1"/>
              <a:t>OpenMP</a:t>
            </a:r>
            <a:r>
              <a:rPr lang="en-US" dirty="0"/>
              <a:t>/</a:t>
            </a:r>
            <a:r>
              <a:rPr lang="en-US" dirty="0" err="1"/>
              <a:t>Cuda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Each task is computed by a team of MPI ranks where each rank is using a number of </a:t>
            </a:r>
            <a:r>
              <a:rPr lang="en-US" dirty="0" err="1"/>
              <a:t>OpenMP</a:t>
            </a:r>
            <a:r>
              <a:rPr lang="en-US" dirty="0"/>
              <a:t> threads and some kernels offloaded to a GPU.</a:t>
            </a:r>
          </a:p>
          <a:p>
            <a:r>
              <a:rPr lang="en-US" dirty="0"/>
              <a:t>Dependencies</a:t>
            </a:r>
          </a:p>
          <a:p>
            <a:pPr lvl="1"/>
            <a:r>
              <a:rPr lang="en-US" dirty="0"/>
              <a:t>Tasks organized in a tree structure.</a:t>
            </a:r>
          </a:p>
          <a:p>
            <a:r>
              <a:rPr lang="en-US" dirty="0"/>
              <a:t>Scheduling determined by</a:t>
            </a:r>
          </a:p>
          <a:p>
            <a:pPr lvl="1"/>
            <a:r>
              <a:rPr lang="en-US" dirty="0"/>
              <a:t>Complexity of task.</a:t>
            </a:r>
          </a:p>
          <a:p>
            <a:pPr lvl="1"/>
            <a:r>
              <a:rPr lang="en-US" dirty="0"/>
              <a:t>Data in memory.</a:t>
            </a:r>
          </a:p>
          <a:p>
            <a:pPr lvl="1"/>
            <a:r>
              <a:rPr lang="en-US" dirty="0"/>
              <a:t>Critical path first.</a:t>
            </a:r>
          </a:p>
          <a:p>
            <a:r>
              <a:rPr lang="en-US" dirty="0"/>
              <a:t>Dual mode</a:t>
            </a:r>
          </a:p>
          <a:p>
            <a:pPr lvl="1"/>
            <a:r>
              <a:rPr lang="en-US" dirty="0"/>
              <a:t>Serial mode</a:t>
            </a:r>
          </a:p>
          <a:p>
            <a:pPr lvl="2"/>
            <a:r>
              <a:rPr lang="en-US" dirty="0"/>
              <a:t>Tasks computed one by one.</a:t>
            </a:r>
          </a:p>
          <a:p>
            <a:pPr lvl="2"/>
            <a:r>
              <a:rPr lang="en-US" dirty="0"/>
              <a:t>All ranks contribute.</a:t>
            </a:r>
          </a:p>
          <a:p>
            <a:pPr lvl="1"/>
            <a:r>
              <a:rPr lang="en-US" dirty="0"/>
              <a:t>Parallel mode</a:t>
            </a:r>
          </a:p>
          <a:p>
            <a:pPr lvl="2"/>
            <a:r>
              <a:rPr lang="en-US" dirty="0"/>
              <a:t>Tasks computed in parallel.</a:t>
            </a:r>
          </a:p>
          <a:p>
            <a:pPr lvl="2"/>
            <a:r>
              <a:rPr lang="en-US" dirty="0"/>
              <a:t>One MPI rank used for scheduling purposes.</a:t>
            </a:r>
          </a:p>
          <a:p>
            <a:r>
              <a:rPr lang="en-US" dirty="0"/>
              <a:t>Checkpoints for restart capabilities.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65058" y="2384612"/>
            <a:ext cx="3682388" cy="3128754"/>
            <a:chOff x="1970910" y="1436917"/>
            <a:chExt cx="5216678" cy="3941978"/>
          </a:xfrm>
        </p:grpSpPr>
        <p:sp>
          <p:nvSpPr>
            <p:cNvPr id="5" name="Rounded Rectangle 4"/>
            <p:cNvSpPr/>
            <p:nvPr/>
          </p:nvSpPr>
          <p:spPr>
            <a:xfrm>
              <a:off x="1976650" y="1436917"/>
              <a:ext cx="5201347" cy="64987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9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Task scheduler</a:t>
              </a:r>
            </a:p>
          </p:txBody>
        </p:sp>
        <p:cxnSp>
          <p:nvCxnSpPr>
            <p:cNvPr id="6" name="Elbow Connector 5"/>
            <p:cNvCxnSpPr>
              <a:stCxn id="5" idx="2"/>
              <a:endCxn id="75" idx="0"/>
            </p:cNvCxnSpPr>
            <p:nvPr/>
          </p:nvCxnSpPr>
          <p:spPr>
            <a:xfrm rot="5400000">
              <a:off x="3298019" y="1158069"/>
              <a:ext cx="350588" cy="220802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92698" y="2810764"/>
              <a:ext cx="785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392698" y="3071568"/>
              <a:ext cx="785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970910" y="2437375"/>
              <a:ext cx="794891" cy="2941520"/>
              <a:chOff x="2172791" y="2686639"/>
              <a:chExt cx="876312" cy="3242821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2179119" y="2686639"/>
                <a:ext cx="865739" cy="3242821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179119" y="3063711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179119" y="3368511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179119" y="3648172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183364" y="4271912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179119" y="3962400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179119" y="4567286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179119" y="4856375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179119" y="5159604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172791" y="5773917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172791" y="5454977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6392697" y="2437371"/>
              <a:ext cx="794891" cy="2941520"/>
              <a:chOff x="2172791" y="2686639"/>
              <a:chExt cx="876312" cy="3242821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2179119" y="2686639"/>
                <a:ext cx="865739" cy="3242821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2179119" y="3063711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179119" y="3368511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179119" y="3648172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183364" y="4271912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179119" y="3962400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179119" y="4567286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179119" y="4856375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179119" y="5159604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172791" y="5773917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172791" y="5454977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4642540" y="2437371"/>
              <a:ext cx="794891" cy="2941520"/>
              <a:chOff x="2172791" y="2686639"/>
              <a:chExt cx="876312" cy="3242821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2179119" y="2686639"/>
                <a:ext cx="865739" cy="3242821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2179119" y="3063711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179119" y="3368511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179119" y="3648172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183364" y="4271912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179119" y="3962400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179119" y="4567286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179119" y="4856375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179119" y="5159604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172791" y="5773917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172791" y="5454977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5520686" y="2437370"/>
              <a:ext cx="794891" cy="2941520"/>
              <a:chOff x="2172791" y="2686639"/>
              <a:chExt cx="876312" cy="3242821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2179119" y="2686639"/>
                <a:ext cx="865739" cy="3242821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2179119" y="3063711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179119" y="3368511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179119" y="3648172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183364" y="4271912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179119" y="3962400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2179119" y="4567286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179119" y="4856375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179119" y="5159604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172791" y="5773917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172791" y="5454977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2877728" y="2437370"/>
              <a:ext cx="794891" cy="2941520"/>
              <a:chOff x="2172791" y="2686639"/>
              <a:chExt cx="876312" cy="3242821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179119" y="2686639"/>
                <a:ext cx="865739" cy="3242821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179119" y="3063711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179119" y="3368511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179119" y="3648172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183364" y="4271912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179119" y="3962400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179119" y="4567286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179119" y="4856375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179119" y="5159604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172791" y="5773917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172791" y="5454977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770530" y="2437370"/>
              <a:ext cx="794891" cy="2941520"/>
              <a:chOff x="2172791" y="2686639"/>
              <a:chExt cx="876312" cy="3242821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179119" y="2686639"/>
                <a:ext cx="865739" cy="3242821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179119" y="3063711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179119" y="3368511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179119" y="3648172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183364" y="4271912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179119" y="3962400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179119" y="4567286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179119" y="4856375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179119" y="5159604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172791" y="5773917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172791" y="5454977"/>
                <a:ext cx="865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Elbow Connector 14"/>
            <p:cNvCxnSpPr>
              <a:stCxn id="5" idx="2"/>
              <a:endCxn id="31" idx="0"/>
            </p:cNvCxnSpPr>
            <p:nvPr/>
          </p:nvCxnSpPr>
          <p:spPr>
            <a:xfrm rot="5400000">
              <a:off x="3751429" y="1611476"/>
              <a:ext cx="350584" cy="130120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5" idx="2"/>
              <a:endCxn id="20" idx="0"/>
            </p:cNvCxnSpPr>
            <p:nvPr/>
          </p:nvCxnSpPr>
          <p:spPr>
            <a:xfrm rot="5400000">
              <a:off x="4197830" y="2057877"/>
              <a:ext cx="350584" cy="40840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5" idx="2"/>
              <a:endCxn id="53" idx="0"/>
            </p:cNvCxnSpPr>
            <p:nvPr/>
          </p:nvCxnSpPr>
          <p:spPr>
            <a:xfrm rot="16200000" flipH="1">
              <a:off x="4633836" y="2030275"/>
              <a:ext cx="350584" cy="46360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5" idx="2"/>
              <a:endCxn id="42" idx="0"/>
            </p:cNvCxnSpPr>
            <p:nvPr/>
          </p:nvCxnSpPr>
          <p:spPr>
            <a:xfrm rot="16200000" flipH="1">
              <a:off x="5072908" y="1591202"/>
              <a:ext cx="350584" cy="134175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5" idx="2"/>
              <a:endCxn id="64" idx="0"/>
            </p:cNvCxnSpPr>
            <p:nvPr/>
          </p:nvCxnSpPr>
          <p:spPr>
            <a:xfrm rot="16200000" flipH="1">
              <a:off x="5508914" y="1155196"/>
              <a:ext cx="350584" cy="221376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36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NUCCOR toolchain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4914" y="1140103"/>
            <a:ext cx="1855695" cy="8337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Interaction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27857" y="1140103"/>
            <a:ext cx="1855695" cy="8337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Hartree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800" y="1140103"/>
            <a:ext cx="1855695" cy="8337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CCSD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796" y="4843896"/>
            <a:ext cx="1855695" cy="8337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EOM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00796" y="2750900"/>
            <a:ext cx="1855695" cy="8337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L-CCSD(T)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31195" y="3976803"/>
            <a:ext cx="1855695" cy="8337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Expectation values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344" y="5414683"/>
            <a:ext cx="1855695" cy="8337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Shell model expectation values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45209" y="5414683"/>
            <a:ext cx="1855695" cy="8337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Effective operators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7344" y="3976803"/>
            <a:ext cx="1855695" cy="8337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Shell model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27853" y="2741259"/>
            <a:ext cx="1855695" cy="8337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CCEI</a:t>
            </a:r>
          </a:p>
        </p:txBody>
      </p:sp>
      <p:cxnSp>
        <p:nvCxnSpPr>
          <p:cNvPr id="21" name="Straight Arrow Connector 20"/>
          <p:cNvCxnSpPr>
            <a:stCxn id="4" idx="3"/>
            <a:endCxn id="5" idx="1"/>
          </p:cNvCxnSpPr>
          <p:nvPr/>
        </p:nvCxnSpPr>
        <p:spPr>
          <a:xfrm>
            <a:off x="2310609" y="1556962"/>
            <a:ext cx="1117248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83548" y="1556962"/>
            <a:ext cx="1117248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  <a:endCxn id="7" idx="3"/>
          </p:cNvCxnSpPr>
          <p:nvPr/>
        </p:nvCxnSpPr>
        <p:spPr>
          <a:xfrm flipH="1">
            <a:off x="8256491" y="1556962"/>
            <a:ext cx="4" cy="3703793"/>
          </a:xfrm>
          <a:prstGeom prst="bentConnector3">
            <a:avLst>
              <a:gd name="adj1" fmla="val -5715000000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7" idx="1"/>
            <a:endCxn id="13" idx="3"/>
          </p:cNvCxnSpPr>
          <p:nvPr/>
        </p:nvCxnSpPr>
        <p:spPr>
          <a:xfrm rot="10800000">
            <a:off x="5283548" y="3158119"/>
            <a:ext cx="1117248" cy="2102637"/>
          </a:xfrm>
          <a:prstGeom prst="bentConnector3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1"/>
            <a:endCxn id="9" idx="3"/>
          </p:cNvCxnSpPr>
          <p:nvPr/>
        </p:nvCxnSpPr>
        <p:spPr>
          <a:xfrm rot="10800000">
            <a:off x="5286890" y="4393663"/>
            <a:ext cx="1113906" cy="867093"/>
          </a:xfrm>
          <a:prstGeom prst="bentConnector3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0"/>
            <a:endCxn id="8" idx="2"/>
          </p:cNvCxnSpPr>
          <p:nvPr/>
        </p:nvCxnSpPr>
        <p:spPr>
          <a:xfrm flipV="1">
            <a:off x="7328644" y="3584618"/>
            <a:ext cx="0" cy="12592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2"/>
            <a:endCxn id="11" idx="0"/>
          </p:cNvCxnSpPr>
          <p:nvPr/>
        </p:nvCxnSpPr>
        <p:spPr>
          <a:xfrm>
            <a:off x="4359043" y="4810521"/>
            <a:ext cx="14014" cy="60416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3" idx="1"/>
            <a:endCxn id="12" idx="0"/>
          </p:cNvCxnSpPr>
          <p:nvPr/>
        </p:nvCxnSpPr>
        <p:spPr>
          <a:xfrm rot="10800000" flipV="1">
            <a:off x="1415193" y="3158117"/>
            <a:ext cx="2012661" cy="818685"/>
          </a:xfrm>
          <a:prstGeom prst="bent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10" idx="0"/>
          </p:cNvCxnSpPr>
          <p:nvPr/>
        </p:nvCxnSpPr>
        <p:spPr>
          <a:xfrm>
            <a:off x="1415192" y="4810521"/>
            <a:ext cx="0" cy="60416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1"/>
            <a:endCxn id="10" idx="3"/>
          </p:cNvCxnSpPr>
          <p:nvPr/>
        </p:nvCxnSpPr>
        <p:spPr>
          <a:xfrm flipH="1">
            <a:off x="2343039" y="5831542"/>
            <a:ext cx="1102170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310609" y="1303378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281296" y="1303378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93202" y="1303378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46803" y="1303378"/>
            <a:ext cx="234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*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00904" y="1303378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30128" y="4431421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55314" y="5029922"/>
            <a:ext cx="2343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56017" y="3514873"/>
            <a:ext cx="234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*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32014" y="4613064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15688" y="3584618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11839" y="3517634"/>
            <a:ext cx="234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*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63983" y="5577957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407958" y="5074728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10787" y="4843896"/>
            <a:ext cx="234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*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30128" y="2896608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08732" y="5577957"/>
            <a:ext cx="234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*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46004" y="4845444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27563" y="3584618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099365" y="2896608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450811" y="5074728"/>
            <a:ext cx="234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*</a:t>
            </a:r>
          </a:p>
        </p:txBody>
      </p:sp>
      <p:cxnSp>
        <p:nvCxnSpPr>
          <p:cNvPr id="26" name="Elbow Connector 25"/>
          <p:cNvCxnSpPr>
            <a:stCxn id="8" idx="1"/>
            <a:endCxn id="13" idx="3"/>
          </p:cNvCxnSpPr>
          <p:nvPr/>
        </p:nvCxnSpPr>
        <p:spPr>
          <a:xfrm rot="10800000">
            <a:off x="5283548" y="3158119"/>
            <a:ext cx="1117248" cy="964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120800" y="2896608"/>
            <a:ext cx="2551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2722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8628678" cy="484748"/>
          </a:xfrm>
        </p:spPr>
        <p:txBody>
          <a:bodyPr/>
          <a:lstStyle/>
          <a:p>
            <a:r>
              <a:rPr lang="en-US" dirty="0"/>
              <a:t>Outstanding challenge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1664" y="1152525"/>
            <a:ext cx="3507692" cy="5355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Three-body forces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214" y="2007290"/>
            <a:ext cx="8335632" cy="19074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Current best practices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Use three-body forces as large as possible, then extrapolate.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Various approximation schemes to reduce the number of elements.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Normal-ordered two-body approximation.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214" y="4142298"/>
            <a:ext cx="8335632" cy="1944177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5"/>
                </a:solidFill>
              </a:rPr>
              <a:t>Problems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Larger nuclei requires larger model spaces.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Improved precision requires larger model spaces.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Evidence suggests that the residual three-body force contributes about 1% to the total binding energy.</a:t>
            </a:r>
          </a:p>
        </p:txBody>
      </p:sp>
    </p:spTree>
    <p:extLst>
      <p:ext uri="{BB962C8B-B14F-4D97-AF65-F5344CB8AC3E}">
        <p14:creationId xmlns:p14="http://schemas.microsoft.com/office/powerpoint/2010/main" val="3784917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requirements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318937"/>
              </p:ext>
            </p:extLst>
          </p:nvPr>
        </p:nvGraphicFramePr>
        <p:xfrm>
          <a:off x="1038882" y="893942"/>
          <a:ext cx="6953250" cy="514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776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Gaute</a:t>
            </a:r>
            <a:r>
              <a:rPr lang="en-US" dirty="0"/>
              <a:t> Hagen (ORNL)</a:t>
            </a:r>
          </a:p>
          <a:p>
            <a:r>
              <a:rPr lang="en-US" dirty="0"/>
              <a:t>Thomas </a:t>
            </a:r>
            <a:r>
              <a:rPr lang="en-US" dirty="0" err="1"/>
              <a:t>Papenbrock</a:t>
            </a:r>
            <a:r>
              <a:rPr lang="en-US" dirty="0"/>
              <a:t> (UTK, ORNL)</a:t>
            </a:r>
          </a:p>
          <a:p>
            <a:r>
              <a:rPr lang="en-US" dirty="0"/>
              <a:t>Micah Schuster (ORNL)</a:t>
            </a:r>
          </a:p>
        </p:txBody>
      </p:sp>
    </p:spTree>
    <p:extLst>
      <p:ext uri="{BB962C8B-B14F-4D97-AF65-F5344CB8AC3E}">
        <p14:creationId xmlns:p14="http://schemas.microsoft.com/office/powerpoint/2010/main" val="798660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167" y="237744"/>
            <a:ext cx="4341471" cy="484748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5593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Hartree-Fock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449237" y="1432234"/>
            <a:ext cx="7969612" cy="4277367"/>
            <a:chOff x="449237" y="1432234"/>
            <a:chExt cx="7969612" cy="4277367"/>
          </a:xfrm>
        </p:grpSpPr>
        <p:sp>
          <p:nvSpPr>
            <p:cNvPr id="12" name="Rounded Rectangle 11"/>
            <p:cNvSpPr/>
            <p:nvPr/>
          </p:nvSpPr>
          <p:spPr>
            <a:xfrm>
              <a:off x="2708462" y="1432234"/>
              <a:ext cx="3924300" cy="2605697"/>
            </a:xfrm>
            <a:prstGeom prst="roundRect">
              <a:avLst/>
            </a:prstGeom>
            <a:solidFill>
              <a:schemeClr val="bg2">
                <a:alpha val="5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Non-linear equations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9237" y="2564266"/>
              <a:ext cx="1312256" cy="3416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I/O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40761" y="1952730"/>
              <a:ext cx="2659702" cy="3416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Similarity transformation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80737" y="2355456"/>
              <a:ext cx="979755" cy="3416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Reduce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10066" y="2758182"/>
              <a:ext cx="2121093" cy="3416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Eigenvalue system</a:t>
              </a:r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3599049" y="3291123"/>
              <a:ext cx="2143125" cy="612648"/>
            </a:xfrm>
            <a:prstGeom prst="flowChartDecision">
              <a:avLst/>
            </a:prstGeom>
            <a:solidFill>
              <a:schemeClr val="bg2"/>
            </a:solidFill>
            <a:ln w="25400"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Converged?</a:t>
              </a:r>
            </a:p>
          </p:txBody>
        </p:sp>
        <p:cxnSp>
          <p:nvCxnSpPr>
            <p:cNvPr id="15" name="Elbow Connector 14"/>
            <p:cNvCxnSpPr>
              <a:stCxn id="13" idx="3"/>
              <a:endCxn id="9" idx="3"/>
            </p:cNvCxnSpPr>
            <p:nvPr/>
          </p:nvCxnSpPr>
          <p:spPr>
            <a:xfrm flipV="1">
              <a:off x="5742174" y="2123546"/>
              <a:ext cx="258289" cy="1473901"/>
            </a:xfrm>
            <a:prstGeom prst="bentConnector3">
              <a:avLst>
                <a:gd name="adj1" fmla="val 188506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338767" y="4497137"/>
              <a:ext cx="2659702" cy="3416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Similarity transformation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56912" y="5367969"/>
              <a:ext cx="1223413" cy="3416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Reduction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31425" y="5363838"/>
              <a:ext cx="1287424" cy="3416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I/O</a:t>
              </a:r>
            </a:p>
          </p:txBody>
        </p:sp>
        <p:cxnSp>
          <p:nvCxnSpPr>
            <p:cNvPr id="25" name="Elbow Connector 24"/>
            <p:cNvCxnSpPr>
              <a:stCxn id="13" idx="2"/>
              <a:endCxn id="21" idx="0"/>
            </p:cNvCxnSpPr>
            <p:nvPr/>
          </p:nvCxnSpPr>
          <p:spPr>
            <a:xfrm rot="5400000">
              <a:off x="4372932" y="4199457"/>
              <a:ext cx="593366" cy="1994"/>
            </a:xfrm>
            <a:prstGeom prst="bent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21" idx="2"/>
              <a:endCxn id="22" idx="0"/>
            </p:cNvCxnSpPr>
            <p:nvPr/>
          </p:nvCxnSpPr>
          <p:spPr>
            <a:xfrm rot="16200000" flipH="1">
              <a:off x="4404018" y="5103368"/>
              <a:ext cx="529200" cy="1"/>
            </a:xfrm>
            <a:prstGeom prst="bent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5" idx="3"/>
              <a:endCxn id="12" idx="1"/>
            </p:cNvCxnSpPr>
            <p:nvPr/>
          </p:nvCxnSpPr>
          <p:spPr>
            <a:xfrm>
              <a:off x="1761493" y="2735082"/>
              <a:ext cx="946969" cy="1"/>
            </a:xfrm>
            <a:prstGeom prst="bent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2" idx="3"/>
              <a:endCxn id="23" idx="1"/>
            </p:cNvCxnSpPr>
            <p:nvPr/>
          </p:nvCxnSpPr>
          <p:spPr>
            <a:xfrm flipV="1">
              <a:off x="5280325" y="5534654"/>
              <a:ext cx="1851100" cy="4131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807236" y="3338915"/>
              <a:ext cx="380232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No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41206" y="4099974"/>
              <a:ext cx="435056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Yes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2305050" y="4358506"/>
            <a:ext cx="4705350" cy="148984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Block-sparse structure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1463" y="1411265"/>
            <a:ext cx="2838908" cy="2967172"/>
          </a:xfrm>
          <a:prstGeom prst="roundRect">
            <a:avLst/>
          </a:prstGeom>
          <a:solidFill>
            <a:srgbClr val="1E7640"/>
          </a:solidFill>
          <a:ln>
            <a:solidFill>
              <a:schemeClr val="accent1">
                <a:alpha val="74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99936" y="2309111"/>
            <a:ext cx="1479310" cy="117147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1E764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58810" y="1406989"/>
            <a:ext cx="2838908" cy="2967172"/>
          </a:xfrm>
          <a:prstGeom prst="roundRect">
            <a:avLst/>
          </a:prstGeom>
          <a:noFill/>
          <a:ln w="25400">
            <a:solidFill>
              <a:srgbClr val="1E7640">
                <a:alpha val="72000"/>
              </a:srgb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58810" y="1411265"/>
            <a:ext cx="591919" cy="591919"/>
          </a:xfrm>
          <a:prstGeom prst="roundRect">
            <a:avLst/>
          </a:prstGeom>
          <a:solidFill>
            <a:srgbClr val="1E7640"/>
          </a:solidFill>
          <a:ln>
            <a:solidFill>
              <a:srgbClr val="1E764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80399" y="1960056"/>
            <a:ext cx="196440" cy="196440"/>
          </a:xfrm>
          <a:prstGeom prst="roundRect">
            <a:avLst/>
          </a:prstGeom>
          <a:solidFill>
            <a:srgbClr val="1E7640"/>
          </a:solidFill>
          <a:ln>
            <a:solidFill>
              <a:srgbClr val="1E764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49829" y="2116652"/>
            <a:ext cx="384917" cy="384917"/>
          </a:xfrm>
          <a:prstGeom prst="roundRect">
            <a:avLst/>
          </a:prstGeom>
          <a:solidFill>
            <a:srgbClr val="1E7640"/>
          </a:solidFill>
          <a:ln>
            <a:solidFill>
              <a:srgbClr val="1E764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45922" y="2440455"/>
            <a:ext cx="725876" cy="725876"/>
          </a:xfrm>
          <a:prstGeom prst="roundRect">
            <a:avLst/>
          </a:prstGeom>
          <a:solidFill>
            <a:srgbClr val="1E7640"/>
          </a:solidFill>
          <a:ln>
            <a:solidFill>
              <a:srgbClr val="1E764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07606" y="3091771"/>
            <a:ext cx="388817" cy="388817"/>
          </a:xfrm>
          <a:prstGeom prst="roundRect">
            <a:avLst/>
          </a:prstGeom>
          <a:solidFill>
            <a:srgbClr val="1E7640"/>
          </a:solidFill>
          <a:ln>
            <a:solidFill>
              <a:srgbClr val="1E764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06281" y="3959441"/>
            <a:ext cx="391437" cy="414720"/>
          </a:xfrm>
          <a:prstGeom prst="roundRect">
            <a:avLst/>
          </a:prstGeom>
          <a:solidFill>
            <a:srgbClr val="1E7640"/>
          </a:solidFill>
          <a:ln>
            <a:solidFill>
              <a:srgbClr val="1E764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3787" y="3403631"/>
            <a:ext cx="587154" cy="622079"/>
          </a:xfrm>
          <a:prstGeom prst="roundRect">
            <a:avLst/>
          </a:prstGeom>
          <a:solidFill>
            <a:srgbClr val="1E7640"/>
          </a:solidFill>
          <a:ln>
            <a:solidFill>
              <a:srgbClr val="1E764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170" y="5162973"/>
            <a:ext cx="775084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Similarity transformation and reduction performed on one block at the time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658810" y="1800225"/>
            <a:ext cx="2838908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8810" y="2107127"/>
            <a:ext cx="2838908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58810" y="2638425"/>
            <a:ext cx="2838908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58810" y="2924175"/>
            <a:ext cx="2838908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58810" y="3091771"/>
            <a:ext cx="2838908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58810" y="3480588"/>
            <a:ext cx="2838908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58810" y="3819525"/>
            <a:ext cx="2838908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58810" y="4025710"/>
            <a:ext cx="2838908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transformation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04850" y="1238250"/>
            <a:ext cx="2600325" cy="2219325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5213" y="1886247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4280" y="896618"/>
                <a:ext cx="661463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80" y="896618"/>
                <a:ext cx="661463" cy="341632"/>
              </a:xfrm>
              <a:prstGeom prst="rect">
                <a:avLst/>
              </a:prstGeom>
              <a:blipFill>
                <a:blip r:embed="rId2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123828" y="896618"/>
            <a:ext cx="628650" cy="970283"/>
            <a:chOff x="7143921" y="896618"/>
            <a:chExt cx="628650" cy="970283"/>
          </a:xfrm>
        </p:grpSpPr>
        <p:sp>
          <p:nvSpPr>
            <p:cNvPr id="6" name="Rounded Rectangle 5"/>
            <p:cNvSpPr/>
            <p:nvPr/>
          </p:nvSpPr>
          <p:spPr>
            <a:xfrm>
              <a:off x="7143921" y="1238251"/>
              <a:ext cx="628650" cy="628650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258063" y="896618"/>
                  <a:ext cx="400366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063" y="896618"/>
                  <a:ext cx="400366" cy="3416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ounded Rectangle 3"/>
          <p:cNvSpPr/>
          <p:nvPr/>
        </p:nvSpPr>
        <p:spPr>
          <a:xfrm>
            <a:off x="6046473" y="1238249"/>
            <a:ext cx="2600325" cy="628650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06254" y="896615"/>
                <a:ext cx="680763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254" y="896615"/>
                <a:ext cx="680763" cy="341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 rot="16200000">
            <a:off x="3405845" y="2033587"/>
            <a:ext cx="2219325" cy="628650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89708" y="896618"/>
                <a:ext cx="451598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708" y="896618"/>
                <a:ext cx="451598" cy="341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704850" y="1647825"/>
            <a:ext cx="2600325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4850" y="1981497"/>
            <a:ext cx="2600325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4850" y="2276475"/>
            <a:ext cx="2600325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4850" y="2657475"/>
            <a:ext cx="2600325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4850" y="3038475"/>
            <a:ext cx="2600325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01182" y="1647825"/>
            <a:ext cx="62865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91656" y="1981497"/>
            <a:ext cx="62865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01182" y="2276475"/>
            <a:ext cx="62865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91656" y="2657475"/>
            <a:ext cx="62865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91656" y="3028950"/>
            <a:ext cx="62865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69684" y="4619625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64975" y="4458042"/>
            <a:ext cx="676980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Transformation matrix constructed from minimal data.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Result too large to store on a node.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Reduce data by 3-5 orders of magnitude.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No communication until all ranks have finished with reduction.</a:t>
            </a:r>
          </a:p>
          <a:p>
            <a:pPr marL="285750" indent="-28575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167" y="237744"/>
            <a:ext cx="4341471" cy="877163"/>
          </a:xfrm>
        </p:spPr>
        <p:txBody>
          <a:bodyPr/>
          <a:lstStyle/>
          <a:p>
            <a:r>
              <a:rPr lang="en-US" dirty="0"/>
              <a:t>Implementation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403495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8628678" cy="484748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3959" y="1152525"/>
            <a:ext cx="3623108" cy="5355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Drop-in </a:t>
            </a:r>
            <a:r>
              <a:rPr lang="en-US" sz="3200" dirty="0" err="1"/>
              <a:t>blas</a:t>
            </a:r>
            <a:r>
              <a:rPr lang="en-US" sz="3200" dirty="0"/>
              <a:t> library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214" y="2007290"/>
            <a:ext cx="8335632" cy="19074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Pros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Similarity transformation rich in blas-3 operations.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Uses streams to overlap data movement and computation.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Minimal changes to code gives 2.5x speedup.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214" y="4142298"/>
            <a:ext cx="8335632" cy="1609725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5"/>
                </a:solidFill>
              </a:rPr>
              <a:t>Cons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No reuse of data on device.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Partial results are always transferred to host and back again.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Reduction step can not be performed on device.</a:t>
            </a:r>
          </a:p>
        </p:txBody>
      </p:sp>
    </p:spTree>
    <p:extLst>
      <p:ext uri="{BB962C8B-B14F-4D97-AF65-F5344CB8AC3E}">
        <p14:creationId xmlns:p14="http://schemas.microsoft.com/office/powerpoint/2010/main" val="1537309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8628678" cy="484748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2141" y="1152525"/>
            <a:ext cx="4286751" cy="5355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err="1"/>
              <a:t>OpenACC</a:t>
            </a:r>
            <a:r>
              <a:rPr lang="en-US" sz="3200" dirty="0"/>
              <a:t> and </a:t>
            </a:r>
            <a:r>
              <a:rPr lang="en-US" sz="3200" dirty="0" err="1"/>
              <a:t>CuBlas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94214" y="2007290"/>
            <a:ext cx="8335632" cy="19074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Pros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Data on device can be reused.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Partial results can be kept on device.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Except from calls to </a:t>
            </a:r>
            <a:r>
              <a:rPr lang="en-US" sz="2000" dirty="0" err="1"/>
              <a:t>CuBlas</a:t>
            </a:r>
            <a:r>
              <a:rPr lang="en-US" sz="2000" dirty="0"/>
              <a:t>, minimal changes to code.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214" y="4142298"/>
            <a:ext cx="8335632" cy="16097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5"/>
                </a:solidFill>
              </a:rPr>
              <a:t>Cons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Opened up a can of worms.</a:t>
            </a:r>
          </a:p>
        </p:txBody>
      </p:sp>
    </p:spTree>
    <p:extLst>
      <p:ext uri="{BB962C8B-B14F-4D97-AF65-F5344CB8AC3E}">
        <p14:creationId xmlns:p14="http://schemas.microsoft.com/office/powerpoint/2010/main" val="18602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of worms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83" y="965835"/>
            <a:ext cx="8642640" cy="3625215"/>
          </a:xfrm>
        </p:spPr>
        <p:txBody>
          <a:bodyPr/>
          <a:lstStyle/>
          <a:p>
            <a:r>
              <a:rPr lang="en-US" dirty="0"/>
              <a:t>Deep copy with nested data structures.</a:t>
            </a:r>
          </a:p>
          <a:p>
            <a:pPr lvl="1"/>
            <a:r>
              <a:rPr lang="en-US" dirty="0"/>
              <a:t>More lines of directives than actual code.</a:t>
            </a:r>
          </a:p>
          <a:p>
            <a:pPr lvl="1"/>
            <a:r>
              <a:rPr lang="en-US" dirty="0"/>
              <a:t>Couldn’t compile with the cray compiler (bugs?).</a:t>
            </a:r>
          </a:p>
          <a:p>
            <a:r>
              <a:rPr lang="en-US" dirty="0"/>
              <a:t>Fortran 2003/2008 issues.</a:t>
            </a:r>
          </a:p>
          <a:p>
            <a:pPr lvl="1"/>
            <a:r>
              <a:rPr lang="en-US" dirty="0"/>
              <a:t>Buggy in Cray.</a:t>
            </a:r>
          </a:p>
          <a:p>
            <a:pPr lvl="1"/>
            <a:r>
              <a:rPr lang="en-US" dirty="0"/>
              <a:t>More buggy in PGI.</a:t>
            </a:r>
          </a:p>
          <a:p>
            <a:r>
              <a:rPr lang="en-US" dirty="0"/>
              <a:t>Poor </a:t>
            </a:r>
            <a:r>
              <a:rPr lang="en-US" dirty="0" err="1"/>
              <a:t>OpenACC</a:t>
            </a:r>
            <a:r>
              <a:rPr lang="en-US" dirty="0"/>
              <a:t> support in GCC.</a:t>
            </a:r>
          </a:p>
          <a:p>
            <a:r>
              <a:rPr lang="en-US" dirty="0"/>
              <a:t>Difficult to expose parallelism in current algorithms.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7988" y="5048250"/>
            <a:ext cx="5453737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Current model: Fortran + </a:t>
            </a:r>
            <a:r>
              <a:rPr lang="en-US" sz="2800" dirty="0" err="1"/>
              <a:t>Cuda</a:t>
            </a:r>
            <a:r>
              <a:rPr lang="en-US" sz="2800" dirty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13762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8628678" cy="484748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4610" y="1152525"/>
            <a:ext cx="3361819" cy="5355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Fortran + </a:t>
            </a:r>
            <a:r>
              <a:rPr lang="en-US" sz="3200" dirty="0" err="1"/>
              <a:t>Cuda</a:t>
            </a:r>
            <a:r>
              <a:rPr lang="en-US" sz="3200" dirty="0"/>
              <a:t> 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214" y="2007290"/>
            <a:ext cx="8335632" cy="2226719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Pros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Data on device can be reused.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Partial results can be kept on device.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Access to everything in the </a:t>
            </a:r>
            <a:r>
              <a:rPr lang="en-US" sz="2000" dirty="0" err="1"/>
              <a:t>Cuda</a:t>
            </a:r>
            <a:r>
              <a:rPr lang="en-US" sz="2000" dirty="0"/>
              <a:t> toolkit.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Can create optimized kernels where needed.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It compiles and runs.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214" y="4234009"/>
            <a:ext cx="8335632" cy="190009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5"/>
                </a:solidFill>
              </a:rPr>
              <a:t>Cons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Invasive changes to code.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Invasive changes to build system.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No performance portability.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3656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</p:spTree>
    <p:extLst>
      <p:ext uri="{BB962C8B-B14F-4D97-AF65-F5344CB8AC3E}">
        <p14:creationId xmlns:p14="http://schemas.microsoft.com/office/powerpoint/2010/main" val="307291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atomic nucleus.</a:t>
            </a:r>
          </a:p>
          <a:p>
            <a:r>
              <a:rPr lang="en-US" dirty="0"/>
              <a:t>The Schrödinger equation.</a:t>
            </a:r>
          </a:p>
          <a:p>
            <a:r>
              <a:rPr lang="en-US" dirty="0"/>
              <a:t>NUCCOR.</a:t>
            </a:r>
          </a:p>
          <a:p>
            <a:r>
              <a:rPr lang="en-US" dirty="0"/>
              <a:t>Illustrated example.</a:t>
            </a:r>
          </a:p>
          <a:p>
            <a:r>
              <a:rPr lang="en-US" dirty="0"/>
              <a:t>Implementation strategies.</a:t>
            </a:r>
          </a:p>
          <a:p>
            <a:r>
              <a:rPr lang="en-US" dirty="0"/>
              <a:t>Implementation details.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6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Open-source implementation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6269" y="2105025"/>
            <a:ext cx="6878475" cy="4801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https://code.ornl.gov/nuccor/linalg_solver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6269" y="3019425"/>
            <a:ext cx="535274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Contains NUCCOR data structures.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Device and host memory supported.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Test case with a single </a:t>
            </a:r>
            <a:r>
              <a:rPr lang="en-US" sz="2000" dirty="0" err="1"/>
              <a:t>dgemm</a:t>
            </a:r>
            <a:r>
              <a:rPr lang="en-US" sz="2000" dirty="0"/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Performed using </a:t>
            </a:r>
            <a:r>
              <a:rPr lang="en-US" dirty="0" err="1"/>
              <a:t>matmul</a:t>
            </a:r>
            <a:r>
              <a:rPr lang="en-US" dirty="0"/>
              <a:t>, </a:t>
            </a:r>
            <a:r>
              <a:rPr lang="en-US" dirty="0" err="1"/>
              <a:t>blas</a:t>
            </a:r>
            <a:r>
              <a:rPr lang="en-US" dirty="0"/>
              <a:t> and </a:t>
            </a:r>
            <a:r>
              <a:rPr lang="en-US" dirty="0" err="1"/>
              <a:t>Cublas</a:t>
            </a:r>
            <a:r>
              <a:rPr lang="en-US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Minimally documented.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Cumbersome build system.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0616" y="1156761"/>
            <a:ext cx="5049780" cy="424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For especially interested individuals</a:t>
            </a:r>
          </a:p>
        </p:txBody>
      </p:sp>
    </p:spTree>
    <p:extLst>
      <p:ext uri="{BB962C8B-B14F-4D97-AF65-F5344CB8AC3E}">
        <p14:creationId xmlns:p14="http://schemas.microsoft.com/office/powerpoint/2010/main" val="709996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58587"/>
          </a:xfrm>
        </p:spPr>
        <p:txBody>
          <a:bodyPr/>
          <a:lstStyle/>
          <a:p>
            <a:r>
              <a:rPr lang="en-US" sz="2800" dirty="0"/>
              <a:t>Interface to </a:t>
            </a:r>
            <a:r>
              <a:rPr lang="en-US" sz="2800" dirty="0" err="1"/>
              <a:t>cublasDgemm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8" y="819149"/>
            <a:ext cx="8684072" cy="51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89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58587"/>
          </a:xfrm>
        </p:spPr>
        <p:txBody>
          <a:bodyPr/>
          <a:lstStyle/>
          <a:p>
            <a:r>
              <a:rPr lang="en-US" sz="2800" dirty="0"/>
              <a:t>Access to device memory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89" y="1552576"/>
            <a:ext cx="7414978" cy="36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64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58587"/>
          </a:xfrm>
        </p:spPr>
        <p:txBody>
          <a:bodyPr/>
          <a:lstStyle/>
          <a:p>
            <a:r>
              <a:rPr lang="en-US" sz="2800" dirty="0"/>
              <a:t>Actual call to </a:t>
            </a:r>
            <a:r>
              <a:rPr lang="en-US" sz="2800" dirty="0" err="1"/>
              <a:t>cublasDgemm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1000125"/>
            <a:ext cx="8126233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83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8628678" cy="484748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9570" y="1226240"/>
            <a:ext cx="7784274" cy="11073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How can we reduce code duplication while still remaining portable?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984" y="3074089"/>
            <a:ext cx="8335632" cy="267901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Current approach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Encapsulate architectural details with an object-oriented approach.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Create abstraction layer for </a:t>
            </a:r>
            <a:r>
              <a:rPr lang="en-US" sz="2000" dirty="0" err="1"/>
              <a:t>blas</a:t>
            </a:r>
            <a:r>
              <a:rPr lang="en-US" sz="2000" dirty="0"/>
              <a:t> or other algorithm classes.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/>
              <a:t>Makefile</a:t>
            </a:r>
            <a:r>
              <a:rPr lang="en-US" sz="2000" dirty="0"/>
              <a:t> directives for optional compilation.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Compiler directives in a few factory modules.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Specific implementations chosen at runtime.</a:t>
            </a:r>
          </a:p>
        </p:txBody>
      </p:sp>
    </p:spTree>
    <p:extLst>
      <p:ext uri="{BB962C8B-B14F-4D97-AF65-F5344CB8AC3E}">
        <p14:creationId xmlns:p14="http://schemas.microsoft.com/office/powerpoint/2010/main" val="1121480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 abstraction overview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09" y="839827"/>
            <a:ext cx="7584191" cy="546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 implementation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58" y="909636"/>
            <a:ext cx="7072314" cy="2043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58" y="3158945"/>
            <a:ext cx="7065582" cy="30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26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 selection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00" y="885824"/>
            <a:ext cx="6196013" cy="53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33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558665"/>
          </a:xfrm>
        </p:spPr>
        <p:txBody>
          <a:bodyPr/>
          <a:lstStyle/>
          <a:p>
            <a:r>
              <a:rPr lang="en-US" dirty="0"/>
              <a:t>Running out of device memory.</a:t>
            </a:r>
          </a:p>
          <a:p>
            <a:pPr lvl="1"/>
            <a:r>
              <a:rPr lang="en-US" dirty="0"/>
              <a:t>Memory allocation is slow.</a:t>
            </a:r>
          </a:p>
          <a:p>
            <a:pPr lvl="1"/>
            <a:r>
              <a:rPr lang="en-US" dirty="0"/>
              <a:t>Need a dedicated memory manager.</a:t>
            </a:r>
          </a:p>
          <a:p>
            <a:r>
              <a:rPr lang="en-US" dirty="0" err="1"/>
              <a:t>Asynchrounous</a:t>
            </a:r>
            <a:r>
              <a:rPr lang="en-US" dirty="0"/>
              <a:t> execution.</a:t>
            </a:r>
          </a:p>
          <a:p>
            <a:pPr lvl="1"/>
            <a:r>
              <a:rPr lang="en-US" dirty="0"/>
              <a:t>Use streams and events to schedule data transfers and kernels.</a:t>
            </a:r>
          </a:p>
          <a:p>
            <a:pPr lvl="1"/>
            <a:r>
              <a:rPr lang="en-US" dirty="0"/>
              <a:t>Memory manager must support delayed allocation/deallocation.</a:t>
            </a:r>
          </a:p>
          <a:p>
            <a:pPr lvl="2"/>
            <a:r>
              <a:rPr lang="en-US" dirty="0"/>
              <a:t>Do not deallocate until transfer is ready.</a:t>
            </a:r>
          </a:p>
          <a:p>
            <a:pPr lvl="1"/>
            <a:r>
              <a:rPr lang="en-US" dirty="0"/>
              <a:t>Need a simple task manager.</a:t>
            </a:r>
          </a:p>
          <a:p>
            <a:pPr lvl="2"/>
            <a:r>
              <a:rPr lang="en-US" dirty="0"/>
              <a:t>Schedule host tasks that depends on data transfers.</a:t>
            </a:r>
          </a:p>
          <a:p>
            <a:r>
              <a:rPr lang="en-US" dirty="0"/>
              <a:t>Run kernels on both device and host.</a:t>
            </a:r>
          </a:p>
          <a:p>
            <a:pPr lvl="1"/>
            <a:r>
              <a:rPr lang="en-US" dirty="0"/>
              <a:t>Need a more advanced task manager.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42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1"/>
            <a:ext cx="8642640" cy="1329690"/>
          </a:xfrm>
        </p:spPr>
        <p:txBody>
          <a:bodyPr/>
          <a:lstStyle/>
          <a:p>
            <a:r>
              <a:rPr lang="en-US" dirty="0"/>
              <a:t>Simultaneous optimization track.</a:t>
            </a:r>
          </a:p>
          <a:p>
            <a:pPr lvl="1"/>
            <a:r>
              <a:rPr lang="en-US" dirty="0"/>
              <a:t>Focus on algorithms and symmetries.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447581"/>
              </p:ext>
            </p:extLst>
          </p:nvPr>
        </p:nvGraphicFramePr>
        <p:xfrm>
          <a:off x="1211385" y="2949575"/>
          <a:ext cx="6612385" cy="2432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383">
                  <a:extLst>
                    <a:ext uri="{9D8B030D-6E8A-4147-A177-3AD203B41FA5}">
                      <a16:colId xmlns:a16="http://schemas.microsoft.com/office/drawing/2014/main" xmlns="" val="594893901"/>
                    </a:ext>
                  </a:extLst>
                </a:gridCol>
                <a:gridCol w="2616907">
                  <a:extLst>
                    <a:ext uri="{9D8B030D-6E8A-4147-A177-3AD203B41FA5}">
                      <a16:colId xmlns:a16="http://schemas.microsoft.com/office/drawing/2014/main" xmlns="" val="2632682055"/>
                    </a:ext>
                  </a:extLst>
                </a:gridCol>
                <a:gridCol w="2042095">
                  <a:extLst>
                    <a:ext uri="{9D8B030D-6E8A-4147-A177-3AD203B41FA5}">
                      <a16:colId xmlns:a16="http://schemas.microsoft.com/office/drawing/2014/main" xmlns="" val="437336867"/>
                    </a:ext>
                  </a:extLst>
                </a:gridCol>
              </a:tblGrid>
              <a:tr h="81068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New algorithms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GPU 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2491051"/>
                  </a:ext>
                </a:extLst>
              </a:tr>
              <a:tr h="810683">
                <a:tc>
                  <a:txBody>
                    <a:bodyPr/>
                    <a:lstStyle/>
                    <a:p>
                      <a:r>
                        <a:rPr lang="en-US" sz="2400" dirty="0"/>
                        <a:t>Time</a:t>
                      </a:r>
                      <a:r>
                        <a:rPr lang="en-US" sz="2400" baseline="0" dirty="0"/>
                        <a:t> spent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3751436"/>
                  </a:ext>
                </a:extLst>
              </a:tr>
              <a:tr h="810683">
                <a:tc>
                  <a:txBody>
                    <a:bodyPr/>
                    <a:lstStyle/>
                    <a:p>
                      <a:r>
                        <a:rPr lang="en-US" sz="2400" dirty="0"/>
                        <a:t>Speedup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6757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34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167" y="237744"/>
            <a:ext cx="4341471" cy="484748"/>
          </a:xfrm>
        </p:spPr>
        <p:txBody>
          <a:bodyPr/>
          <a:lstStyle/>
          <a:p>
            <a:r>
              <a:rPr lang="en-US" dirty="0"/>
              <a:t>The nucleus</a:t>
            </a:r>
          </a:p>
        </p:txBody>
      </p:sp>
    </p:spTree>
    <p:extLst>
      <p:ext uri="{BB962C8B-B14F-4D97-AF65-F5344CB8AC3E}">
        <p14:creationId xmlns:p14="http://schemas.microsoft.com/office/powerpoint/2010/main" val="1582642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in progress.</a:t>
            </a:r>
          </a:p>
          <a:p>
            <a:r>
              <a:rPr lang="en-US" dirty="0"/>
              <a:t>Lack of mature tools/models for (performance) portability.</a:t>
            </a:r>
          </a:p>
          <a:p>
            <a:r>
              <a:rPr lang="en-US" dirty="0"/>
              <a:t>Fortran + </a:t>
            </a:r>
            <a:r>
              <a:rPr lang="en-US" dirty="0" err="1"/>
              <a:t>Cuda</a:t>
            </a:r>
            <a:r>
              <a:rPr lang="en-US" dirty="0"/>
              <a:t> C is our only option.</a:t>
            </a:r>
          </a:p>
          <a:p>
            <a:pPr lvl="1"/>
            <a:r>
              <a:rPr lang="en-US" dirty="0"/>
              <a:t>Specifically </a:t>
            </a:r>
            <a:r>
              <a:rPr lang="en-US" dirty="0" err="1"/>
              <a:t>gcc</a:t>
            </a:r>
            <a:r>
              <a:rPr lang="en-US" dirty="0"/>
              <a:t> &gt;= 5.2.0.</a:t>
            </a:r>
          </a:p>
          <a:p>
            <a:r>
              <a:rPr lang="en-US" dirty="0"/>
              <a:t>Need memory and task manager for asynchronous execution.</a:t>
            </a:r>
          </a:p>
          <a:p>
            <a:r>
              <a:rPr lang="en-US" dirty="0"/>
              <a:t>Proof-of-concept mini-app available for download.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8340" y="5067300"/>
            <a:ext cx="6878475" cy="4801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https://code.ornl.gov/nuccor/linalg_solver</a:t>
            </a:r>
          </a:p>
        </p:txBody>
      </p:sp>
    </p:spTree>
    <p:extLst>
      <p:ext uri="{BB962C8B-B14F-4D97-AF65-F5344CB8AC3E}">
        <p14:creationId xmlns:p14="http://schemas.microsoft.com/office/powerpoint/2010/main" val="3934425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86" y="4215969"/>
            <a:ext cx="8298568" cy="7301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70" dirty="0"/>
              <a:t>This work was partly supported by the Office of Nuclear Physics, U.S. Department of Energy (Oak Ridge National</a:t>
            </a:r>
          </a:p>
          <a:p>
            <a:r>
              <a:rPr lang="en-US" sz="1270" dirty="0"/>
              <a:t>Laboratory), under Contracts No. DE-FG02-96ER40963 (University of Tennessee) and No.DE-SC0008499</a:t>
            </a:r>
          </a:p>
          <a:p>
            <a:r>
              <a:rPr lang="en-US" sz="1270" dirty="0"/>
              <a:t>(NUCLEI SciDAC-3 Collaboration), and the Field Work Proposal ERKBP57 at Oak Ridge National Laboratory.</a:t>
            </a:r>
          </a:p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403" y="4946157"/>
            <a:ext cx="8160136" cy="11681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70" dirty="0"/>
              <a:t>An award of computer time was provided by the Innovative and Novel Computational Impact on Theory and</a:t>
            </a:r>
          </a:p>
          <a:p>
            <a:r>
              <a:rPr lang="en-US" sz="1270" dirty="0"/>
              <a:t>Experiment (INCITE) program. This research used resources of the Oak Ridge Leadership Computing Facility</a:t>
            </a:r>
          </a:p>
          <a:p>
            <a:r>
              <a:rPr lang="en-US" sz="1270" dirty="0"/>
              <a:t>located in the Oak Ridge National Laboratory, which is supported by the Office of Science of the Department of</a:t>
            </a:r>
          </a:p>
          <a:p>
            <a:r>
              <a:rPr lang="en-US" sz="1270" dirty="0"/>
              <a:t>Energy under Contract DE-AC05-00OR22725 and used computational resources of the National Center for</a:t>
            </a:r>
          </a:p>
          <a:p>
            <a:r>
              <a:rPr lang="en-US" sz="1270" dirty="0"/>
              <a:t>Computational Sciences, and the National Institute for Computational Sciences.</a:t>
            </a:r>
          </a:p>
          <a:p>
            <a:pPr algn="ctr">
              <a:lnSpc>
                <a:spcPct val="90000"/>
              </a:lnSpc>
            </a:pPr>
            <a:endParaRPr lang="en-US" sz="127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68" y="2733395"/>
            <a:ext cx="3408862" cy="998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8240" y="1319562"/>
            <a:ext cx="212429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Gustav R. Jansen</a:t>
            </a:r>
          </a:p>
          <a:p>
            <a:pPr algn="r">
              <a:lnSpc>
                <a:spcPct val="90000"/>
              </a:lnSpc>
            </a:pPr>
            <a:r>
              <a:rPr lang="en-US" dirty="0"/>
              <a:t>jansengr@ornl.gov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42" y="2829339"/>
            <a:ext cx="3394885" cy="8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0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question of scale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99" y="1067107"/>
            <a:ext cx="4809652" cy="4853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754" y="5920483"/>
            <a:ext cx="2031326" cy="217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7" dirty="0"/>
              <a:t>Courtesy of the university of Oregon</a:t>
            </a:r>
          </a:p>
        </p:txBody>
      </p:sp>
    </p:spTree>
    <p:extLst>
      <p:ext uri="{BB962C8B-B14F-4D97-AF65-F5344CB8AC3E}">
        <p14:creationId xmlns:p14="http://schemas.microsoft.com/office/powerpoint/2010/main" val="357915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66042" y="1871914"/>
            <a:ext cx="4192528" cy="3674610"/>
          </a:xfrm>
        </p:spPr>
        <p:txBody>
          <a:bodyPr>
            <a:normAutofit/>
          </a:bodyPr>
          <a:lstStyle/>
          <a:p>
            <a:r>
              <a:rPr lang="en-US" dirty="0"/>
              <a:t>Mass</a:t>
            </a:r>
          </a:p>
          <a:p>
            <a:r>
              <a:rPr lang="en-US" dirty="0"/>
              <a:t>Size</a:t>
            </a:r>
          </a:p>
          <a:p>
            <a:r>
              <a:rPr lang="en-US" dirty="0"/>
              <a:t>Separation energies</a:t>
            </a:r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Shell evolution</a:t>
            </a:r>
          </a:p>
          <a:p>
            <a:pPr lvl="1"/>
            <a:r>
              <a:rPr lang="en-US" dirty="0" err="1"/>
              <a:t>Magicity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50245" y="1876307"/>
                <a:ext cx="4194175" cy="3674610"/>
              </a:xfrm>
            </p:spPr>
            <p:txBody>
              <a:bodyPr/>
              <a:lstStyle/>
              <a:p>
                <a:r>
                  <a:rPr lang="en-US" dirty="0"/>
                  <a:t>Spectroscopy</a:t>
                </a:r>
              </a:p>
              <a:p>
                <a:pPr lvl="1"/>
                <a:r>
                  <a:rPr lang="en-US" dirty="0"/>
                  <a:t>Excitation energies</a:t>
                </a:r>
              </a:p>
              <a:p>
                <a:r>
                  <a:rPr lang="en-US" dirty="0"/>
                  <a:t>Collective motion</a:t>
                </a:r>
              </a:p>
              <a:p>
                <a:pPr lvl="1"/>
                <a:r>
                  <a:rPr lang="en-US" dirty="0"/>
                  <a:t>Rotation</a:t>
                </a:r>
              </a:p>
              <a:p>
                <a:pPr lvl="1"/>
                <a:r>
                  <a:rPr lang="en-US" dirty="0"/>
                  <a:t>Vibration</a:t>
                </a:r>
              </a:p>
              <a:p>
                <a:r>
                  <a:rPr lang="en-US" dirty="0"/>
                  <a:t>Radioactive decay</a:t>
                </a:r>
              </a:p>
              <a:p>
                <a:pPr lvl="1"/>
                <a:r>
                  <a:rPr lang="en-US" dirty="0"/>
                  <a:t>Particle emission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- decay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 decay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50245" y="1876307"/>
                <a:ext cx="4194175" cy="3674610"/>
              </a:xfrm>
              <a:blipFill>
                <a:blip r:embed="rId2"/>
                <a:stretch>
                  <a:fillRect l="-2035" t="-2156" b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741485" y="1876307"/>
            <a:ext cx="1468315" cy="49321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50245" y="1871914"/>
            <a:ext cx="3122155" cy="818531"/>
          </a:xfrm>
          <a:prstGeom prst="roundRect">
            <a:avLst/>
          </a:prstGeom>
          <a:solidFill>
            <a:schemeClr val="accent5">
              <a:alpha val="5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1167" y="237744"/>
            <a:ext cx="4341471" cy="1191095"/>
          </a:xfrm>
        </p:spPr>
        <p:txBody>
          <a:bodyPr/>
          <a:lstStyle/>
          <a:p>
            <a:r>
              <a:rPr lang="en-US" sz="2800" dirty="0"/>
              <a:t>The Schrödinger equation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0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Shape 2"/>
              <p:cNvSpPr txBox="1"/>
              <p:nvPr/>
            </p:nvSpPr>
            <p:spPr>
              <a:xfrm>
                <a:off x="612115" y="3175287"/>
                <a:ext cx="2931185" cy="1110964"/>
              </a:xfrm>
              <a:prstGeom prst="rect">
                <a:avLst/>
              </a:prstGeom>
              <a:ln/>
              <a:effectLst>
                <a:outerShdw blurRad="177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>
                <a:normAutofit fontScale="77500" lnSpcReduction="20000"/>
              </a:bodyPr>
              <a:lstStyle/>
              <a:p>
                <a:pPr>
                  <a:buSzPct val="45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531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en-US" sz="6531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sz="653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531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sz="6531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sz="6531" dirty="0"/>
              </a:p>
            </p:txBody>
          </p:sp>
        </mc:Choice>
        <mc:Fallback xmlns="">
          <p:sp>
            <p:nvSpPr>
              <p:cNvPr id="42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15" y="3175287"/>
                <a:ext cx="2931185" cy="1110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outerShdw blurRad="177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66" dirty="0">
                <a:latin typeface="+mj-lt"/>
              </a:rPr>
              <a:t>The nuclear Schrödinger equation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Solution techniques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Differential equation</a:t>
            </a:r>
          </a:p>
          <a:p>
            <a:r>
              <a:rPr lang="en-US" dirty="0" err="1"/>
              <a:t>Integro</a:t>
            </a:r>
            <a:r>
              <a:rPr lang="en-US" dirty="0"/>
              <a:t>-differential equation</a:t>
            </a:r>
          </a:p>
          <a:p>
            <a:r>
              <a:rPr lang="en-US" dirty="0"/>
              <a:t>Set of non-linear equations</a:t>
            </a:r>
          </a:p>
          <a:p>
            <a:r>
              <a:rPr lang="en-US" dirty="0"/>
              <a:t>Eigenvalue equation</a:t>
            </a:r>
          </a:p>
          <a:p>
            <a:r>
              <a:rPr lang="en-US" dirty="0"/>
              <a:t>Monte Carlo simulation</a:t>
            </a:r>
          </a:p>
          <a:p>
            <a:r>
              <a:rPr lang="en-US" dirty="0"/>
              <a:t>Lattice calculation</a:t>
            </a:r>
          </a:p>
        </p:txBody>
      </p:sp>
    </p:spTree>
    <p:extLst>
      <p:ext uri="{BB962C8B-B14F-4D97-AF65-F5344CB8AC3E}">
        <p14:creationId xmlns:p14="http://schemas.microsoft.com/office/powerpoint/2010/main" val="173709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107696" y="488247"/>
            <a:ext cx="2513454" cy="2701964"/>
            <a:chOff x="6664036" y="1634837"/>
            <a:chExt cx="2770909" cy="2978728"/>
          </a:xfrm>
        </p:grpSpPr>
        <p:sp>
          <p:nvSpPr>
            <p:cNvPr id="5" name="Oval 4"/>
            <p:cNvSpPr/>
            <p:nvPr/>
          </p:nvSpPr>
          <p:spPr>
            <a:xfrm>
              <a:off x="8527001" y="4535383"/>
              <a:ext cx="67255" cy="7818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450919" y="1761802"/>
              <a:ext cx="67255" cy="7818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53568" y="3096837"/>
              <a:ext cx="67255" cy="7818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664036" y="3120291"/>
              <a:ext cx="67255" cy="7818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775844" y="1634837"/>
              <a:ext cx="67255" cy="7818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300434" y="4293018"/>
              <a:ext cx="67255" cy="7818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79253" y="4214836"/>
              <a:ext cx="67255" cy="7818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367690" y="3042109"/>
              <a:ext cx="67255" cy="7818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7" idx="6"/>
              <a:endCxn id="12" idx="2"/>
            </p:cNvCxnSpPr>
            <p:nvPr/>
          </p:nvCxnSpPr>
          <p:spPr>
            <a:xfrm flipV="1">
              <a:off x="7820824" y="3081201"/>
              <a:ext cx="1546866" cy="54727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398803" y="2719116"/>
              <a:ext cx="390905" cy="434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17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98637" y="1198617"/>
            <a:ext cx="3402451" cy="1298432"/>
          </a:xfrm>
          <a:prstGeom prst="rect">
            <a:avLst/>
          </a:prstGeom>
          <a:effectLst>
            <a:outerShdw blurRad="2413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903" dirty="0"/>
              <a:t>Forces acting between point particles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789694" y="1619428"/>
            <a:ext cx="887501" cy="439603"/>
          </a:xfrm>
          <a:prstGeom prst="rightArrow">
            <a:avLst/>
          </a:prstGeom>
          <a:solidFill>
            <a:srgbClr val="1E7640"/>
          </a:solidFill>
          <a:ln>
            <a:solidFill>
              <a:srgbClr val="1E76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81028" y="3547874"/>
            <a:ext cx="2893223" cy="1298432"/>
          </a:xfrm>
          <a:prstGeom prst="rect">
            <a:avLst/>
          </a:prstGeom>
          <a:effectLst>
            <a:outerShdw blurRad="165100" dist="38100" dir="2700000" sx="106000" sy="106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903" dirty="0"/>
              <a:t>Complicated many-body forces</a:t>
            </a:r>
          </a:p>
        </p:txBody>
      </p:sp>
      <p:sp>
        <p:nvSpPr>
          <p:cNvPr id="22" name="Left Arrow 21"/>
          <p:cNvSpPr/>
          <p:nvPr/>
        </p:nvSpPr>
        <p:spPr>
          <a:xfrm>
            <a:off x="4201088" y="3972978"/>
            <a:ext cx="887501" cy="439603"/>
          </a:xfrm>
          <a:prstGeom prst="leftArrow">
            <a:avLst/>
          </a:prstGeom>
          <a:solidFill>
            <a:srgbClr val="1E7640"/>
          </a:solidFill>
          <a:ln>
            <a:solidFill>
              <a:srgbClr val="1E76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98637" y="2899448"/>
            <a:ext cx="3156942" cy="2715796"/>
            <a:chOff x="541498" y="3835827"/>
            <a:chExt cx="3480309" cy="29939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98" y="3835827"/>
              <a:ext cx="3480309" cy="2993977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1539112" y="5725845"/>
              <a:ext cx="67255" cy="7818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994411" y="4734973"/>
              <a:ext cx="67255" cy="7818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472" tIns="41472" rIns="41472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11884" y="5689635"/>
            <a:ext cx="4265911" cy="3938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177" dirty="0"/>
              <a:t>Three-nucleon forces are crucial!</a:t>
            </a:r>
          </a:p>
        </p:txBody>
      </p:sp>
    </p:spTree>
    <p:extLst>
      <p:ext uri="{BB962C8B-B14F-4D97-AF65-F5344CB8AC3E}">
        <p14:creationId xmlns:p14="http://schemas.microsoft.com/office/powerpoint/2010/main" val="28818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NL2016.potx" id="{8B42C7F0-DA56-4CC7-A510-47FAB925117C}" vid="{F75B1DF8-175D-4FDA-AF2D-786BF00EC4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2D17C6-28BC-4795-BEE8-26D827B812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EF0F62-FE39-4830-AE83-C0E6AE85DD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7FA1AD-ED20-4A69-921B-535C05671800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ORNL2016</Template>
  <TotalTime>0</TotalTime>
  <Words>1356</Words>
  <Application>Microsoft Office PowerPoint</Application>
  <PresentationFormat>On-screen Show (4:3)</PresentationFormat>
  <Paragraphs>297</Paragraphs>
  <Slides>41</Slides>
  <Notes>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Theme</vt:lpstr>
      <vt:lpstr>Computational Challenges in Nuclear Coupled-Cluster theory</vt:lpstr>
      <vt:lpstr>Collaborators</vt:lpstr>
      <vt:lpstr>Outline</vt:lpstr>
      <vt:lpstr>The nucleus</vt:lpstr>
      <vt:lpstr>A question of scale</vt:lpstr>
      <vt:lpstr>Nuclear properties</vt:lpstr>
      <vt:lpstr>The Schrödinger equation </vt:lpstr>
      <vt:lpstr>The nuclear Schrödinger equation </vt:lpstr>
      <vt:lpstr>The model</vt:lpstr>
      <vt:lpstr>Outstanding challenge</vt:lpstr>
      <vt:lpstr>Back to the Schrödinger equation</vt:lpstr>
      <vt:lpstr>The basis</vt:lpstr>
      <vt:lpstr>Basis size</vt:lpstr>
      <vt:lpstr>NUCCOR</vt:lpstr>
      <vt:lpstr>NUCCOR (Nuclear Coupled-Cluster Oak Ridge)</vt:lpstr>
      <vt:lpstr>How do we use Titan</vt:lpstr>
      <vt:lpstr>The NUCCOR toolchain</vt:lpstr>
      <vt:lpstr>Outstanding challenge</vt:lpstr>
      <vt:lpstr>Memory requirements</vt:lpstr>
      <vt:lpstr>Example</vt:lpstr>
      <vt:lpstr>Hartree-Fock</vt:lpstr>
      <vt:lpstr>Block-sparse structure</vt:lpstr>
      <vt:lpstr>Similarity transformation</vt:lpstr>
      <vt:lpstr>Implementation strategies</vt:lpstr>
      <vt:lpstr>Approach</vt:lpstr>
      <vt:lpstr>Approach</vt:lpstr>
      <vt:lpstr>Can of worms</vt:lpstr>
      <vt:lpstr>Approach</vt:lpstr>
      <vt:lpstr>Implementation details</vt:lpstr>
      <vt:lpstr>Open-source implementation</vt:lpstr>
      <vt:lpstr>Interface to cublasDgemm</vt:lpstr>
      <vt:lpstr>Access to device memory</vt:lpstr>
      <vt:lpstr>Actual call to cublasDgemm</vt:lpstr>
      <vt:lpstr>Problem</vt:lpstr>
      <vt:lpstr>Blas abstraction overview</vt:lpstr>
      <vt:lpstr>Blas implementation</vt:lpstr>
      <vt:lpstr>Blas selection</vt:lpstr>
      <vt:lpstr>Remaining issues</vt:lpstr>
      <vt:lpstr>Final note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2016-05-20T14:35:47Z</dcterms:created>
  <dcterms:modified xsi:type="dcterms:W3CDTF">2016-05-24T16:12:35Z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