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sldIdLst>
    <p:sldId id="256" r:id="rId5"/>
    <p:sldId id="257" r:id="rId6"/>
    <p:sldId id="258" r:id="rId7"/>
    <p:sldId id="268" r:id="rId8"/>
    <p:sldId id="259" r:id="rId9"/>
    <p:sldId id="269" r:id="rId10"/>
    <p:sldId id="270" r:id="rId11"/>
    <p:sldId id="272" r:id="rId12"/>
    <p:sldId id="260" r:id="rId13"/>
    <p:sldId id="273" r:id="rId14"/>
    <p:sldId id="261" r:id="rId15"/>
    <p:sldId id="262" r:id="rId16"/>
    <p:sldId id="266" r:id="rId17"/>
    <p:sldId id="265" r:id="rId18"/>
    <p:sldId id="274" r:id="rId19"/>
    <p:sldId id="263" r:id="rId20"/>
    <p:sldId id="267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1608" y="-872"/>
      </p:cViewPr>
      <p:guideLst>
        <p:guide orient="horz" pos="161"/>
        <p:guide pos="1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2" t="1250" r="2014"/>
          <a:stretch/>
        </p:blipFill>
        <p:spPr>
          <a:xfrm>
            <a:off x="5794218" y="-4386"/>
            <a:ext cx="3360737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1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047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4" t="1250" r="1844"/>
          <a:stretch/>
        </p:blipFill>
        <p:spPr>
          <a:xfrm>
            <a:off x="5791201" y="0"/>
            <a:ext cx="3365146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9002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10/28/15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err="1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Presentation_name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olcf/wrapru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496290"/>
          </a:xfrm>
        </p:spPr>
        <p:txBody>
          <a:bodyPr/>
          <a:lstStyle/>
          <a:p>
            <a:r>
              <a:rPr lang="en-US" dirty="0" err="1" smtClean="0"/>
              <a:t>Wraprun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Adam Simpson</a:t>
            </a:r>
          </a:p>
          <a:p>
            <a:r>
              <a:rPr lang="en-US" dirty="0" smtClean="0"/>
              <a:t>Matt </a:t>
            </a:r>
            <a:r>
              <a:rPr lang="en-US" dirty="0" err="1" smtClean="0"/>
              <a:t>Belhorn</a:t>
            </a:r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OLCF User Support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56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Examples: </a:t>
            </a:r>
            <a:r>
              <a:rPr lang="en-US" dirty="0" smtClean="0"/>
              <a:t>basic use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251635"/>
            <a:ext cx="7810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$ </a:t>
            </a:r>
            <a:r>
              <a:rPr lang="en-US" sz="3200" dirty="0" smtClean="0"/>
              <a:t>module load </a:t>
            </a:r>
            <a:r>
              <a:rPr lang="en-US" sz="3200" dirty="0" smtClean="0"/>
              <a:t>dynamic-link</a:t>
            </a:r>
            <a:endParaRPr lang="en-US" sz="3200" dirty="0" smtClean="0"/>
          </a:p>
          <a:p>
            <a:r>
              <a:rPr lang="en-US" sz="3200" dirty="0" smtClean="0">
                <a:solidFill>
                  <a:schemeClr val="accent1"/>
                </a:solidFill>
              </a:rPr>
              <a:t>$ </a:t>
            </a:r>
            <a:r>
              <a:rPr lang="en-US" sz="3200" dirty="0" smtClean="0">
                <a:solidFill>
                  <a:srgbClr val="000000"/>
                </a:solidFill>
              </a:rPr>
              <a:t>cc </a:t>
            </a:r>
            <a:r>
              <a:rPr lang="en-US" sz="3200" dirty="0" err="1" smtClean="0">
                <a:solidFill>
                  <a:srgbClr val="000000"/>
                </a:solidFill>
              </a:rPr>
              <a:t>foo.c</a:t>
            </a:r>
            <a:r>
              <a:rPr lang="en-US" sz="3200" dirty="0" smtClean="0">
                <a:solidFill>
                  <a:srgbClr val="000000"/>
                </a:solidFill>
              </a:rPr>
              <a:t> -o </a:t>
            </a:r>
            <a:r>
              <a:rPr lang="en-US" sz="3200" dirty="0" err="1" smtClean="0">
                <a:solidFill>
                  <a:srgbClr val="000000"/>
                </a:solidFill>
              </a:rPr>
              <a:t>foo.out</a:t>
            </a:r>
            <a:endParaRPr lang="en-US" sz="3200" dirty="0" smtClean="0">
              <a:solidFill>
                <a:srgbClr val="000000"/>
              </a:solidFill>
            </a:endParaRPr>
          </a:p>
          <a:p>
            <a:endParaRPr lang="en-US" sz="3200" dirty="0" smtClean="0">
              <a:solidFill>
                <a:schemeClr val="accent1"/>
              </a:solidFill>
            </a:endParaRPr>
          </a:p>
          <a:p>
            <a:r>
              <a:rPr lang="en-US" sz="3200" dirty="0" smtClean="0">
                <a:solidFill>
                  <a:schemeClr val="accent1"/>
                </a:solidFill>
              </a:rPr>
              <a:t>$</a:t>
            </a:r>
            <a:r>
              <a:rPr lang="en-US" sz="3200" dirty="0" smtClean="0"/>
              <a:t> module </a:t>
            </a:r>
            <a:r>
              <a:rPr lang="en-US" sz="3200" dirty="0"/>
              <a:t>load </a:t>
            </a:r>
            <a:r>
              <a:rPr lang="en-US" sz="3200" dirty="0" err="1" smtClean="0"/>
              <a:t>wraprun</a:t>
            </a:r>
            <a:endParaRPr lang="en-US" sz="3200" dirty="0"/>
          </a:p>
          <a:p>
            <a:pPr>
              <a:tabLst>
                <a:tab pos="2349500" algn="l"/>
              </a:tabLst>
            </a:pPr>
            <a:r>
              <a:rPr lang="en-US" sz="3200" dirty="0" smtClean="0">
                <a:solidFill>
                  <a:srgbClr val="0070B9"/>
                </a:solidFill>
              </a:rPr>
              <a:t>$</a:t>
            </a:r>
            <a:r>
              <a:rPr lang="en-US" sz="3200" dirty="0" smtClean="0"/>
              <a:t> </a:t>
            </a:r>
            <a:r>
              <a:rPr lang="en-US" sz="3200" dirty="0" err="1" smtClean="0"/>
              <a:t>wraprun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chemeClr val="accent3"/>
                </a:solidFill>
              </a:rPr>
              <a:t>-n 80 ./</a:t>
            </a:r>
            <a:r>
              <a:rPr lang="en-US" sz="3200" dirty="0" err="1">
                <a:solidFill>
                  <a:schemeClr val="accent3"/>
                </a:solidFill>
              </a:rPr>
              <a:t>foo.out</a:t>
            </a:r>
            <a:r>
              <a:rPr lang="en-US" sz="3200" dirty="0">
                <a:solidFill>
                  <a:schemeClr val="accent3"/>
                </a:solidFill>
              </a:rPr>
              <a:t> </a:t>
            </a:r>
            <a:r>
              <a:rPr lang="en-US" sz="3200" dirty="0"/>
              <a:t>: </a:t>
            </a:r>
            <a:r>
              <a:rPr lang="en-US" sz="3200" dirty="0">
                <a:solidFill>
                  <a:schemeClr val="accent5"/>
                </a:solidFill>
              </a:rPr>
              <a:t>-n </a:t>
            </a:r>
            <a:r>
              <a:rPr lang="en-US" sz="3200" dirty="0" smtClean="0">
                <a:solidFill>
                  <a:schemeClr val="accent5"/>
                </a:solidFill>
              </a:rPr>
              <a:t>32 </a:t>
            </a:r>
            <a:r>
              <a:rPr lang="en-US" sz="3200" dirty="0">
                <a:solidFill>
                  <a:schemeClr val="accent5"/>
                </a:solidFill>
              </a:rPr>
              <a:t>./</a:t>
            </a:r>
            <a:r>
              <a:rPr lang="en-US" sz="3200" dirty="0" err="1">
                <a:solidFill>
                  <a:schemeClr val="accent5"/>
                </a:solidFill>
              </a:rPr>
              <a:t>bar.out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277" y="4216400"/>
            <a:ext cx="8601623" cy="8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chemeClr val="accent3"/>
                </a:solidFill>
              </a:rPr>
              <a:t>f</a:t>
            </a:r>
            <a:r>
              <a:rPr lang="en-US" sz="2800" dirty="0" err="1" smtClean="0">
                <a:solidFill>
                  <a:schemeClr val="accent3"/>
                </a:solidFill>
              </a:rPr>
              <a:t>oo.out</a:t>
            </a:r>
            <a:r>
              <a:rPr lang="en-US" sz="2800" dirty="0" smtClean="0"/>
              <a:t> and </a:t>
            </a:r>
            <a:r>
              <a:rPr lang="en-US" sz="2800" dirty="0" err="1" smtClean="0">
                <a:solidFill>
                  <a:schemeClr val="accent5"/>
                </a:solidFill>
              </a:rPr>
              <a:t>bar.out</a:t>
            </a:r>
            <a:r>
              <a:rPr lang="en-US" sz="2800" dirty="0" smtClean="0"/>
              <a:t> will run independently under a single </a:t>
            </a:r>
            <a:r>
              <a:rPr lang="en-US" sz="2800" dirty="0" err="1" smtClean="0"/>
              <a:t>aprun</a:t>
            </a:r>
            <a:r>
              <a:rPr lang="en-US" sz="2800" dirty="0" smtClean="0"/>
              <a:t> call</a:t>
            </a:r>
          </a:p>
        </p:txBody>
      </p:sp>
    </p:spTree>
    <p:extLst>
      <p:ext uri="{BB962C8B-B14F-4D97-AF65-F5344CB8AC3E}">
        <p14:creationId xmlns:p14="http://schemas.microsoft.com/office/powerpoint/2010/main" val="2314463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Examples</a:t>
            </a:r>
            <a:r>
              <a:rPr lang="en-US" dirty="0" smtClean="0"/>
              <a:t>: basic use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7000" y="1251635"/>
            <a:ext cx="88773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349500" algn="l"/>
              </a:tabLst>
            </a:pPr>
            <a:r>
              <a:rPr lang="en-US" sz="3200" dirty="0" smtClean="0">
                <a:solidFill>
                  <a:srgbClr val="0070B9"/>
                </a:solidFill>
              </a:rPr>
              <a:t>$</a:t>
            </a:r>
            <a:r>
              <a:rPr lang="en-US" sz="3200" dirty="0" smtClean="0"/>
              <a:t> </a:t>
            </a:r>
            <a:r>
              <a:rPr lang="en-US" sz="3200" dirty="0" err="1" smtClean="0"/>
              <a:t>wraprun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-n 1 </a:t>
            </a:r>
            <a:r>
              <a:rPr lang="en-US" sz="3200" dirty="0">
                <a:solidFill>
                  <a:schemeClr val="accent3"/>
                </a:solidFill>
              </a:rPr>
              <a:t>-</a:t>
            </a:r>
            <a:r>
              <a:rPr lang="en-US" sz="3200" dirty="0" smtClean="0">
                <a:solidFill>
                  <a:schemeClr val="accent3"/>
                </a:solidFill>
              </a:rPr>
              <a:t>d16 </a:t>
            </a:r>
            <a:r>
              <a:rPr lang="en-US" sz="3200" dirty="0">
                <a:solidFill>
                  <a:srgbClr val="000000"/>
                </a:solidFill>
              </a:rPr>
              <a:t>./</a:t>
            </a:r>
            <a:r>
              <a:rPr lang="en-US" sz="3200" dirty="0" err="1">
                <a:solidFill>
                  <a:srgbClr val="000000"/>
                </a:solidFill>
              </a:rPr>
              <a:t>foo.out</a:t>
            </a:r>
            <a:r>
              <a:rPr lang="en-US" sz="3200" dirty="0">
                <a:solidFill>
                  <a:srgbClr val="000000"/>
                </a:solidFill>
              </a:rPr>
              <a:t> : -n </a:t>
            </a:r>
            <a:r>
              <a:rPr lang="en-US" sz="3200" dirty="0" smtClean="0">
                <a:solidFill>
                  <a:srgbClr val="000000"/>
                </a:solidFill>
              </a:rPr>
              <a:t>32 </a:t>
            </a:r>
            <a:r>
              <a:rPr lang="en-US" sz="3200" dirty="0">
                <a:solidFill>
                  <a:srgbClr val="000000"/>
                </a:solidFill>
              </a:rPr>
              <a:t>./</a:t>
            </a:r>
            <a:r>
              <a:rPr lang="en-US" sz="3200" dirty="0" err="1">
                <a:solidFill>
                  <a:srgbClr val="000000"/>
                </a:solidFill>
              </a:rPr>
              <a:t>bar.out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277" y="3505200"/>
            <a:ext cx="8601623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Most </a:t>
            </a:r>
            <a:r>
              <a:rPr lang="en-US" sz="2800" dirty="0" err="1" smtClean="0">
                <a:solidFill>
                  <a:schemeClr val="tx2"/>
                </a:solidFill>
              </a:rPr>
              <a:t>aprun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syntax is allowed</a:t>
            </a:r>
          </a:p>
        </p:txBody>
      </p:sp>
      <p:sp>
        <p:nvSpPr>
          <p:cNvPr id="6" name="Rectangle 5"/>
          <p:cNvSpPr/>
          <p:nvPr/>
        </p:nvSpPr>
        <p:spPr>
          <a:xfrm>
            <a:off x="139700" y="2102535"/>
            <a:ext cx="9499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349500" algn="l"/>
              </a:tabLst>
            </a:pPr>
            <a:r>
              <a:rPr lang="en-US" sz="3200" dirty="0" smtClean="0">
                <a:solidFill>
                  <a:srgbClr val="0070B9"/>
                </a:solidFill>
              </a:rPr>
              <a:t>$</a:t>
            </a:r>
            <a:r>
              <a:rPr lang="en-US" sz="3200" dirty="0" smtClean="0"/>
              <a:t> </a:t>
            </a:r>
            <a:r>
              <a:rPr lang="en-US" sz="3200" dirty="0" err="1" smtClean="0"/>
              <a:t>wraprun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rgbClr val="000000"/>
                </a:solidFill>
              </a:rPr>
              <a:t>-</a:t>
            </a:r>
            <a:r>
              <a:rPr lang="en-US" sz="3200" dirty="0" smtClean="0">
                <a:solidFill>
                  <a:srgbClr val="000000"/>
                </a:solidFill>
              </a:rPr>
              <a:t>n 16 </a:t>
            </a:r>
            <a:r>
              <a:rPr lang="en-US" sz="3200" dirty="0">
                <a:solidFill>
                  <a:schemeClr val="accent3"/>
                </a:solidFill>
              </a:rPr>
              <a:t>-</a:t>
            </a:r>
            <a:r>
              <a:rPr lang="en-US" sz="3200" dirty="0" smtClean="0">
                <a:solidFill>
                  <a:schemeClr val="accent3"/>
                </a:solidFill>
              </a:rPr>
              <a:t>N1 </a:t>
            </a:r>
            <a:r>
              <a:rPr lang="en-US" sz="3200" dirty="0">
                <a:solidFill>
                  <a:srgbClr val="000000"/>
                </a:solidFill>
              </a:rPr>
              <a:t>./</a:t>
            </a:r>
            <a:r>
              <a:rPr lang="en-US" sz="3200" dirty="0" err="1">
                <a:solidFill>
                  <a:srgbClr val="000000"/>
                </a:solidFill>
              </a:rPr>
              <a:t>foo.out</a:t>
            </a:r>
            <a:r>
              <a:rPr lang="en-US" sz="3200" dirty="0">
                <a:solidFill>
                  <a:srgbClr val="000000"/>
                </a:solidFill>
              </a:rPr>
              <a:t> : -n </a:t>
            </a:r>
            <a:r>
              <a:rPr lang="en-US" sz="3200" dirty="0" smtClean="0">
                <a:solidFill>
                  <a:srgbClr val="000000"/>
                </a:solidFill>
              </a:rPr>
              <a:t>32 </a:t>
            </a:r>
            <a:r>
              <a:rPr lang="en-US" sz="3200" dirty="0" smtClean="0">
                <a:solidFill>
                  <a:schemeClr val="accent3"/>
                </a:solidFill>
              </a:rPr>
              <a:t>-S1 </a:t>
            </a:r>
            <a:r>
              <a:rPr lang="en-US" sz="3200" dirty="0">
                <a:solidFill>
                  <a:srgbClr val="000000"/>
                </a:solidFill>
              </a:rPr>
              <a:t>./</a:t>
            </a:r>
            <a:r>
              <a:rPr lang="en-US" sz="3200" dirty="0" err="1">
                <a:solidFill>
                  <a:srgbClr val="000000"/>
                </a:solidFill>
              </a:rPr>
              <a:t>bar.out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74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Examples: working directory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251635"/>
            <a:ext cx="8877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349500" algn="l"/>
              </a:tabLst>
            </a:pPr>
            <a:r>
              <a:rPr lang="en-US" sz="3200" dirty="0" smtClean="0">
                <a:solidFill>
                  <a:schemeClr val="accent1"/>
                </a:solidFill>
              </a:rPr>
              <a:t>$</a:t>
            </a:r>
            <a:r>
              <a:rPr lang="en-US" sz="3200" dirty="0" smtClean="0"/>
              <a:t> </a:t>
            </a:r>
            <a:r>
              <a:rPr lang="en-US" sz="3200" dirty="0" err="1" smtClean="0"/>
              <a:t>wraprun</a:t>
            </a:r>
            <a:r>
              <a:rPr lang="en-US" sz="3200" dirty="0" smtClean="0"/>
              <a:t> -n 80 </a:t>
            </a:r>
            <a:r>
              <a:rPr lang="en-US" sz="3200" dirty="0" smtClean="0">
                <a:solidFill>
                  <a:schemeClr val="accent3"/>
                </a:solidFill>
              </a:rPr>
              <a:t>--w-cd /foo/</a:t>
            </a:r>
            <a:r>
              <a:rPr lang="en-US" sz="3200" dirty="0" err="1" smtClean="0">
                <a:solidFill>
                  <a:schemeClr val="accent3"/>
                </a:solidFill>
              </a:rPr>
              <a:t>dir</a:t>
            </a:r>
            <a:r>
              <a:rPr lang="en-US" sz="3200" dirty="0" smtClean="0">
                <a:solidFill>
                  <a:schemeClr val="accent3"/>
                </a:solidFill>
              </a:rPr>
              <a:t> </a:t>
            </a:r>
            <a:r>
              <a:rPr lang="en-US" sz="3200" dirty="0" smtClean="0"/>
              <a:t>.</a:t>
            </a:r>
            <a:r>
              <a:rPr lang="en-US" sz="3200" dirty="0"/>
              <a:t>/</a:t>
            </a:r>
            <a:r>
              <a:rPr lang="en-US" sz="3200" dirty="0" err="1"/>
              <a:t>foo.out</a:t>
            </a:r>
            <a:r>
              <a:rPr lang="en-US" sz="3200" dirty="0"/>
              <a:t> </a:t>
            </a:r>
            <a:r>
              <a:rPr lang="en-US" sz="3200" dirty="0" smtClean="0"/>
              <a:t>:</a:t>
            </a:r>
          </a:p>
          <a:p>
            <a:pPr>
              <a:tabLst>
                <a:tab pos="2349500" algn="l"/>
              </a:tabLst>
            </a:pPr>
            <a:r>
              <a:rPr lang="en-US" sz="3200" dirty="0" smtClean="0"/>
              <a:t>                 -n 32 </a:t>
            </a:r>
            <a:r>
              <a:rPr lang="en-US" sz="3200" dirty="0" smtClean="0">
                <a:solidFill>
                  <a:schemeClr val="accent5"/>
                </a:solidFill>
              </a:rPr>
              <a:t>--w-cd /bar/</a:t>
            </a:r>
            <a:r>
              <a:rPr lang="en-US" sz="3200" dirty="0" err="1" smtClean="0">
                <a:solidFill>
                  <a:schemeClr val="accent5"/>
                </a:solidFill>
              </a:rPr>
              <a:t>dir</a:t>
            </a:r>
            <a:r>
              <a:rPr lang="en-US" sz="3200" dirty="0" smtClean="0">
                <a:solidFill>
                  <a:schemeClr val="accent5"/>
                </a:solidFill>
              </a:rPr>
              <a:t> </a:t>
            </a:r>
            <a:r>
              <a:rPr lang="en-US" sz="3200" dirty="0" smtClean="0"/>
              <a:t>./</a:t>
            </a:r>
            <a:r>
              <a:rPr lang="en-US" sz="3200" dirty="0" err="1" smtClean="0"/>
              <a:t>bar.out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0277" y="3505200"/>
            <a:ext cx="8601623" cy="8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The </a:t>
            </a:r>
            <a:r>
              <a:rPr lang="en-US" sz="2800" dirty="0" smtClean="0">
                <a:solidFill>
                  <a:srgbClr val="1E7640"/>
                </a:solidFill>
              </a:rPr>
              <a:t>--w-cd </a:t>
            </a:r>
            <a:r>
              <a:rPr lang="en-US" sz="2800" dirty="0" smtClean="0">
                <a:solidFill>
                  <a:srgbClr val="000000"/>
                </a:solidFill>
              </a:rPr>
              <a:t>flag allows the working directory to be changed for each application instance</a:t>
            </a:r>
          </a:p>
        </p:txBody>
      </p:sp>
    </p:spTree>
    <p:extLst>
      <p:ext uri="{BB962C8B-B14F-4D97-AF65-F5344CB8AC3E}">
        <p14:creationId xmlns:p14="http://schemas.microsoft.com/office/powerpoint/2010/main" val="1487977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Examples: redirect </a:t>
            </a:r>
            <a:r>
              <a:rPr lang="en-US" dirty="0" err="1" smtClean="0"/>
              <a:t>std</a:t>
            </a:r>
            <a:r>
              <a:rPr lang="en-US" dirty="0" smtClean="0"/>
              <a:t> out/err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251635"/>
            <a:ext cx="88773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349500" algn="l"/>
              </a:tabLst>
            </a:pPr>
            <a:r>
              <a:rPr lang="en-US" sz="3200" dirty="0" smtClean="0">
                <a:solidFill>
                  <a:schemeClr val="accent1"/>
                </a:solidFill>
              </a:rPr>
              <a:t>$</a:t>
            </a:r>
            <a:r>
              <a:rPr lang="en-US" sz="3200" dirty="0" smtClean="0"/>
              <a:t> </a:t>
            </a:r>
            <a:r>
              <a:rPr lang="en-US" sz="3200" dirty="0" err="1" smtClean="0"/>
              <a:t>wraprun</a:t>
            </a:r>
            <a:r>
              <a:rPr lang="en-US" sz="3200" dirty="0" smtClean="0">
                <a:solidFill>
                  <a:schemeClr val="accent3"/>
                </a:solidFill>
              </a:rPr>
              <a:t> --w-roe </a:t>
            </a:r>
            <a:r>
              <a:rPr lang="en-US" sz="3200" dirty="0"/>
              <a:t>-</a:t>
            </a:r>
            <a:r>
              <a:rPr lang="en-US" sz="3200" dirty="0" smtClean="0"/>
              <a:t>n 80 ./</a:t>
            </a:r>
            <a:r>
              <a:rPr lang="en-US" sz="3200" dirty="0" err="1" smtClean="0"/>
              <a:t>foo.out</a:t>
            </a:r>
            <a:r>
              <a:rPr lang="en-US" sz="3200" dirty="0" smtClean="0"/>
              <a:t> </a:t>
            </a:r>
            <a:r>
              <a:rPr lang="en-US" sz="3200" dirty="0" smtClean="0"/>
              <a:t>: …</a:t>
            </a: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0277" y="3505200"/>
            <a:ext cx="8601623" cy="126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The </a:t>
            </a:r>
            <a:r>
              <a:rPr lang="en-US" sz="2800" dirty="0" smtClean="0">
                <a:solidFill>
                  <a:srgbClr val="DE762D"/>
                </a:solidFill>
              </a:rPr>
              <a:t>--w-roe </a:t>
            </a:r>
            <a:r>
              <a:rPr lang="en-US" sz="2800" dirty="0" smtClean="0"/>
              <a:t>flag will cause each application to redirect standard out/err to a separate file in the current working directory.</a:t>
            </a:r>
          </a:p>
        </p:txBody>
      </p:sp>
    </p:spTree>
    <p:extLst>
      <p:ext uri="{BB962C8B-B14F-4D97-AF65-F5344CB8AC3E}">
        <p14:creationId xmlns:p14="http://schemas.microsoft.com/office/powerpoint/2010/main" val="438873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Examples: serial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251635"/>
            <a:ext cx="88773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349500" algn="l"/>
              </a:tabLst>
            </a:pPr>
            <a:r>
              <a:rPr lang="en-US" sz="3200" dirty="0" smtClean="0">
                <a:solidFill>
                  <a:schemeClr val="accent1"/>
                </a:solidFill>
              </a:rPr>
              <a:t>$</a:t>
            </a:r>
            <a:r>
              <a:rPr lang="en-US" sz="3200" dirty="0" smtClean="0"/>
              <a:t> </a:t>
            </a:r>
            <a:r>
              <a:rPr lang="en-US" sz="3200" dirty="0" err="1" smtClean="0"/>
              <a:t>wraprun</a:t>
            </a:r>
            <a:r>
              <a:rPr lang="en-US" sz="3200" dirty="0" smtClean="0"/>
              <a:t> -n 80 </a:t>
            </a:r>
            <a:r>
              <a:rPr lang="en-US" sz="3200" dirty="0" smtClean="0">
                <a:solidFill>
                  <a:schemeClr val="accent3"/>
                </a:solidFill>
              </a:rPr>
              <a:t>serial</a:t>
            </a:r>
            <a:r>
              <a:rPr lang="en-US" sz="3200" dirty="0" smtClean="0"/>
              <a:t> ./</a:t>
            </a:r>
            <a:r>
              <a:rPr lang="en-US" sz="3200" dirty="0" smtClean="0"/>
              <a:t>foo-</a:t>
            </a:r>
            <a:r>
              <a:rPr lang="en-US" sz="3200" dirty="0" err="1" smtClean="0"/>
              <a:t>serial.out</a:t>
            </a:r>
            <a:r>
              <a:rPr lang="en-US" sz="3200" dirty="0" smtClean="0"/>
              <a:t> : </a:t>
            </a:r>
            <a:r>
              <a:rPr lang="en-US" sz="3200" dirty="0" smtClean="0"/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277" y="3378200"/>
            <a:ext cx="8601623" cy="8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The </a:t>
            </a:r>
            <a:r>
              <a:rPr lang="en-US" sz="2800" dirty="0" smtClean="0">
                <a:solidFill>
                  <a:srgbClr val="DE762D"/>
                </a:solidFill>
              </a:rPr>
              <a:t>serial</a:t>
            </a:r>
            <a:r>
              <a:rPr lang="en-US" sz="2800" dirty="0" smtClean="0">
                <a:solidFill>
                  <a:srgbClr val="000000"/>
                </a:solidFill>
              </a:rPr>
              <a:t> wrapper can be used for non MPI applications</a:t>
            </a:r>
          </a:p>
        </p:txBody>
      </p:sp>
    </p:spTree>
    <p:extLst>
      <p:ext uri="{BB962C8B-B14F-4D97-AF65-F5344CB8AC3E}">
        <p14:creationId xmlns:p14="http://schemas.microsoft.com/office/powerpoint/2010/main" val="823267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Examples: intra-node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50800" y="1251635"/>
            <a:ext cx="88773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635000" algn="l"/>
                <a:tab pos="2349500" algn="l"/>
              </a:tabLst>
            </a:pPr>
            <a:r>
              <a:rPr lang="en-US" sz="3200" dirty="0" smtClean="0">
                <a:solidFill>
                  <a:schemeClr val="accent1"/>
                </a:solidFill>
              </a:rPr>
              <a:t>$</a:t>
            </a:r>
            <a:r>
              <a:rPr lang="en-US" sz="3200" dirty="0" smtClean="0"/>
              <a:t> </a:t>
            </a:r>
            <a:r>
              <a:rPr lang="en-US" sz="3200" dirty="0" err="1" smtClean="0"/>
              <a:t>wraprun</a:t>
            </a:r>
            <a:r>
              <a:rPr lang="en-US" sz="3200" dirty="0" smtClean="0"/>
              <a:t> -n </a:t>
            </a:r>
            <a:r>
              <a:rPr lang="en-US" sz="3200" dirty="0" smtClean="0">
                <a:solidFill>
                  <a:schemeClr val="accent3"/>
                </a:solidFill>
              </a:rPr>
              <a:t>2</a:t>
            </a:r>
            <a:r>
              <a:rPr lang="en-US" sz="3200" dirty="0" smtClean="0">
                <a:solidFill>
                  <a:srgbClr val="000000"/>
                </a:solidFill>
              </a:rPr>
              <a:t>,</a:t>
            </a:r>
            <a:r>
              <a:rPr lang="en-US" sz="3200" dirty="0" smtClean="0">
                <a:solidFill>
                  <a:schemeClr val="accent5"/>
                </a:solidFill>
              </a:rPr>
              <a:t>2</a:t>
            </a:r>
            <a:r>
              <a:rPr lang="en-US" sz="3200" dirty="0" smtClean="0">
                <a:solidFill>
                  <a:srgbClr val="000000"/>
                </a:solidFill>
              </a:rPr>
              <a:t>,</a:t>
            </a:r>
            <a:r>
              <a:rPr lang="en-US" sz="3200" dirty="0" smtClean="0">
                <a:solidFill>
                  <a:schemeClr val="accent2"/>
                </a:solidFill>
              </a:rPr>
              <a:t>2</a:t>
            </a:r>
            <a:r>
              <a:rPr lang="en-US" sz="3200" dirty="0" smtClean="0"/>
              <a:t> .</a:t>
            </a:r>
            <a:r>
              <a:rPr lang="en-US" sz="3200" dirty="0"/>
              <a:t>/</a:t>
            </a:r>
            <a:r>
              <a:rPr lang="en-US" sz="3200" dirty="0" err="1" smtClean="0"/>
              <a:t>foo.out</a:t>
            </a:r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0277" y="3505200"/>
            <a:ext cx="8601623" cy="8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Multiple instances of an executable may be run independently on a single </a:t>
            </a:r>
            <a:r>
              <a:rPr lang="en-US" sz="2800" dirty="0" smtClean="0">
                <a:solidFill>
                  <a:srgbClr val="000000"/>
                </a:solidFill>
              </a:rPr>
              <a:t>node.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35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Examples: intra-node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50800" y="1251635"/>
            <a:ext cx="88773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635000" algn="l"/>
                <a:tab pos="2349500" algn="l"/>
              </a:tabLst>
            </a:pPr>
            <a:r>
              <a:rPr lang="en-US" sz="3200" dirty="0" smtClean="0">
                <a:solidFill>
                  <a:schemeClr val="accent1"/>
                </a:solidFill>
              </a:rPr>
              <a:t>$</a:t>
            </a:r>
            <a:r>
              <a:rPr lang="en-US" sz="3200" dirty="0" smtClean="0"/>
              <a:t> </a:t>
            </a:r>
            <a:r>
              <a:rPr lang="en-US" sz="3200" dirty="0" err="1" smtClean="0"/>
              <a:t>wraprun</a:t>
            </a:r>
            <a:r>
              <a:rPr lang="en-US" sz="3200" dirty="0" smtClean="0"/>
              <a:t> -n </a:t>
            </a:r>
            <a:r>
              <a:rPr lang="en-US" sz="3200" dirty="0" smtClean="0">
                <a:solidFill>
                  <a:schemeClr val="accent3"/>
                </a:solidFill>
              </a:rPr>
              <a:t>2</a:t>
            </a:r>
            <a:r>
              <a:rPr lang="en-US" sz="3200" dirty="0" smtClean="0">
                <a:solidFill>
                  <a:srgbClr val="000000"/>
                </a:solidFill>
              </a:rPr>
              <a:t>,</a:t>
            </a:r>
            <a:r>
              <a:rPr lang="en-US" sz="3200" dirty="0" smtClean="0">
                <a:solidFill>
                  <a:schemeClr val="accent5"/>
                </a:solidFill>
              </a:rPr>
              <a:t>2</a:t>
            </a:r>
            <a:r>
              <a:rPr lang="en-US" sz="3200" dirty="0" smtClean="0">
                <a:solidFill>
                  <a:srgbClr val="000000"/>
                </a:solidFill>
              </a:rPr>
              <a:t>,</a:t>
            </a:r>
            <a:r>
              <a:rPr lang="en-US" sz="3200" dirty="0" smtClean="0">
                <a:solidFill>
                  <a:schemeClr val="accent2"/>
                </a:solidFill>
              </a:rPr>
              <a:t>2</a:t>
            </a:r>
            <a:r>
              <a:rPr lang="en-US" sz="3200" dirty="0" smtClean="0"/>
              <a:t> .</a:t>
            </a:r>
            <a:r>
              <a:rPr lang="en-US" sz="3200" dirty="0"/>
              <a:t>/</a:t>
            </a:r>
            <a:r>
              <a:rPr lang="en-US" sz="3200" dirty="0" err="1" smtClean="0"/>
              <a:t>foo.out</a:t>
            </a:r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0277" y="3505200"/>
            <a:ext cx="8601623" cy="8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Multiple instances of an executable may be run independently on a single </a:t>
            </a:r>
            <a:r>
              <a:rPr lang="en-US" sz="2800" dirty="0" smtClean="0">
                <a:solidFill>
                  <a:srgbClr val="000000"/>
                </a:solidFill>
              </a:rPr>
              <a:t>node.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0800" y="1823135"/>
            <a:ext cx="104013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349500" algn="l"/>
              </a:tabLst>
            </a:pPr>
            <a:r>
              <a:rPr lang="en-US" sz="3200" dirty="0" smtClean="0">
                <a:solidFill>
                  <a:schemeClr val="accent1"/>
                </a:solidFill>
              </a:rPr>
              <a:t>$</a:t>
            </a:r>
            <a:r>
              <a:rPr lang="en-US" sz="3200" dirty="0" smtClean="0"/>
              <a:t> </a:t>
            </a:r>
            <a:r>
              <a:rPr lang="en-US" sz="3200" dirty="0" err="1" smtClean="0"/>
              <a:t>wraprun</a:t>
            </a:r>
            <a:r>
              <a:rPr lang="en-US" sz="3200" dirty="0" smtClean="0"/>
              <a:t> -n </a:t>
            </a:r>
            <a:r>
              <a:rPr lang="en-US" sz="3200" dirty="0" smtClean="0">
                <a:solidFill>
                  <a:schemeClr val="accent3"/>
                </a:solidFill>
              </a:rPr>
              <a:t>2</a:t>
            </a:r>
            <a:r>
              <a:rPr lang="en-US" sz="3200" dirty="0" smtClean="0">
                <a:solidFill>
                  <a:srgbClr val="000000"/>
                </a:solidFill>
              </a:rPr>
              <a:t>,</a:t>
            </a:r>
            <a:r>
              <a:rPr lang="en-US" sz="3200" dirty="0" smtClean="0">
                <a:solidFill>
                  <a:schemeClr val="accent5"/>
                </a:solidFill>
              </a:rPr>
              <a:t>2</a:t>
            </a:r>
            <a:r>
              <a:rPr lang="en-US" sz="3200" dirty="0" smtClean="0">
                <a:solidFill>
                  <a:srgbClr val="000000"/>
                </a:solidFill>
              </a:rPr>
              <a:t>,</a:t>
            </a:r>
            <a:r>
              <a:rPr lang="en-US" sz="3200" dirty="0" smtClean="0">
                <a:solidFill>
                  <a:schemeClr val="accent2"/>
                </a:solidFill>
              </a:rPr>
              <a:t>2  </a:t>
            </a:r>
            <a:r>
              <a:rPr lang="en-US" sz="3200" dirty="0" smtClean="0">
                <a:solidFill>
                  <a:schemeClr val="accent3"/>
                </a:solidFill>
              </a:rPr>
              <a:t>-</a:t>
            </a:r>
            <a:r>
              <a:rPr lang="en-US" sz="3200" dirty="0">
                <a:solidFill>
                  <a:schemeClr val="accent3"/>
                </a:solidFill>
              </a:rPr>
              <a:t>-w-cd /</a:t>
            </a:r>
            <a:r>
              <a:rPr lang="en-US" sz="3200" dirty="0" smtClean="0">
                <a:solidFill>
                  <a:schemeClr val="accent3"/>
                </a:solidFill>
              </a:rPr>
              <a:t>dir1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chemeClr val="accent5"/>
                </a:solidFill>
              </a:rPr>
              <a:t>/dir2</a:t>
            </a:r>
            <a:r>
              <a:rPr lang="en-US" sz="3200" dirty="0" smtClean="0">
                <a:solidFill>
                  <a:srgbClr val="000000"/>
                </a:solidFill>
              </a:rPr>
              <a:t>,</a:t>
            </a:r>
            <a:r>
              <a:rPr lang="en-US" sz="3200" dirty="0">
                <a:solidFill>
                  <a:schemeClr val="accent2"/>
                </a:solidFill>
              </a:rPr>
              <a:t>/</a:t>
            </a:r>
            <a:r>
              <a:rPr lang="en-US" sz="3200" dirty="0" smtClean="0">
                <a:solidFill>
                  <a:schemeClr val="accent2"/>
                </a:solidFill>
              </a:rPr>
              <a:t>dir3</a:t>
            </a:r>
            <a:r>
              <a:rPr lang="en-US" sz="3200" dirty="0" smtClean="0">
                <a:solidFill>
                  <a:schemeClr val="accent3"/>
                </a:solidFill>
              </a:rPr>
              <a:t> </a:t>
            </a:r>
            <a:r>
              <a:rPr lang="en-US" sz="3200" dirty="0" smtClean="0"/>
              <a:t> </a:t>
            </a:r>
            <a:r>
              <a:rPr lang="en-US" sz="3200" dirty="0" smtClean="0"/>
              <a:t>.</a:t>
            </a:r>
            <a:r>
              <a:rPr lang="en-US" sz="3200" dirty="0"/>
              <a:t>/</a:t>
            </a:r>
            <a:r>
              <a:rPr lang="en-US" sz="3200" dirty="0" err="1" smtClean="0"/>
              <a:t>foo.out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406798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err="1" smtClean="0"/>
              <a:t>Wraprun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https://github.com/olcf/</a:t>
            </a:r>
            <a:r>
              <a:rPr lang="en-US" dirty="0" smtClean="0">
                <a:hlinkClick r:id="rId2"/>
              </a:rPr>
              <a:t>wraprun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Feature requests and input are welcome</a:t>
            </a:r>
          </a:p>
        </p:txBody>
      </p:sp>
    </p:spTree>
    <p:extLst>
      <p:ext uri="{BB962C8B-B14F-4D97-AF65-F5344CB8AC3E}">
        <p14:creationId xmlns:p14="http://schemas.microsoft.com/office/powerpoint/2010/main" val="3133616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Aprun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designed for a small number of large jobs</a:t>
            </a:r>
          </a:p>
          <a:p>
            <a:pPr lvl="1"/>
            <a:r>
              <a:rPr lang="en-US" dirty="0" smtClean="0"/>
              <a:t>Limited to 200 concurrent </a:t>
            </a:r>
            <a:r>
              <a:rPr lang="en-US" dirty="0" err="1" smtClean="0">
                <a:solidFill>
                  <a:srgbClr val="1E7640"/>
                </a:solidFill>
              </a:rPr>
              <a:t>aprun</a:t>
            </a:r>
            <a:r>
              <a:rPr lang="en-US" dirty="0" smtClean="0">
                <a:solidFill>
                  <a:srgbClr val="1E7640"/>
                </a:solidFill>
              </a:rPr>
              <a:t> </a:t>
            </a:r>
            <a:r>
              <a:rPr lang="en-US" dirty="0" smtClean="0"/>
              <a:t>instances per job</a:t>
            </a:r>
          </a:p>
          <a:p>
            <a:pPr lvl="1"/>
            <a:r>
              <a:rPr lang="en-US" dirty="0" smtClean="0"/>
              <a:t>Only one </a:t>
            </a:r>
            <a:r>
              <a:rPr lang="en-US" dirty="0" err="1" smtClean="0">
                <a:solidFill>
                  <a:srgbClr val="1E7640"/>
                </a:solidFill>
              </a:rPr>
              <a:t>aprun</a:t>
            </a:r>
            <a:r>
              <a:rPr lang="en-US" dirty="0" smtClean="0">
                <a:solidFill>
                  <a:srgbClr val="1E7640"/>
                </a:solidFill>
              </a:rPr>
              <a:t> </a:t>
            </a:r>
            <a:r>
              <a:rPr lang="en-US" dirty="0" smtClean="0"/>
              <a:t>instance per node</a:t>
            </a:r>
          </a:p>
          <a:p>
            <a:pPr lvl="1"/>
            <a:r>
              <a:rPr lang="en-US" dirty="0" smtClean="0"/>
              <a:t>If any rank exits the job will end</a:t>
            </a:r>
          </a:p>
          <a:p>
            <a:r>
              <a:rPr lang="en-US" dirty="0" smtClean="0"/>
              <a:t>For ensemble applications this may be too strict</a:t>
            </a:r>
          </a:p>
        </p:txBody>
      </p:sp>
    </p:spTree>
    <p:extLst>
      <p:ext uri="{BB962C8B-B14F-4D97-AF65-F5344CB8AC3E}">
        <p14:creationId xmlns:p14="http://schemas.microsoft.com/office/powerpoint/2010/main" val="304808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942832" cy="4195415"/>
          </a:xfrm>
        </p:spPr>
        <p:txBody>
          <a:bodyPr/>
          <a:lstStyle/>
          <a:p>
            <a:r>
              <a:rPr lang="en-US" dirty="0" smtClean="0"/>
              <a:t>Use a single </a:t>
            </a:r>
            <a:r>
              <a:rPr lang="en-US" dirty="0" err="1" smtClean="0">
                <a:solidFill>
                  <a:schemeClr val="tx2"/>
                </a:solidFill>
              </a:rPr>
              <a:t>aprun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call</a:t>
            </a:r>
          </a:p>
          <a:p>
            <a:pPr lvl="1"/>
            <a:r>
              <a:rPr lang="en-US" dirty="0" smtClean="0"/>
              <a:t>Create MPI communicator for each application</a:t>
            </a:r>
          </a:p>
          <a:p>
            <a:pPr lvl="1"/>
            <a:r>
              <a:rPr lang="en-US" dirty="0" smtClean="0"/>
              <a:t>Use new communicator in place of </a:t>
            </a:r>
            <a:r>
              <a:rPr lang="en-US" dirty="0" smtClean="0">
                <a:solidFill>
                  <a:srgbClr val="1E7640"/>
                </a:solidFill>
              </a:rPr>
              <a:t>MPI_COMM_WORLD</a:t>
            </a:r>
            <a:endParaRPr lang="en-US" dirty="0" smtClean="0">
              <a:solidFill>
                <a:srgbClr val="1E76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942832" cy="4195415"/>
          </a:xfrm>
        </p:spPr>
        <p:txBody>
          <a:bodyPr/>
          <a:lstStyle/>
          <a:p>
            <a:r>
              <a:rPr lang="en-US" dirty="0" smtClean="0"/>
              <a:t>Use a single </a:t>
            </a:r>
            <a:r>
              <a:rPr lang="en-US" dirty="0" err="1" smtClean="0">
                <a:solidFill>
                  <a:schemeClr val="tx2"/>
                </a:solidFill>
              </a:rPr>
              <a:t>aprun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call</a:t>
            </a:r>
          </a:p>
          <a:p>
            <a:pPr lvl="1"/>
            <a:r>
              <a:rPr lang="en-US" dirty="0" smtClean="0"/>
              <a:t>Create MPI communicator for each application</a:t>
            </a:r>
          </a:p>
          <a:p>
            <a:pPr lvl="1"/>
            <a:r>
              <a:rPr lang="en-US" dirty="0" smtClean="0"/>
              <a:t>Use new communicator in place of </a:t>
            </a:r>
            <a:r>
              <a:rPr lang="en-US" dirty="0" smtClean="0">
                <a:solidFill>
                  <a:srgbClr val="1E7640"/>
                </a:solidFill>
              </a:rPr>
              <a:t>MPI_COMM_WORLD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Simple in theory but generally not practical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Sometimes impossible(no access to source code)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The solution: </a:t>
            </a:r>
            <a:r>
              <a:rPr lang="en-US" dirty="0" err="1" smtClean="0"/>
              <a:t>Wraprun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942832" cy="4195415"/>
          </a:xfrm>
        </p:spPr>
        <p:txBody>
          <a:bodyPr/>
          <a:lstStyle/>
          <a:p>
            <a:r>
              <a:rPr lang="en-US" dirty="0" smtClean="0">
                <a:solidFill>
                  <a:srgbClr val="1E7640"/>
                </a:solidFill>
              </a:rPr>
              <a:t>Wr</a:t>
            </a:r>
            <a:r>
              <a:rPr lang="en-US" dirty="0" smtClean="0">
                <a:solidFill>
                  <a:srgbClr val="000000"/>
                </a:solidFill>
              </a:rPr>
              <a:t>apper around </a:t>
            </a:r>
            <a:r>
              <a:rPr lang="en-US" dirty="0" err="1" smtClean="0">
                <a:solidFill>
                  <a:schemeClr val="tx2"/>
                </a:solidFill>
              </a:rPr>
              <a:t>aprun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/>
              <a:t>Automates MPI communicator partitioning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Borrows </a:t>
            </a:r>
            <a:r>
              <a:rPr lang="en-US" dirty="0" err="1" smtClean="0">
                <a:solidFill>
                  <a:schemeClr val="tx2"/>
                </a:solidFill>
              </a:rPr>
              <a:t>aprun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MPMD syntax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Additional </a:t>
            </a:r>
            <a:r>
              <a:rPr lang="en-US" dirty="0" err="1" smtClean="0">
                <a:solidFill>
                  <a:schemeClr val="tx2"/>
                </a:solidFill>
              </a:rPr>
              <a:t>wraprun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specific </a:t>
            </a:r>
            <a:r>
              <a:rPr lang="en-US" dirty="0" smtClean="0">
                <a:solidFill>
                  <a:srgbClr val="000000"/>
                </a:solidFill>
              </a:rPr>
              <a:t>syntax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2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The solution: </a:t>
            </a:r>
            <a:r>
              <a:rPr lang="en-US" dirty="0" err="1" smtClean="0"/>
              <a:t>Wraprun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942832" cy="4195415"/>
          </a:xfrm>
        </p:spPr>
        <p:txBody>
          <a:bodyPr/>
          <a:lstStyle/>
          <a:p>
            <a:r>
              <a:rPr lang="en-US" dirty="0" smtClean="0">
                <a:solidFill>
                  <a:srgbClr val="1E7640"/>
                </a:solidFill>
              </a:rPr>
              <a:t>Wr</a:t>
            </a:r>
            <a:r>
              <a:rPr lang="en-US" dirty="0" smtClean="0">
                <a:solidFill>
                  <a:srgbClr val="000000"/>
                </a:solidFill>
              </a:rPr>
              <a:t>apper around </a:t>
            </a:r>
            <a:r>
              <a:rPr lang="en-US" dirty="0" err="1" smtClean="0">
                <a:solidFill>
                  <a:schemeClr val="tx2"/>
                </a:solidFill>
              </a:rPr>
              <a:t>aprun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/>
              <a:t>Automates MPI communicator partitioning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Borrows </a:t>
            </a:r>
            <a:r>
              <a:rPr lang="en-US" dirty="0" err="1" smtClean="0">
                <a:solidFill>
                  <a:schemeClr val="tx2"/>
                </a:solidFill>
              </a:rPr>
              <a:t>aprun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MPMD syntax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Additional </a:t>
            </a:r>
            <a:r>
              <a:rPr lang="en-US" dirty="0" err="1" smtClean="0">
                <a:solidFill>
                  <a:schemeClr val="tx2"/>
                </a:solidFill>
              </a:rPr>
              <a:t>wraprun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specific syntax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Transparent to the user application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1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The solution: </a:t>
            </a:r>
            <a:r>
              <a:rPr lang="en-US" dirty="0" err="1" smtClean="0"/>
              <a:t>Wraprun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942832" cy="4195415"/>
          </a:xfrm>
        </p:spPr>
        <p:txBody>
          <a:bodyPr/>
          <a:lstStyle/>
          <a:p>
            <a:r>
              <a:rPr lang="en-US" dirty="0" smtClean="0">
                <a:solidFill>
                  <a:srgbClr val="1E7640"/>
                </a:solidFill>
              </a:rPr>
              <a:t>Wr</a:t>
            </a:r>
            <a:r>
              <a:rPr lang="en-US" dirty="0" smtClean="0">
                <a:solidFill>
                  <a:srgbClr val="000000"/>
                </a:solidFill>
              </a:rPr>
              <a:t>apper around </a:t>
            </a:r>
            <a:r>
              <a:rPr lang="en-US" dirty="0" err="1" smtClean="0">
                <a:solidFill>
                  <a:schemeClr val="tx2"/>
                </a:solidFill>
              </a:rPr>
              <a:t>aprun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/>
              <a:t>Automates MPI communicator partitioning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Borrows </a:t>
            </a:r>
            <a:r>
              <a:rPr lang="en-US" dirty="0" err="1" smtClean="0">
                <a:solidFill>
                  <a:schemeClr val="tx2"/>
                </a:solidFill>
              </a:rPr>
              <a:t>aprun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MPMD syntax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Additional </a:t>
            </a:r>
            <a:r>
              <a:rPr lang="en-US" dirty="0" err="1" smtClean="0">
                <a:solidFill>
                  <a:schemeClr val="tx2"/>
                </a:solidFill>
              </a:rPr>
              <a:t>wraprun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specific syntax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Transparent to the user application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Application </a:t>
            </a:r>
            <a:r>
              <a:rPr lang="en-US" dirty="0" smtClean="0">
                <a:solidFill>
                  <a:srgbClr val="000000"/>
                </a:solidFill>
              </a:rPr>
              <a:t>must</a:t>
            </a:r>
            <a:r>
              <a:rPr lang="en-US" dirty="0" smtClean="0">
                <a:solidFill>
                  <a:schemeClr val="tx2"/>
                </a:solidFill>
              </a:rPr>
              <a:t>*</a:t>
            </a:r>
            <a:r>
              <a:rPr lang="en-US" dirty="0" smtClean="0">
                <a:solidFill>
                  <a:srgbClr val="000000"/>
                </a:solidFill>
              </a:rPr>
              <a:t> be </a:t>
            </a:r>
            <a:r>
              <a:rPr lang="en-US" dirty="0" smtClean="0">
                <a:solidFill>
                  <a:srgbClr val="000000"/>
                </a:solidFill>
              </a:rPr>
              <a:t>dynamically linked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Uses </a:t>
            </a:r>
            <a:r>
              <a:rPr lang="en-US" dirty="0" smtClean="0">
                <a:solidFill>
                  <a:schemeClr val="tx2"/>
                </a:solidFill>
              </a:rPr>
              <a:t>LD_PRELOAD </a:t>
            </a:r>
            <a:r>
              <a:rPr lang="en-US" dirty="0" smtClean="0"/>
              <a:t>under the </a:t>
            </a:r>
            <a:r>
              <a:rPr lang="en-US" dirty="0" smtClean="0"/>
              <a:t>hood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19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The solution: </a:t>
            </a:r>
            <a:r>
              <a:rPr lang="en-US" dirty="0" err="1" smtClean="0"/>
              <a:t>Wraprun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942832" cy="4195415"/>
          </a:xfrm>
        </p:spPr>
        <p:txBody>
          <a:bodyPr/>
          <a:lstStyle/>
          <a:p>
            <a:r>
              <a:rPr lang="en-US" dirty="0" smtClean="0">
                <a:solidFill>
                  <a:srgbClr val="1E7640"/>
                </a:solidFill>
              </a:rPr>
              <a:t>Wr</a:t>
            </a:r>
            <a:r>
              <a:rPr lang="en-US" dirty="0" smtClean="0">
                <a:solidFill>
                  <a:srgbClr val="000000"/>
                </a:solidFill>
              </a:rPr>
              <a:t>apper around </a:t>
            </a:r>
            <a:r>
              <a:rPr lang="en-US" dirty="0" err="1" smtClean="0">
                <a:solidFill>
                  <a:schemeClr val="tx2"/>
                </a:solidFill>
              </a:rPr>
              <a:t>aprun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/>
              <a:t>Automates MPI communicator partitioning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Borrows </a:t>
            </a:r>
            <a:r>
              <a:rPr lang="en-US" dirty="0" err="1" smtClean="0">
                <a:solidFill>
                  <a:schemeClr val="tx2"/>
                </a:solidFill>
              </a:rPr>
              <a:t>aprun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MPMD syntax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Additional </a:t>
            </a:r>
            <a:r>
              <a:rPr lang="en-US" dirty="0" err="1" smtClean="0">
                <a:solidFill>
                  <a:schemeClr val="tx2"/>
                </a:solidFill>
              </a:rPr>
              <a:t>wraprun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specific syntax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Transparent to the user application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Application </a:t>
            </a:r>
            <a:r>
              <a:rPr lang="en-US" dirty="0" smtClean="0">
                <a:solidFill>
                  <a:srgbClr val="000000"/>
                </a:solidFill>
              </a:rPr>
              <a:t>must</a:t>
            </a:r>
            <a:r>
              <a:rPr lang="en-US" dirty="0" smtClean="0">
                <a:solidFill>
                  <a:schemeClr val="tx2"/>
                </a:solidFill>
              </a:rPr>
              <a:t>*</a:t>
            </a:r>
            <a:r>
              <a:rPr lang="en-US" dirty="0" smtClean="0">
                <a:solidFill>
                  <a:srgbClr val="000000"/>
                </a:solidFill>
              </a:rPr>
              <a:t> be </a:t>
            </a:r>
            <a:r>
              <a:rPr lang="en-US" dirty="0" smtClean="0">
                <a:solidFill>
                  <a:srgbClr val="000000"/>
                </a:solidFill>
              </a:rPr>
              <a:t>dynamically linked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Uses </a:t>
            </a:r>
            <a:r>
              <a:rPr lang="en-US" dirty="0" smtClean="0">
                <a:solidFill>
                  <a:schemeClr val="tx2"/>
                </a:solidFill>
              </a:rPr>
              <a:t>LD_PRELOAD </a:t>
            </a:r>
            <a:r>
              <a:rPr lang="en-US" dirty="0" smtClean="0"/>
              <a:t>under the hood</a:t>
            </a:r>
          </a:p>
          <a:p>
            <a:r>
              <a:rPr lang="en-US" dirty="0" smtClean="0"/>
              <a:t>Executable must reside on </a:t>
            </a:r>
            <a:r>
              <a:rPr lang="en-US" dirty="0" err="1"/>
              <a:t>L</a:t>
            </a:r>
            <a:r>
              <a:rPr lang="en-US" dirty="0" err="1" smtClean="0"/>
              <a:t>ustre</a:t>
            </a:r>
            <a:endParaRPr lang="en-US" dirty="0" smtClean="0"/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019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Examples: </a:t>
            </a:r>
            <a:r>
              <a:rPr lang="en-US" dirty="0" smtClean="0"/>
              <a:t>basic use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251635"/>
            <a:ext cx="7810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$ </a:t>
            </a:r>
            <a:r>
              <a:rPr lang="en-US" sz="3200" dirty="0" smtClean="0"/>
              <a:t>module load </a:t>
            </a:r>
            <a:r>
              <a:rPr lang="en-US" sz="3200" dirty="0" smtClean="0"/>
              <a:t>dynamic-link</a:t>
            </a:r>
            <a:endParaRPr lang="en-US" sz="3200" dirty="0" smtClean="0"/>
          </a:p>
          <a:p>
            <a:r>
              <a:rPr lang="en-US" sz="3200" dirty="0" smtClean="0">
                <a:solidFill>
                  <a:schemeClr val="accent1"/>
                </a:solidFill>
              </a:rPr>
              <a:t>$ </a:t>
            </a:r>
            <a:r>
              <a:rPr lang="en-US" sz="3200" dirty="0" smtClean="0">
                <a:solidFill>
                  <a:srgbClr val="000000"/>
                </a:solidFill>
              </a:rPr>
              <a:t>cc </a:t>
            </a:r>
            <a:r>
              <a:rPr lang="en-US" sz="3200" dirty="0" err="1" smtClean="0">
                <a:solidFill>
                  <a:srgbClr val="000000"/>
                </a:solidFill>
              </a:rPr>
              <a:t>foo.c</a:t>
            </a:r>
            <a:r>
              <a:rPr lang="en-US" sz="3200" dirty="0" smtClean="0">
                <a:solidFill>
                  <a:srgbClr val="000000"/>
                </a:solidFill>
              </a:rPr>
              <a:t> -o </a:t>
            </a:r>
            <a:r>
              <a:rPr lang="en-US" sz="3200" dirty="0" err="1" smtClean="0">
                <a:solidFill>
                  <a:srgbClr val="000000"/>
                </a:solidFill>
              </a:rPr>
              <a:t>foo.out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46314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Corporate Palette 140501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0070B9"/>
      </a:accent1>
      <a:accent2>
        <a:srgbClr val="84B641"/>
      </a:accent2>
      <a:accent3>
        <a:srgbClr val="DE762D"/>
      </a:accent3>
      <a:accent4>
        <a:srgbClr val="00BDDD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6139F4-C6DD-43FB-A6CD-DB36A8DABE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DC0444-A6A2-4936-812D-537DD4CC86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0F63343-7F9D-46A0-9CB9-7E5EB4795DF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ORNL.potx</Template>
  <TotalTime>1773</TotalTime>
  <Words>552</Words>
  <Application>Microsoft Macintosh PowerPoint</Application>
  <PresentationFormat>On-screen Show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ORNL</vt:lpstr>
      <vt:lpstr>Wraprun</vt:lpstr>
      <vt:lpstr>The problem</vt:lpstr>
      <vt:lpstr>The solution</vt:lpstr>
      <vt:lpstr>The solution</vt:lpstr>
      <vt:lpstr>The solution: Wraprun</vt:lpstr>
      <vt:lpstr>The solution: Wraprun</vt:lpstr>
      <vt:lpstr>The solution: Wraprun</vt:lpstr>
      <vt:lpstr>The solution: Wraprun</vt:lpstr>
      <vt:lpstr>Examples: basic use</vt:lpstr>
      <vt:lpstr>Examples: basic use</vt:lpstr>
      <vt:lpstr>Examples: basic use</vt:lpstr>
      <vt:lpstr>Examples: working directory</vt:lpstr>
      <vt:lpstr>Examples: redirect std out/err</vt:lpstr>
      <vt:lpstr>Examples: serial</vt:lpstr>
      <vt:lpstr>Examples: intra-node</vt:lpstr>
      <vt:lpstr>Examples: intra-node</vt:lpstr>
      <vt:lpstr>Wraprun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Roy, Donna Jo</dc:creator>
  <cp:lastModifiedBy>Simpson Adam</cp:lastModifiedBy>
  <cp:revision>180</cp:revision>
  <dcterms:created xsi:type="dcterms:W3CDTF">2014-05-13T12:38:57Z</dcterms:created>
  <dcterms:modified xsi:type="dcterms:W3CDTF">2015-10-28T15:48:44Z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