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86"/>
  </p:notesMasterIdLst>
  <p:handoutMasterIdLst>
    <p:handoutMasterId r:id="rId87"/>
  </p:handoutMasterIdLst>
  <p:sldIdLst>
    <p:sldId id="258" r:id="rId5"/>
    <p:sldId id="259" r:id="rId6"/>
    <p:sldId id="380" r:id="rId7"/>
    <p:sldId id="300" r:id="rId8"/>
    <p:sldId id="359" r:id="rId9"/>
    <p:sldId id="327" r:id="rId10"/>
    <p:sldId id="261" r:id="rId11"/>
    <p:sldId id="262" r:id="rId12"/>
    <p:sldId id="352" r:id="rId13"/>
    <p:sldId id="309" r:id="rId14"/>
    <p:sldId id="394" r:id="rId15"/>
    <p:sldId id="271" r:id="rId16"/>
    <p:sldId id="361" r:id="rId17"/>
    <p:sldId id="302" r:id="rId18"/>
    <p:sldId id="312" r:id="rId19"/>
    <p:sldId id="313" r:id="rId20"/>
    <p:sldId id="357" r:id="rId21"/>
    <p:sldId id="358" r:id="rId22"/>
    <p:sldId id="360" r:id="rId23"/>
    <p:sldId id="367" r:id="rId24"/>
    <p:sldId id="314" r:id="rId25"/>
    <p:sldId id="315" r:id="rId26"/>
    <p:sldId id="346" r:id="rId27"/>
    <p:sldId id="340" r:id="rId28"/>
    <p:sldId id="277" r:id="rId29"/>
    <p:sldId id="278" r:id="rId30"/>
    <p:sldId id="279" r:id="rId31"/>
    <p:sldId id="280" r:id="rId32"/>
    <p:sldId id="295" r:id="rId33"/>
    <p:sldId id="378" r:id="rId34"/>
    <p:sldId id="347" r:id="rId35"/>
    <p:sldId id="371" r:id="rId36"/>
    <p:sldId id="372" r:id="rId37"/>
    <p:sldId id="368" r:id="rId38"/>
    <p:sldId id="350" r:id="rId39"/>
    <p:sldId id="276" r:id="rId40"/>
    <p:sldId id="348" r:id="rId41"/>
    <p:sldId id="274" r:id="rId42"/>
    <p:sldId id="349" r:id="rId43"/>
    <p:sldId id="356" r:id="rId44"/>
    <p:sldId id="304" r:id="rId45"/>
    <p:sldId id="342" r:id="rId46"/>
    <p:sldId id="281" r:id="rId47"/>
    <p:sldId id="282" r:id="rId48"/>
    <p:sldId id="341" r:id="rId49"/>
    <p:sldId id="316" r:id="rId50"/>
    <p:sldId id="373" r:id="rId51"/>
    <p:sldId id="343" r:id="rId52"/>
    <p:sldId id="285" r:id="rId53"/>
    <p:sldId id="289" r:id="rId54"/>
    <p:sldId id="362" r:id="rId55"/>
    <p:sldId id="318" r:id="rId56"/>
    <p:sldId id="392" r:id="rId57"/>
    <p:sldId id="393" r:id="rId58"/>
    <p:sldId id="334" r:id="rId59"/>
    <p:sldId id="363" r:id="rId60"/>
    <p:sldId id="310" r:id="rId61"/>
    <p:sldId id="364" r:id="rId62"/>
    <p:sldId id="320" r:id="rId63"/>
    <p:sldId id="377" r:id="rId64"/>
    <p:sldId id="375" r:id="rId65"/>
    <p:sldId id="324" r:id="rId66"/>
    <p:sldId id="311" r:id="rId67"/>
    <p:sldId id="291" r:id="rId68"/>
    <p:sldId id="293" r:id="rId69"/>
    <p:sldId id="325" r:id="rId70"/>
    <p:sldId id="319" r:id="rId71"/>
    <p:sldId id="365" r:id="rId72"/>
    <p:sldId id="338" r:id="rId73"/>
    <p:sldId id="298" r:id="rId74"/>
    <p:sldId id="366" r:id="rId75"/>
    <p:sldId id="379" r:id="rId76"/>
    <p:sldId id="299" r:id="rId77"/>
    <p:sldId id="339" r:id="rId78"/>
    <p:sldId id="391" r:id="rId79"/>
    <p:sldId id="381" r:id="rId80"/>
    <p:sldId id="386" r:id="rId81"/>
    <p:sldId id="387" r:id="rId82"/>
    <p:sldId id="390" r:id="rId83"/>
    <p:sldId id="388" r:id="rId84"/>
    <p:sldId id="389" r:id="rId8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">
          <p15:clr>
            <a:srgbClr val="A4A3A4"/>
          </p15:clr>
        </p15:guide>
        <p15:guide id="2" pos="1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57FA48"/>
    <a:srgbClr val="1E7640"/>
    <a:srgbClr val="E7E7E7"/>
    <a:srgbClr val="CBCBCB"/>
    <a:srgbClr val="D9E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 autoAdjust="0"/>
    <p:restoredTop sz="84720" autoAdjust="0"/>
  </p:normalViewPr>
  <p:slideViewPr>
    <p:cSldViewPr snapToGrid="0" showGuides="1">
      <p:cViewPr varScale="1">
        <p:scale>
          <a:sx n="69" d="100"/>
          <a:sy n="69" d="100"/>
        </p:scale>
        <p:origin x="-104" y="-328"/>
      </p:cViewPr>
      <p:guideLst>
        <p:guide orient="horz" pos="161"/>
        <p:guide pos="123"/>
      </p:guideLst>
    </p:cSldViewPr>
  </p:slideViewPr>
  <p:outlineViewPr>
    <p:cViewPr>
      <p:scale>
        <a:sx n="33" d="100"/>
        <a:sy n="33" d="100"/>
      </p:scale>
      <p:origin x="0" y="-5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6047A-DCFD-B847-8154-BA44B05773A6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33B31-BFA5-0940-9E30-A044EAE7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7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BC061-42F4-7A4E-A6D5-11DE961C561E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0A8F-EDCC-5242-A3B9-E5E00B4B4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6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2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8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74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8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9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ASIC=</a:t>
            </a:r>
            <a:r>
              <a:rPr lang="en-US" baseline="0" dirty="0" smtClean="0"/>
              <a:t>Application Specific Integrated Circuit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8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0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ALPS is Cray’s Application Level Placement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0A8F-EDCC-5242-A3B9-E5E00B4B4D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1/27/16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Best Practices @ OLCF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3" y="254995"/>
            <a:ext cx="4980867" cy="1138773"/>
          </a:xfrm>
        </p:spPr>
        <p:txBody>
          <a:bodyPr/>
          <a:lstStyle/>
          <a:p>
            <a:r>
              <a:rPr lang="en-US" dirty="0" smtClean="0"/>
              <a:t>Best Practices @ OLCF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(or, </a:t>
            </a:r>
            <a:r>
              <a:rPr lang="en-US" sz="2000" i="1" dirty="0" smtClean="0"/>
              <a:t>How to OLCF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Bill Renaud</a:t>
            </a:r>
            <a:br>
              <a:rPr lang="en-US" dirty="0" smtClean="0"/>
            </a:br>
            <a:r>
              <a:rPr lang="en-US" dirty="0" smtClean="0"/>
              <a:t>OLCF User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5569640" cy="1661993"/>
          </a:xfrm>
        </p:spPr>
        <p:txBody>
          <a:bodyPr/>
          <a:lstStyle/>
          <a:p>
            <a:r>
              <a:rPr lang="en-US" dirty="0" smtClean="0"/>
              <a:t>Best Practice 2: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 the software </a:t>
            </a:r>
            <a:br>
              <a:rPr lang="en-US" dirty="0" smtClean="0"/>
            </a:br>
            <a:r>
              <a:rPr lang="en-US" dirty="0" smtClean="0"/>
              <a:t>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98992" cy="4195415"/>
          </a:xfrm>
        </p:spPr>
        <p:txBody>
          <a:bodyPr/>
          <a:lstStyle/>
          <a:p>
            <a:r>
              <a:rPr lang="en-US" dirty="0"/>
              <a:t>Basic commands are part of the default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Other software is provided via the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Compilers, development tools (debugging, profiling, optimization), various libraries &amp; scientific applications are all available</a:t>
            </a:r>
            <a:endParaRPr lang="en-US" dirty="0"/>
          </a:p>
          <a:p>
            <a:r>
              <a:rPr lang="en-US" dirty="0" smtClean="0"/>
              <a:t>Software </a:t>
            </a:r>
            <a:r>
              <a:rPr lang="en-US" dirty="0"/>
              <a:t>information is available on the our website</a:t>
            </a:r>
          </a:p>
          <a:p>
            <a:pPr lvl="1"/>
            <a:r>
              <a:rPr lang="en-US" dirty="0"/>
              <a:t>Available software listing</a:t>
            </a:r>
            <a:br>
              <a:rPr lang="en-US" dirty="0"/>
            </a:b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https://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/support/software/</a:t>
            </a:r>
          </a:p>
          <a:p>
            <a:pPr lvl="1"/>
            <a:r>
              <a:rPr lang="en-US" dirty="0"/>
              <a:t>Changes to default versions (planned as well as historical) </a:t>
            </a:r>
            <a:br>
              <a:rPr lang="en-US" dirty="0"/>
            </a:b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https://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kb_articles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/software-news/</a:t>
            </a:r>
          </a:p>
          <a:p>
            <a:pPr lvl="1"/>
            <a:r>
              <a:rPr lang="en-US" dirty="0"/>
              <a:t>Some software documentation is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7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Software Availability &amp;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7" y="1443385"/>
            <a:ext cx="8777459" cy="4195415"/>
          </a:xfrm>
        </p:spPr>
        <p:txBody>
          <a:bodyPr/>
          <a:lstStyle/>
          <a:p>
            <a:r>
              <a:rPr lang="en-US" dirty="0"/>
              <a:t>Cray-provided software (compilers, MPI, CUDA, etc.) goes through testing before we receive </a:t>
            </a:r>
            <a:r>
              <a:rPr lang="en-US" dirty="0" smtClean="0"/>
              <a:t>it (so there’s a delay before we receive it)</a:t>
            </a:r>
            <a:endParaRPr lang="en-US" dirty="0"/>
          </a:p>
          <a:p>
            <a:r>
              <a:rPr lang="en-US" dirty="0" smtClean="0"/>
              <a:t>You are free to install software in your directories (subject to export control, licensing, etc.)</a:t>
            </a:r>
          </a:p>
          <a:p>
            <a:r>
              <a:rPr lang="en-US" dirty="0" smtClean="0"/>
              <a:t>If you think software would be of general interest, you might ask us to install it for general use</a:t>
            </a:r>
          </a:p>
          <a:p>
            <a:pPr lvl="1"/>
            <a:r>
              <a:rPr lang="en-US" dirty="0" smtClean="0"/>
              <a:t>Via the Software Request Form </a:t>
            </a:r>
            <a:br>
              <a:rPr lang="en-US" dirty="0" smtClean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http://www.olcf.ornl.gov/support/software/software-request/</a:t>
            </a:r>
          </a:p>
          <a:p>
            <a:pPr lvl="1"/>
            <a:r>
              <a:rPr lang="en-US" dirty="0" smtClean="0"/>
              <a:t>Alternatively, via </a:t>
            </a:r>
            <a:r>
              <a:rPr lang="en-US" dirty="0"/>
              <a:t>email to </a:t>
            </a:r>
            <a:r>
              <a:rPr lang="en-US" dirty="0" err="1"/>
              <a:t>help@olcf.ornl.gov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/>
              <a:t>N.B.: Requests are sent our software council for approval</a:t>
            </a:r>
          </a:p>
        </p:txBody>
      </p:sp>
    </p:spTree>
    <p:extLst>
      <p:ext uri="{BB962C8B-B14F-4D97-AF65-F5344CB8AC3E}">
        <p14:creationId xmlns:p14="http://schemas.microsoft.com/office/powerpoint/2010/main" val="178852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Using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our software is managed with the Environment Modules package</a:t>
            </a:r>
          </a:p>
          <a:p>
            <a:pPr lvl="1"/>
            <a:r>
              <a:rPr lang="en-US" dirty="0" smtClean="0"/>
              <a:t>Modules are managed with commands like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2200" dirty="0" smtClean="0">
                <a:latin typeface="Courier"/>
                <a:cs typeface="Courier"/>
              </a:rPr>
              <a:t>module avail</a:t>
            </a:r>
            <a:r>
              <a:rPr lang="en-US" dirty="0" smtClean="0"/>
              <a:t>”, “</a:t>
            </a:r>
            <a:r>
              <a:rPr lang="en-US" sz="2200" dirty="0" smtClean="0">
                <a:latin typeface="Courier"/>
                <a:cs typeface="Courier"/>
              </a:rPr>
              <a:t>module load</a:t>
            </a:r>
            <a:r>
              <a:rPr lang="en-US" dirty="0" smtClean="0"/>
              <a:t>”, etc.</a:t>
            </a:r>
          </a:p>
          <a:p>
            <a:pPr lvl="1"/>
            <a:r>
              <a:rPr lang="en-US" dirty="0" smtClean="0"/>
              <a:t>For detailed information, see online documentation </a:t>
            </a:r>
            <a:br>
              <a:rPr lang="en-US" dirty="0" smtClean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://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modules.sourceforge.net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  </a:t>
            </a:r>
            <a:b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https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://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www.olcf.ornl.gov/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kb_articles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/using-modules/</a:t>
            </a:r>
          </a:p>
          <a:p>
            <a:r>
              <a:rPr lang="en-US" dirty="0" smtClean="0"/>
              <a:t>Important notes</a:t>
            </a:r>
          </a:p>
          <a:p>
            <a:pPr lvl="1"/>
            <a:r>
              <a:rPr lang="en-US" dirty="0" smtClean="0"/>
              <a:t>Pay attention to dependency error messages when loading/changing modules</a:t>
            </a:r>
          </a:p>
          <a:p>
            <a:pPr lvl="1"/>
            <a:r>
              <a:rPr lang="en-US" dirty="0" smtClean="0"/>
              <a:t>On Cray systems, change the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PrgEnv</a:t>
            </a:r>
            <a:r>
              <a:rPr lang="en-US" dirty="0" smtClean="0"/>
              <a:t> module to change compiler (&amp; not the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pgi</a:t>
            </a:r>
            <a:r>
              <a:rPr lang="en-US" dirty="0" smtClean="0"/>
              <a:t>/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intel</a:t>
            </a:r>
            <a:r>
              <a:rPr lang="en-US" dirty="0" smtClean="0"/>
              <a:t>/etc. modules)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9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4" y="253529"/>
            <a:ext cx="5574370" cy="2054409"/>
          </a:xfrm>
        </p:spPr>
        <p:txBody>
          <a:bodyPr/>
          <a:lstStyle/>
          <a:p>
            <a:r>
              <a:rPr lang="en-US" dirty="0" smtClean="0"/>
              <a:t>Best Practice 3: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Discover how Titan &amp; Eos differ from typical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0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Understanding Titan and Eos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Cray XK7 (Titan) and XC30 (Eos) may seem similar to a standard Linux cluster but there are important differences</a:t>
            </a:r>
          </a:p>
          <a:p>
            <a:pPr lvl="1"/>
            <a:r>
              <a:rPr lang="en-US" dirty="0" smtClean="0"/>
              <a:t>Heterogeneous nodes (login/service vs. compute nodes)</a:t>
            </a:r>
          </a:p>
          <a:p>
            <a:pPr lvl="1"/>
            <a:r>
              <a:rPr lang="en-US" dirty="0" smtClean="0"/>
              <a:t>Compiling</a:t>
            </a:r>
          </a:p>
          <a:p>
            <a:pPr lvl="1"/>
            <a:r>
              <a:rPr lang="en-US" dirty="0" smtClean="0"/>
              <a:t>Batch job environment</a:t>
            </a:r>
          </a:p>
        </p:txBody>
      </p:sp>
    </p:spTree>
    <p:extLst>
      <p:ext uri="{BB962C8B-B14F-4D97-AF65-F5344CB8AC3E}">
        <p14:creationId xmlns:p14="http://schemas.microsoft.com/office/powerpoint/2010/main" val="153005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Titan/Eos Node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Titan and Eos are heterogeneous systems</a:t>
            </a:r>
          </a:p>
          <a:p>
            <a:pPr lvl="1"/>
            <a:r>
              <a:rPr lang="en-US" dirty="0" smtClean="0"/>
              <a:t>Somewhat specialized nodes for different tasks</a:t>
            </a:r>
          </a:p>
          <a:p>
            <a:pPr lvl="2"/>
            <a:r>
              <a:rPr lang="en-US" dirty="0" smtClean="0"/>
              <a:t>Login/service nodes handle general interaction, compiling, and managing batch jobs</a:t>
            </a:r>
          </a:p>
          <a:p>
            <a:pPr lvl="3"/>
            <a:r>
              <a:rPr lang="en-US" dirty="0" smtClean="0"/>
              <a:t>If you are typing a command, you’re on a login/service node</a:t>
            </a:r>
          </a:p>
          <a:p>
            <a:pPr lvl="2"/>
            <a:r>
              <a:rPr lang="en-US" dirty="0" smtClean="0"/>
              <a:t>Compute nodes simply run parallel jobs</a:t>
            </a:r>
          </a:p>
          <a:p>
            <a:pPr lvl="3"/>
            <a:r>
              <a:rPr lang="en-US" dirty="0" smtClean="0"/>
              <a:t>Can only be accessed via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(no login access)</a:t>
            </a:r>
          </a:p>
          <a:p>
            <a:pPr lvl="1"/>
            <a:r>
              <a:rPr lang="en-US" dirty="0" smtClean="0"/>
              <a:t>Filesystems may differ</a:t>
            </a:r>
          </a:p>
          <a:p>
            <a:pPr lvl="2"/>
            <a:r>
              <a:rPr lang="en-US" dirty="0" smtClean="0"/>
              <a:t>Compute nodes don’t mount user home</a:t>
            </a:r>
          </a:p>
          <a:p>
            <a:pPr lvl="2"/>
            <a:r>
              <a:rPr lang="en-US" dirty="0" smtClean="0"/>
              <a:t>Compute nodes mount project home, but it is read-only and can be as much as 30 minutes out of date</a:t>
            </a:r>
          </a:p>
          <a:p>
            <a:pPr lvl="1"/>
            <a:r>
              <a:rPr lang="en-US" dirty="0" smtClean="0"/>
              <a:t>Different processor, memory, and network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10374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 Compute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7" y="1443385"/>
            <a:ext cx="8683887" cy="4195415"/>
          </a:xfrm>
        </p:spPr>
        <p:txBody>
          <a:bodyPr/>
          <a:lstStyle/>
          <a:p>
            <a:r>
              <a:rPr lang="en-US" dirty="0" smtClean="0"/>
              <a:t>16-core AMD Opteron™ processor</a:t>
            </a:r>
          </a:p>
          <a:p>
            <a:pPr lvl="1"/>
            <a:r>
              <a:rPr lang="en-US" dirty="0" smtClean="0"/>
              <a:t>Contains 8 “Bulldozer” modules, each with 2 integer cores and a shared floating point unit</a:t>
            </a:r>
          </a:p>
          <a:p>
            <a:r>
              <a:rPr lang="en-US" dirty="0" smtClean="0"/>
              <a:t>1 NVIDIA</a:t>
            </a:r>
            <a:r>
              <a:rPr lang="en-US" baseline="30000" dirty="0" smtClean="0"/>
              <a:t>®</a:t>
            </a:r>
            <a:r>
              <a:rPr lang="en-US" dirty="0" smtClean="0"/>
              <a:t> Tesla</a:t>
            </a:r>
            <a:r>
              <a:rPr lang="en-US" baseline="30000" dirty="0" smtClean="0"/>
              <a:t>®</a:t>
            </a:r>
            <a:r>
              <a:rPr lang="en-US" dirty="0" smtClean="0"/>
              <a:t> K20X GPU</a:t>
            </a:r>
          </a:p>
          <a:p>
            <a:r>
              <a:rPr lang="en-US" dirty="0" smtClean="0"/>
              <a:t>32 GB CPU memory plus 6 GB GPU memory</a:t>
            </a:r>
          </a:p>
          <a:p>
            <a:r>
              <a:rPr lang="en-US" dirty="0" smtClean="0"/>
              <a:t>Connects to 3d torus via Gemini ASIC </a:t>
            </a:r>
            <a:br>
              <a:rPr lang="en-US" dirty="0" smtClean="0"/>
            </a:br>
            <a:r>
              <a:rPr lang="en-US" dirty="0" smtClean="0"/>
              <a:t>(shared w/1 other node)</a:t>
            </a:r>
            <a:endParaRPr lang="en-US" dirty="0"/>
          </a:p>
          <a:p>
            <a:r>
              <a:rPr lang="en-US" dirty="0" smtClean="0"/>
              <a:t>Cray terminology (as used in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documentation)</a:t>
            </a:r>
          </a:p>
          <a:p>
            <a:pPr lvl="1"/>
            <a:r>
              <a:rPr lang="en-US" b="1" i="1" dirty="0" smtClean="0"/>
              <a:t>Compute Unit – </a:t>
            </a:r>
            <a:r>
              <a:rPr lang="en-US" dirty="0" smtClean="0"/>
              <a:t>A single Bulldozer module</a:t>
            </a:r>
          </a:p>
          <a:p>
            <a:pPr lvl="1"/>
            <a:r>
              <a:rPr lang="en-US" b="1" i="1" dirty="0" smtClean="0"/>
              <a:t>NUMA Node – </a:t>
            </a:r>
            <a:r>
              <a:rPr lang="en-US" dirty="0" smtClean="0"/>
              <a:t>A collection of 4 Bulldozer modules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7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 Compute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7" y="1443385"/>
            <a:ext cx="8683887" cy="4195415"/>
          </a:xfrm>
        </p:spPr>
        <p:txBody>
          <a:bodyPr/>
          <a:lstStyle/>
          <a:p>
            <a:r>
              <a:rPr lang="en-US" dirty="0" smtClean="0"/>
              <a:t>2 8-core Intel</a:t>
            </a:r>
            <a:r>
              <a:rPr lang="en-US" baseline="30000" dirty="0" smtClean="0"/>
              <a:t>®</a:t>
            </a:r>
            <a:r>
              <a:rPr lang="en-US" dirty="0" smtClean="0"/>
              <a:t> Xeon</a:t>
            </a:r>
            <a:r>
              <a:rPr lang="en-US" baseline="30000" dirty="0" smtClean="0"/>
              <a:t>®</a:t>
            </a:r>
            <a:r>
              <a:rPr lang="en-US" dirty="0" smtClean="0"/>
              <a:t> processors</a:t>
            </a:r>
          </a:p>
          <a:p>
            <a:pPr lvl="1"/>
            <a:r>
              <a:rPr lang="en-US" dirty="0" smtClean="0"/>
              <a:t>Hyper-Threading is supported</a:t>
            </a:r>
          </a:p>
          <a:p>
            <a:pPr lvl="2"/>
            <a:r>
              <a:rPr lang="en-US" dirty="0" smtClean="0"/>
              <a:t>If enabled, the OS views each physical core as 2 virtual cores</a:t>
            </a:r>
          </a:p>
          <a:p>
            <a:r>
              <a:rPr lang="en-US" dirty="0" smtClean="0"/>
              <a:t>64 GB memory</a:t>
            </a:r>
          </a:p>
          <a:p>
            <a:r>
              <a:rPr lang="en-US" dirty="0" smtClean="0"/>
              <a:t>Connects to Dragonfly interconnect via Aries ASIC (shared w/3 other nodes)</a:t>
            </a:r>
          </a:p>
          <a:p>
            <a:r>
              <a:rPr lang="en-US" dirty="0" smtClean="0"/>
              <a:t>Cray terminology (as used in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documentation)</a:t>
            </a:r>
          </a:p>
          <a:p>
            <a:pPr lvl="1"/>
            <a:r>
              <a:rPr lang="en-US" b="1" i="1" dirty="0" smtClean="0"/>
              <a:t>Compute Unit – </a:t>
            </a:r>
            <a:r>
              <a:rPr lang="en-US" dirty="0" smtClean="0"/>
              <a:t>A single physical core (or 2 virtual cores)</a:t>
            </a:r>
            <a:endParaRPr lang="en-US" dirty="0"/>
          </a:p>
          <a:p>
            <a:pPr lvl="1"/>
            <a:r>
              <a:rPr lang="en-US" b="1" i="1" dirty="0" smtClean="0"/>
              <a:t>NUMA Node – </a:t>
            </a:r>
            <a:r>
              <a:rPr lang="en-US" dirty="0" smtClean="0"/>
              <a:t>A single 8 (physical) core Xeon</a:t>
            </a:r>
            <a:r>
              <a:rPr lang="en-US" baseline="30000" dirty="0" smtClean="0"/>
              <a:t>®</a:t>
            </a:r>
            <a:r>
              <a:rPr lang="en-US" dirty="0" smtClean="0"/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145744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Compiling for the XK7 and XC30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724540" cy="4195415"/>
          </a:xfrm>
        </p:spPr>
        <p:txBody>
          <a:bodyPr/>
          <a:lstStyle/>
          <a:p>
            <a:r>
              <a:rPr lang="en-US" dirty="0" smtClean="0"/>
              <a:t>Because of different node types, you are actually cross-compiling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This can make utilities such as </a:t>
            </a:r>
            <a:r>
              <a:rPr lang="en-US" sz="2000" dirty="0" err="1" smtClean="0">
                <a:latin typeface="Courier"/>
                <a:cs typeface="Courier"/>
              </a:rPr>
              <a:t>autoconf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sz="2000" dirty="0" err="1" smtClean="0">
                <a:latin typeface="Courier"/>
                <a:cs typeface="Courier"/>
              </a:rPr>
              <a:t>cmake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challenging to use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dirty="0" smtClean="0"/>
              <a:t>Compiling for batch/login nodes</a:t>
            </a:r>
          </a:p>
          <a:p>
            <a:pPr lvl="1"/>
            <a:r>
              <a:rPr lang="en-US" dirty="0" smtClean="0"/>
              <a:t>Not common, but occasionally necessary</a:t>
            </a:r>
          </a:p>
          <a:p>
            <a:pPr lvl="1"/>
            <a:r>
              <a:rPr lang="en-US" dirty="0" smtClean="0"/>
              <a:t>See §7.2 of the Titan </a:t>
            </a:r>
            <a:r>
              <a:rPr lang="en-US" dirty="0"/>
              <a:t>User Guide </a:t>
            </a:r>
            <a:r>
              <a:rPr lang="en-US" dirty="0" smtClean="0"/>
              <a:t>for examples</a:t>
            </a:r>
            <a:br>
              <a:rPr lang="en-US" dirty="0" smtClean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https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://www.olcf.ornl.gov/support/system-user-guides/titan-user-guide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/</a:t>
            </a:r>
            <a:endParaRPr lang="en-US" sz="22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this presentation is to give a brief introduction to OLCF’s systems and policies</a:t>
            </a:r>
          </a:p>
          <a:p>
            <a:r>
              <a:rPr lang="en-US" smtClean="0"/>
              <a:t>This </a:t>
            </a:r>
            <a:r>
              <a:rPr lang="en-US" dirty="0"/>
              <a:t>is by no means an all-inclusive presentation</a:t>
            </a:r>
          </a:p>
          <a:p>
            <a:r>
              <a:rPr lang="en-US" dirty="0"/>
              <a:t>Feel free to ask </a:t>
            </a:r>
            <a:r>
              <a:rPr lang="en-US" dirty="0" smtClean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8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Compiling for the XK7 and XC30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by a combination of module files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Compiler commands (C</a:t>
            </a:r>
            <a:r>
              <a:rPr lang="en-US" dirty="0"/>
              <a:t>: 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cc</a:t>
            </a:r>
            <a:r>
              <a:rPr lang="en-US" dirty="0"/>
              <a:t>, C++: 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CC</a:t>
            </a:r>
            <a:r>
              <a:rPr lang="en-US" dirty="0"/>
              <a:t>, Fortran: 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ftn</a:t>
            </a:r>
            <a:r>
              <a:rPr lang="en-US" dirty="0"/>
              <a:t>) </a:t>
            </a:r>
            <a:r>
              <a:rPr lang="en-US" dirty="0" smtClean="0"/>
              <a:t>are common &amp; independent of compiler vendor</a:t>
            </a:r>
          </a:p>
          <a:p>
            <a:r>
              <a:rPr lang="en-US" dirty="0" smtClean="0">
                <a:cs typeface="Courier"/>
              </a:rPr>
              <a:t>Many libraries automatically linked</a:t>
            </a:r>
          </a:p>
          <a:p>
            <a:pPr lvl="1"/>
            <a:r>
              <a:rPr lang="en-US" dirty="0" smtClean="0">
                <a:cs typeface="Courier"/>
              </a:rPr>
              <a:t>MPI, Math, Scientific, GPU, etc.</a:t>
            </a:r>
            <a:endParaRPr lang="en-US" dirty="0">
              <a:cs typeface="Courier"/>
            </a:endParaRPr>
          </a:p>
          <a:p>
            <a:pPr lvl="1"/>
            <a:r>
              <a:rPr lang="en-US" dirty="0" smtClean="0">
                <a:cs typeface="Courier"/>
              </a:rPr>
              <a:t>No need to add </a:t>
            </a:r>
            <a:r>
              <a:rPr lang="en-US" sz="2200" dirty="0">
                <a:latin typeface="Courier"/>
                <a:cs typeface="Courier"/>
              </a:rPr>
              <a:t>-</a:t>
            </a:r>
            <a:r>
              <a:rPr lang="en-US" sz="2200" dirty="0" err="1" smtClean="0">
                <a:latin typeface="Courier"/>
                <a:cs typeface="Courier"/>
              </a:rPr>
              <a:t>lmpi</a:t>
            </a:r>
            <a:r>
              <a:rPr lang="en-US" dirty="0" smtClean="0">
                <a:cs typeface="Courier"/>
              </a:rPr>
              <a:t>, </a:t>
            </a:r>
            <a:r>
              <a:rPr lang="en-US" sz="2200" dirty="0" smtClean="0">
                <a:latin typeface="Courier"/>
                <a:cs typeface="Courier"/>
              </a:rPr>
              <a:t>-</a:t>
            </a:r>
            <a:r>
              <a:rPr lang="en-US" sz="2200" dirty="0" err="1" smtClean="0">
                <a:latin typeface="Courier"/>
                <a:cs typeface="Courier"/>
              </a:rPr>
              <a:t>lblas</a:t>
            </a:r>
            <a:r>
              <a:rPr lang="en-US" dirty="0" smtClean="0">
                <a:cs typeface="Courier"/>
              </a:rPr>
              <a:t>, etc.</a:t>
            </a:r>
          </a:p>
          <a:p>
            <a:pPr lvl="1"/>
            <a:r>
              <a:rPr lang="en-US" dirty="0" smtClean="0">
                <a:cs typeface="Courier"/>
              </a:rPr>
              <a:t>Another challenge for automated build tools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81184"/>
              </p:ext>
            </p:extLst>
          </p:nvPr>
        </p:nvGraphicFramePr>
        <p:xfrm>
          <a:off x="531446" y="1893608"/>
          <a:ext cx="8049846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236850"/>
                <a:gridCol w="581299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PrgEnv</a:t>
                      </a:r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-?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Loads compiler, math,</a:t>
                      </a:r>
                      <a:r>
                        <a:rPr lang="en-US" baseline="0" dirty="0" smtClean="0"/>
                        <a:t> MPI, etc. modules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craype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Loads compiler wrappers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cc</a:t>
                      </a:r>
                      <a:r>
                        <a:rPr lang="en-US" baseline="0" dirty="0" smtClean="0">
                          <a:latin typeface="+mn-lt"/>
                          <a:ea typeface="Courier" charset="0"/>
                          <a:cs typeface="Courier" charset="0"/>
                        </a:rPr>
                        <a:t>/</a:t>
                      </a:r>
                      <a:r>
                        <a:rPr lang="en-US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CC</a:t>
                      </a:r>
                      <a:r>
                        <a:rPr lang="en-US" baseline="0" dirty="0" smtClean="0">
                          <a:latin typeface="+mn-lt"/>
                          <a:ea typeface="Courier" charset="0"/>
                          <a:cs typeface="Courier" charset="0"/>
                        </a:rPr>
                        <a:t>/</a:t>
                      </a:r>
                      <a:r>
                        <a:rPr lang="en-US" baseline="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ftn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cudatoolkit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Loads GPU libraries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hdf5</a:t>
                      </a:r>
                      <a:r>
                        <a:rPr lang="en-US" dirty="0" smtClean="0">
                          <a:latin typeface="+mn-lt"/>
                          <a:ea typeface="Courier" charset="0"/>
                          <a:cs typeface="Courier" charset="0"/>
                        </a:rPr>
                        <a:t>,</a:t>
                      </a:r>
                      <a:r>
                        <a:rPr lang="en-US" baseline="0" dirty="0" smtClean="0">
                          <a:latin typeface="+mn-lt"/>
                          <a:ea typeface="Courier" charset="0"/>
                          <a:cs typeface="Courier" charset="0"/>
                        </a:rPr>
                        <a:t> </a:t>
                      </a:r>
                      <a:r>
                        <a:rPr lang="en-US" baseline="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netcdf</a:t>
                      </a:r>
                      <a:r>
                        <a:rPr lang="en-US" baseline="0" dirty="0" smtClean="0">
                          <a:latin typeface="+mn-lt"/>
                          <a:ea typeface="Courier" charset="0"/>
                          <a:cs typeface="Courier" charset="0"/>
                        </a:rPr>
                        <a:t>, etc.</a:t>
                      </a:r>
                      <a:endParaRPr lang="en-US" dirty="0">
                        <a:latin typeface="+mn-lt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Miscellaneous</a:t>
                      </a:r>
                      <a:r>
                        <a:rPr lang="en-US" baseline="0" smtClean="0"/>
                        <a:t> o</a:t>
                      </a:r>
                      <a:r>
                        <a:rPr lang="en-US" smtClean="0"/>
                        <a:t>ther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libraries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9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4" y="253529"/>
            <a:ext cx="5563949" cy="1661993"/>
          </a:xfrm>
        </p:spPr>
        <p:txBody>
          <a:bodyPr/>
          <a:lstStyle/>
          <a:p>
            <a:r>
              <a:rPr lang="en-US" dirty="0" smtClean="0"/>
              <a:t>Best Practice 4: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Understand the </a:t>
            </a:r>
            <a:br>
              <a:rPr lang="en-US" dirty="0" smtClean="0"/>
            </a:br>
            <a:r>
              <a:rPr lang="en-US" dirty="0" smtClean="0"/>
              <a:t>batch queue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4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Running Batch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system is TORQUE combined with Moab</a:t>
            </a:r>
            <a:r>
              <a:rPr lang="en-US" baseline="30000" dirty="0" smtClean="0"/>
              <a:t>®</a:t>
            </a:r>
            <a:r>
              <a:rPr lang="en-US" dirty="0" smtClean="0"/>
              <a:t> (both from Adaptive Computing)</a:t>
            </a:r>
            <a:endParaRPr lang="en-US" dirty="0"/>
          </a:p>
          <a:p>
            <a:pPr lvl="1"/>
            <a:r>
              <a:rPr lang="en-US" dirty="0" smtClean="0"/>
              <a:t>Titan &amp; Eos integrate these with Cray’s ALPS </a:t>
            </a:r>
          </a:p>
          <a:p>
            <a:r>
              <a:rPr lang="en-US" dirty="0" smtClean="0"/>
              <a:t>More detailed batch </a:t>
            </a:r>
            <a:r>
              <a:rPr lang="en-US" dirty="0"/>
              <a:t>job/batch queue information is available in our System User Guides on the website</a:t>
            </a:r>
          </a:p>
          <a:p>
            <a:pPr lvl="1"/>
            <a:r>
              <a:rPr lang="en-US" dirty="0" smtClean="0"/>
              <a:t>Sample scripts</a:t>
            </a:r>
          </a:p>
          <a:p>
            <a:pPr lvl="1"/>
            <a:r>
              <a:rPr lang="en-US" dirty="0" smtClean="0"/>
              <a:t>Queue limits</a:t>
            </a:r>
          </a:p>
          <a:p>
            <a:pPr lvl="1"/>
            <a:r>
              <a:rPr lang="en-US" dirty="0" smtClean="0"/>
              <a:t>Scheduling policies</a:t>
            </a:r>
          </a:p>
        </p:txBody>
      </p:sp>
    </p:spTree>
    <p:extLst>
      <p:ext uri="{BB962C8B-B14F-4D97-AF65-F5344CB8AC3E}">
        <p14:creationId xmlns:p14="http://schemas.microsoft.com/office/powerpoint/2010/main" val="273260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Batch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are charged based on what you make unavailable to others, not what you use</a:t>
            </a:r>
          </a:p>
          <a:p>
            <a:pPr lvl="1"/>
            <a:r>
              <a:rPr lang="en-US" dirty="0" smtClean="0"/>
              <a:t>If you request 1,000 nodes but only use 1, your project will be charged for 1,000</a:t>
            </a:r>
            <a:endParaRPr lang="en-US" dirty="0"/>
          </a:p>
          <a:p>
            <a:pPr lvl="1"/>
            <a:r>
              <a:rPr lang="en-US" dirty="0"/>
              <a:t>Charge </a:t>
            </a:r>
            <a:r>
              <a:rPr lang="en-US" dirty="0" smtClean="0"/>
              <a:t>(core-hours) is </a:t>
            </a:r>
            <a:r>
              <a:rPr lang="en-US" dirty="0"/>
              <a:t>computed as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 smtClean="0"/>
          </a:p>
          <a:p>
            <a:pPr lvl="2"/>
            <a:r>
              <a:rPr lang="en-US" dirty="0" smtClean="0"/>
              <a:t>On Titan &amp; Eos, </a:t>
            </a:r>
            <a:r>
              <a:rPr lang="en-US" i="1" dirty="0" smtClean="0"/>
              <a:t>cores per node</a:t>
            </a:r>
            <a:r>
              <a:rPr lang="en-US" dirty="0" smtClean="0"/>
              <a:t> = 30</a:t>
            </a:r>
          </a:p>
          <a:p>
            <a:pPr lvl="2"/>
            <a:r>
              <a:rPr lang="en-US" dirty="0" smtClean="0"/>
              <a:t>Elsewhere</a:t>
            </a:r>
            <a:r>
              <a:rPr lang="en-US" dirty="0"/>
              <a:t>, </a:t>
            </a:r>
            <a:r>
              <a:rPr lang="en-US" i="1" dirty="0"/>
              <a:t>cores per node</a:t>
            </a:r>
            <a:r>
              <a:rPr lang="en-US" dirty="0"/>
              <a:t> = </a:t>
            </a:r>
            <a:r>
              <a:rPr lang="en-US" dirty="0" smtClean="0"/>
              <a:t>16</a:t>
            </a:r>
          </a:p>
          <a:p>
            <a:r>
              <a:rPr lang="en-US" dirty="0" smtClean="0"/>
              <a:t>Parallel job launcher </a:t>
            </a:r>
            <a:r>
              <a:rPr lang="en-US" dirty="0"/>
              <a:t>differs from system to system</a:t>
            </a:r>
          </a:p>
          <a:p>
            <a:pPr lvl="1"/>
            <a:r>
              <a:rPr lang="en-US" dirty="0" smtClean="0"/>
              <a:t>Titan/Eos: </a:t>
            </a:r>
            <a:r>
              <a:rPr lang="en-US" sz="2200" dirty="0" err="1">
                <a:latin typeface="Courier"/>
                <a:cs typeface="Courier"/>
              </a:rPr>
              <a:t>aprun</a:t>
            </a:r>
            <a:r>
              <a:rPr lang="en-US" sz="2200" dirty="0"/>
              <a:t> </a:t>
            </a:r>
          </a:p>
          <a:p>
            <a:pPr lvl="1"/>
            <a:r>
              <a:rPr lang="en-US" dirty="0" smtClean="0"/>
              <a:t>Clusters: </a:t>
            </a:r>
            <a:r>
              <a:rPr lang="en-US" sz="2200" dirty="0" err="1">
                <a:latin typeface="Courier"/>
                <a:cs typeface="Courier"/>
              </a:rPr>
              <a:t>mpirun</a:t>
            </a:r>
            <a:endParaRPr lang="en-US" sz="2200" dirty="0">
              <a:cs typeface="Courier"/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17672"/>
              </p:ext>
            </p:extLst>
          </p:nvPr>
        </p:nvGraphicFramePr>
        <p:xfrm>
          <a:off x="894967" y="3541092"/>
          <a:ext cx="7255041" cy="513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55041"/>
              </a:tblGrid>
              <a:tr h="513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1" dirty="0" smtClean="0">
                          <a:solidFill>
                            <a:schemeClr val="bg1"/>
                          </a:solidFill>
                        </a:rPr>
                        <a:t>core-hours = elapsed </a:t>
                      </a:r>
                      <a:r>
                        <a:rPr lang="en-US" sz="1900" i="1" dirty="0" err="1" smtClean="0">
                          <a:solidFill>
                            <a:schemeClr val="bg1"/>
                          </a:solidFill>
                        </a:rPr>
                        <a:t>walltime</a:t>
                      </a:r>
                      <a:r>
                        <a:rPr lang="en-US" sz="1900" i="1" dirty="0" smtClean="0">
                          <a:solidFill>
                            <a:schemeClr val="bg1"/>
                          </a:solidFill>
                        </a:rPr>
                        <a:t> * nodes</a:t>
                      </a:r>
                      <a:r>
                        <a:rPr lang="en-US" sz="1900" i="1" baseline="0" dirty="0" smtClean="0">
                          <a:solidFill>
                            <a:schemeClr val="bg1"/>
                          </a:solidFill>
                        </a:rPr>
                        <a:t> allocated * cores per node</a:t>
                      </a:r>
                      <a:endParaRPr lang="en-US" sz="19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E764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78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priority factor is job submit order</a:t>
            </a:r>
          </a:p>
          <a:p>
            <a:r>
              <a:rPr lang="en-US" dirty="0" smtClean="0"/>
              <a:t>Scheduling policies modify the “apparent” submit time to adjust priority</a:t>
            </a:r>
          </a:p>
          <a:p>
            <a:r>
              <a:rPr lang="en-US" dirty="0" smtClean="0"/>
              <a:t>Scheduling policies differ from system to system based on that system’s mission</a:t>
            </a:r>
          </a:p>
          <a:p>
            <a:pPr lvl="1"/>
            <a:r>
              <a:rPr lang="en-US" dirty="0" smtClean="0"/>
              <a:t>e.g. Titan heavily favors leadership-class jobs</a:t>
            </a:r>
          </a:p>
          <a:p>
            <a:r>
              <a:rPr lang="en-US" dirty="0" smtClean="0"/>
              <a:t>Smaller jobs can backfill even if larger jobs have higher priority</a:t>
            </a:r>
          </a:p>
        </p:txBody>
      </p:sp>
    </p:spTree>
    <p:extLst>
      <p:ext uri="{BB962C8B-B14F-4D97-AF65-F5344CB8AC3E}">
        <p14:creationId xmlns:p14="http://schemas.microsoft.com/office/powerpoint/2010/main" val="166672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Determining Why a Job Isn’t Running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 number of reasons</a:t>
            </a:r>
          </a:p>
          <a:p>
            <a:pPr lvl="1"/>
            <a:r>
              <a:rPr lang="en-US" dirty="0" smtClean="0"/>
              <a:t>Insufficient nodes available</a:t>
            </a:r>
          </a:p>
          <a:p>
            <a:pPr lvl="1"/>
            <a:r>
              <a:rPr lang="en-US" dirty="0" smtClean="0"/>
              <a:t>Pending downtime</a:t>
            </a:r>
          </a:p>
          <a:p>
            <a:pPr lvl="1"/>
            <a:r>
              <a:rPr lang="en-US" dirty="0" smtClean="0"/>
              <a:t>Queue policy</a:t>
            </a:r>
          </a:p>
          <a:p>
            <a:pPr lvl="1"/>
            <a:r>
              <a:rPr lang="en-US" dirty="0" smtClean="0"/>
              <a:t>Dependency on another job not met</a:t>
            </a:r>
          </a:p>
          <a:p>
            <a:r>
              <a:rPr lang="en-US" dirty="0" smtClean="0"/>
              <a:t>Use </a:t>
            </a:r>
            <a:r>
              <a:rPr lang="en-US" sz="2400" dirty="0" err="1" smtClean="0">
                <a:latin typeface="Courier"/>
                <a:cs typeface="Courier"/>
              </a:rPr>
              <a:t>checkjob</a:t>
            </a:r>
            <a:r>
              <a:rPr lang="en-US" sz="2400" dirty="0" smtClean="0">
                <a:latin typeface="Courier"/>
                <a:cs typeface="Courier"/>
              </a:rPr>
              <a:t> &lt;</a:t>
            </a:r>
            <a:r>
              <a:rPr lang="en-US" sz="2400" dirty="0" err="1" smtClean="0">
                <a:latin typeface="Courier"/>
                <a:cs typeface="Courier"/>
              </a:rPr>
              <a:t>jobid</a:t>
            </a:r>
            <a:r>
              <a:rPr lang="en-US" sz="2400" dirty="0" smtClean="0">
                <a:latin typeface="Courier"/>
                <a:cs typeface="Courier"/>
              </a:rPr>
              <a:t>&gt;</a:t>
            </a:r>
            <a:r>
              <a:rPr lang="en-US" dirty="0" smtClean="0"/>
              <a:t> to diagnose</a:t>
            </a:r>
          </a:p>
          <a:p>
            <a:pPr lvl="1"/>
            <a:r>
              <a:rPr lang="en-US" dirty="0" smtClean="0"/>
              <a:t>Use </a:t>
            </a:r>
            <a:r>
              <a:rPr lang="en-US" sz="2200" dirty="0">
                <a:latin typeface="Courier"/>
                <a:cs typeface="Courier"/>
              </a:rPr>
              <a:t>-</a:t>
            </a:r>
            <a:r>
              <a:rPr lang="en-US" sz="2200" dirty="0" smtClean="0">
                <a:latin typeface="Courier"/>
                <a:cs typeface="Courier"/>
              </a:rPr>
              <a:t>v</a:t>
            </a:r>
            <a:r>
              <a:rPr lang="en-US" dirty="0" smtClean="0"/>
              <a:t> for verbose mode</a:t>
            </a:r>
          </a:p>
          <a:p>
            <a:pPr lvl="1"/>
            <a:r>
              <a:rPr lang="en-US" dirty="0" smtClean="0"/>
              <a:t>Reason for job not running is usually near the end (although the verbiage may be confusing)</a:t>
            </a:r>
          </a:p>
          <a:p>
            <a:r>
              <a:rPr lang="en-US" dirty="0" smtClean="0"/>
              <a:t>Use </a:t>
            </a:r>
            <a:r>
              <a:rPr lang="en-US" sz="2400" dirty="0" err="1" smtClean="0">
                <a:latin typeface="Courier"/>
                <a:cs typeface="Courier"/>
              </a:rPr>
              <a:t>showres</a:t>
            </a:r>
            <a:r>
              <a:rPr lang="en-US" dirty="0" smtClean="0"/>
              <a:t> to see upcoming reservations/outages</a:t>
            </a:r>
          </a:p>
          <a:p>
            <a:pPr lvl="1"/>
            <a:r>
              <a:rPr lang="en-US" dirty="0" smtClean="0"/>
              <a:t>Also shows running jobs…look carefully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6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Determining Why a Job Isn’t Running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Insufficient resources available</a:t>
            </a:r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dirty="0" smtClean="0"/>
              <a:t>Unresolved </a:t>
            </a:r>
            <a:r>
              <a:rPr lang="en-US" dirty="0" err="1" smtClean="0"/>
              <a:t>depencency</a:t>
            </a:r>
            <a:endParaRPr lang="en-US" dirty="0" smtClean="0"/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dirty="0" smtClean="0"/>
              <a:t>Queue policy issue</a:t>
            </a:r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408" y="1859399"/>
            <a:ext cx="777630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NOTE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:  job cannot run  (insufficient available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procs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:  3264 available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4772" y="2909943"/>
            <a:ext cx="777630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NOTE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:  job cannot run  (dependency 1851375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jobcomplete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not met)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773" y="3885935"/>
            <a:ext cx="7776308" cy="160043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NOTE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:  job violates constraints for partition titan (job 1854474 violates active HARD MAXJOB limit of 2 for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qos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smallmaxjobs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user partition ALL (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Req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: 1 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InUse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: 2)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)</a:t>
            </a:r>
          </a:p>
          <a:p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BLOCK MSG: job 1854474 violates active HARD MAXJOB limit of 2 for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qos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smallmaxjobs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user partition ALL (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Req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: 1 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InUse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: 2) (recorded at last scheduling iteration)</a:t>
            </a:r>
          </a:p>
        </p:txBody>
      </p:sp>
    </p:spTree>
    <p:extLst>
      <p:ext uri="{BB962C8B-B14F-4D97-AF65-F5344CB8AC3E}">
        <p14:creationId xmlns:p14="http://schemas.microsoft.com/office/powerpoint/2010/main" val="172492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Determining </a:t>
            </a:r>
            <a:r>
              <a:rPr lang="en-US" dirty="0" smtClean="0"/>
              <a:t>Why </a:t>
            </a:r>
            <a:r>
              <a:rPr lang="en-US" dirty="0"/>
              <a:t>a </a:t>
            </a:r>
            <a:r>
              <a:rPr lang="en-US" dirty="0" smtClean="0"/>
              <a:t>Job Isn’t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Pending maintenance period/reservation</a:t>
            </a:r>
          </a:p>
          <a:p>
            <a:pPr lvl="1"/>
            <a:r>
              <a:rPr lang="en-US" dirty="0" smtClean="0"/>
              <a:t>This is example output from </a:t>
            </a:r>
            <a:r>
              <a:rPr lang="en-US" sz="2200" dirty="0" err="1" smtClean="0">
                <a:latin typeface="Courier"/>
                <a:cs typeface="Courier"/>
              </a:rPr>
              <a:t>showres</a:t>
            </a:r>
            <a:endParaRPr lang="en-US" sz="2200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Look for alphanumeric </a:t>
            </a:r>
            <a:r>
              <a:rPr lang="en-US" sz="2200" dirty="0" err="1" smtClean="0">
                <a:latin typeface="Courier"/>
                <a:cs typeface="Courier"/>
              </a:rPr>
              <a:t>ReservationIDs</a:t>
            </a:r>
            <a:r>
              <a:rPr lang="en-US" dirty="0" smtClean="0"/>
              <a:t> (those without letters are likely currently running jobs)</a:t>
            </a:r>
          </a:p>
          <a:p>
            <a:pPr lvl="1"/>
            <a:r>
              <a:rPr lang="en-US" dirty="0" smtClean="0"/>
              <a:t>Note the full system reservation starting in 15 hours (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PM.128</a:t>
            </a:r>
            <a:r>
              <a:rPr lang="en-US" dirty="0" smtClean="0"/>
              <a:t>)…is my job asking for more than 15 hours?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488" y="3865641"/>
            <a:ext cx="81280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ReservationID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  </a:t>
            </a:r>
            <a:r>
              <a:rPr lang="pt-BR" sz="1200" dirty="0" err="1" smtClean="0">
                <a:solidFill>
                  <a:srgbClr val="56FF49"/>
                </a:solidFill>
                <a:latin typeface="Courier"/>
                <a:cs typeface="Courier"/>
              </a:rPr>
              <a:t>Type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S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   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Start         </a:t>
            </a:r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End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Duration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    N/</a:t>
            </a:r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P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    </a:t>
            </a:r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StartTime</a:t>
            </a:r>
            <a:endParaRPr lang="pt-BR" sz="1200" dirty="0">
              <a:solidFill>
                <a:srgbClr val="56FF49"/>
              </a:solidFill>
              <a:latin typeface="Courier"/>
              <a:cs typeface="Courier"/>
            </a:endParaRPr>
          </a:p>
          <a:p>
            <a:endParaRPr lang="pt-BR" sz="1200" dirty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DTNOutage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.127  </a:t>
            </a:r>
            <a:r>
              <a:rPr lang="pt-BR" sz="1200" dirty="0" err="1" smtClean="0">
                <a:solidFill>
                  <a:srgbClr val="56FF49"/>
                </a:solidFill>
                <a:latin typeface="Courier"/>
                <a:cs typeface="Courier"/>
              </a:rPr>
              <a:t>User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-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15:05:13  1:03:05:13 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12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:00:00   11/176  </a:t>
            </a:r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Tue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 Jan 28 08:00:00</a:t>
            </a:r>
          </a:p>
          <a:p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PM.128         </a:t>
            </a:r>
            <a:r>
              <a:rPr lang="pt-BR" sz="1200" dirty="0" err="1" smtClean="0">
                <a:solidFill>
                  <a:srgbClr val="56FF49"/>
                </a:solidFill>
                <a:latin typeface="Courier"/>
                <a:cs typeface="Courier"/>
              </a:rPr>
              <a:t>User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-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15:05:13  1:03:05:13 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12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:00:00 18688/299008 </a:t>
            </a:r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Tue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 Jan 28 08:00:00</a:t>
            </a:r>
          </a:p>
          <a:p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PM_login.129   </a:t>
            </a:r>
            <a:r>
              <a:rPr lang="pt-BR" sz="1200" dirty="0" err="1" smtClean="0">
                <a:solidFill>
                  <a:srgbClr val="56FF49"/>
                </a:solidFill>
                <a:latin typeface="Courier"/>
                <a:cs typeface="Courier"/>
              </a:rPr>
              <a:t>User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-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15:05:13  1:03:05:13 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12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:00:00   16/2048 </a:t>
            </a:r>
            <a:r>
              <a:rPr lang="pt-BR" sz="1200" dirty="0" err="1">
                <a:solidFill>
                  <a:srgbClr val="56FF49"/>
                </a:solidFill>
                <a:latin typeface="Courier"/>
                <a:cs typeface="Courier"/>
              </a:rPr>
              <a:t>Tue</a:t>
            </a:r>
            <a:r>
              <a:rPr lang="pt-BR" sz="1200" dirty="0">
                <a:solidFill>
                  <a:srgbClr val="56FF49"/>
                </a:solidFill>
                <a:latin typeface="Courier"/>
                <a:cs typeface="Courier"/>
              </a:rPr>
              <a:t> Jan 28 </a:t>
            </a:r>
            <a:r>
              <a:rPr lang="pt-BR" sz="1200" dirty="0" smtClean="0">
                <a:solidFill>
                  <a:srgbClr val="56FF49"/>
                </a:solidFill>
                <a:latin typeface="Courier"/>
                <a:cs typeface="Courier"/>
              </a:rPr>
              <a:t>08:00:00</a:t>
            </a:r>
            <a:endParaRPr lang="pt-BR" sz="1200" dirty="0">
              <a:solidFill>
                <a:srgbClr val="56FF49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4898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Determining When a Job Will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difficult to tell since jobs submitted in the future can affect it</a:t>
            </a:r>
          </a:p>
          <a:p>
            <a:r>
              <a:rPr lang="en-US" dirty="0" smtClean="0"/>
              <a:t>Several utilities can give a general idea of start time</a:t>
            </a:r>
          </a:p>
          <a:p>
            <a:pPr lvl="1"/>
            <a:r>
              <a:rPr lang="en-US" sz="2200" dirty="0" err="1" smtClean="0">
                <a:latin typeface="Courier"/>
                <a:cs typeface="Courier"/>
              </a:rPr>
              <a:t>showstart</a:t>
            </a:r>
            <a:r>
              <a:rPr lang="en-US" sz="2200" dirty="0" smtClean="0">
                <a:latin typeface="Courier"/>
                <a:cs typeface="Courier"/>
              </a:rPr>
              <a:t> &lt;</a:t>
            </a:r>
            <a:r>
              <a:rPr lang="en-US" sz="2200" dirty="0" err="1" smtClean="0">
                <a:latin typeface="Courier"/>
                <a:cs typeface="Courier"/>
              </a:rPr>
              <a:t>jobid</a:t>
            </a:r>
            <a:r>
              <a:rPr lang="en-US" sz="2200" dirty="0" smtClean="0">
                <a:latin typeface="Courier"/>
                <a:cs typeface="Courier"/>
              </a:rPr>
              <a:t>&gt;</a:t>
            </a:r>
            <a:r>
              <a:rPr lang="en-US" dirty="0" smtClean="0"/>
              <a:t> is not always reliable</a:t>
            </a:r>
          </a:p>
          <a:p>
            <a:pPr lvl="1"/>
            <a:r>
              <a:rPr lang="en-US" sz="2200" dirty="0" err="1" smtClean="0">
                <a:latin typeface="Courier"/>
                <a:cs typeface="Courier"/>
              </a:rPr>
              <a:t>showq</a:t>
            </a:r>
            <a:r>
              <a:rPr lang="en-US" dirty="0" smtClean="0"/>
              <a:t> output is sorted by priority (can be helpful)</a:t>
            </a:r>
          </a:p>
          <a:p>
            <a:pPr lvl="1"/>
            <a:r>
              <a:rPr lang="en-US" sz="2200" dirty="0" err="1" smtClean="0">
                <a:latin typeface="Courier"/>
                <a:cs typeface="Courier"/>
              </a:rPr>
              <a:t>mdiag</a:t>
            </a:r>
            <a:r>
              <a:rPr lang="en-US" sz="2200" dirty="0" smtClean="0">
                <a:latin typeface="Courier"/>
                <a:cs typeface="Courier"/>
              </a:rPr>
              <a:t> -p</a:t>
            </a:r>
            <a:r>
              <a:rPr lang="en-US" dirty="0" smtClean="0"/>
              <a:t> gives detailed priority info</a:t>
            </a:r>
          </a:p>
          <a:p>
            <a:pPr lvl="2"/>
            <a:r>
              <a:rPr lang="en-US" dirty="0" smtClean="0"/>
              <a:t>Shows boosts based on job size</a:t>
            </a:r>
          </a:p>
          <a:p>
            <a:pPr lvl="2"/>
            <a:r>
              <a:rPr lang="en-US" dirty="0" smtClean="0"/>
              <a:t>Shows </a:t>
            </a:r>
            <a:r>
              <a:rPr lang="en-US" dirty="0" err="1" smtClean="0"/>
              <a:t>overallocation</a:t>
            </a:r>
            <a:r>
              <a:rPr lang="en-US" dirty="0" smtClean="0"/>
              <a:t> penalties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Dealing With Failed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nodes fail when your job starts</a:t>
            </a:r>
          </a:p>
          <a:p>
            <a:pPr lvl="1"/>
            <a:r>
              <a:rPr lang="en-US" dirty="0" smtClean="0"/>
              <a:t>Since node allocation has already happened, the batch system can’t replace them</a:t>
            </a:r>
          </a:p>
          <a:p>
            <a:pPr lvl="1"/>
            <a:r>
              <a:rPr lang="en-US" dirty="0" smtClean="0"/>
              <a:t>You can work around this by requesting “extra” nodes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0194" y="3102909"/>
            <a:ext cx="812800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#!/bin/bash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#PBS –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lnodes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=104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.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.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.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APRUN_RETURN_VALUE=1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while [[ $APRUN_RETURN_VALUE –ne 0 ]]; do</a:t>
            </a: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 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aprun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–n1600 ./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a.out</a:t>
            </a:r>
            <a:endParaRPr lang="en-US" sz="1400" dirty="0" smtClean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 APRUN_RETURN_VALUE=$?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done</a:t>
            </a:r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.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8818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OLCF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dirty="0" smtClean="0"/>
              <a:t>Stay </a:t>
            </a:r>
            <a:r>
              <a:rPr lang="en-US" sz="2400" dirty="0"/>
              <a:t>informed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dirty="0" smtClean="0"/>
              <a:t>Access the </a:t>
            </a:r>
            <a:r>
              <a:rPr lang="en-US" sz="2400" dirty="0"/>
              <a:t>software </a:t>
            </a:r>
            <a:r>
              <a:rPr lang="en-US" sz="2400" dirty="0" smtClean="0"/>
              <a:t>you </a:t>
            </a:r>
            <a:r>
              <a:rPr lang="en-US" sz="2400" dirty="0"/>
              <a:t>need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dirty="0" smtClean="0"/>
              <a:t>Discover how Titan &amp; Eos differ from typical clusters</a:t>
            </a:r>
            <a:endParaRPr lang="en-US" sz="2400" dirty="0"/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dirty="0" smtClean="0"/>
              <a:t>Understand the batch queue system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400" dirty="0" smtClean="0"/>
              <a:t>Master the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sz="2400" dirty="0" smtClean="0"/>
              <a:t> command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 startAt="6"/>
            </a:pPr>
            <a:r>
              <a:rPr lang="en-US" sz="2400" dirty="0"/>
              <a:t>Learn OLCF’s project &amp; allocation policies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 startAt="6"/>
            </a:pPr>
            <a:r>
              <a:rPr lang="en-US" sz="2400" dirty="0"/>
              <a:t>Familiarize yourself with available data storage options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 startAt="6"/>
            </a:pPr>
            <a:r>
              <a:rPr lang="en-US" sz="2400" dirty="0" smtClean="0"/>
              <a:t>Develop a data strategy</a:t>
            </a:r>
            <a:endParaRPr lang="en-US" sz="2400" dirty="0"/>
          </a:p>
          <a:p>
            <a:pPr marL="514350" indent="-514350">
              <a:lnSpc>
                <a:spcPct val="75000"/>
              </a:lnSpc>
              <a:buFont typeface="+mj-lt"/>
              <a:buAutoNum type="arabicPeriod" startAt="6"/>
            </a:pPr>
            <a:r>
              <a:rPr lang="en-US" sz="2400" dirty="0"/>
              <a:t>Become </a:t>
            </a:r>
            <a:r>
              <a:rPr lang="en-US" sz="2400" dirty="0" err="1"/>
              <a:t>Lustre</a:t>
            </a:r>
            <a:r>
              <a:rPr lang="en-US" sz="2400" baseline="30000" dirty="0"/>
              <a:t>® </a:t>
            </a:r>
            <a:r>
              <a:rPr lang="en-US" sz="2400" dirty="0"/>
              <a:t>savvy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 startAt="6"/>
            </a:pPr>
            <a:r>
              <a:rPr lang="en-US" sz="2400" dirty="0"/>
              <a:t>Optimize HPSS usage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 startAt="6"/>
            </a:pPr>
            <a:r>
              <a:rPr lang="en-US" sz="2400" dirty="0"/>
              <a:t>Know how to get help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9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661993"/>
          </a:xfrm>
        </p:spPr>
        <p:txBody>
          <a:bodyPr/>
          <a:lstStyle/>
          <a:p>
            <a:r>
              <a:rPr lang="en-US" dirty="0" smtClean="0"/>
              <a:t>Best Practice #5: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Master the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6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b="1" dirty="0" smtClean="0">
                <a:latin typeface="+mj-lt"/>
                <a:ea typeface="Courier" charset="0"/>
                <a:cs typeface="Courier" charset="0"/>
              </a:rPr>
              <a:t>Important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66722"/>
              </p:ext>
            </p:extLst>
          </p:nvPr>
        </p:nvGraphicFramePr>
        <p:xfrm>
          <a:off x="201168" y="1443385"/>
          <a:ext cx="8627146" cy="431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2972"/>
                <a:gridCol w="761417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-n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number of MPI tasks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-N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MPI tasks per physical node (&lt;=16 on Titan, varies on Eos)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-S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MPI tasks per NUMA node (&lt;=8 on Titan, varies on Eos)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-d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Reserve this number of</a:t>
                      </a:r>
                      <a:r>
                        <a:rPr lang="en-US" baseline="0" dirty="0" smtClean="0"/>
                        <a:t> cores for each MPI task &amp; its threads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-j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tasks per Compute Unit  </a:t>
                      </a:r>
                      <a:br>
                        <a:rPr lang="en-US" dirty="0" smtClean="0"/>
                      </a:br>
                      <a:r>
                        <a:rPr lang="en-US" i="1" dirty="0" smtClean="0"/>
                        <a:t>On Titan, </a:t>
                      </a:r>
                      <a:r>
                        <a:rPr lang="en-US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-j1</a:t>
                      </a:r>
                      <a:r>
                        <a:rPr lang="en-US" i="1" dirty="0" smtClean="0"/>
                        <a:t> idles 1</a:t>
                      </a:r>
                      <a:r>
                        <a:rPr lang="en-US" i="1" baseline="0" dirty="0" smtClean="0"/>
                        <a:t> core per Bulldozer, </a:t>
                      </a:r>
                      <a:r>
                        <a:rPr lang="en-US" i="1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-j2</a:t>
                      </a:r>
                      <a:r>
                        <a:rPr lang="en-US" i="1" baseline="0" dirty="0" smtClean="0"/>
                        <a:t> uses both cores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i="1" dirty="0" smtClean="0"/>
                        <a:t>On Eos, </a:t>
                      </a:r>
                      <a:r>
                        <a:rPr lang="en-US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-j1</a:t>
                      </a:r>
                      <a:r>
                        <a:rPr lang="en-US" i="1" dirty="0" smtClean="0"/>
                        <a:t> disables Hyper-Threading</a:t>
                      </a:r>
                      <a:r>
                        <a:rPr lang="en-US" i="1" baseline="0" dirty="0" smtClean="0"/>
                        <a:t> while </a:t>
                      </a:r>
                      <a:r>
                        <a:rPr lang="en-US" i="1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-j2</a:t>
                      </a:r>
                      <a:r>
                        <a:rPr lang="en-US" i="1" baseline="0" dirty="0" smtClean="0"/>
                        <a:t> enables it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-cc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Binds tasks to cores (prevents the OS from migrating tasks between cores within a node)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-r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Assigns</a:t>
                      </a:r>
                      <a:r>
                        <a:rPr lang="en-US" i="0" baseline="0" dirty="0" smtClean="0"/>
                        <a:t> system services to a compute core.  Specified as </a:t>
                      </a:r>
                      <a:r>
                        <a:rPr lang="en-US" i="0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-r1</a:t>
                      </a:r>
                      <a:r>
                        <a:rPr lang="en-US" i="0" baseline="0" dirty="0" smtClean="0"/>
                        <a:t>.  Reduces the cores available for your code, but may improve performance by preventing unexpected context switches (i.e. limits “jitter”)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97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Environment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dirty="0" smtClean="0"/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17833"/>
              </p:ext>
            </p:extLst>
          </p:nvPr>
        </p:nvGraphicFramePr>
        <p:xfrm>
          <a:off x="192023" y="1443385"/>
          <a:ext cx="8757577" cy="384556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62174"/>
                <a:gridCol w="1895961"/>
                <a:gridCol w="319944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OMP_NUM_THREADS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Number of </a:t>
                      </a:r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 threads to spawn per MPI task</a:t>
                      </a:r>
                      <a:r>
                        <a:rPr lang="en-US" baseline="0" dirty="0" smtClean="0"/>
                        <a:t> (can also be controlled by calls in the code)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MPICH_RANK_REORDER_METHOD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Controls how tasks are placed on nodes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0: Round robin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1: SMP style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2: Folded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3: Custom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[0+4],  [1+5],  [2+6],  [3+7]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[0+1],  [2+3],  [4+5],  [6+7]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[0+7],  [1+6],  [2+5],  [4+3]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MPICH_RANK_ORDER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name of a file which contains the rank order for </a:t>
                      </a:r>
                      <a:r>
                        <a:rPr lang="en-US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MPICH_RANK_REORDER_METHOD=3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APRUN_XFER_LIMITS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If</a:t>
                      </a:r>
                      <a:r>
                        <a:rPr lang="en-US" baseline="0" dirty="0" smtClean="0"/>
                        <a:t> set, shell limits (i.e. things set with </a:t>
                      </a:r>
                      <a:r>
                        <a:rPr lang="en-US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limit</a:t>
                      </a:r>
                      <a:r>
                        <a:rPr lang="en-US" baseline="0" dirty="0" smtClean="0">
                          <a:latin typeface="+mn-lt"/>
                          <a:ea typeface="Courier" charset="0"/>
                          <a:cs typeface="Courier" charset="0"/>
                        </a:rPr>
                        <a:t> or </a:t>
                      </a:r>
                      <a:r>
                        <a:rPr lang="en-US" baseline="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ulimit</a:t>
                      </a:r>
                      <a:r>
                        <a:rPr lang="en-US" baseline="0" dirty="0" smtClean="0"/>
                        <a:t>) will be passed to the compute nodes</a:t>
                      </a:r>
                      <a:endParaRPr lang="en-US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99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OpenMP</a:t>
            </a:r>
            <a:r>
              <a:rPr lang="en-US" dirty="0" smtClean="0"/>
              <a:t> codes, you </a:t>
            </a:r>
            <a:r>
              <a:rPr lang="en-US" b="1" i="1" dirty="0" smtClean="0"/>
              <a:t>must</a:t>
            </a:r>
            <a:r>
              <a:rPr lang="en-US" dirty="0" smtClean="0"/>
              <a:t> use both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OMP_NUM_THREADS</a:t>
            </a:r>
            <a:r>
              <a:rPr lang="en-US" dirty="0" smtClean="0"/>
              <a:t> and the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-d</a:t>
            </a:r>
            <a:r>
              <a:rPr lang="en-US" dirty="0" smtClean="0"/>
              <a:t> option to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dirty="0" smtClean="0">
                <a:latin typeface="+mn-lt"/>
                <a:ea typeface="Courier" charset="0"/>
                <a:cs typeface="Courier" charset="0"/>
              </a:rPr>
              <a:t>The system spawns the number of threads specified by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OMP_NUM_THREADS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 (or appropriate calls in the code)</a:t>
            </a:r>
          </a:p>
          <a:p>
            <a:pPr lvl="1"/>
            <a:r>
              <a:rPr lang="en-US" dirty="0" smtClean="0">
                <a:latin typeface="+mn-lt"/>
                <a:ea typeface="Courier" charset="0"/>
                <a:cs typeface="Courier" charset="0"/>
              </a:rPr>
              <a:t>The system schedules those across the number of cores reserved by the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-d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 option</a:t>
            </a:r>
            <a:br>
              <a:rPr lang="en-US" dirty="0" smtClean="0">
                <a:latin typeface="+mn-lt"/>
                <a:ea typeface="Courier" charset="0"/>
                <a:cs typeface="Courier" charset="0"/>
              </a:rPr>
            </a:br>
            <a:r>
              <a:rPr lang="en-US" dirty="0" smtClean="0">
                <a:latin typeface="+mn-lt"/>
                <a:ea typeface="Courier" charset="0"/>
                <a:cs typeface="Courier" charset="0"/>
              </a:rPr>
              <a:t/>
            </a:r>
            <a:br>
              <a:rPr lang="en-US" dirty="0" smtClean="0">
                <a:latin typeface="+mn-lt"/>
                <a:ea typeface="Courier" charset="0"/>
                <a:cs typeface="Courier" charset="0"/>
              </a:rPr>
            </a:br>
            <a:r>
              <a:rPr lang="en-US" i="1" dirty="0" smtClean="0">
                <a:latin typeface="+mn-lt"/>
                <a:ea typeface="Courier" charset="0"/>
                <a:cs typeface="Courier" charset="0"/>
              </a:rPr>
              <a:t>N.B.: If you don’t specify a </a:t>
            </a:r>
            <a:r>
              <a:rPr lang="en-US" sz="2200" i="1" dirty="0" smtClean="0">
                <a:latin typeface="Courier" charset="0"/>
                <a:ea typeface="Courier" charset="0"/>
                <a:cs typeface="Courier" charset="0"/>
              </a:rPr>
              <a:t>-d</a:t>
            </a:r>
            <a:r>
              <a:rPr lang="en-US" i="1" dirty="0" smtClean="0">
                <a:latin typeface="+mn-lt"/>
                <a:ea typeface="Courier" charset="0"/>
                <a:cs typeface="Courier" charset="0"/>
              </a:rPr>
              <a:t> option, the system will default to 1…meaning all threads go to a single core!</a:t>
            </a:r>
            <a:endParaRPr lang="en-US" i="1" dirty="0">
              <a:latin typeface="+mn-lt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0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837324" cy="4195415"/>
          </a:xfrm>
        </p:spPr>
        <p:txBody>
          <a:bodyPr/>
          <a:lstStyle/>
          <a:p>
            <a:r>
              <a:rPr lang="en-US" dirty="0" smtClean="0"/>
              <a:t>Floating-point-intensive codes on Titan may get better performance with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-j1</a:t>
            </a:r>
            <a:r>
              <a:rPr lang="en-US" dirty="0" smtClean="0"/>
              <a:t> (i.e. “idle” one integer core per Bulldozer)</a:t>
            </a:r>
          </a:p>
          <a:p>
            <a:pPr lvl="1"/>
            <a:r>
              <a:rPr lang="en-US" i="1" dirty="0" smtClean="0"/>
              <a:t>No, this is not “wasting” half of your cores!</a:t>
            </a:r>
          </a:p>
          <a:p>
            <a:r>
              <a:rPr lang="en-US" dirty="0" smtClean="0"/>
              <a:t>Consider the total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task layout you’ve requested when determining how many nodes your job needs</a:t>
            </a:r>
          </a:p>
          <a:p>
            <a:r>
              <a:rPr lang="en-US" dirty="0" smtClean="0">
                <a:latin typeface="+mn-lt"/>
                <a:ea typeface="Courier" charset="0"/>
                <a:cs typeface="Courier" charset="0"/>
              </a:rPr>
              <a:t>Don’t run &gt;100 simultaneous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 commands</a:t>
            </a:r>
            <a:br>
              <a:rPr lang="en-US" dirty="0" smtClean="0">
                <a:latin typeface="+mn-lt"/>
                <a:ea typeface="Courier" charset="0"/>
                <a:cs typeface="Courier" charset="0"/>
              </a:rPr>
            </a:br>
            <a:r>
              <a:rPr lang="en-US" dirty="0" smtClean="0">
                <a:latin typeface="+mn-lt"/>
                <a:ea typeface="Courier" charset="0"/>
                <a:cs typeface="Courier" charset="0"/>
              </a:rPr>
              <a:t>(If you need to do this, contact us about </a:t>
            </a:r>
            <a:r>
              <a:rPr lang="en-US" i="1" dirty="0" err="1" smtClean="0">
                <a:latin typeface="+mn-lt"/>
                <a:ea typeface="Courier" charset="0"/>
                <a:cs typeface="Courier" charset="0"/>
              </a:rPr>
              <a:t>wraprun</a:t>
            </a:r>
            <a:r>
              <a:rPr lang="en-US" i="1" dirty="0" smtClean="0">
                <a:latin typeface="+mn-lt"/>
                <a:ea typeface="Courier" charset="0"/>
                <a:cs typeface="Courier" charset="0"/>
              </a:rPr>
              <a:t>)</a:t>
            </a:r>
            <a:endParaRPr lang="en-US" dirty="0" smtClean="0">
              <a:latin typeface="+mn-lt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+mn-lt"/>
                <a:ea typeface="Courier" charset="0"/>
                <a:cs typeface="Courier" charset="0"/>
              </a:rPr>
              <a:t>For more information/documentation, try </a:t>
            </a:r>
            <a:br>
              <a:rPr lang="en-US" dirty="0" smtClean="0">
                <a:latin typeface="+mn-lt"/>
                <a:ea typeface="Courier" charset="0"/>
                <a:cs typeface="Courier" charset="0"/>
              </a:rPr>
            </a:br>
            <a:r>
              <a:rPr lang="en-US" dirty="0" smtClean="0">
                <a:latin typeface="+mn-lt"/>
                <a:ea typeface="Courier" charset="0"/>
                <a:cs typeface="Courier" charset="0"/>
              </a:rPr>
              <a:t>“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man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” and/or “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man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intro_mpi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1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 provides a great deal of control in task layout</a:t>
            </a:r>
          </a:p>
          <a:p>
            <a:pPr lvl="1"/>
            <a:r>
              <a:rPr lang="en-US" dirty="0" smtClean="0"/>
              <a:t>Because of this flexibility, it can be easy to request a task layout that cannot be fulfilled</a:t>
            </a:r>
          </a:p>
          <a:p>
            <a:pPr lvl="1"/>
            <a:r>
              <a:rPr lang="en-US" dirty="0" smtClean="0"/>
              <a:t>Any of several error messages will be provided if there is a job layout problem</a:t>
            </a:r>
          </a:p>
          <a:p>
            <a:pPr lvl="2"/>
            <a:r>
              <a:rPr lang="en-US" dirty="0" smtClean="0"/>
              <a:t>These are described on the upcoming slides</a:t>
            </a:r>
          </a:p>
          <a:p>
            <a:pPr lvl="2"/>
            <a:r>
              <a:rPr lang="en-US" dirty="0" smtClean="0"/>
              <a:t>There are very subtle differences between these errors and it’s easy to get confused, so feel free to ask questions </a:t>
            </a:r>
          </a:p>
          <a:p>
            <a:pPr lvl="2"/>
            <a:r>
              <a:rPr lang="en-US" dirty="0" smtClean="0"/>
              <a:t>There’s a slide showing some examples that lead to these errors…feel free to try your own experiments</a:t>
            </a:r>
          </a:p>
        </p:txBody>
      </p:sp>
    </p:spTree>
    <p:extLst>
      <p:ext uri="{BB962C8B-B14F-4D97-AF65-F5344CB8AC3E}">
        <p14:creationId xmlns:p14="http://schemas.microsoft.com/office/powerpoint/2010/main" val="49574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/>
              <a:t> Error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latin typeface="Courier"/>
                <a:cs typeface="Courier"/>
              </a:rPr>
              <a:t>aprun</a:t>
            </a:r>
            <a:r>
              <a:rPr lang="en-US" sz="2200" dirty="0">
                <a:latin typeface="Courier"/>
                <a:cs typeface="Courier"/>
              </a:rPr>
              <a:t>: [NID 94]Exec </a:t>
            </a:r>
            <a:r>
              <a:rPr lang="en-US" sz="2200" dirty="0" err="1">
                <a:latin typeface="Courier"/>
                <a:cs typeface="Courier"/>
              </a:rPr>
              <a:t>a.out</a:t>
            </a:r>
            <a:r>
              <a:rPr lang="en-US" sz="2200" dirty="0">
                <a:latin typeface="Courier"/>
                <a:cs typeface="Courier"/>
              </a:rPr>
              <a:t> failed: </a:t>
            </a:r>
            <a:r>
              <a:rPr lang="en-US" sz="2200" dirty="0" err="1">
                <a:latin typeface="Courier"/>
                <a:cs typeface="Courier"/>
              </a:rPr>
              <a:t>chdir</a:t>
            </a:r>
            <a:r>
              <a:rPr lang="en-US" sz="2200" dirty="0">
                <a:latin typeface="Courier"/>
                <a:cs typeface="Courier"/>
              </a:rPr>
              <a:t> /</a:t>
            </a:r>
            <a:r>
              <a:rPr lang="en-US" sz="2200" dirty="0" err="1">
                <a:latin typeface="Courier"/>
                <a:cs typeface="Courier"/>
              </a:rPr>
              <a:t>autofs</a:t>
            </a:r>
            <a:r>
              <a:rPr lang="en-US" sz="2200" dirty="0">
                <a:latin typeface="Courier"/>
                <a:cs typeface="Courier"/>
              </a:rPr>
              <a:t>/na1_home/user1 No such file or directory</a:t>
            </a:r>
            <a:endParaRPr lang="en-US" sz="2200" dirty="0" smtClean="0"/>
          </a:p>
          <a:p>
            <a:r>
              <a:rPr lang="en-US" sz="2400" dirty="0" smtClean="0"/>
              <a:t>You tried to access a non-existent directory on a compute node (the key is “</a:t>
            </a:r>
            <a:r>
              <a:rPr lang="en-US" sz="2400" i="1" dirty="0" smtClean="0"/>
              <a:t>No such file or directory</a:t>
            </a:r>
            <a:r>
              <a:rPr lang="en-US" sz="2400" dirty="0" smtClean="0"/>
              <a:t>”)</a:t>
            </a:r>
          </a:p>
          <a:p>
            <a:pPr lvl="1"/>
            <a:r>
              <a:rPr lang="en-US" sz="2000" dirty="0" smtClean="0"/>
              <a:t>When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sz="2000" dirty="0" smtClean="0"/>
              <a:t> starts a task on a compute node, it will cd into the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$CWD</a:t>
            </a:r>
            <a:r>
              <a:rPr lang="en-US" sz="2000" dirty="0" smtClean="0"/>
              <a:t> of the shell from which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sz="2000" dirty="0" smtClean="0"/>
              <a:t> was called</a:t>
            </a:r>
          </a:p>
          <a:p>
            <a:pPr lvl="1"/>
            <a:r>
              <a:rPr lang="en-US" sz="2000" dirty="0" smtClean="0"/>
              <a:t>Remember, compute nodes don’t mount all directories</a:t>
            </a:r>
          </a:p>
          <a:p>
            <a:pPr lvl="1"/>
            <a:r>
              <a:rPr lang="en-US" sz="2000" dirty="0" smtClean="0"/>
              <a:t>Your batch script starts in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$HOME</a:t>
            </a:r>
            <a:r>
              <a:rPr lang="en-US" sz="2000" dirty="0" smtClean="0"/>
              <a:t>, so you’ll always need to do a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cd</a:t>
            </a:r>
          </a:p>
          <a:p>
            <a:r>
              <a:rPr lang="en-US" sz="2400" dirty="0" smtClean="0"/>
              <a:t>To fix, run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sz="2400" dirty="0" smtClean="0"/>
              <a:t> from a directory visible to compute  nodes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000" i="1" dirty="0" smtClean="0"/>
              <a:t>Also remember to place input files, .so files, etc. in directories 	visible to compute nodes (failure to do so won’t cause this error, 	but this seems like a logical place to mention it)</a:t>
            </a:r>
          </a:p>
        </p:txBody>
      </p:sp>
    </p:spTree>
    <p:extLst>
      <p:ext uri="{BB962C8B-B14F-4D97-AF65-F5344CB8AC3E}">
        <p14:creationId xmlns:p14="http://schemas.microsoft.com/office/powerpoint/2010/main" val="399942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/>
              <a:t> Error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7" y="1443385"/>
            <a:ext cx="8802155" cy="41954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apsched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: claim 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exceeds reservation's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node-count</a:t>
            </a:r>
            <a:endParaRPr lang="en-US" sz="2200" dirty="0" smtClean="0">
              <a:latin typeface="+mn-lt"/>
              <a:cs typeface="Courier"/>
            </a:endParaRPr>
          </a:p>
          <a:p>
            <a:r>
              <a:rPr lang="en-US" sz="2400" dirty="0" smtClean="0">
                <a:latin typeface="+mn-lt"/>
                <a:cs typeface="Courier"/>
              </a:rPr>
              <a:t>You are trying to use more physical nodes than are available to your job because…</a:t>
            </a:r>
          </a:p>
          <a:p>
            <a:pPr lvl="1"/>
            <a:r>
              <a:rPr lang="en-US" sz="2000" dirty="0" smtClean="0">
                <a:cs typeface="Courier"/>
              </a:rPr>
              <a:t>The </a:t>
            </a:r>
            <a:r>
              <a:rPr lang="en-US" sz="1800" dirty="0" err="1">
                <a:latin typeface="Courier"/>
                <a:cs typeface="Courier"/>
              </a:rPr>
              <a:t>aprun</a:t>
            </a:r>
            <a:r>
              <a:rPr lang="en-US" sz="2000" dirty="0"/>
              <a:t> request requires more nodes than the job </a:t>
            </a:r>
            <a:r>
              <a:rPr lang="en-US" sz="2000" dirty="0" smtClean="0"/>
              <a:t>requested, or</a:t>
            </a:r>
            <a:endParaRPr lang="en-US" sz="2000" i="1" dirty="0"/>
          </a:p>
          <a:p>
            <a:pPr lvl="1"/>
            <a:r>
              <a:rPr lang="en-US" sz="2000" dirty="0"/>
              <a:t>Your request was correct, but at launch time some nodes were discovered to be down (see potential fix later in this presentation</a:t>
            </a:r>
            <a:r>
              <a:rPr lang="en-US" sz="2000" dirty="0" smtClean="0"/>
              <a:t>)</a:t>
            </a:r>
            <a:endParaRPr lang="en-US" sz="2000" dirty="0" smtClean="0">
              <a:latin typeface="+mn-lt"/>
              <a:cs typeface="Courier"/>
            </a:endParaRPr>
          </a:p>
          <a:p>
            <a:r>
              <a:rPr lang="en-US" sz="2400" dirty="0" smtClean="0">
                <a:latin typeface="+mn-lt"/>
                <a:cs typeface="Courier"/>
              </a:rPr>
              <a:t>To fix</a:t>
            </a:r>
          </a:p>
          <a:p>
            <a:pPr lvl="1"/>
            <a:r>
              <a:rPr lang="en-US" sz="2000" dirty="0" smtClean="0">
                <a:latin typeface="+mn-lt"/>
                <a:cs typeface="Courier"/>
              </a:rPr>
              <a:t>Double-check your </a:t>
            </a:r>
            <a:r>
              <a:rPr lang="en-US" sz="2000" dirty="0" err="1" smtClean="0">
                <a:latin typeface="+mn-lt"/>
                <a:cs typeface="Courier"/>
              </a:rPr>
              <a:t>aprun</a:t>
            </a:r>
            <a:r>
              <a:rPr lang="en-US" sz="2000" dirty="0" smtClean="0">
                <a:latin typeface="+mn-lt"/>
                <a:cs typeface="Courier"/>
              </a:rPr>
              <a:t>/node request and re-submit</a:t>
            </a:r>
          </a:p>
          <a:p>
            <a:pPr lvl="1"/>
            <a:r>
              <a:rPr lang="en-US" sz="2000" dirty="0" smtClean="0">
                <a:latin typeface="+mn-lt"/>
                <a:cs typeface="Courier"/>
              </a:rPr>
              <a:t>If the request appears to be correct, you may wish to contact us to see if there were node failures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6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/>
              <a:t> Error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759820" cy="41954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apsched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: claim exceeds reservation’s CPUs</a:t>
            </a:r>
            <a:endParaRPr lang="en-US" sz="2200" dirty="0">
              <a:latin typeface="+mn-lt"/>
              <a:cs typeface="Courier"/>
            </a:endParaRPr>
          </a:p>
          <a:p>
            <a:r>
              <a:rPr lang="en-US" sz="2400" dirty="0" smtClean="0">
                <a:latin typeface="+mn-lt"/>
                <a:cs typeface="Courier"/>
              </a:rPr>
              <a:t>There’s a problem with the intra-node layout of your job</a:t>
            </a:r>
          </a:p>
          <a:p>
            <a:pPr lvl="1"/>
            <a:r>
              <a:rPr lang="en-US" sz="2000" dirty="0" smtClean="0">
                <a:cs typeface="Courier"/>
              </a:rPr>
              <a:t>You’re requesting more NUMA nodes than are present on the physical node </a:t>
            </a:r>
            <a:r>
              <a:rPr lang="en-US" sz="2000" dirty="0" smtClean="0"/>
              <a:t>(i.e.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-N4 -S1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>
                <a:cs typeface="Courier"/>
              </a:rPr>
              <a:t>You’ve “deactivated” half of your cores with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–j1</a:t>
            </a:r>
            <a:r>
              <a:rPr lang="en-US" sz="2000" dirty="0" smtClean="0">
                <a:cs typeface="Courier"/>
              </a:rPr>
              <a:t>, but your remaining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sz="2000" dirty="0" smtClean="0">
                <a:cs typeface="Courier"/>
              </a:rPr>
              <a:t> options require some/all of the deactivated cores</a:t>
            </a:r>
            <a:br>
              <a:rPr lang="en-US" sz="2000" dirty="0" smtClean="0">
                <a:cs typeface="Courier"/>
              </a:rPr>
            </a:br>
            <a:r>
              <a:rPr lang="en-US" sz="2000" dirty="0" smtClean="0">
                <a:cs typeface="Courier"/>
              </a:rPr>
              <a:t>(i.e.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-j1 -S8</a:t>
            </a:r>
            <a:r>
              <a:rPr lang="en-US" sz="2000" dirty="0" smtClean="0">
                <a:cs typeface="Courier"/>
              </a:rPr>
              <a:t> on Titan or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-j1 -S16</a:t>
            </a:r>
            <a:r>
              <a:rPr lang="en-US" sz="2000" dirty="0" smtClean="0">
                <a:cs typeface="Courier"/>
              </a:rPr>
              <a:t> on Eos)</a:t>
            </a:r>
          </a:p>
          <a:p>
            <a:r>
              <a:rPr lang="en-US" sz="2400" dirty="0" smtClean="0">
                <a:cs typeface="Courier"/>
              </a:rPr>
              <a:t>To fix, modify your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sz="2400" dirty="0" smtClean="0">
                <a:cs typeface="Courier"/>
              </a:rPr>
              <a:t> command to ensure </a:t>
            </a:r>
          </a:p>
          <a:p>
            <a:pPr lvl="1"/>
            <a:r>
              <a:rPr lang="en-US" sz="2000" dirty="0" smtClean="0">
                <a:cs typeface="Courier"/>
              </a:rPr>
              <a:t>You’re not requesting more NUMA nodes than are present on each physical node (currently 2 for both Titan and Eos)</a:t>
            </a:r>
          </a:p>
          <a:p>
            <a:pPr lvl="1"/>
            <a:r>
              <a:rPr lang="en-US" sz="2000" dirty="0" smtClean="0">
                <a:cs typeface="Courier"/>
              </a:rPr>
              <a:t>You’re not idling cores/disabling Hyper-Threading while simultaneously requesting those resources via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-S</a:t>
            </a:r>
            <a:r>
              <a:rPr lang="en-US" sz="2000" dirty="0" smtClean="0">
                <a:cs typeface="Courier"/>
              </a:rPr>
              <a:t>,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-d</a:t>
            </a:r>
            <a:r>
              <a:rPr lang="en-US" sz="2000" dirty="0" smtClean="0">
                <a:cs typeface="Courier"/>
              </a:rPr>
              <a:t>, or other options</a:t>
            </a:r>
          </a:p>
          <a:p>
            <a:endParaRPr lang="en-US" sz="2400" dirty="0" smtClean="0">
              <a:cs typeface="Courier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40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/>
              <a:t> Error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759820" cy="4195415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 err="1">
                <a:latin typeface="Courier" charset="0"/>
                <a:ea typeface="Courier" charset="0"/>
                <a:cs typeface="Courier" charset="0"/>
              </a:rPr>
              <a:t>apsched</a:t>
            </a: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-S </a:t>
            </a: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value cannot exceed max CPUs/NUMA </a:t>
            </a: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node</a:t>
            </a:r>
            <a:br>
              <a:rPr lang="en-US" sz="21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sz="2100" dirty="0" err="1" smtClean="0">
                <a:latin typeface="Courier" charset="0"/>
                <a:ea typeface="Courier" charset="0"/>
                <a:cs typeface="Courier" charset="0"/>
              </a:rPr>
              <a:t>apsched</a:t>
            </a: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: -S times -d cannot exceed max CPUs/NUMA </a:t>
            </a: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node</a:t>
            </a:r>
            <a:endParaRPr lang="en-US" sz="2100" dirty="0" smtClean="0">
              <a:latin typeface="+mn-lt"/>
              <a:cs typeface="Courier"/>
            </a:endParaRPr>
          </a:p>
          <a:p>
            <a:r>
              <a:rPr lang="en-US" sz="2400" dirty="0" smtClean="0">
                <a:latin typeface="+mn-lt"/>
                <a:cs typeface="Courier"/>
              </a:rPr>
              <a:t>You’re trying to use more cores per NUMA node than are physically present</a:t>
            </a:r>
          </a:p>
          <a:p>
            <a:pPr lvl="1"/>
            <a:r>
              <a:rPr lang="en-US" sz="2000" dirty="0" smtClean="0">
                <a:latin typeface="+mn-lt"/>
                <a:cs typeface="Courier"/>
              </a:rPr>
              <a:t>The “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exceeds reservation’s CPUs</a:t>
            </a:r>
            <a:r>
              <a:rPr lang="en-US" sz="2000" dirty="0" smtClean="0">
                <a:latin typeface="+mn-lt"/>
                <a:cs typeface="Courier"/>
              </a:rPr>
              <a:t>” error is similar but indicates the NUMA node has enough cores but you’ve deactivated some; this error means it doesn’t have enough cores no matter what</a:t>
            </a:r>
            <a:endParaRPr lang="en-US" sz="1600" dirty="0" smtClean="0">
              <a:latin typeface="+mn-lt"/>
              <a:cs typeface="Courier"/>
            </a:endParaRPr>
          </a:p>
          <a:p>
            <a:r>
              <a:rPr lang="en-US" sz="2400" dirty="0" smtClean="0">
                <a:latin typeface="+mn-lt"/>
                <a:cs typeface="Courier"/>
              </a:rPr>
              <a:t>To fix, make sure your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-S</a:t>
            </a:r>
            <a:r>
              <a:rPr lang="en-US" sz="2400" dirty="0" smtClean="0">
                <a:latin typeface="+mn-lt"/>
                <a:cs typeface="Courier"/>
              </a:rPr>
              <a:t> request (or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-S</a:t>
            </a:r>
            <a:r>
              <a:rPr lang="en-US" sz="2400" dirty="0" smtClean="0">
                <a:latin typeface="+mn-lt"/>
                <a:cs typeface="Courier"/>
              </a:rPr>
              <a:t> times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-d</a:t>
            </a:r>
            <a:r>
              <a:rPr lang="en-US" sz="2400" dirty="0" smtClean="0">
                <a:latin typeface="+mn-lt"/>
                <a:cs typeface="Courier"/>
              </a:rPr>
              <a:t> if you specify both) is less than the number of cores per NUMA node (8 for Titan; 16 for Eos)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 smtClean="0">
              <a:latin typeface="+mn-lt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1052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269578"/>
          </a:xfrm>
        </p:spPr>
        <p:txBody>
          <a:bodyPr/>
          <a:lstStyle/>
          <a:p>
            <a:r>
              <a:rPr lang="en-US" dirty="0" smtClean="0"/>
              <a:t>Best Practice 1: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Stay </a:t>
            </a:r>
            <a:r>
              <a:rPr lang="en-US" dirty="0"/>
              <a:t>i</a:t>
            </a:r>
            <a:r>
              <a:rPr lang="en-US" dirty="0" smtClean="0"/>
              <a:t>nformed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4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apsched</a:t>
            </a:r>
            <a:r>
              <a:rPr lang="en-US" dirty="0" smtClean="0"/>
              <a:t> errors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701898"/>
              </p:ext>
            </p:extLst>
          </p:nvPr>
        </p:nvGraphicFramePr>
        <p:xfrm>
          <a:off x="210602" y="1795535"/>
          <a:ext cx="8642350" cy="47244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64235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$ </a:t>
                      </a: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aprun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 -n4 -N2 ./</a:t>
                      </a: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a.out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/>
                      </a:r>
                      <a:b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</a:b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apsched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: claim exceeds reservation's node-count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…because 4 tasks (</a:t>
                      </a: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-n4</a:t>
                      </a: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)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@ 2 per node </a:t>
                      </a:r>
                      <a:r>
                        <a:rPr lang="en-US" sz="2000" i="1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(</a:t>
                      </a:r>
                      <a:r>
                        <a:rPr lang="en-US" sz="1800" i="1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-N2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) requires 2 nodes but we only have 1</a:t>
                      </a:r>
                      <a:endParaRPr lang="en-US" sz="2000" i="1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$ </a:t>
                      </a:r>
                      <a:r>
                        <a:rPr lang="en-US" sz="1800" i="1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aprun</a:t>
                      </a: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 -n2 -S1 -j1 -d8 ./</a:t>
                      </a:r>
                      <a:r>
                        <a:rPr lang="en-US" sz="1800" i="1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a.out</a:t>
                      </a: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/>
                      </a:r>
                      <a:b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</a:br>
                      <a:r>
                        <a:rPr lang="en-US" sz="1800" i="1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apsched</a:t>
                      </a: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: claim exceeds reservation's CPUs</a:t>
                      </a:r>
                      <a:r>
                        <a:rPr lang="en-US" sz="2000" i="1" dirty="0" smtClean="0"/>
                        <a:t/>
                      </a:r>
                      <a:br>
                        <a:rPr lang="en-US" sz="2000" i="1" dirty="0" smtClean="0"/>
                      </a:b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…because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800" i="1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-S1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with </a:t>
                      </a:r>
                      <a:r>
                        <a:rPr lang="en-US" sz="1800" i="1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-d8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requires all </a:t>
                      </a: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8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cores per NUMA node, but </a:t>
                      </a:r>
                      <a:r>
                        <a:rPr lang="en-US" sz="1800" i="1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-j1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idles half of them</a:t>
                      </a:r>
                      <a:r>
                        <a:rPr lang="en-US" sz="2000" i="1" baseline="0" dirty="0" smtClean="0"/>
                        <a:t> </a:t>
                      </a:r>
                      <a:endParaRPr lang="en-US" sz="2000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$ </a:t>
                      </a: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aprun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 -n4 -N4 -S1 ./</a:t>
                      </a: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a.out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/>
                      </a:r>
                      <a:b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</a:b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apsched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: claim exceeds reservation's CPUs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…because </a:t>
                      </a: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-N4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with </a:t>
                      </a:r>
                      <a:r>
                        <a:rPr lang="en-US" sz="1800" i="1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-S1</a:t>
                      </a:r>
                      <a:r>
                        <a:rPr lang="en-US" sz="2000" i="1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requires 4 NUMA nodes/node, but there are only 2</a:t>
                      </a:r>
                      <a:endParaRPr lang="en-US" sz="2000" i="1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$ </a:t>
                      </a: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aprun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 -n4 -S2 -d16 ./</a:t>
                      </a: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a.out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/>
                      </a:r>
                      <a:b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</a:b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apsched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: -S times -d cannot exceed max CPUs/NUMA node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…because </a:t>
                      </a: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-S2</a:t>
                      </a: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with </a:t>
                      </a: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-d16</a:t>
                      </a: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requires 32 cores/NUMA node, but there are only 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$ </a:t>
                      </a: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aprun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 -n16 -S16 ./</a:t>
                      </a: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a.out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/>
                      </a:r>
                      <a:b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</a:br>
                      <a:r>
                        <a:rPr lang="en-US" sz="1800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apsched</a:t>
                      </a:r>
                      <a:r>
                        <a:rPr lang="en-US" sz="18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: -S value cannot exceed max CPUs/NUMA node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…because </a:t>
                      </a:r>
                      <a:r>
                        <a:rPr lang="en-US" sz="1800" i="1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-S16</a:t>
                      </a:r>
                      <a:r>
                        <a:rPr lang="en-US" sz="2000" i="1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requires 16 cores/NUMA node, but there are only 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2024" y="1443385"/>
            <a:ext cx="8636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i="1" dirty="0" smtClean="0"/>
              <a:t>Examples assume </a:t>
            </a:r>
            <a:r>
              <a:rPr lang="en-US" sz="1600" i="1" dirty="0"/>
              <a:t>1 Titan </a:t>
            </a:r>
            <a:r>
              <a:rPr lang="en-US" sz="1600" i="1" dirty="0" smtClean="0"/>
              <a:t>node </a:t>
            </a:r>
            <a:r>
              <a:rPr lang="en-US" sz="1600" i="1" dirty="0"/>
              <a:t>(16 </a:t>
            </a:r>
            <a:r>
              <a:rPr lang="en-US" sz="1600" i="1" dirty="0" smtClean="0"/>
              <a:t>cores—2 </a:t>
            </a:r>
            <a:r>
              <a:rPr lang="en-US" sz="1600" i="1" dirty="0"/>
              <a:t>NUMA nodes w/8 cores each)</a:t>
            </a:r>
          </a:p>
        </p:txBody>
      </p:sp>
    </p:spTree>
    <p:extLst>
      <p:ext uri="{BB962C8B-B14F-4D97-AF65-F5344CB8AC3E}">
        <p14:creationId xmlns:p14="http://schemas.microsoft.com/office/powerpoint/2010/main" val="14602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4" y="253529"/>
            <a:ext cx="5566554" cy="1661993"/>
          </a:xfrm>
        </p:spPr>
        <p:txBody>
          <a:bodyPr/>
          <a:lstStyle/>
          <a:p>
            <a:r>
              <a:rPr lang="en-US" dirty="0" smtClean="0"/>
              <a:t>Best Practice 6: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 OLCF’s project &amp; allocation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4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and Group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are</a:t>
            </a:r>
          </a:p>
          <a:p>
            <a:pPr lvl="1"/>
            <a:r>
              <a:rPr lang="en-US" dirty="0" smtClean="0"/>
              <a:t>Granted access to systems </a:t>
            </a:r>
          </a:p>
          <a:p>
            <a:pPr lvl="1"/>
            <a:r>
              <a:rPr lang="en-US" dirty="0" smtClean="0"/>
              <a:t>Assigned specific Unix groups</a:t>
            </a:r>
          </a:p>
          <a:p>
            <a:r>
              <a:rPr lang="en-US" dirty="0" smtClean="0"/>
              <a:t>Users are assigned to projects &amp; “inherit” the project’s system accesses &amp; Unix groups</a:t>
            </a:r>
          </a:p>
          <a:p>
            <a:pPr lvl="1"/>
            <a:r>
              <a:rPr lang="en-US" dirty="0" smtClean="0"/>
              <a:t>Users aren’t directly added to systems/groups</a:t>
            </a:r>
          </a:p>
          <a:p>
            <a:pPr lvl="1"/>
            <a:r>
              <a:rPr lang="en-US" dirty="0" smtClean="0"/>
              <a:t>To access another group’s data, you need to join their project </a:t>
            </a:r>
            <a:r>
              <a:rPr lang="en-US" i="1" dirty="0" smtClean="0"/>
              <a:t>–or–</a:t>
            </a:r>
            <a:r>
              <a:rPr lang="en-US" dirty="0" smtClean="0"/>
              <a:t> have them place the data in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$WORLDWORK</a:t>
            </a:r>
          </a:p>
        </p:txBody>
      </p:sp>
    </p:spTree>
    <p:extLst>
      <p:ext uri="{BB962C8B-B14F-4D97-AF65-F5344CB8AC3E}">
        <p14:creationId xmlns:p14="http://schemas.microsoft.com/office/powerpoint/2010/main" val="141700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Finding Your Project’s ID and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sz="2400" dirty="0" err="1" smtClean="0">
                <a:latin typeface="Courier"/>
                <a:cs typeface="Courier"/>
              </a:rPr>
              <a:t>showproj</a:t>
            </a:r>
            <a:r>
              <a:rPr lang="en-US" dirty="0" smtClean="0"/>
              <a:t> and </a:t>
            </a:r>
            <a:r>
              <a:rPr lang="en-US" sz="2400" dirty="0" err="1" smtClean="0">
                <a:latin typeface="Courier"/>
                <a:cs typeface="Courier"/>
              </a:rPr>
              <a:t>showusage</a:t>
            </a:r>
            <a:r>
              <a:rPr lang="en-US" dirty="0" smtClean="0"/>
              <a:t> to list projects and usage, respectively</a:t>
            </a:r>
          </a:p>
          <a:p>
            <a:r>
              <a:rPr lang="en-US" dirty="0" smtClean="0"/>
              <a:t>Both commands have a help option (run with </a:t>
            </a:r>
            <a:r>
              <a:rPr lang="en-US" sz="2400" dirty="0">
                <a:latin typeface="Courier"/>
                <a:cs typeface="Courier"/>
              </a:rPr>
              <a:t>-</a:t>
            </a:r>
            <a:r>
              <a:rPr lang="en-US" sz="2400" dirty="0" smtClean="0">
                <a:latin typeface="Courier"/>
                <a:cs typeface="Courier"/>
              </a:rPr>
              <a:t>h</a:t>
            </a:r>
            <a:r>
              <a:rPr lang="en-US" dirty="0" smtClean="0"/>
              <a:t>)</a:t>
            </a:r>
          </a:p>
          <a:p>
            <a:pPr marL="346075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7793" y="2907640"/>
            <a:ext cx="8650819" cy="2677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showproj</a:t>
            </a:r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u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ser1 is 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a member of the following project(s) on titan: </a:t>
            </a: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 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abc123 </a:t>
            </a:r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400" dirty="0" err="1">
                <a:solidFill>
                  <a:srgbClr val="56FF49"/>
                </a:solidFill>
                <a:latin typeface="Courier"/>
                <a:cs typeface="Courier"/>
              </a:rPr>
              <a:t>showusage</a:t>
            </a:r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titan usage for the project's current allocation period: </a:t>
            </a: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                                 Project Totals          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 user1</a:t>
            </a:r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Project      Allocation        Usage    Remaining          Usage</a:t>
            </a: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__________________________|____________________________|_____________</a:t>
            </a:r>
          </a:p>
          <a:p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abc123         7350000   </a:t>
            </a:r>
            <a:r>
              <a:rPr lang="en-US" sz="1400" dirty="0">
                <a:solidFill>
                  <a:srgbClr val="56FF49"/>
                </a:solidFill>
                <a:latin typeface="Courier"/>
                <a:cs typeface="Courier"/>
              </a:rPr>
              <a:t>|      11138      7338862  |         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12</a:t>
            </a:r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22510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Managing Your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are </a:t>
            </a:r>
            <a:r>
              <a:rPr lang="en-US" b="1" i="1" dirty="0"/>
              <a:t>NOT</a:t>
            </a:r>
            <a:r>
              <a:rPr lang="en-US" dirty="0"/>
              <a:t> disabled for going over allocation</a:t>
            </a:r>
          </a:p>
          <a:p>
            <a:pPr lvl="1"/>
            <a:r>
              <a:rPr lang="en-US" dirty="0" smtClean="0"/>
              <a:t>But jobs will have a lower priority to facilitate some degree of “</a:t>
            </a:r>
            <a:r>
              <a:rPr lang="en-US" dirty="0" err="1" smtClean="0"/>
              <a:t>fairshare</a:t>
            </a:r>
            <a:r>
              <a:rPr lang="en-US" dirty="0" smtClean="0"/>
              <a:t>” with projects that have allocation remaining</a:t>
            </a:r>
          </a:p>
          <a:p>
            <a:pPr lvl="2"/>
            <a:r>
              <a:rPr lang="en-US" dirty="0" smtClean="0"/>
              <a:t>30 day penalty for slightly over (usage 100-125% of allocation)</a:t>
            </a:r>
          </a:p>
          <a:p>
            <a:pPr lvl="2"/>
            <a:r>
              <a:rPr lang="en-US" dirty="0" smtClean="0"/>
              <a:t>365 day penalty for usage &gt;125% of allocation</a:t>
            </a:r>
          </a:p>
          <a:p>
            <a:r>
              <a:rPr lang="en-US" dirty="0" smtClean="0"/>
              <a:t>Since we don’t disable projects, we don’t issue refunds (</a:t>
            </a:r>
            <a:r>
              <a:rPr lang="en-US" i="1" dirty="0" smtClean="0"/>
              <a:t>per 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many jobs were affected by a system issue, let us know (we can delay the priority reduction)</a:t>
            </a:r>
          </a:p>
          <a:p>
            <a:pPr lvl="1"/>
            <a:r>
              <a:rPr lang="en-US" dirty="0" smtClean="0"/>
              <a:t>This has the same effect as a refund but is easier to manage</a:t>
            </a:r>
          </a:p>
          <a:p>
            <a:pPr marL="684212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83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Closeout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your project ends, you’ll no longer be able to access OLCF resources</a:t>
            </a:r>
          </a:p>
          <a:p>
            <a:pPr lvl="1"/>
            <a:r>
              <a:rPr lang="en-US" dirty="0" smtClean="0"/>
              <a:t>Even if you’re continuing on other projects, you won’t be able to access the closed project’s storage areas</a:t>
            </a:r>
          </a:p>
          <a:p>
            <a:r>
              <a:rPr lang="en-US" dirty="0" smtClean="0"/>
              <a:t>Users will be given a month for data retrieval</a:t>
            </a:r>
          </a:p>
          <a:p>
            <a:pPr lvl="1"/>
            <a:r>
              <a:rPr lang="en-US" dirty="0" smtClean="0"/>
              <a:t>You won’t be able to access the main resources…you will need to use the Data Transfer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0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4" y="253529"/>
            <a:ext cx="5556251" cy="2446824"/>
          </a:xfrm>
        </p:spPr>
        <p:txBody>
          <a:bodyPr/>
          <a:lstStyle/>
          <a:p>
            <a:r>
              <a:rPr lang="en-US" dirty="0" smtClean="0"/>
              <a:t>Best Practice 7: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Familiarize yourself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available data storage options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User-centric and project-centric areas </a:t>
            </a:r>
          </a:p>
          <a:p>
            <a:r>
              <a:rPr lang="en-US" dirty="0" smtClean="0"/>
              <a:t>Home, work (scratch), and archival areas</a:t>
            </a:r>
            <a:endParaRPr lang="en-US" dirty="0"/>
          </a:p>
          <a:p>
            <a:r>
              <a:rPr lang="en-US" dirty="0" smtClean="0"/>
              <a:t>Multiple storage technologies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35693"/>
              </p:ext>
            </p:extLst>
          </p:nvPr>
        </p:nvGraphicFramePr>
        <p:xfrm>
          <a:off x="201168" y="3009800"/>
          <a:ext cx="8627146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3739"/>
                <a:gridCol w="2043932"/>
                <a:gridCol w="34094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</a:t>
                      </a:r>
                      <a:r>
                        <a:rPr lang="en-US" i="1" dirty="0" smtClean="0"/>
                        <a:t>home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/ccs/home/$USER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r>
                        <a:rPr lang="en-US" i="1" dirty="0" smtClean="0"/>
                        <a:t>home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/ccs/</a:t>
                      </a:r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proj</a:t>
                      </a:r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/</a:t>
                      </a:r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project_id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</a:t>
                      </a:r>
                      <a:r>
                        <a:rPr lang="en-US" i="1" dirty="0" smtClean="0"/>
                        <a:t>work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r>
                        <a:rPr lang="en-US" baseline="30000" dirty="0" smtClean="0"/>
                        <a:t>®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$MEMBERWORK/</a:t>
                      </a:r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project_id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r>
                        <a:rPr lang="en-US" i="1" dirty="0" smtClean="0"/>
                        <a:t>work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r>
                        <a:rPr lang="en-US" baseline="30000" dirty="0" smtClean="0"/>
                        <a:t>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$PROJWORK/</a:t>
                      </a:r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project_id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Globally-shared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work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r>
                        <a:rPr lang="en-US" baseline="30000" dirty="0" smtClean="0"/>
                        <a:t>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$WORLDWORK/</a:t>
                      </a:r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project_id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</a:t>
                      </a:r>
                      <a:r>
                        <a:rPr lang="en-US" i="1" dirty="0" smtClean="0"/>
                        <a:t>archive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/home/$USER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</a:t>
                      </a:r>
                      <a:r>
                        <a:rPr lang="en-US" i="1" dirty="0" smtClean="0"/>
                        <a:t>archive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/home/</a:t>
                      </a:r>
                      <a:r>
                        <a:rPr lang="en-US" dirty="0" err="1" smtClean="0">
                          <a:latin typeface="Courier" charset="0"/>
                          <a:ea typeface="Courier" charset="0"/>
                          <a:cs typeface="Courier" charset="0"/>
                        </a:rPr>
                        <a:t>project_id</a:t>
                      </a:r>
                      <a:endParaRPr lang="en-US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168" y="5976520"/>
            <a:ext cx="862714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 smtClean="0"/>
              <a:t>*These are the recommended ways to reference the different locations; they’re not necessarily the absolute path names.</a:t>
            </a:r>
          </a:p>
        </p:txBody>
      </p:sp>
    </p:spTree>
    <p:extLst>
      <p:ext uri="{BB962C8B-B14F-4D97-AF65-F5344CB8AC3E}">
        <p14:creationId xmlns:p14="http://schemas.microsoft.com/office/powerpoint/2010/main" val="45369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directory permissions</a:t>
            </a:r>
          </a:p>
          <a:p>
            <a:pPr lvl="1"/>
            <a:r>
              <a:rPr lang="en-US" dirty="0" smtClean="0"/>
              <a:t>User home default is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0750</a:t>
            </a:r>
            <a:r>
              <a:rPr lang="en-US" dirty="0" smtClean="0"/>
              <a:t> &amp; can be changed </a:t>
            </a:r>
          </a:p>
          <a:p>
            <a:pPr lvl="1"/>
            <a:r>
              <a:rPr lang="en-US" dirty="0" smtClean="0"/>
              <a:t>Project home is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0770</a:t>
            </a:r>
            <a:r>
              <a:rPr lang="en-US" dirty="0" smtClean="0"/>
              <a:t> &amp; can’t be changed</a:t>
            </a:r>
          </a:p>
          <a:p>
            <a:r>
              <a:rPr lang="en-US" dirty="0" smtClean="0"/>
              <a:t>Archive </a:t>
            </a:r>
            <a:r>
              <a:rPr lang="en-US" dirty="0"/>
              <a:t>directory permissions</a:t>
            </a:r>
          </a:p>
          <a:p>
            <a:pPr lvl="1"/>
            <a:r>
              <a:rPr lang="en-US" dirty="0"/>
              <a:t>User home default is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0700</a:t>
            </a:r>
            <a:r>
              <a:rPr lang="en-US" dirty="0" smtClean="0"/>
              <a:t> </a:t>
            </a:r>
            <a:r>
              <a:rPr lang="en-US" dirty="0"/>
              <a:t>&amp; can be changed </a:t>
            </a:r>
          </a:p>
          <a:p>
            <a:pPr lvl="1"/>
            <a:r>
              <a:rPr lang="en-US" dirty="0"/>
              <a:t>Project home is 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0770</a:t>
            </a:r>
            <a:r>
              <a:rPr lang="en-US" dirty="0"/>
              <a:t> &amp; can’t be changed</a:t>
            </a:r>
          </a:p>
          <a:p>
            <a:r>
              <a:rPr lang="en-US" dirty="0" smtClean="0"/>
              <a:t>Scratch directory permissions can’t be changed</a:t>
            </a:r>
          </a:p>
          <a:p>
            <a:pPr lvl="1"/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$MEMBERWORK</a:t>
            </a:r>
            <a:r>
              <a:rPr lang="en-US" sz="2800" dirty="0">
                <a:ea typeface="Courier" charset="0"/>
                <a:cs typeface="Courier" charset="0"/>
              </a:rPr>
              <a:t>, 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$PROJWORK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ea typeface="Courier" charset="0"/>
                <a:cs typeface="Courier" charset="0"/>
              </a:rPr>
              <a:t>&amp;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$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WORLDWORK</a:t>
            </a:r>
            <a:r>
              <a:rPr lang="en-US" sz="2200" dirty="0" smtClean="0">
                <a:latin typeface="+mn-lt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have different defaults (see the Data Management User Guide)</a:t>
            </a:r>
          </a:p>
          <a:p>
            <a:pPr lvl="1"/>
            <a:r>
              <a:rPr lang="en-US" dirty="0" smtClean="0">
                <a:latin typeface="+mn-lt"/>
                <a:ea typeface="Courier" charset="0"/>
                <a:cs typeface="Courier" charset="0"/>
              </a:rPr>
              <a:t>Move files between scratch areas instead of changing permissions on the current directory</a:t>
            </a:r>
          </a:p>
        </p:txBody>
      </p:sp>
    </p:spTree>
    <p:extLst>
      <p:ext uri="{BB962C8B-B14F-4D97-AF65-F5344CB8AC3E}">
        <p14:creationId xmlns:p14="http://schemas.microsoft.com/office/powerpoint/2010/main" val="17015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Data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08" y="1453545"/>
            <a:ext cx="8642640" cy="4195415"/>
          </a:xfrm>
        </p:spPr>
        <p:txBody>
          <a:bodyPr/>
          <a:lstStyle/>
          <a:p>
            <a:r>
              <a:rPr lang="en-US" dirty="0" smtClean="0"/>
              <a:t>NFS directories are backed up to a limited extent</a:t>
            </a:r>
            <a:endParaRPr lang="en-US" dirty="0"/>
          </a:p>
          <a:p>
            <a:pPr lvl="1"/>
            <a:r>
              <a:rPr lang="en-US" dirty="0" smtClean="0"/>
              <a:t>Hourly/daily/weekly snapshots </a:t>
            </a:r>
            <a:r>
              <a:rPr lang="en-US" dirty="0"/>
              <a:t>are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autofs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/nccs-svm1_home?/.snapshot</a:t>
            </a:r>
          </a:p>
          <a:p>
            <a:pPr lvl="1"/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l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lnd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 /ccs/home/$USER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 tell you </a:t>
            </a:r>
            <a:r>
              <a:rPr lang="en-US" dirty="0"/>
              <a:t>which subdirectory of 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autofs</a:t>
            </a:r>
            <a:r>
              <a:rPr lang="en-US" dirty="0" smtClean="0"/>
              <a:t> to use</a:t>
            </a:r>
            <a:endParaRPr lang="en-US" dirty="0"/>
          </a:p>
          <a:p>
            <a:pPr lvl="1"/>
            <a:endParaRPr lang="en-US" sz="2000" dirty="0"/>
          </a:p>
          <a:p>
            <a:pPr marL="684212" lvl="2" indent="0">
              <a:buNone/>
            </a:pPr>
            <a:r>
              <a:rPr lang="en-US" i="1" dirty="0" smtClean="0"/>
              <a:t>Note: -n not really needed…simply used for brevity (numeric </a:t>
            </a:r>
            <a:r>
              <a:rPr lang="en-US" i="1" dirty="0" err="1" smtClean="0"/>
              <a:t>uid</a:t>
            </a:r>
            <a:r>
              <a:rPr lang="en-US" i="1" dirty="0" smtClean="0"/>
              <a:t>/</a:t>
            </a:r>
            <a:r>
              <a:rPr lang="en-US" i="1" dirty="0" err="1" smtClean="0"/>
              <a:t>gid</a:t>
            </a:r>
            <a:r>
              <a:rPr lang="en-US" i="1" dirty="0" smtClean="0"/>
              <a:t>)</a:t>
            </a:r>
          </a:p>
          <a:p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b="1" dirty="0" smtClean="0"/>
              <a:t>is not </a:t>
            </a:r>
            <a:r>
              <a:rPr lang="en-US" dirty="0" smtClean="0"/>
              <a:t>backed up</a:t>
            </a:r>
          </a:p>
          <a:p>
            <a:r>
              <a:rPr lang="en-US" dirty="0" smtClean="0"/>
              <a:t>HPSS </a:t>
            </a:r>
            <a:r>
              <a:rPr lang="en-US" b="1" dirty="0" smtClean="0"/>
              <a:t>is not </a:t>
            </a:r>
            <a:r>
              <a:rPr lang="en-US" dirty="0" smtClean="0"/>
              <a:t>backed up</a:t>
            </a:r>
          </a:p>
        </p:txBody>
      </p:sp>
      <p:sp>
        <p:nvSpPr>
          <p:cNvPr id="7" name="Rectangle 6"/>
          <p:cNvSpPr/>
          <p:nvPr/>
        </p:nvSpPr>
        <p:spPr>
          <a:xfrm>
            <a:off x="926936" y="3404811"/>
            <a:ext cx="7901378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200" dirty="0" err="1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sz="12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200" dirty="0" err="1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lnd</a:t>
            </a:r>
            <a:r>
              <a:rPr lang="en-US" sz="12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/ccs/home/$USER</a:t>
            </a:r>
          </a:p>
          <a:p>
            <a:r>
              <a:rPr lang="en-US" sz="1200" dirty="0" err="1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lrwxrwxrwx</a:t>
            </a:r>
            <a:r>
              <a:rPr lang="en-US" sz="12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 1 </a:t>
            </a:r>
            <a:r>
              <a:rPr lang="en-US" sz="12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0 0 31 </a:t>
            </a:r>
            <a:r>
              <a:rPr lang="en-US" sz="12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May 26  2015 /</a:t>
            </a:r>
            <a:r>
              <a:rPr lang="en-US" sz="12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ccs/home/user1 </a:t>
            </a:r>
            <a:r>
              <a:rPr lang="en-US" sz="12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-&gt; /</a:t>
            </a:r>
            <a:r>
              <a:rPr lang="en-US" sz="1200" dirty="0" err="1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autofs</a:t>
            </a:r>
            <a:r>
              <a:rPr lang="en-US" sz="12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/nccs-svm1_home2/user1</a:t>
            </a:r>
            <a:endParaRPr lang="en-US" sz="1200" dirty="0">
              <a:solidFill>
                <a:srgbClr val="57FA48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5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Staying Informed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OLCF provides multiple layers of user notifications about system status and </a:t>
            </a:r>
            <a:r>
              <a:rPr lang="en-US" dirty="0" smtClean="0"/>
              <a:t>downtimes</a:t>
            </a:r>
          </a:p>
          <a:p>
            <a:pPr lvl="1"/>
            <a:r>
              <a:rPr lang="en-US" dirty="0" smtClean="0"/>
              <a:t>Email lists</a:t>
            </a:r>
          </a:p>
          <a:p>
            <a:pPr lvl="1"/>
            <a:r>
              <a:rPr lang="en-US" dirty="0" smtClean="0"/>
              <a:t>Status </a:t>
            </a:r>
            <a:r>
              <a:rPr lang="en-US" dirty="0"/>
              <a:t>indicators on </a:t>
            </a:r>
            <a:r>
              <a:rPr lang="en-US" dirty="0" err="1"/>
              <a:t>olcf.ornl.gov</a:t>
            </a:r>
            <a:endParaRPr lang="en-US" dirty="0"/>
          </a:p>
          <a:p>
            <a:pPr lvl="1"/>
            <a:r>
              <a:rPr lang="en-US" dirty="0" smtClean="0"/>
              <a:t>Twitter </a:t>
            </a:r>
            <a:r>
              <a:rPr lang="en-US" dirty="0"/>
              <a:t>(@</a:t>
            </a:r>
            <a:r>
              <a:rPr lang="en-US" dirty="0" err="1"/>
              <a:t>OLCFStatus</a:t>
            </a:r>
            <a:r>
              <a:rPr lang="en-US" dirty="0"/>
              <a:t>)</a:t>
            </a:r>
          </a:p>
          <a:p>
            <a:r>
              <a:rPr lang="en-US" dirty="0" smtClean="0"/>
              <a:t>For more information, see the OLCF website: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://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kb_articles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/communications-to-users/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Monitoring Storage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home directories, use the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quota</a:t>
            </a:r>
            <a:r>
              <a:rPr lang="en-US" dirty="0" smtClean="0"/>
              <a:t> command</a:t>
            </a:r>
          </a:p>
          <a:p>
            <a:pPr lvl="1"/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r>
              <a:rPr lang="en-US" dirty="0" smtClean="0"/>
              <a:t> directories, use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lustredu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 smtClean="0"/>
          </a:p>
          <a:p>
            <a:r>
              <a:rPr lang="en-US" dirty="0" smtClean="0"/>
              <a:t>For archive directories, use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showusage</a:t>
            </a: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856" y="1883978"/>
            <a:ext cx="8302952" cy="161582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$ quota </a:t>
            </a: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/>
            </a:r>
            <a:b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</a:b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quota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: error while getting quota from master:/cm/shared for </a:t>
            </a: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user1 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(id </a:t>
            </a: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98765): 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Connection </a:t>
            </a: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refused</a:t>
            </a:r>
            <a:b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</a:b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quota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: error while getting quota from master:/home for </a:t>
            </a: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user1 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(id </a:t>
            </a: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98765): 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Connection refused</a:t>
            </a:r>
            <a:endParaRPr lang="en-US" sz="1100" dirty="0" smtClean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Disk 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quotas for user </a:t>
            </a: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user1(</a:t>
            </a:r>
            <a:r>
              <a:rPr lang="en-US" sz="1100" dirty="0" err="1">
                <a:solidFill>
                  <a:srgbClr val="56FF49"/>
                </a:solidFill>
                <a:latin typeface="Courier"/>
                <a:cs typeface="Courier"/>
              </a:rPr>
              <a:t>uid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 </a:t>
            </a:r>
            <a:r>
              <a:rPr lang="en-US" sz="1100" dirty="0" smtClean="0">
                <a:solidFill>
                  <a:srgbClr val="56FF49"/>
                </a:solidFill>
                <a:latin typeface="Courier"/>
                <a:cs typeface="Courier"/>
              </a:rPr>
              <a:t>98765)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: </a:t>
            </a:r>
          </a:p>
          <a:p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     Filesystem  blocks   quota   limit   grace   files   quota   limit   grace</a:t>
            </a:r>
          </a:p>
          <a:p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nccsfiler3.ccs.ornl.gov:/</a:t>
            </a:r>
            <a:r>
              <a:rPr lang="en-US" sz="1100" dirty="0" err="1">
                <a:solidFill>
                  <a:srgbClr val="56FF49"/>
                </a:solidFill>
                <a:latin typeface="Courier"/>
                <a:cs typeface="Courier"/>
              </a:rPr>
              <a:t>vol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/home1</a:t>
            </a:r>
          </a:p>
          <a:p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                      8  10485760 10485760               2  4294967295 4294967295        </a:t>
            </a:r>
          </a:p>
          <a:p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nccsfiler4.ccs.ornl.gov:/</a:t>
            </a:r>
            <a:r>
              <a:rPr lang="en-US" sz="1100" dirty="0" err="1">
                <a:solidFill>
                  <a:srgbClr val="56FF49"/>
                </a:solidFill>
                <a:latin typeface="Courier"/>
                <a:cs typeface="Courier"/>
              </a:rPr>
              <a:t>vol</a:t>
            </a:r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/home2</a:t>
            </a:r>
          </a:p>
          <a:p>
            <a:r>
              <a:rPr lang="en-US" sz="1100" dirty="0">
                <a:solidFill>
                  <a:srgbClr val="56FF49"/>
                </a:solidFill>
                <a:latin typeface="Courier"/>
                <a:cs typeface="Courier"/>
              </a:rPr>
              <a:t>                8669108  15728640 15728640           51766  4294967295 4294967295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856" y="3922971"/>
            <a:ext cx="8287458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56FF49"/>
                </a:solidFill>
                <a:latin typeface="Courier"/>
                <a:cs typeface="Courier"/>
              </a:rPr>
              <a:t>lustredu</a:t>
            </a:r>
            <a:r>
              <a:rPr lang="en-US" sz="1200" dirty="0">
                <a:solidFill>
                  <a:srgbClr val="56FF49"/>
                </a:solidFill>
                <a:latin typeface="Courier"/>
                <a:cs typeface="Courier"/>
              </a:rPr>
              <a:t> $MEMBERWORK/stf007</a:t>
            </a:r>
          </a:p>
          <a:p>
            <a:r>
              <a:rPr lang="en-US" sz="1200" dirty="0">
                <a:solidFill>
                  <a:srgbClr val="56FF49"/>
                </a:solidFill>
                <a:latin typeface="Courier"/>
                <a:cs typeface="Courier"/>
              </a:rPr>
              <a:t>Last Collected Date        Size    File Count  Directory</a:t>
            </a:r>
          </a:p>
          <a:p>
            <a:r>
              <a:rPr lang="en-US" sz="1200" dirty="0">
                <a:solidFill>
                  <a:srgbClr val="56FF49"/>
                </a:solidFill>
                <a:latin typeface="Courier"/>
                <a:cs typeface="Courier"/>
              </a:rPr>
              <a:t>2014-01-10 12:30:08      31.21 MB           9  /lustre/atlas1/stf007/scratch</a:t>
            </a: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/user1</a:t>
            </a:r>
            <a:endParaRPr lang="en-US" sz="1200" dirty="0">
              <a:solidFill>
                <a:srgbClr val="56FF49"/>
              </a:solidFill>
              <a:latin typeface="Courier"/>
              <a:cs typeface="Courier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540856" y="5010936"/>
            <a:ext cx="8287458" cy="12557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200" dirty="0" err="1" smtClean="0">
                <a:solidFill>
                  <a:srgbClr val="56FF49"/>
                </a:solidFill>
                <a:latin typeface="Courier"/>
                <a:cs typeface="Courier"/>
              </a:rPr>
              <a:t>showusage</a:t>
            </a: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 -s </a:t>
            </a:r>
            <a:r>
              <a:rPr lang="en-US" sz="1200" dirty="0" err="1" smtClean="0">
                <a:solidFill>
                  <a:srgbClr val="56FF49"/>
                </a:solidFill>
                <a:latin typeface="Courier"/>
                <a:cs typeface="Courier"/>
              </a:rPr>
              <a:t>hpss</a:t>
            </a: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/>
            </a:r>
            <a:b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</a:b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HPSS Storage in GB:</a:t>
            </a:r>
            <a:b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</a:b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               Project Totals      user1 </a:t>
            </a:r>
            <a:b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</a:b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Project        Storage             Storage</a:t>
            </a:r>
            <a:b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</a:b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_____________|_________________|_____________ </a:t>
            </a:r>
            <a:b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</a:b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user1        |   550.65        |   550.65 </a:t>
            </a:r>
            <a:b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</a:br>
            <a:r>
              <a:rPr lang="en-US" sz="1200" dirty="0" smtClean="0">
                <a:solidFill>
                  <a:srgbClr val="56FF49"/>
                </a:solidFill>
                <a:latin typeface="Courier"/>
                <a:cs typeface="Courier"/>
              </a:rPr>
              <a:t>abc123       |  2107.18        |   106.52</a:t>
            </a:r>
            <a:endParaRPr lang="en-US" sz="1200" dirty="0">
              <a:solidFill>
                <a:srgbClr val="56FF49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4572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Data Storage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850468" cy="4195415"/>
          </a:xfrm>
        </p:spPr>
        <p:txBody>
          <a:bodyPr/>
          <a:lstStyle/>
          <a:p>
            <a:r>
              <a:rPr lang="en-US" dirty="0" smtClean="0"/>
              <a:t>Data Management User Guide</a:t>
            </a:r>
            <a:br>
              <a:rPr lang="en-US" dirty="0" smtClean="0"/>
            </a:br>
            <a:r>
              <a:rPr lang="en-US" sz="2200" dirty="0" smtClean="0">
                <a:latin typeface="Arial Narrow"/>
                <a:cs typeface="Arial Narrow"/>
              </a:rPr>
              <a:t>https</a:t>
            </a:r>
            <a:r>
              <a:rPr lang="en-US" sz="2200" dirty="0">
                <a:latin typeface="Arial Narrow"/>
                <a:cs typeface="Arial Narrow"/>
              </a:rPr>
              <a:t>://</a:t>
            </a:r>
            <a:r>
              <a:rPr lang="en-US" sz="2200" dirty="0" err="1">
                <a:latin typeface="Arial Narrow"/>
                <a:cs typeface="Arial Narrow"/>
              </a:rPr>
              <a:t>www.olcf.ornl.gov</a:t>
            </a:r>
            <a:r>
              <a:rPr lang="en-US" sz="2200" dirty="0">
                <a:latin typeface="Arial Narrow"/>
                <a:cs typeface="Arial Narrow"/>
              </a:rPr>
              <a:t>/computing-resources/data-management/data-management-user-guide/</a:t>
            </a:r>
            <a:endParaRPr lang="en-US" sz="2200" dirty="0" smtClean="0"/>
          </a:p>
          <a:p>
            <a:r>
              <a:rPr lang="en-US" dirty="0" smtClean="0"/>
              <a:t>Data Management Policy</a:t>
            </a:r>
            <a:br>
              <a:rPr lang="en-US" dirty="0" smtClean="0"/>
            </a:br>
            <a:r>
              <a:rPr lang="en-US" sz="2200" dirty="0" smtClean="0">
                <a:latin typeface="Arial Narrow"/>
                <a:cs typeface="Arial Narrow"/>
              </a:rPr>
              <a:t>https://</a:t>
            </a:r>
            <a:r>
              <a:rPr lang="en-US" sz="2200" dirty="0" err="1" smtClean="0">
                <a:latin typeface="Arial Narrow"/>
                <a:cs typeface="Arial Narrow"/>
              </a:rPr>
              <a:t>www.olcf.ornl.gov</a:t>
            </a:r>
            <a:r>
              <a:rPr lang="en-US" sz="2200" dirty="0" smtClean="0">
                <a:latin typeface="Arial Narrow"/>
                <a:cs typeface="Arial Narrow"/>
              </a:rPr>
              <a:t>/</a:t>
            </a:r>
            <a:r>
              <a:rPr lang="en-US" sz="2200" dirty="0" err="1" smtClean="0">
                <a:latin typeface="Arial Narrow"/>
                <a:cs typeface="Arial Narrow"/>
              </a:rPr>
              <a:t>kb_articles</a:t>
            </a:r>
            <a:r>
              <a:rPr lang="en-US" sz="2200" dirty="0" smtClean="0">
                <a:latin typeface="Arial Narrow"/>
                <a:cs typeface="Arial Narrow"/>
              </a:rPr>
              <a:t>/data-management-policy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5582184" cy="1269578"/>
          </a:xfrm>
        </p:spPr>
        <p:txBody>
          <a:bodyPr/>
          <a:lstStyle/>
          <a:p>
            <a:r>
              <a:rPr lang="en-US" dirty="0" smtClean="0"/>
              <a:t>Best Practice 8: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 a Data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9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OLCF systems can generate large volumes of data very quickly</a:t>
            </a:r>
          </a:p>
          <a:p>
            <a:r>
              <a:rPr lang="en-US" dirty="0" smtClean="0"/>
              <a:t>It’s important to develop a project data strategy as soon as possible</a:t>
            </a:r>
          </a:p>
          <a:p>
            <a:r>
              <a:rPr lang="en-US" dirty="0" smtClean="0"/>
              <a:t>Several things to consider</a:t>
            </a:r>
          </a:p>
          <a:p>
            <a:pPr lvl="1"/>
            <a:r>
              <a:rPr lang="en-US" dirty="0" smtClean="0"/>
              <a:t>Where project members will store data</a:t>
            </a:r>
          </a:p>
          <a:p>
            <a:pPr lvl="1"/>
            <a:r>
              <a:rPr lang="en-US" dirty="0" smtClean="0"/>
              <a:t>File ownership/permissions</a:t>
            </a:r>
          </a:p>
          <a:p>
            <a:pPr lvl="1"/>
            <a:r>
              <a:rPr lang="en-US" dirty="0" smtClean="0"/>
              <a:t>Transferring data to other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0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in the </a:t>
            </a:r>
            <a:r>
              <a:rPr lang="en-US" i="1" dirty="0" smtClean="0"/>
              <a:t>project work</a:t>
            </a:r>
            <a:r>
              <a:rPr lang="en-US" dirty="0" smtClean="0"/>
              <a:t> area will often inherit the project’s group id</a:t>
            </a:r>
          </a:p>
          <a:p>
            <a:pPr lvl="1"/>
            <a:r>
              <a:rPr lang="en-US" dirty="0" smtClean="0"/>
              <a:t>May not be the case for multiple levels of subdirectories</a:t>
            </a:r>
          </a:p>
          <a:p>
            <a:r>
              <a:rPr lang="en-US" dirty="0" smtClean="0"/>
              <a:t>Still must consider file ownership and permissions</a:t>
            </a:r>
          </a:p>
          <a:p>
            <a:pPr lvl="1"/>
            <a:r>
              <a:rPr lang="en-US" dirty="0" smtClean="0"/>
              <a:t>Users have no control over ownership (can’t run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chown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Users can control permissions with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chmod</a:t>
            </a:r>
            <a:r>
              <a:rPr lang="en-US" dirty="0" smtClean="0"/>
              <a:t> and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umask</a:t>
            </a:r>
            <a:endParaRPr lang="en-US" sz="22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to catch issues early (much easier to “fix” hundreds of files than tens of thousands)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+mn-lt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1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Transferring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transfer nodes (</a:t>
            </a:r>
            <a:r>
              <a:rPr lang="en-US" sz="2400" dirty="0" err="1" smtClean="0">
                <a:latin typeface="Courier"/>
                <a:cs typeface="Courier"/>
              </a:rPr>
              <a:t>dtn.ccs.ornl.gov</a:t>
            </a:r>
            <a:r>
              <a:rPr lang="en-US" dirty="0" smtClean="0"/>
              <a:t>) are the preferred place for external data transfer</a:t>
            </a:r>
          </a:p>
          <a:p>
            <a:r>
              <a:rPr lang="en-US" dirty="0" smtClean="0"/>
              <a:t>Titan external login nodes &amp; batch nodes work well for internal HPSS transfers</a:t>
            </a:r>
          </a:p>
          <a:p>
            <a:r>
              <a:rPr lang="en-US" dirty="0" smtClean="0"/>
              <a:t>Several ways to transfer your data</a:t>
            </a:r>
            <a:endParaRPr lang="en-US" dirty="0"/>
          </a:p>
          <a:p>
            <a:pPr lvl="1"/>
            <a:r>
              <a:rPr lang="en-US" dirty="0" smtClean="0"/>
              <a:t>External (to OLCF): 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bbcp</a:t>
            </a:r>
            <a:r>
              <a:rPr lang="en-US" dirty="0"/>
              <a:t>,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scp</a:t>
            </a:r>
            <a:r>
              <a:rPr lang="en-US" dirty="0" smtClean="0"/>
              <a:t>,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gridftp</a:t>
            </a:r>
            <a:r>
              <a:rPr lang="en-US" dirty="0" smtClean="0"/>
              <a:t>, </a:t>
            </a:r>
            <a:r>
              <a:rPr lang="en-US" dirty="0" err="1" smtClean="0"/>
              <a:t>globus.org</a:t>
            </a:r>
            <a:endParaRPr lang="en-US" dirty="0"/>
          </a:p>
          <a:p>
            <a:pPr lvl="1"/>
            <a:r>
              <a:rPr lang="en-US" dirty="0"/>
              <a:t>Internal: 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hsi</a:t>
            </a:r>
            <a:r>
              <a:rPr lang="en-US" dirty="0"/>
              <a:t>/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htar</a:t>
            </a:r>
            <a:r>
              <a:rPr lang="en-US" dirty="0"/>
              <a:t> along with those listed </a:t>
            </a:r>
            <a:r>
              <a:rPr lang="en-US" dirty="0" smtClean="0"/>
              <a:t>above</a:t>
            </a:r>
          </a:p>
          <a:p>
            <a:r>
              <a:rPr lang="en-US" dirty="0" smtClean="0"/>
              <a:t>Start early/transfer data as it’s generated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8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Data Transfer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777232" cy="4195415"/>
          </a:xfrm>
        </p:spPr>
        <p:txBody>
          <a:bodyPr/>
          <a:lstStyle/>
          <a:p>
            <a:r>
              <a:rPr lang="en-US" dirty="0" smtClean="0"/>
              <a:t>System </a:t>
            </a:r>
            <a:r>
              <a:rPr lang="en-US" dirty="0"/>
              <a:t>User </a:t>
            </a:r>
            <a:r>
              <a:rPr lang="en-US" dirty="0" smtClean="0"/>
              <a:t>Guides</a:t>
            </a:r>
            <a:br>
              <a:rPr lang="en-US" dirty="0" smtClean="0"/>
            </a:b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https://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/support/system-user-guides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/</a:t>
            </a:r>
            <a:endParaRPr lang="en-US" dirty="0" smtClean="0"/>
          </a:p>
          <a:p>
            <a:r>
              <a:rPr lang="en-US" dirty="0" smtClean="0"/>
              <a:t>Data Management User Guide</a:t>
            </a:r>
            <a:br>
              <a:rPr lang="en-US" dirty="0" smtClean="0"/>
            </a:br>
            <a:r>
              <a:rPr lang="en-US" sz="2200" dirty="0">
                <a:latin typeface="Arial Narrow"/>
                <a:cs typeface="Arial Narrow"/>
              </a:rPr>
              <a:t>https://</a:t>
            </a:r>
            <a:r>
              <a:rPr lang="en-US" sz="2200" dirty="0" err="1">
                <a:latin typeface="Arial Narrow"/>
                <a:cs typeface="Arial Narrow"/>
              </a:rPr>
              <a:t>www.olcf.ornl.gov</a:t>
            </a:r>
            <a:r>
              <a:rPr lang="en-US" sz="2200" dirty="0">
                <a:latin typeface="Arial Narrow"/>
                <a:cs typeface="Arial Narrow"/>
              </a:rPr>
              <a:t>/computing-resources/data-management/data-management-user-guide</a:t>
            </a:r>
            <a:r>
              <a:rPr lang="en-US" sz="2200" dirty="0" smtClean="0">
                <a:latin typeface="Arial Narrow"/>
                <a:cs typeface="Arial Narrow"/>
              </a:rPr>
              <a:t>/</a:t>
            </a:r>
            <a:endParaRPr lang="en-US" sz="22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dirty="0" smtClean="0"/>
              <a:t>Presentations from prior training events</a:t>
            </a:r>
            <a:br>
              <a:rPr lang="en-US" dirty="0" smtClean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https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://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wp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-content/uploads/2015/02/Data-Transfer-Options1.pptx</a:t>
            </a:r>
            <a:endParaRPr lang="en-US" sz="2200" dirty="0">
              <a:latin typeface="Arial Narrow" charset="0"/>
              <a:ea typeface="Arial Narrow" charset="0"/>
              <a:cs typeface="Arial Narrow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3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4" y="253529"/>
            <a:ext cx="5571311" cy="1269578"/>
          </a:xfrm>
        </p:spPr>
        <p:txBody>
          <a:bodyPr/>
          <a:lstStyle/>
          <a:p>
            <a:r>
              <a:rPr lang="en-US" dirty="0" smtClean="0"/>
              <a:t>Best Practice 9: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Become </a:t>
            </a:r>
            <a:r>
              <a:rPr lang="en-US" dirty="0" err="1"/>
              <a:t>Lustre</a:t>
            </a:r>
            <a:r>
              <a:rPr lang="en-US" baseline="30000" dirty="0"/>
              <a:t>® </a:t>
            </a:r>
            <a:r>
              <a:rPr lang="en-US" dirty="0" smtClean="0"/>
              <a:t>savvy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7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use some </a:t>
            </a:r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r>
              <a:rPr lang="en-US" dirty="0" smtClean="0"/>
              <a:t> terms, but a full discussion of it is beyond the scope of this talk (but can be found on the website)</a:t>
            </a:r>
            <a:br>
              <a:rPr lang="en-US" dirty="0" smtClean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https://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kb_articles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lustre</a:t>
            </a: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-basics/</a:t>
            </a:r>
          </a:p>
          <a:p>
            <a:r>
              <a:rPr lang="en-US" dirty="0" smtClean="0"/>
              <a:t>It’s critical that you understand your application’s I/O </a:t>
            </a:r>
            <a:r>
              <a:rPr lang="en-US" sz="2400" i="1" dirty="0" smtClean="0"/>
              <a:t>…otherwise it is difficult to apply these best practices</a:t>
            </a:r>
          </a:p>
          <a:p>
            <a:r>
              <a:rPr lang="en-US" dirty="0" smtClean="0"/>
              <a:t>The upcoming slides summarize data from</a:t>
            </a:r>
          </a:p>
          <a:p>
            <a:pPr lvl="1"/>
            <a:r>
              <a:rPr lang="en-US" dirty="0" smtClean="0"/>
              <a:t>Our Spider Best Practices page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dirty="0" smtClean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https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://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kb_articles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/spider-best-practices/</a:t>
            </a:r>
            <a:endParaRPr lang="en-US" sz="2200" dirty="0" smtClean="0"/>
          </a:p>
          <a:p>
            <a:pPr lvl="1"/>
            <a:r>
              <a:rPr lang="en-US" dirty="0" err="1" smtClean="0"/>
              <a:t>Sarp</a:t>
            </a:r>
            <a:r>
              <a:rPr lang="en-US" dirty="0" smtClean="0"/>
              <a:t> Oral’s IO Best Practices presentation from the </a:t>
            </a:r>
            <a:br>
              <a:rPr lang="en-US" dirty="0" smtClean="0"/>
            </a:br>
            <a:r>
              <a:rPr lang="en-US" dirty="0" smtClean="0"/>
              <a:t>2015 User Meeting </a:t>
            </a:r>
            <a:br>
              <a:rPr lang="en-US" dirty="0" smtClean="0"/>
            </a:b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https</a:t>
            </a: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://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/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wp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-content/uploads/2015/02/OLCF-IO-Best-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Practices.pdf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56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r>
              <a:rPr lang="en-US" dirty="0" smtClean="0"/>
              <a:t> Striping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lvl="1" indent="-230188">
              <a:spcBef>
                <a:spcPts val="1400"/>
              </a:spcBef>
              <a:buFont typeface="Arial" charset="0"/>
              <a:buChar char="•"/>
            </a:pPr>
            <a:r>
              <a:rPr lang="en-US" sz="2800" dirty="0" err="1" smtClean="0"/>
              <a:t>Lustre</a:t>
            </a:r>
            <a:r>
              <a:rPr lang="en-US" sz="2800" dirty="0" smtClean="0"/>
              <a:t> “stripes” files across multiple storage targets</a:t>
            </a:r>
          </a:p>
          <a:p>
            <a:pPr marL="519113" lvl="2">
              <a:spcBef>
                <a:spcPts val="1400"/>
              </a:spcBef>
            </a:pPr>
            <a:r>
              <a:rPr lang="en-US" sz="1800" dirty="0" err="1" smtClean="0">
                <a:latin typeface="Courier"/>
                <a:cs typeface="Courier"/>
              </a:rPr>
              <a:t>lfs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getstripe</a:t>
            </a:r>
            <a:r>
              <a:rPr lang="en-US" dirty="0" smtClean="0"/>
              <a:t> shows the striping of an existing file/directory</a:t>
            </a:r>
          </a:p>
          <a:p>
            <a:pPr marL="519113" lvl="2">
              <a:spcBef>
                <a:spcPts val="1400"/>
              </a:spcBef>
            </a:pPr>
            <a:r>
              <a:rPr lang="en-US" sz="1800" dirty="0" err="1" smtClean="0">
                <a:latin typeface="Courier"/>
                <a:cs typeface="Courier"/>
              </a:rPr>
              <a:t>lfs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setstripe</a:t>
            </a:r>
            <a:r>
              <a:rPr lang="en-US" dirty="0" smtClean="0"/>
              <a:t> sets striping for a new file/directory</a:t>
            </a:r>
          </a:p>
          <a:p>
            <a:r>
              <a:rPr lang="en-US" dirty="0" smtClean="0"/>
              <a:t>You have control over several stripe characteristics</a:t>
            </a:r>
          </a:p>
          <a:p>
            <a:pPr lvl="1"/>
            <a:r>
              <a:rPr lang="en-US" i="1" dirty="0" smtClean="0"/>
              <a:t>count</a:t>
            </a:r>
            <a:r>
              <a:rPr lang="en-US" dirty="0" smtClean="0"/>
              <a:t>: The number of OSTs over which the file is striped</a:t>
            </a:r>
          </a:p>
          <a:p>
            <a:pPr lvl="1"/>
            <a:r>
              <a:rPr lang="en-US" i="1" dirty="0" smtClean="0"/>
              <a:t>size</a:t>
            </a:r>
            <a:r>
              <a:rPr lang="en-US" dirty="0" smtClean="0"/>
              <a:t>: The size of each file chunk</a:t>
            </a:r>
          </a:p>
          <a:p>
            <a:pPr lvl="1"/>
            <a:r>
              <a:rPr lang="en-US" i="1" dirty="0" smtClean="0"/>
              <a:t>index</a:t>
            </a:r>
            <a:r>
              <a:rPr lang="en-US" dirty="0" smtClean="0"/>
              <a:t>: The OST on which the first stripe will be placed</a:t>
            </a:r>
          </a:p>
          <a:p>
            <a:r>
              <a:rPr lang="en-US" dirty="0" smtClean="0"/>
              <a:t>There are some settings that should be avoided (see the next few slides)</a:t>
            </a:r>
          </a:p>
          <a:p>
            <a:pPr lvl="1"/>
            <a:r>
              <a:rPr lang="en-US" dirty="0" smtClean="0"/>
              <a:t>General theme: minimize impact on metadata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79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77163"/>
          </a:xfrm>
        </p:spPr>
        <p:txBody>
          <a:bodyPr/>
          <a:lstStyle/>
          <a:p>
            <a:r>
              <a:rPr lang="en-US" dirty="0" smtClean="0"/>
              <a:t>Staying Informed</a:t>
            </a:r>
            <a:br>
              <a:rPr lang="en-US" dirty="0" smtClean="0"/>
            </a:br>
            <a:r>
              <a:rPr lang="en-US" i="1" dirty="0" smtClean="0"/>
              <a:t>Email Lists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Announce</a:t>
            </a:r>
            <a:r>
              <a:rPr lang="en-US" dirty="0" smtClean="0"/>
              <a:t> lists</a:t>
            </a:r>
          </a:p>
          <a:p>
            <a:pPr lvl="1"/>
            <a:r>
              <a:rPr lang="en-US" dirty="0" smtClean="0"/>
              <a:t>All users are required to be members</a:t>
            </a:r>
          </a:p>
          <a:p>
            <a:pPr lvl="1"/>
            <a:r>
              <a:rPr lang="en-US" dirty="0" smtClean="0"/>
              <a:t>System-specific (*-announce@email.ornl.gov) &amp; </a:t>
            </a:r>
            <a:br>
              <a:rPr lang="en-US" dirty="0" smtClean="0"/>
            </a:br>
            <a:r>
              <a:rPr lang="en-US" dirty="0" smtClean="0"/>
              <a:t>center-wide (ccs-announce@email.ornl.gov) lists</a:t>
            </a:r>
          </a:p>
          <a:p>
            <a:pPr lvl="1"/>
            <a:r>
              <a:rPr lang="en-US" dirty="0" smtClean="0"/>
              <a:t>Used for major announcements, weekly notice, etc.</a:t>
            </a:r>
          </a:p>
          <a:p>
            <a:r>
              <a:rPr lang="en-US" i="1" dirty="0" smtClean="0"/>
              <a:t>Notice</a:t>
            </a:r>
            <a:r>
              <a:rPr lang="en-US" dirty="0" smtClean="0"/>
              <a:t> lists</a:t>
            </a:r>
          </a:p>
          <a:p>
            <a:pPr lvl="1"/>
            <a:r>
              <a:rPr lang="en-US" dirty="0" smtClean="0"/>
              <a:t>“Recent” users (active within last 2 weeks) are members; permanent opt-in or opt-out available (contact help@olcf.ornl.gov)</a:t>
            </a:r>
          </a:p>
          <a:p>
            <a:pPr lvl="1"/>
            <a:r>
              <a:rPr lang="en-US" dirty="0" smtClean="0"/>
              <a:t>System-specific lists only (*-notice@email.ornl.gov)</a:t>
            </a:r>
          </a:p>
          <a:p>
            <a:pPr lvl="1"/>
            <a:r>
              <a:rPr lang="en-US" dirty="0" smtClean="0"/>
              <a:t>Used for minor updates, system status, </a:t>
            </a:r>
            <a:r>
              <a:rPr lang="en-US" dirty="0" err="1" smtClean="0"/>
              <a:t>etc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0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Lustre</a:t>
            </a:r>
            <a:r>
              <a:rPr lang="en-US" dirty="0" smtClean="0"/>
              <a:t>®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setting up striping…	</a:t>
            </a:r>
          </a:p>
          <a:p>
            <a:pPr lvl="1"/>
            <a:r>
              <a:rPr lang="en-US" dirty="0" smtClean="0"/>
              <a:t>Use a stripe count of 1 for small files or for directories that will contain many small files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a stripe count greater than the default (which is currently 4) for large, shared files</a:t>
            </a:r>
          </a:p>
          <a:p>
            <a:r>
              <a:rPr lang="en-US" dirty="0" smtClean="0"/>
              <a:t>…and </a:t>
            </a:r>
            <a:r>
              <a:rPr lang="en-US" b="1" i="1" u="sng" dirty="0" smtClean="0"/>
              <a:t>do not</a:t>
            </a:r>
            <a:r>
              <a:rPr lang="en-US" dirty="0" smtClean="0"/>
              <a:t>…</a:t>
            </a:r>
            <a:endParaRPr lang="en-US" b="1" i="1" dirty="0" smtClean="0"/>
          </a:p>
          <a:p>
            <a:pPr lvl="1"/>
            <a:r>
              <a:rPr lang="en-US" dirty="0" smtClean="0"/>
              <a:t>Use a stripe count &gt;512</a:t>
            </a:r>
          </a:p>
          <a:p>
            <a:pPr lvl="1"/>
            <a:r>
              <a:rPr lang="en-US" dirty="0" smtClean="0"/>
              <a:t>Use a stripe count of -1 (stripes over all OSTs)</a:t>
            </a:r>
          </a:p>
          <a:p>
            <a:pPr lvl="1"/>
            <a:r>
              <a:rPr lang="en-US" dirty="0" smtClean="0"/>
              <a:t>Use a stripe index (starting OST) other than -1</a:t>
            </a:r>
          </a:p>
          <a:p>
            <a:pPr lvl="1"/>
            <a:r>
              <a:rPr lang="en-US" dirty="0" smtClean="0"/>
              <a:t>Stripe your entire scratch area wholesale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2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r>
              <a:rPr lang="en-US" dirty="0" smtClean="0"/>
              <a:t>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6" y="1443385"/>
            <a:ext cx="8835257" cy="419541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/>
              <a:t>Avoid </a:t>
            </a:r>
            <a:r>
              <a:rPr lang="en-US" dirty="0"/>
              <a:t>editing/building/compiling in </a:t>
            </a:r>
            <a:r>
              <a:rPr lang="en-US" dirty="0" err="1"/>
              <a:t>Lustre</a:t>
            </a:r>
            <a:r>
              <a:rPr lang="en-US" baseline="30000" dirty="0"/>
              <a:t>®</a:t>
            </a:r>
            <a:endParaRPr lang="en-US" dirty="0"/>
          </a:p>
          <a:p>
            <a:pPr>
              <a:lnSpc>
                <a:spcPct val="75000"/>
              </a:lnSpc>
            </a:pPr>
            <a:r>
              <a:rPr lang="en-US" dirty="0"/>
              <a:t>Use 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-l</a:t>
            </a:r>
            <a:r>
              <a:rPr lang="en-US" sz="2600" dirty="0"/>
              <a:t> </a:t>
            </a:r>
            <a:r>
              <a:rPr lang="en-US" dirty="0"/>
              <a:t>only when absolutely necessary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latin typeface="+mn-lt"/>
                <a:ea typeface="Courier" charset="0"/>
                <a:cs typeface="Courier" charset="0"/>
              </a:rPr>
              <a:t>Perform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stat</a:t>
            </a:r>
            <a:r>
              <a:rPr lang="en-US" dirty="0" smtClean="0"/>
              <a:t> operations from </a:t>
            </a:r>
            <a:r>
              <a:rPr lang="en-US" dirty="0"/>
              <a:t>a single task</a:t>
            </a:r>
          </a:p>
          <a:p>
            <a:pPr>
              <a:lnSpc>
                <a:spcPct val="75000"/>
              </a:lnSpc>
            </a:pPr>
            <a:r>
              <a:rPr lang="en-US" dirty="0"/>
              <a:t>Open files read-only whenever </a:t>
            </a:r>
            <a:r>
              <a:rPr lang="en-US" dirty="0" smtClean="0"/>
              <a:t>possible</a:t>
            </a:r>
          </a:p>
          <a:p>
            <a:pPr>
              <a:lnSpc>
                <a:spcPct val="75000"/>
              </a:lnSpc>
            </a:pPr>
            <a:r>
              <a:rPr lang="en-US" dirty="0"/>
              <a:t>Read small, shared files from a single </a:t>
            </a:r>
            <a:r>
              <a:rPr lang="en-US" dirty="0" smtClean="0"/>
              <a:t>task</a:t>
            </a:r>
            <a:endParaRPr lang="en-US" dirty="0"/>
          </a:p>
          <a:p>
            <a:pPr>
              <a:lnSpc>
                <a:spcPct val="75000"/>
              </a:lnSpc>
            </a:pPr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fill up individual OSTs</a:t>
            </a:r>
          </a:p>
          <a:p>
            <a:pPr>
              <a:lnSpc>
                <a:spcPct val="75000"/>
              </a:lnSpc>
            </a:pPr>
            <a:r>
              <a:rPr lang="en-US" dirty="0"/>
              <a:t>Use large and stripe-aligned I/O whenever possible</a:t>
            </a:r>
          </a:p>
          <a:p>
            <a:pPr>
              <a:lnSpc>
                <a:spcPct val="75000"/>
              </a:lnSpc>
            </a:pPr>
            <a:r>
              <a:rPr lang="en-US" dirty="0"/>
              <a:t>Limit the number of files in a single directory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Use high-level </a:t>
            </a:r>
            <a:r>
              <a:rPr lang="en-US" dirty="0"/>
              <a:t>I/O </a:t>
            </a:r>
            <a:r>
              <a:rPr lang="en-US" dirty="0" smtClean="0"/>
              <a:t>libraries/middleware </a:t>
            </a:r>
            <a:r>
              <a:rPr lang="en-US" dirty="0"/>
              <a:t>if </a:t>
            </a:r>
            <a:r>
              <a:rPr lang="en-US" dirty="0" smtClean="0"/>
              <a:t>possible </a:t>
            </a:r>
            <a:r>
              <a:rPr lang="en-US" sz="2400" i="1" dirty="0" smtClean="0"/>
              <a:t>ADIOS, HDF5, </a:t>
            </a:r>
            <a:r>
              <a:rPr lang="en-US" sz="2400" i="1" dirty="0" err="1" smtClean="0"/>
              <a:t>pNetCDF</a:t>
            </a:r>
            <a:r>
              <a:rPr lang="en-US" sz="2400" i="1" dirty="0" smtClean="0"/>
              <a:t>, community-developed libraries, etc.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2162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r>
              <a:rPr lang="en-US" dirty="0" smtClean="0"/>
              <a:t> Purge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745124" cy="4195415"/>
          </a:xfrm>
        </p:spPr>
        <p:txBody>
          <a:bodyPr/>
          <a:lstStyle/>
          <a:p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r>
              <a:rPr lang="en-US" dirty="0" smtClean="0"/>
              <a:t> is regularly purged (i.e. old files are deleted) to ensure ample free space &amp; optimal performance</a:t>
            </a:r>
          </a:p>
          <a:p>
            <a:pPr lvl="1"/>
            <a:r>
              <a:rPr lang="en-US" dirty="0" smtClean="0"/>
              <a:t>See the Data User Guide for the purge interval (different areas are purged at different intervals)</a:t>
            </a:r>
          </a:p>
          <a:p>
            <a:pPr lvl="1"/>
            <a:r>
              <a:rPr lang="en-US" dirty="0" smtClean="0"/>
              <a:t>No notice—</a:t>
            </a:r>
            <a:r>
              <a:rPr lang="en-US" b="1" i="1" dirty="0" smtClean="0"/>
              <a:t>archive important files as soon as possible!</a:t>
            </a:r>
          </a:p>
          <a:p>
            <a:pPr lvl="1"/>
            <a:r>
              <a:rPr lang="en-US" dirty="0" smtClean="0"/>
              <a:t>Delete files as soon as you know they’re not needed</a:t>
            </a:r>
          </a:p>
          <a:p>
            <a:r>
              <a:rPr lang="en-US" dirty="0" smtClean="0"/>
              <a:t>The purge is an overall good, but can be troublesome (i.e. files purged before your job starts)</a:t>
            </a:r>
          </a:p>
          <a:p>
            <a:pPr lvl="1"/>
            <a:r>
              <a:rPr lang="en-US" dirty="0" smtClean="0"/>
              <a:t>Easiest way to handle is to have your job check for needed files &amp; do an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hsi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 get</a:t>
            </a:r>
            <a:r>
              <a:rPr lang="en-US" dirty="0" smtClean="0"/>
              <a:t> if they’ve been purged</a:t>
            </a:r>
          </a:p>
          <a:p>
            <a:pPr lvl="1"/>
            <a:r>
              <a:rPr lang="en-US" dirty="0" smtClean="0"/>
              <a:t>Please don’t do a wholesale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touch</a:t>
            </a:r>
            <a:r>
              <a:rPr lang="en-US" dirty="0" smtClean="0"/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311620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4" y="253529"/>
            <a:ext cx="5574369" cy="1269578"/>
          </a:xfrm>
        </p:spPr>
        <p:txBody>
          <a:bodyPr/>
          <a:lstStyle/>
          <a:p>
            <a:r>
              <a:rPr lang="en-US" dirty="0" smtClean="0"/>
              <a:t>Best Practice 10: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Optimize HPSS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The High Performance Storage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HPSS is the proper location for long-term storage</a:t>
            </a:r>
          </a:p>
          <a:p>
            <a:r>
              <a:rPr lang="en-US" dirty="0" smtClean="0"/>
              <a:t>Project home and project work areas offer a common area for files shared among project members, but neither are long-term storage</a:t>
            </a:r>
          </a:p>
          <a:p>
            <a:pPr lvl="1"/>
            <a:r>
              <a:rPr lang="en-US" dirty="0" smtClean="0"/>
              <a:t>Home areas are somewhat space constrained</a:t>
            </a:r>
          </a:p>
          <a:p>
            <a:pPr lvl="1"/>
            <a:r>
              <a:rPr lang="en-US" dirty="0" err="1" smtClean="0"/>
              <a:t>Lustre</a:t>
            </a:r>
            <a:r>
              <a:rPr lang="en-US" baseline="30000" dirty="0" smtClean="0"/>
              <a:t>®</a:t>
            </a:r>
            <a:r>
              <a:rPr lang="en-US" dirty="0" smtClean="0"/>
              <a:t> areas are subject to the purge</a:t>
            </a:r>
          </a:p>
          <a:p>
            <a:pPr lvl="1"/>
            <a:r>
              <a:rPr lang="en-US" dirty="0" smtClean="0"/>
              <a:t>There’s still a need for a backup location</a:t>
            </a:r>
          </a:p>
          <a:p>
            <a:r>
              <a:rPr lang="en-US" dirty="0" smtClean="0"/>
              <a:t>HPSS is accessed via the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hsi</a:t>
            </a:r>
            <a:r>
              <a:rPr lang="en-US" dirty="0" smtClean="0"/>
              <a:t> and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htar</a:t>
            </a:r>
            <a:r>
              <a:rPr lang="en-US" dirty="0" smtClean="0"/>
              <a:t>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HPSS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run multiple simultaneous transfers</a:t>
            </a:r>
          </a:p>
          <a:p>
            <a:pPr lvl="1"/>
            <a:r>
              <a:rPr lang="en-US" dirty="0" smtClean="0"/>
              <a:t>You’re likely not getting the parallelism you expect</a:t>
            </a:r>
          </a:p>
          <a:p>
            <a:r>
              <a:rPr lang="en-US" dirty="0" smtClean="0"/>
              <a:t>File size best practices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optimal transfer performance, use files ≥ 768GB</a:t>
            </a:r>
          </a:p>
          <a:p>
            <a:pPr lvl="1"/>
            <a:r>
              <a:rPr lang="en-US" dirty="0" smtClean="0"/>
              <a:t>Minimum recommended file size is 512MB</a:t>
            </a:r>
          </a:p>
          <a:p>
            <a:pPr lvl="2"/>
            <a:r>
              <a:rPr lang="en-US" dirty="0" smtClean="0"/>
              <a:t>Smaller files will be handled but read/write performance may be negatively affected</a:t>
            </a:r>
          </a:p>
          <a:p>
            <a:pPr lvl="2"/>
            <a:r>
              <a:rPr lang="en-US" dirty="0" smtClean="0"/>
              <a:t>If you have numerous small files, we recommend bundling with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htar</a:t>
            </a:r>
            <a:r>
              <a:rPr lang="en-US" dirty="0" smtClean="0"/>
              <a:t> to achieve the 512MB threshold</a:t>
            </a:r>
          </a:p>
          <a:p>
            <a:pPr lvl="1"/>
            <a:r>
              <a:rPr lang="en-US" dirty="0" smtClean="0"/>
              <a:t>When using </a:t>
            </a:r>
            <a:r>
              <a:rPr lang="en-US" sz="2200" dirty="0" err="1" smtClean="0">
                <a:latin typeface="Courier" charset="0"/>
                <a:ea typeface="Courier" charset="0"/>
                <a:cs typeface="Courier" charset="0"/>
              </a:rPr>
              <a:t>htar</a:t>
            </a:r>
            <a:r>
              <a:rPr lang="en-US" dirty="0" smtClean="0"/>
              <a:t>, no individual member file can be </a:t>
            </a:r>
            <a:br>
              <a:rPr lang="en-US" dirty="0" smtClean="0"/>
            </a:br>
            <a:r>
              <a:rPr lang="en-US" dirty="0" smtClean="0"/>
              <a:t>≥ 64GiB (but the archive itself can be)</a:t>
            </a:r>
          </a:p>
          <a:p>
            <a:r>
              <a:rPr lang="en-US" dirty="0" smtClean="0"/>
              <a:t>Avoid numerous consecutive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hsi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get</a:t>
            </a:r>
            <a:r>
              <a:rPr lang="en-US" dirty="0" smtClean="0"/>
              <a:t> calls</a:t>
            </a:r>
          </a:p>
        </p:txBody>
      </p:sp>
    </p:spTree>
    <p:extLst>
      <p:ext uri="{BB962C8B-B14F-4D97-AF65-F5344CB8AC3E}">
        <p14:creationId xmlns:p14="http://schemas.microsoft.com/office/powerpoint/2010/main" val="16703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HPSS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practice-successive </a:t>
            </a:r>
            <a:r>
              <a:rPr lang="en-US" sz="2400" dirty="0" err="1" smtClean="0">
                <a:latin typeface="Courier"/>
                <a:cs typeface="Courier"/>
              </a:rPr>
              <a:t>hsi</a:t>
            </a:r>
            <a:r>
              <a:rPr lang="en-US" sz="2400" dirty="0" smtClean="0">
                <a:latin typeface="Courier"/>
                <a:cs typeface="Courier"/>
              </a:rPr>
              <a:t> get</a:t>
            </a:r>
            <a:r>
              <a:rPr lang="en-US" dirty="0" smtClean="0"/>
              <a:t> calls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Good practice-create a list file &amp; call </a:t>
            </a:r>
            <a:r>
              <a:rPr lang="en-US" sz="2400" dirty="0" err="1" smtClean="0">
                <a:latin typeface="Courier"/>
                <a:cs typeface="Courier"/>
              </a:rPr>
              <a:t>hsi</a:t>
            </a:r>
            <a:r>
              <a:rPr lang="en-US" dirty="0" smtClean="0"/>
              <a:t> once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9821" y="1905112"/>
            <a:ext cx="7434385" cy="160043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hsi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get file1</a:t>
            </a:r>
          </a:p>
          <a:p>
            <a:endParaRPr lang="en-US" sz="1400" dirty="0" smtClean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hsi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get file2</a:t>
            </a:r>
          </a:p>
          <a:p>
            <a:endParaRPr lang="en-US" sz="1400" dirty="0" smtClean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hsi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get file3</a:t>
            </a:r>
          </a:p>
          <a:p>
            <a:endParaRPr lang="en-US" sz="1400" dirty="0" smtClean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hsi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get file4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427" y="4142940"/>
            <a:ext cx="7434385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$ cat 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getfiles.lst</a:t>
            </a:r>
            <a:endParaRPr lang="en-US" sz="1400" dirty="0" smtClean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get &lt;&lt;EOF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file1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file2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file3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file4</a:t>
            </a: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EOF</a:t>
            </a:r>
          </a:p>
          <a:p>
            <a:endParaRPr lang="en-US" sz="1400" dirty="0">
              <a:solidFill>
                <a:srgbClr val="56FF49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$ 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hsi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 “in </a:t>
            </a:r>
            <a:r>
              <a:rPr lang="en-US" sz="1400" dirty="0" err="1" smtClean="0">
                <a:solidFill>
                  <a:srgbClr val="56FF49"/>
                </a:solidFill>
                <a:latin typeface="Courier"/>
                <a:cs typeface="Courier"/>
              </a:rPr>
              <a:t>getfiles.lst</a:t>
            </a:r>
            <a:r>
              <a:rPr lang="en-US" sz="1400" dirty="0" smtClean="0">
                <a:solidFill>
                  <a:srgbClr val="56FF49"/>
                </a:solidFill>
                <a:latin typeface="Courier"/>
                <a:cs typeface="Courier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07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4" y="253529"/>
            <a:ext cx="5566553" cy="1269578"/>
          </a:xfrm>
        </p:spPr>
        <p:txBody>
          <a:bodyPr/>
          <a:lstStyle/>
          <a:p>
            <a:r>
              <a:rPr lang="en-US" dirty="0" smtClean="0"/>
              <a:t>Best Practice 11: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 how to get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Where do I find documentation?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817786" cy="4195415"/>
          </a:xfrm>
        </p:spPr>
        <p:txBody>
          <a:bodyPr/>
          <a:lstStyle/>
          <a:p>
            <a:r>
              <a:rPr lang="en-US" dirty="0" smtClean="0"/>
              <a:t>OLCF Website/System User Guides</a:t>
            </a:r>
            <a:br>
              <a:rPr lang="en-US" dirty="0" smtClean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https://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2200" dirty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https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://</a:t>
            </a:r>
            <a:r>
              <a:rPr lang="en-US" sz="2200" dirty="0" err="1">
                <a:latin typeface="Arial Narrow" charset="0"/>
                <a:ea typeface="Arial Narrow" charset="0"/>
                <a:cs typeface="Arial Narrow" charset="0"/>
              </a:rPr>
              <a:t>www.olcf.ornl.gov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/support/system-user-guides/</a:t>
            </a:r>
            <a:endParaRPr lang="en-US" sz="22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dirty="0" err="1" smtClean="0"/>
              <a:t>CrayDocs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http://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docs.cray.com</a:t>
            </a:r>
            <a:endParaRPr lang="en-US" sz="22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dirty="0" smtClean="0"/>
              <a:t>NVIDIA hosted documentation</a:t>
            </a:r>
            <a:br>
              <a:rPr lang="en-US" dirty="0" smtClean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http://</a:t>
            </a:r>
            <a:r>
              <a:rPr lang="en-US" sz="2200" dirty="0" err="1" smtClean="0">
                <a:latin typeface="Arial Narrow" charset="0"/>
                <a:ea typeface="Arial Narrow" charset="0"/>
                <a:cs typeface="Arial Narrow" charset="0"/>
              </a:rPr>
              <a:t>docs.nvidia.com</a:t>
            </a:r>
            <a:endParaRPr lang="en-US" sz="22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1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Opportunities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host numerous training events through the year</a:t>
            </a:r>
          </a:p>
          <a:p>
            <a:pPr lvl="1"/>
            <a:r>
              <a:rPr lang="en-US" dirty="0" smtClean="0"/>
              <a:t>Monthly User Conference Call</a:t>
            </a:r>
          </a:p>
          <a:p>
            <a:pPr lvl="1"/>
            <a:r>
              <a:rPr lang="en-US" dirty="0" smtClean="0"/>
              <a:t>Software-specific courses</a:t>
            </a:r>
          </a:p>
          <a:p>
            <a:pPr lvl="1"/>
            <a:r>
              <a:rPr lang="en-US" dirty="0" smtClean="0"/>
              <a:t>GPU </a:t>
            </a:r>
            <a:r>
              <a:rPr lang="en-US" dirty="0" err="1" smtClean="0"/>
              <a:t>Hackathons</a:t>
            </a:r>
            <a:endParaRPr lang="en-US" dirty="0" smtClean="0"/>
          </a:p>
          <a:p>
            <a:r>
              <a:rPr lang="en-US" dirty="0" smtClean="0"/>
              <a:t>Watch for announcements in the Weekly Update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5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77163"/>
          </a:xfrm>
        </p:spPr>
        <p:txBody>
          <a:bodyPr/>
          <a:lstStyle/>
          <a:p>
            <a:r>
              <a:rPr lang="en-US" dirty="0" smtClean="0"/>
              <a:t>Staying Informed</a:t>
            </a:r>
            <a:br>
              <a:rPr lang="en-US" dirty="0" smtClean="0"/>
            </a:br>
            <a:r>
              <a:rPr lang="en-US" i="1" dirty="0" smtClean="0"/>
              <a:t>Weekly Update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6" y="1444752"/>
            <a:ext cx="4320993" cy="4275744"/>
          </a:xfrm>
        </p:spPr>
        <p:txBody>
          <a:bodyPr/>
          <a:lstStyle/>
          <a:p>
            <a:r>
              <a:rPr lang="en-US" dirty="0" smtClean="0"/>
              <a:t>Sent on Wednesday </a:t>
            </a:r>
          </a:p>
          <a:p>
            <a:r>
              <a:rPr lang="en-US" dirty="0" smtClean="0"/>
              <a:t>Contains announcements about outages, training, etc.</a:t>
            </a:r>
          </a:p>
          <a:p>
            <a:r>
              <a:rPr lang="en-US" b="1" dirty="0" smtClean="0"/>
              <a:t>All OLCF users should receive this email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62" y="599120"/>
            <a:ext cx="3776103" cy="56228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239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Working With User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6" y="1443385"/>
            <a:ext cx="8627148" cy="4195415"/>
          </a:xfrm>
        </p:spPr>
        <p:txBody>
          <a:bodyPr/>
          <a:lstStyle/>
          <a:p>
            <a:r>
              <a:rPr lang="en-US" dirty="0" smtClean="0"/>
              <a:t>Email is often the best option to contact us</a:t>
            </a:r>
          </a:p>
          <a:p>
            <a:pPr lvl="1"/>
            <a:r>
              <a:rPr lang="en-US" dirty="0" smtClean="0"/>
              <a:t>Especially for sending long/complicated error messages</a:t>
            </a:r>
          </a:p>
          <a:p>
            <a:pPr lvl="1"/>
            <a:r>
              <a:rPr lang="en-US" dirty="0" smtClean="0"/>
              <a:t>Send as many error messages as possible </a:t>
            </a:r>
            <a:br>
              <a:rPr lang="en-US" dirty="0" smtClean="0"/>
            </a:br>
            <a:r>
              <a:rPr lang="en-US" dirty="0" smtClean="0"/>
              <a:t>(or place them in a file &amp; direct us to the file)</a:t>
            </a:r>
          </a:p>
          <a:p>
            <a:pPr lvl="1"/>
            <a:r>
              <a:rPr lang="en-US" dirty="0" smtClean="0"/>
              <a:t>“Send” us codes by creating a 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.tar</a:t>
            </a:r>
            <a:r>
              <a:rPr lang="en-US" dirty="0" smtClean="0"/>
              <a:t> file &amp; directing us to it</a:t>
            </a:r>
          </a:p>
          <a:p>
            <a:pPr lvl="2"/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$WORLDWORK</a:t>
            </a:r>
            <a:r>
              <a:rPr lang="en-US" dirty="0" smtClean="0"/>
              <a:t>, anyone? </a:t>
            </a:r>
          </a:p>
          <a:p>
            <a:pPr lvl="2"/>
            <a:r>
              <a:rPr lang="en-US" dirty="0" smtClean="0"/>
              <a:t>More efficient that sending code/.tar file via email</a:t>
            </a:r>
          </a:p>
          <a:p>
            <a:pPr lvl="2"/>
            <a:r>
              <a:rPr lang="en-US" dirty="0" smtClean="0"/>
              <a:t>Include all files necessary to run</a:t>
            </a:r>
          </a:p>
          <a:p>
            <a:r>
              <a:rPr lang="en-US" dirty="0" smtClean="0"/>
              <a:t>Start a new ticket for new issues instead of replying to an old ticket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us in </a:t>
            </a:r>
            <a:r>
              <a:rPr lang="en-US" dirty="0" smtClean="0"/>
              <a:t>classifying/searching through old tickets</a:t>
            </a:r>
          </a:p>
          <a:p>
            <a:pPr lvl="1"/>
            <a:r>
              <a:rPr lang="en-US" dirty="0"/>
              <a:t>Gives it greater visibility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3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Requesting a priority boost/higher </a:t>
            </a:r>
            <a:r>
              <a:rPr lang="en-US" dirty="0" err="1" smtClean="0"/>
              <a:t>walltime</a:t>
            </a:r>
            <a:r>
              <a:rPr lang="en-US" dirty="0" smtClean="0"/>
              <a:t> limit/purge exemption/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can be made from our Documents &amp; Forms page (in the third section of the page)</a:t>
            </a:r>
            <a:br>
              <a:rPr lang="en-US" dirty="0" smtClean="0"/>
            </a:br>
            <a:r>
              <a:rPr lang="en-US" sz="2200" dirty="0" smtClean="0">
                <a:latin typeface="Arial Narrow" charset="0"/>
                <a:ea typeface="Arial Narrow" charset="0"/>
                <a:cs typeface="Arial Narrow" charset="0"/>
              </a:rPr>
              <a:t>https://www.olcf.ornl.gov</a:t>
            </a:r>
            <a:r>
              <a:rPr lang="en-US" sz="2200" dirty="0">
                <a:latin typeface="Arial Narrow" charset="0"/>
                <a:ea typeface="Arial Narrow" charset="0"/>
                <a:cs typeface="Arial Narrow" charset="0"/>
              </a:rPr>
              <a:t>/support/documents-forms/</a:t>
            </a:r>
            <a:r>
              <a:rPr lang="en-US" sz="2200" dirty="0"/>
              <a:t> </a:t>
            </a:r>
          </a:p>
          <a:p>
            <a:pPr lvl="1"/>
            <a:r>
              <a:rPr lang="en-US" dirty="0" smtClean="0"/>
              <a:t>Reviewed by Resource Utilization Council, so make requests well in advance to allow for review</a:t>
            </a:r>
          </a:p>
          <a:p>
            <a:pPr lvl="1"/>
            <a:r>
              <a:rPr lang="en-US" dirty="0" smtClean="0"/>
              <a:t>If requesting job priority, make sure you submit the job…they often run more quickly than you expect</a:t>
            </a:r>
          </a:p>
        </p:txBody>
      </p:sp>
    </p:spTree>
    <p:extLst>
      <p:ext uri="{BB962C8B-B14F-4D97-AF65-F5344CB8AC3E}">
        <p14:creationId xmlns:p14="http://schemas.microsoft.com/office/powerpoint/2010/main" val="175272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OLCF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Stay </a:t>
            </a:r>
            <a:r>
              <a:rPr lang="en-US" dirty="0"/>
              <a:t>informed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the </a:t>
            </a:r>
            <a:r>
              <a:rPr lang="en-US" dirty="0"/>
              <a:t>software </a:t>
            </a:r>
            <a:br>
              <a:rPr lang="en-US" dirty="0"/>
            </a:br>
            <a:r>
              <a:rPr lang="en-US" dirty="0"/>
              <a:t>you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Discover how Titan &amp; Eos differ from typical clusters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batch queue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Master the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aprun</a:t>
            </a:r>
            <a:r>
              <a:rPr lang="en-US" dirty="0" smtClean="0"/>
              <a:t> command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7" y="1444752"/>
            <a:ext cx="4300713" cy="4275744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Learn OLCF’s project &amp; allocation policies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Familiarize yourself with available data storage options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Develop a data strategy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Become </a:t>
            </a:r>
            <a:r>
              <a:rPr lang="en-US" dirty="0" err="1" smtClean="0"/>
              <a:t>Lustre</a:t>
            </a:r>
            <a:r>
              <a:rPr lang="en-US" baseline="30000" dirty="0" smtClean="0"/>
              <a:t>® </a:t>
            </a:r>
            <a:r>
              <a:rPr lang="en-US" dirty="0" smtClean="0"/>
              <a:t>savvy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Optimize HPSS usage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Know how to get help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2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here to help you</a:t>
            </a:r>
          </a:p>
          <a:p>
            <a:r>
              <a:rPr lang="en-US" dirty="0" smtClean="0"/>
              <a:t>Questions/comments/etc. can be sent to the OLCF User Assistance Center</a:t>
            </a:r>
          </a:p>
          <a:p>
            <a:pPr lvl="1"/>
            <a:r>
              <a:rPr lang="en-US" dirty="0" smtClean="0"/>
              <a:t>Staffed 9AM – 5PM US Eastern Time </a:t>
            </a:r>
            <a:br>
              <a:rPr lang="en-US" dirty="0" smtClean="0"/>
            </a:br>
            <a:r>
              <a:rPr lang="en-US" dirty="0" smtClean="0"/>
              <a:t>(exclusive of ORNL holidays)</a:t>
            </a:r>
          </a:p>
          <a:p>
            <a:pPr lvl="1"/>
            <a:r>
              <a:rPr lang="en-US" dirty="0" smtClean="0"/>
              <a:t>help@olcf.ornl.gov</a:t>
            </a:r>
          </a:p>
          <a:p>
            <a:pPr lvl="1"/>
            <a:r>
              <a:rPr lang="en-US" dirty="0" smtClean="0"/>
              <a:t>(865) 241-6536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7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4800" i="1" dirty="0" smtClean="0"/>
              <a:t>THANK</a:t>
            </a:r>
            <a:br>
              <a:rPr lang="en-US" sz="4800" i="1" dirty="0" smtClean="0"/>
            </a:br>
            <a:r>
              <a:rPr lang="en-US" sz="4800" i="1" dirty="0" smtClean="0"/>
              <a:t>YOU!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11410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4800" i="1" dirty="0" smtClean="0"/>
              <a:t>Bonus Material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21265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4" y="253529"/>
            <a:ext cx="5566553" cy="1269578"/>
          </a:xfrm>
        </p:spPr>
        <p:txBody>
          <a:bodyPr/>
          <a:lstStyle/>
          <a:p>
            <a:r>
              <a:rPr lang="en-US" dirty="0" smtClean="0"/>
              <a:t>Best Practice 12: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Authentication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2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Authenticating to OLCF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login access to OLCF systems is via Secure Shell (SSH)</a:t>
            </a:r>
          </a:p>
          <a:p>
            <a:r>
              <a:rPr lang="en-US" dirty="0" smtClean="0"/>
              <a:t>Our systems use “two-factor” authentication via user-selected PINs and RSA </a:t>
            </a:r>
            <a:r>
              <a:rPr lang="en-US" dirty="0" err="1" smtClean="0"/>
              <a:t>SecurID</a:t>
            </a:r>
            <a:r>
              <a:rPr lang="en-US" dirty="0" smtClean="0"/>
              <a:t> tokens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wo-factor” means you’re using two of the three methods of user identification/authentication</a:t>
            </a:r>
          </a:p>
          <a:p>
            <a:pPr lvl="2"/>
            <a:r>
              <a:rPr lang="en-US" dirty="0" smtClean="0"/>
              <a:t>Something you </a:t>
            </a:r>
            <a:r>
              <a:rPr lang="en-US" i="1" dirty="0" smtClean="0"/>
              <a:t>have</a:t>
            </a:r>
            <a:r>
              <a:rPr lang="en-US" dirty="0" smtClean="0"/>
              <a:t>: Your </a:t>
            </a:r>
            <a:r>
              <a:rPr lang="en-US" dirty="0" err="1" smtClean="0"/>
              <a:t>SecurID</a:t>
            </a:r>
            <a:r>
              <a:rPr lang="en-US" dirty="0" smtClean="0"/>
              <a:t> token which generates pseudorandom, time-sensitive codes</a:t>
            </a:r>
          </a:p>
          <a:p>
            <a:pPr lvl="2"/>
            <a:r>
              <a:rPr lang="en-US" dirty="0" smtClean="0"/>
              <a:t>Something you </a:t>
            </a:r>
            <a:r>
              <a:rPr lang="en-US" i="1" dirty="0" smtClean="0"/>
              <a:t>know</a:t>
            </a:r>
            <a:r>
              <a:rPr lang="en-US" dirty="0" smtClean="0"/>
              <a:t>: Your PIN, which only you know</a:t>
            </a:r>
          </a:p>
          <a:p>
            <a:pPr lvl="2"/>
            <a:r>
              <a:rPr lang="en-US" dirty="0" smtClean="0"/>
              <a:t>We don’t use the third, something you </a:t>
            </a:r>
            <a:r>
              <a:rPr lang="en-US" i="1" dirty="0" smtClean="0"/>
              <a:t>are</a:t>
            </a:r>
            <a:r>
              <a:rPr lang="en-US" dirty="0" smtClean="0"/>
              <a:t> (e.g. biometrics)</a:t>
            </a:r>
          </a:p>
          <a:p>
            <a:pPr lvl="1"/>
            <a:r>
              <a:rPr lang="en-US" dirty="0" smtClean="0"/>
              <a:t>Other authentication methods, such as password and public key authentication, are not permitted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3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Login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doesn’t prompt for a username</a:t>
            </a:r>
          </a:p>
          <a:p>
            <a:pPr lvl="1"/>
            <a:r>
              <a:rPr lang="en-US" dirty="0" smtClean="0"/>
              <a:t>By default, it uses your username on the client system</a:t>
            </a:r>
          </a:p>
          <a:p>
            <a:pPr lvl="1"/>
            <a:r>
              <a:rPr lang="en-US" dirty="0" smtClean="0"/>
              <a:t>You must tell SSH if your username differs</a:t>
            </a:r>
          </a:p>
          <a:p>
            <a:pPr lvl="2"/>
            <a:r>
              <a:rPr lang="en-US" dirty="0" smtClean="0">
                <a:latin typeface="+mn-lt"/>
                <a:ea typeface="Courier" charset="0"/>
                <a:cs typeface="Courier" charset="0"/>
              </a:rPr>
              <a:t>Command line: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ssh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olcfusername@home.ccs.ornl.gov</a:t>
            </a:r>
          </a:p>
          <a:p>
            <a:pPr lvl="2"/>
            <a:r>
              <a:rPr lang="en-US" dirty="0" smtClean="0"/>
              <a:t>Can set this in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~/.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ssh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config</a:t>
            </a:r>
            <a:r>
              <a:rPr lang="en-US" dirty="0" smtClean="0"/>
              <a:t> file</a:t>
            </a:r>
          </a:p>
          <a:p>
            <a:pPr lvl="2"/>
            <a:r>
              <a:rPr lang="en-US" dirty="0" smtClean="0"/>
              <a:t>Various ways to do this in graphical SSH clients</a:t>
            </a:r>
          </a:p>
          <a:p>
            <a:pPr lvl="1"/>
            <a:r>
              <a:rPr lang="en-US" dirty="0" smtClean="0"/>
              <a:t>SSH won’t tell you what username it’s using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35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Login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prompts for a password</a:t>
            </a:r>
          </a:p>
          <a:p>
            <a:pPr lvl="1"/>
            <a:r>
              <a:rPr lang="en-US" dirty="0" smtClean="0"/>
              <a:t>Typically happens after three PASSCODE failures</a:t>
            </a:r>
          </a:p>
          <a:p>
            <a:pPr lvl="1"/>
            <a:r>
              <a:rPr lang="en-US" dirty="0" smtClean="0"/>
              <a:t>This is a fallback behavior of SSH</a:t>
            </a:r>
          </a:p>
          <a:p>
            <a:pPr lvl="1"/>
            <a:r>
              <a:rPr lang="en-US" dirty="0" smtClean="0"/>
              <a:t>If you see this, kill the process (</a:t>
            </a:r>
            <a:r>
              <a:rPr lang="en-US" sz="2200" dirty="0" smtClean="0">
                <a:latin typeface="Courier" charset="0"/>
                <a:ea typeface="Courier" charset="0"/>
                <a:cs typeface="Courier" charset="0"/>
              </a:rPr>
              <a:t>Ctrl-C</a:t>
            </a:r>
            <a:r>
              <a:rPr lang="en-US" dirty="0" smtClean="0"/>
              <a:t>) &amp; try again</a:t>
            </a:r>
          </a:p>
          <a:p>
            <a:pPr lvl="2"/>
            <a:r>
              <a:rPr lang="en-US" dirty="0" smtClean="0"/>
              <a:t>We don’t use passwords, so there’s nothing you can enter that will work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785" y="3928109"/>
            <a:ext cx="7860767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Enter </a:t>
            </a:r>
            <a:r>
              <a:rPr lang="en-US" sz="14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PASSCODE</a:t>
            </a:r>
            <a:r>
              <a:rPr lang="en-US" sz="14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14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Enter PASSOCDE:</a:t>
            </a:r>
          </a:p>
          <a:p>
            <a:r>
              <a:rPr lang="en-US" sz="14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Enter PASSCODE:</a:t>
            </a:r>
            <a:r>
              <a:rPr lang="en-US" sz="14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14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4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user1@titan.ccs.ornl.gov’s password:</a:t>
            </a:r>
            <a:endParaRPr lang="en-US" sz="1400" dirty="0">
              <a:solidFill>
                <a:srgbClr val="57FA48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0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77163"/>
          </a:xfrm>
        </p:spPr>
        <p:txBody>
          <a:bodyPr/>
          <a:lstStyle/>
          <a:p>
            <a:r>
              <a:rPr lang="en-US" dirty="0" smtClean="0"/>
              <a:t>Staying Informed</a:t>
            </a:r>
            <a:br>
              <a:rPr lang="en-US" dirty="0" smtClean="0"/>
            </a:br>
            <a:r>
              <a:rPr lang="en-US" i="1" dirty="0" smtClean="0"/>
              <a:t>System Status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Logs from monitoring software parsed to make educated guess on system status</a:t>
            </a:r>
          </a:p>
          <a:p>
            <a:r>
              <a:rPr lang="en-US" dirty="0" smtClean="0"/>
              <a:t>Status is sent to multiple destinations</a:t>
            </a:r>
          </a:p>
          <a:p>
            <a:pPr lvl="1"/>
            <a:r>
              <a:rPr lang="en-US" dirty="0" smtClean="0"/>
              <a:t>OLCF Website</a:t>
            </a:r>
          </a:p>
          <a:p>
            <a:pPr lvl="1"/>
            <a:r>
              <a:rPr lang="en-US" dirty="0" smtClean="0"/>
              <a:t>Twitter (@</a:t>
            </a:r>
            <a:r>
              <a:rPr lang="en-US" dirty="0" err="1" smtClean="0"/>
              <a:t>OLCFStatus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System “notice” email lists</a:t>
            </a:r>
          </a:p>
          <a:p>
            <a:r>
              <a:rPr lang="en-US" dirty="0"/>
              <a:t>F</a:t>
            </a:r>
            <a:r>
              <a:rPr lang="en-US" dirty="0" smtClean="0"/>
              <a:t>airly accurate, but still a fully automated process</a:t>
            </a:r>
          </a:p>
          <a:p>
            <a:pPr lvl="1"/>
            <a:r>
              <a:rPr lang="en-US" dirty="0" smtClean="0"/>
              <a:t>Possibility of both false positives and false negative</a:t>
            </a:r>
          </a:p>
          <a:p>
            <a:pPr lvl="1"/>
            <a:r>
              <a:rPr lang="en-US" dirty="0" smtClean="0"/>
              <a:t>We do take some measures to mitigate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Login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RSA token gets out of sync with the server</a:t>
            </a:r>
          </a:p>
          <a:p>
            <a:pPr lvl="1"/>
            <a:r>
              <a:rPr lang="en-US" dirty="0" smtClean="0"/>
              <a:t>Sometimes you may be prompted for the ‘next </a:t>
            </a:r>
            <a:r>
              <a:rPr lang="en-US" dirty="0" err="1" smtClean="0"/>
              <a:t>tokencode</a:t>
            </a:r>
            <a:r>
              <a:rPr lang="en-US" dirty="0" smtClean="0"/>
              <a:t>’</a:t>
            </a:r>
          </a:p>
          <a:p>
            <a:pPr lvl="2"/>
            <a:r>
              <a:rPr lang="en-US" i="1" dirty="0" err="1" smtClean="0"/>
              <a:t>Tokencode</a:t>
            </a:r>
            <a:r>
              <a:rPr lang="en-US" dirty="0" smtClean="0"/>
              <a:t>: The 6 digit number on your RSA token</a:t>
            </a:r>
          </a:p>
          <a:p>
            <a:pPr lvl="2"/>
            <a:r>
              <a:rPr lang="en-US" i="1" dirty="0" smtClean="0"/>
              <a:t>PIN</a:t>
            </a:r>
            <a:r>
              <a:rPr lang="en-US" dirty="0" smtClean="0"/>
              <a:t>: The 4-8 digit number known only to you</a:t>
            </a:r>
          </a:p>
          <a:p>
            <a:pPr lvl="2"/>
            <a:r>
              <a:rPr lang="en-US" i="1" dirty="0" smtClean="0"/>
              <a:t>PASSCODE</a:t>
            </a:r>
            <a:r>
              <a:rPr lang="en-US" dirty="0" smtClean="0"/>
              <a:t>: Your PIN followed by the current </a:t>
            </a:r>
            <a:r>
              <a:rPr lang="en-US" dirty="0" err="1" smtClean="0"/>
              <a:t>tokencode</a:t>
            </a:r>
            <a:endParaRPr lang="en-US" dirty="0" smtClean="0"/>
          </a:p>
          <a:p>
            <a:pPr lvl="1"/>
            <a:r>
              <a:rPr lang="en-US" dirty="0" smtClean="0"/>
              <a:t>When this happens, enter (only) the next </a:t>
            </a:r>
            <a:r>
              <a:rPr lang="en-US" dirty="0" err="1" smtClean="0"/>
              <a:t>tokencode</a:t>
            </a:r>
            <a:r>
              <a:rPr lang="en-US" dirty="0" smtClean="0"/>
              <a:t> your RSA token generates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785" y="4340232"/>
            <a:ext cx="7860767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dirty="0" smtClean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Enter </a:t>
            </a:r>
            <a:r>
              <a:rPr lang="en-US" sz="14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PASSCODE:</a:t>
            </a:r>
            <a:br>
              <a:rPr lang="en-US" sz="14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4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Wait for the </a:t>
            </a:r>
            <a:r>
              <a:rPr lang="en-US" sz="1400" dirty="0" err="1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tokencode</a:t>
            </a:r>
            <a:r>
              <a:rPr lang="en-US" sz="14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 to change, then enter the new </a:t>
            </a:r>
            <a:r>
              <a:rPr lang="en-US" sz="1400" dirty="0" err="1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tokencode</a:t>
            </a:r>
            <a:r>
              <a:rPr lang="en-US" sz="1400" dirty="0">
                <a:solidFill>
                  <a:srgbClr val="57FA48"/>
                </a:solidFill>
                <a:latin typeface="Courier" charset="0"/>
                <a:ea typeface="Courier" charset="0"/>
                <a:cs typeface="Courier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61886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RSA/SSH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you’ve used a </a:t>
            </a:r>
            <a:r>
              <a:rPr lang="en-US" dirty="0" err="1" smtClean="0"/>
              <a:t>tokencode</a:t>
            </a:r>
            <a:r>
              <a:rPr lang="en-US" dirty="0" smtClean="0"/>
              <a:t>, you can’t re-use it</a:t>
            </a:r>
          </a:p>
          <a:p>
            <a:r>
              <a:rPr lang="en-US" dirty="0" smtClean="0"/>
              <a:t>If your PASSCODE has failed twice, let the </a:t>
            </a:r>
            <a:r>
              <a:rPr lang="en-US" dirty="0" err="1" smtClean="0"/>
              <a:t>tokencode</a:t>
            </a:r>
            <a:r>
              <a:rPr lang="en-US" dirty="0" smtClean="0"/>
              <a:t> change before you try again</a:t>
            </a:r>
          </a:p>
          <a:p>
            <a:pPr lvl="1"/>
            <a:r>
              <a:rPr lang="en-US" dirty="0" smtClean="0"/>
              <a:t>Numerous failed attempts will result in your token being locked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9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77163"/>
          </a:xfrm>
        </p:spPr>
        <p:txBody>
          <a:bodyPr/>
          <a:lstStyle/>
          <a:p>
            <a:r>
              <a:rPr lang="en-US" dirty="0" smtClean="0"/>
              <a:t>Staying Informed</a:t>
            </a:r>
            <a:br>
              <a:rPr lang="en-US" dirty="0" smtClean="0"/>
            </a:br>
            <a:r>
              <a:rPr lang="en-US" i="1" dirty="0" smtClean="0"/>
              <a:t>System Status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1" y="1286634"/>
            <a:ext cx="4312842" cy="4472751"/>
          </a:xfrm>
          <a:prstGeom prst="rect">
            <a:avLst/>
          </a:prstGeom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18" y="3964810"/>
            <a:ext cx="4403864" cy="2435887"/>
          </a:xfrm>
          <a:prstGeom prst="rect">
            <a:avLst/>
          </a:prstGeom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77" y="1457367"/>
            <a:ext cx="3835631" cy="3977846"/>
          </a:xfrm>
          <a:prstGeom prst="rect">
            <a:avLst/>
          </a:prstGeom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Alternate Process 4"/>
          <p:cNvSpPr/>
          <p:nvPr/>
        </p:nvSpPr>
        <p:spPr>
          <a:xfrm>
            <a:off x="484932" y="2384694"/>
            <a:ext cx="3528718" cy="328617"/>
          </a:xfrm>
          <a:prstGeom prst="flowChartAlternateProcess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st Practices v4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Best Practices v4.potx</Template>
  <TotalTime>68231</TotalTime>
  <Words>4256</Words>
  <Application>Microsoft Macintosh PowerPoint</Application>
  <PresentationFormat>On-screen Show (4:3)</PresentationFormat>
  <Paragraphs>617</Paragraphs>
  <Slides>81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Best Practices v4</vt:lpstr>
      <vt:lpstr>Best Practices @ OLCF  (or, How to OLCF)</vt:lpstr>
      <vt:lpstr>General Information</vt:lpstr>
      <vt:lpstr>OLCF Best Practices</vt:lpstr>
      <vt:lpstr>Best Practice 1:  Stay informed</vt:lpstr>
      <vt:lpstr>Staying Informed</vt:lpstr>
      <vt:lpstr>Staying Informed Email Lists</vt:lpstr>
      <vt:lpstr>Staying Informed Weekly Update</vt:lpstr>
      <vt:lpstr>Staying Informed System Status</vt:lpstr>
      <vt:lpstr>Staying Informed System Status</vt:lpstr>
      <vt:lpstr>Best Practice 2:  Access the software  you need</vt:lpstr>
      <vt:lpstr>Finding Software</vt:lpstr>
      <vt:lpstr>Software Availability &amp; Installation</vt:lpstr>
      <vt:lpstr>Using Modules</vt:lpstr>
      <vt:lpstr>Best Practice 3:  Discover how Titan &amp; Eos differ from typical clusters</vt:lpstr>
      <vt:lpstr>Understanding Titan and Eos</vt:lpstr>
      <vt:lpstr>Titan/Eos Node Types</vt:lpstr>
      <vt:lpstr>Titan Compute Nodes</vt:lpstr>
      <vt:lpstr>Eos Compute Nodes</vt:lpstr>
      <vt:lpstr>Compiling for the XK7 and XC30</vt:lpstr>
      <vt:lpstr>Compiling for the XK7 and XC30</vt:lpstr>
      <vt:lpstr>Best Practice 4:  Understand the  batch queue system</vt:lpstr>
      <vt:lpstr>Running Batch Jobs</vt:lpstr>
      <vt:lpstr>Running Batch Jobs</vt:lpstr>
      <vt:lpstr>Scheduling Basics</vt:lpstr>
      <vt:lpstr>Determining Why a Job Isn’t Running</vt:lpstr>
      <vt:lpstr>Determining Why a Job Isn’t Running</vt:lpstr>
      <vt:lpstr>Determining Why a Job Isn’t Running</vt:lpstr>
      <vt:lpstr>Determining When a Job Will Start</vt:lpstr>
      <vt:lpstr>Dealing With Failed Nodes</vt:lpstr>
      <vt:lpstr>Best Practice #5:  Master the aprun command</vt:lpstr>
      <vt:lpstr>Important aprun Options</vt:lpstr>
      <vt:lpstr>aprun Environment Variables</vt:lpstr>
      <vt:lpstr>aprun Notes</vt:lpstr>
      <vt:lpstr>aprun Notes</vt:lpstr>
      <vt:lpstr>Common aprun Error Messages</vt:lpstr>
      <vt:lpstr>Common aprun Error Messages</vt:lpstr>
      <vt:lpstr>Common aprun Error Messages</vt:lpstr>
      <vt:lpstr>Common aprun Error Messages</vt:lpstr>
      <vt:lpstr>Common aprun Error Messages</vt:lpstr>
      <vt:lpstr>Examples of apsched errors</vt:lpstr>
      <vt:lpstr>Best Practice 6:  Learn OLCF’s project &amp; allocation policies</vt:lpstr>
      <vt:lpstr>System and Group Access</vt:lpstr>
      <vt:lpstr>Finding Your Project’s ID and Allocation</vt:lpstr>
      <vt:lpstr>Managing Your Allocation</vt:lpstr>
      <vt:lpstr>Project Closeout</vt:lpstr>
      <vt:lpstr>Best Practice 7:  Familiarize yourself  with available data storage options </vt:lpstr>
      <vt:lpstr>Data Storage Locations</vt:lpstr>
      <vt:lpstr>Directory Permissions</vt:lpstr>
      <vt:lpstr>Data Backups</vt:lpstr>
      <vt:lpstr>Monitoring Storage Usage</vt:lpstr>
      <vt:lpstr>Data Storage Documentation</vt:lpstr>
      <vt:lpstr>Best Practice 8:  Develop a Data Strategy</vt:lpstr>
      <vt:lpstr>Data Considerations</vt:lpstr>
      <vt:lpstr>Data Accessibility</vt:lpstr>
      <vt:lpstr>Transferring Data</vt:lpstr>
      <vt:lpstr>Data Transfer Documentation</vt:lpstr>
      <vt:lpstr>Best Practice 9:  Become Lustre® savvy</vt:lpstr>
      <vt:lpstr>Lustre®</vt:lpstr>
      <vt:lpstr>Lustre® Striping</vt:lpstr>
      <vt:lpstr>Lustre® Best Practices</vt:lpstr>
      <vt:lpstr>Lustre® Best Practices</vt:lpstr>
      <vt:lpstr>Lustre® Purge Guidelines</vt:lpstr>
      <vt:lpstr>Best Practice 10:  Optimize HPSS usage</vt:lpstr>
      <vt:lpstr>The High Performance Storage System</vt:lpstr>
      <vt:lpstr>HPSS Best Practices</vt:lpstr>
      <vt:lpstr>HPSS Best Practices</vt:lpstr>
      <vt:lpstr>Best Practice 11:  Know how to get help</vt:lpstr>
      <vt:lpstr>Where do I find documentation?</vt:lpstr>
      <vt:lpstr>Training Opportunities</vt:lpstr>
      <vt:lpstr>Working With User Support</vt:lpstr>
      <vt:lpstr>Requesting a priority boost/higher walltime limit/purge exemption/etc</vt:lpstr>
      <vt:lpstr>OLCF Best Practices</vt:lpstr>
      <vt:lpstr>Finally…</vt:lpstr>
      <vt:lpstr>PowerPoint Presentation</vt:lpstr>
      <vt:lpstr>PowerPoint Presentation</vt:lpstr>
      <vt:lpstr>Best Practice 12:  Authentication Basics</vt:lpstr>
      <vt:lpstr>Authenticating to OLCF Systems</vt:lpstr>
      <vt:lpstr>Common Login Issues</vt:lpstr>
      <vt:lpstr>Common Login Issues</vt:lpstr>
      <vt:lpstr>Common Login Issues</vt:lpstr>
      <vt:lpstr>Miscellaneous RSA/SSH Tips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Suzanne  Parete-Koon </cp:lastModifiedBy>
  <cp:revision>287</cp:revision>
  <cp:lastPrinted>2014-07-18T14:54:01Z</cp:lastPrinted>
  <dcterms:created xsi:type="dcterms:W3CDTF">2014-05-13T12:38:57Z</dcterms:created>
  <dcterms:modified xsi:type="dcterms:W3CDTF">2016-01-27T20:48:32Z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